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42" r:id="rId2"/>
    <p:sldId id="258" r:id="rId3"/>
    <p:sldId id="283" r:id="rId4"/>
    <p:sldId id="268" r:id="rId5"/>
    <p:sldId id="357" r:id="rId6"/>
    <p:sldId id="335" r:id="rId7"/>
    <p:sldId id="271" r:id="rId8"/>
    <p:sldId id="352" r:id="rId9"/>
    <p:sldId id="358" r:id="rId10"/>
    <p:sldId id="356" r:id="rId11"/>
    <p:sldId id="345" r:id="rId12"/>
    <p:sldId id="343" r:id="rId13"/>
    <p:sldId id="344"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A5A"/>
    <a:srgbClr val="06B4E6"/>
    <a:srgbClr val="B4F90A"/>
    <a:srgbClr val="48595D"/>
    <a:srgbClr val="FFFFFF"/>
    <a:srgbClr val="D9185C"/>
    <a:srgbClr val="15458F"/>
    <a:srgbClr val="00B4E6"/>
    <a:srgbClr val="00B4E7"/>
    <a:srgbClr val="1646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01" autoAdjust="0"/>
    <p:restoredTop sz="97866" autoAdjust="0"/>
  </p:normalViewPr>
  <p:slideViewPr>
    <p:cSldViewPr snapToGrid="0" showGuides="1">
      <p:cViewPr varScale="1">
        <p:scale>
          <a:sx n="109" d="100"/>
          <a:sy n="109" d="100"/>
        </p:scale>
        <p:origin x="384" y="192"/>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1" Type="http://schemas.openxmlformats.org/officeDocument/2006/relationships/hyperlink" Target="http://www.brandcenter.rotary.org/"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www.brandcenter.rotary.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553820-4AAC-46DA-82B3-6E2734F3486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EAE61D6-9F62-4365-87D9-FFE98B684F5A}">
      <dgm:prSet custT="1"/>
      <dgm:spPr/>
      <dgm:t>
        <a:bodyPr/>
        <a:lstStyle/>
        <a:p>
          <a:r>
            <a:rPr lang="en-US" sz="1800" b="1" dirty="0">
              <a:solidFill>
                <a:srgbClr val="7030A0"/>
              </a:solidFill>
            </a:rPr>
            <a:t>Where Do Funds Come From? </a:t>
          </a:r>
        </a:p>
      </dgm:t>
    </dgm:pt>
    <dgm:pt modelId="{2615A1E3-264C-4A73-B8C3-70C420FCA812}" type="parTrans" cxnId="{BE4B55F3-A6B3-4E0D-855A-CB85136CEBBD}">
      <dgm:prSet/>
      <dgm:spPr/>
      <dgm:t>
        <a:bodyPr/>
        <a:lstStyle/>
        <a:p>
          <a:endParaRPr lang="en-US"/>
        </a:p>
      </dgm:t>
    </dgm:pt>
    <dgm:pt modelId="{1E307D95-96F0-493A-9A95-8B40CF5A7C68}" type="sibTrans" cxnId="{BE4B55F3-A6B3-4E0D-855A-CB85136CEBBD}">
      <dgm:prSet/>
      <dgm:spPr/>
      <dgm:t>
        <a:bodyPr/>
        <a:lstStyle/>
        <a:p>
          <a:endParaRPr lang="en-US"/>
        </a:p>
      </dgm:t>
    </dgm:pt>
    <dgm:pt modelId="{9AC65158-993D-4A24-8437-E865C48A39D9}">
      <dgm:prSet custT="1"/>
      <dgm:spPr/>
      <dgm:t>
        <a:bodyPr/>
        <a:lstStyle/>
        <a:p>
          <a:r>
            <a:rPr lang="en-US" sz="1400" dirty="0"/>
            <a:t>How to submit grant and steps from start to finish</a:t>
          </a:r>
        </a:p>
      </dgm:t>
    </dgm:pt>
    <dgm:pt modelId="{EB2FCE51-FFF9-4984-B711-CBB13304DE41}" type="parTrans" cxnId="{40FE2C90-4FA5-40B4-86F3-B28D804BB8D9}">
      <dgm:prSet/>
      <dgm:spPr/>
      <dgm:t>
        <a:bodyPr/>
        <a:lstStyle/>
        <a:p>
          <a:endParaRPr lang="en-US"/>
        </a:p>
      </dgm:t>
    </dgm:pt>
    <dgm:pt modelId="{D7881CEC-1C1C-43DC-855A-4B2827832BAD}" type="sibTrans" cxnId="{40FE2C90-4FA5-40B4-86F3-B28D804BB8D9}">
      <dgm:prSet/>
      <dgm:spPr/>
      <dgm:t>
        <a:bodyPr/>
        <a:lstStyle/>
        <a:p>
          <a:endParaRPr lang="en-US"/>
        </a:p>
      </dgm:t>
    </dgm:pt>
    <dgm:pt modelId="{0ADFA08A-6BD6-604A-98D6-ABD8DBB065A0}">
      <dgm:prSet custT="1"/>
      <dgm:spPr/>
      <dgm:t>
        <a:bodyPr/>
        <a:lstStyle/>
        <a:p>
          <a:r>
            <a:rPr lang="en-US" sz="1400" dirty="0"/>
            <a:t>Local Rules</a:t>
          </a:r>
        </a:p>
      </dgm:t>
    </dgm:pt>
    <dgm:pt modelId="{85735A62-31B8-B440-B875-ECE5AB617622}" type="parTrans" cxnId="{9A6B6ED2-FB08-384C-AC5A-A7770BF29538}">
      <dgm:prSet/>
      <dgm:spPr/>
      <dgm:t>
        <a:bodyPr/>
        <a:lstStyle/>
        <a:p>
          <a:endParaRPr lang="en-US"/>
        </a:p>
      </dgm:t>
    </dgm:pt>
    <dgm:pt modelId="{257D3A7B-375A-C84C-B79F-33633E53995E}" type="sibTrans" cxnId="{9A6B6ED2-FB08-384C-AC5A-A7770BF29538}">
      <dgm:prSet/>
      <dgm:spPr/>
      <dgm:t>
        <a:bodyPr/>
        <a:lstStyle/>
        <a:p>
          <a:endParaRPr lang="en-US"/>
        </a:p>
      </dgm:t>
    </dgm:pt>
    <dgm:pt modelId="{10B0719C-6435-7F4D-BABD-66A4860C6871}">
      <dgm:prSet custT="1"/>
      <dgm:spPr/>
      <dgm:t>
        <a:bodyPr/>
        <a:lstStyle/>
        <a:p>
          <a:r>
            <a:rPr lang="en-US" sz="1400" dirty="0"/>
            <a:t>Scoring Info</a:t>
          </a:r>
        </a:p>
      </dgm:t>
    </dgm:pt>
    <dgm:pt modelId="{4D10A63D-FA74-DC46-B3FF-D0CEE0D3EE73}" type="parTrans" cxnId="{929D231F-725E-8E4D-B78C-11FA3607FE28}">
      <dgm:prSet/>
      <dgm:spPr/>
      <dgm:t>
        <a:bodyPr/>
        <a:lstStyle/>
        <a:p>
          <a:endParaRPr lang="en-US"/>
        </a:p>
      </dgm:t>
    </dgm:pt>
    <dgm:pt modelId="{7D64EB0D-3961-8D4F-991C-51288DC8DBC7}" type="sibTrans" cxnId="{929D231F-725E-8E4D-B78C-11FA3607FE28}">
      <dgm:prSet/>
      <dgm:spPr/>
      <dgm:t>
        <a:bodyPr/>
        <a:lstStyle/>
        <a:p>
          <a:endParaRPr lang="en-US"/>
        </a:p>
      </dgm:t>
    </dgm:pt>
    <dgm:pt modelId="{F964FBBB-0CA3-A042-A23E-EB6378DA04AA}">
      <dgm:prSet custT="1"/>
      <dgm:spPr/>
      <dgm:t>
        <a:bodyPr/>
        <a:lstStyle/>
        <a:p>
          <a:r>
            <a:rPr lang="en-US" sz="1400" dirty="0"/>
            <a:t>MOU Details</a:t>
          </a:r>
        </a:p>
      </dgm:t>
    </dgm:pt>
    <dgm:pt modelId="{BE5984A8-99E7-8347-A4D9-5D61020BF087}" type="parTrans" cxnId="{42644B75-608D-F543-BB2A-AF648E6EEAB0}">
      <dgm:prSet/>
      <dgm:spPr/>
      <dgm:t>
        <a:bodyPr/>
        <a:lstStyle/>
        <a:p>
          <a:endParaRPr lang="en-US"/>
        </a:p>
      </dgm:t>
    </dgm:pt>
    <dgm:pt modelId="{695EC14F-9A6F-DB4B-B1FA-5F78022557FB}" type="sibTrans" cxnId="{42644B75-608D-F543-BB2A-AF648E6EEAB0}">
      <dgm:prSet/>
      <dgm:spPr/>
      <dgm:t>
        <a:bodyPr/>
        <a:lstStyle/>
        <a:p>
          <a:endParaRPr lang="en-US"/>
        </a:p>
      </dgm:t>
    </dgm:pt>
    <dgm:pt modelId="{BD5A4EC5-D7B2-9242-B41E-38EEB094BC42}">
      <dgm:prSet custT="1"/>
      <dgm:spPr/>
      <dgm:t>
        <a:bodyPr/>
        <a:lstStyle/>
        <a:p>
          <a:r>
            <a:rPr lang="en-US" sz="1800" dirty="0"/>
            <a:t>TELL YOUR STORY!!!! </a:t>
          </a:r>
          <a:endParaRPr lang="en-US" sz="1800" b="1" dirty="0">
            <a:solidFill>
              <a:schemeClr val="accent4">
                <a:lumMod val="75000"/>
              </a:schemeClr>
            </a:solidFill>
          </a:endParaRPr>
        </a:p>
      </dgm:t>
    </dgm:pt>
    <dgm:pt modelId="{6D89632E-8033-944B-9335-14EF8010130B}" type="parTrans" cxnId="{08C0D1B4-B964-1240-A550-16191F2F0406}">
      <dgm:prSet/>
      <dgm:spPr/>
      <dgm:t>
        <a:bodyPr/>
        <a:lstStyle/>
        <a:p>
          <a:endParaRPr lang="en-US"/>
        </a:p>
      </dgm:t>
    </dgm:pt>
    <dgm:pt modelId="{06B16745-DD9B-C444-9C58-05A13F550D40}" type="sibTrans" cxnId="{08C0D1B4-B964-1240-A550-16191F2F0406}">
      <dgm:prSet/>
      <dgm:spPr/>
      <dgm:t>
        <a:bodyPr/>
        <a:lstStyle/>
        <a:p>
          <a:endParaRPr lang="en-US"/>
        </a:p>
      </dgm:t>
    </dgm:pt>
    <dgm:pt modelId="{4F5F20A3-0B51-104A-BB76-CBCBE68FAE67}">
      <dgm:prSet custT="1"/>
      <dgm:spPr/>
      <dgm:t>
        <a:bodyPr/>
        <a:lstStyle/>
        <a:p>
          <a:r>
            <a:rPr lang="en-US" sz="1800" b="1" u="none" dirty="0">
              <a:solidFill>
                <a:srgbClr val="00B050"/>
              </a:solidFill>
            </a:rPr>
            <a:t>D6000 Website Info</a:t>
          </a:r>
        </a:p>
      </dgm:t>
    </dgm:pt>
    <dgm:pt modelId="{0FC1AF82-9989-1B4C-B95F-BA39796337FE}" type="parTrans" cxnId="{2FE46D86-61BD-5F41-A1D7-B692D5C5E4E5}">
      <dgm:prSet/>
      <dgm:spPr/>
      <dgm:t>
        <a:bodyPr/>
        <a:lstStyle/>
        <a:p>
          <a:endParaRPr lang="en-US"/>
        </a:p>
      </dgm:t>
    </dgm:pt>
    <dgm:pt modelId="{D3453782-2F21-2A43-8FA6-888B380AD5E8}" type="sibTrans" cxnId="{2FE46D86-61BD-5F41-A1D7-B692D5C5E4E5}">
      <dgm:prSet/>
      <dgm:spPr/>
      <dgm:t>
        <a:bodyPr/>
        <a:lstStyle/>
        <a:p>
          <a:endParaRPr lang="en-US"/>
        </a:p>
      </dgm:t>
    </dgm:pt>
    <dgm:pt modelId="{DE5E2287-2C7A-5845-BD0F-1D4E001B432B}">
      <dgm:prSet custT="1"/>
      <dgm:spPr/>
      <dgm:t>
        <a:bodyPr/>
        <a:lstStyle/>
        <a:p>
          <a:r>
            <a:rPr lang="en-US" sz="1800" b="1" u="none" dirty="0">
              <a:solidFill>
                <a:schemeClr val="accent2">
                  <a:lumMod val="60000"/>
                  <a:lumOff val="40000"/>
                </a:schemeClr>
              </a:solidFill>
            </a:rPr>
            <a:t>OVERALL Lifecycle of CSG</a:t>
          </a:r>
        </a:p>
      </dgm:t>
    </dgm:pt>
    <dgm:pt modelId="{9AED33F4-9F9C-0049-8B7A-ABECE093F907}" type="parTrans" cxnId="{AC0E4E26-085C-8048-AFF6-D2B686B78552}">
      <dgm:prSet/>
      <dgm:spPr/>
      <dgm:t>
        <a:bodyPr/>
        <a:lstStyle/>
        <a:p>
          <a:endParaRPr lang="en-US"/>
        </a:p>
      </dgm:t>
    </dgm:pt>
    <dgm:pt modelId="{7EED2D20-25BE-024C-8742-35EF4B93DEDA}" type="sibTrans" cxnId="{AC0E4E26-085C-8048-AFF6-D2B686B78552}">
      <dgm:prSet/>
      <dgm:spPr/>
      <dgm:t>
        <a:bodyPr/>
        <a:lstStyle/>
        <a:p>
          <a:endParaRPr lang="en-US"/>
        </a:p>
      </dgm:t>
    </dgm:pt>
    <dgm:pt modelId="{15DB9A7A-2F8D-1640-BDDE-71D484DCC075}">
      <dgm:prSet custT="1"/>
      <dgm:spPr/>
      <dgm:t>
        <a:bodyPr/>
        <a:lstStyle/>
        <a:p>
          <a:r>
            <a:rPr lang="en-US" sz="1800" u="sng" dirty="0">
              <a:solidFill>
                <a:srgbClr val="FF0000"/>
              </a:solidFill>
            </a:rPr>
            <a:t>How community service grants work</a:t>
          </a:r>
        </a:p>
      </dgm:t>
    </dgm:pt>
    <dgm:pt modelId="{1DF56AE7-B685-1049-AC02-BE11079E486E}" type="parTrans" cxnId="{C1441CC8-6D34-0C4A-89D2-89B3606D906A}">
      <dgm:prSet/>
      <dgm:spPr/>
      <dgm:t>
        <a:bodyPr/>
        <a:lstStyle/>
        <a:p>
          <a:endParaRPr lang="en-US"/>
        </a:p>
      </dgm:t>
    </dgm:pt>
    <dgm:pt modelId="{D7C90E42-AD97-074B-8453-D73030BC6028}" type="sibTrans" cxnId="{C1441CC8-6D34-0C4A-89D2-89B3606D906A}">
      <dgm:prSet/>
      <dgm:spPr/>
      <dgm:t>
        <a:bodyPr/>
        <a:lstStyle/>
        <a:p>
          <a:endParaRPr lang="en-US"/>
        </a:p>
      </dgm:t>
    </dgm:pt>
    <dgm:pt modelId="{994EBA5D-1FC0-8345-9442-A5168ED8EC01}">
      <dgm:prSet custT="1"/>
      <dgm:spPr/>
      <dgm:t>
        <a:bodyPr/>
        <a:lstStyle/>
        <a:p>
          <a:r>
            <a:rPr lang="en-US" sz="1800" dirty="0"/>
            <a:t>Mistakes to avoid =</a:t>
          </a:r>
          <a:r>
            <a:rPr lang="en-US" sz="1800" b="1" dirty="0">
              <a:solidFill>
                <a:schemeClr val="accent4">
                  <a:lumMod val="75000"/>
                </a:schemeClr>
              </a:solidFill>
            </a:rPr>
            <a:t> ASK Questions</a:t>
          </a:r>
        </a:p>
      </dgm:t>
    </dgm:pt>
    <dgm:pt modelId="{E976E98E-CBAA-FD4D-A0D3-FE434D8DA867}" type="parTrans" cxnId="{302CCBFB-84C3-EC40-9D86-3CAAC8A4D247}">
      <dgm:prSet/>
      <dgm:spPr/>
      <dgm:t>
        <a:bodyPr/>
        <a:lstStyle/>
        <a:p>
          <a:endParaRPr lang="en-US"/>
        </a:p>
      </dgm:t>
    </dgm:pt>
    <dgm:pt modelId="{55174F8B-2E11-F54B-A382-C24356AF4143}" type="sibTrans" cxnId="{302CCBFB-84C3-EC40-9D86-3CAAC8A4D247}">
      <dgm:prSet/>
      <dgm:spPr/>
      <dgm:t>
        <a:bodyPr/>
        <a:lstStyle/>
        <a:p>
          <a:endParaRPr lang="en-US"/>
        </a:p>
      </dgm:t>
    </dgm:pt>
    <dgm:pt modelId="{4AEED831-9FFA-EE4E-8439-6AB2C50DC0BE}" type="pres">
      <dgm:prSet presAssocID="{E0553820-4AAC-46DA-82B3-6E2734F34862}" presName="cycle" presStyleCnt="0">
        <dgm:presLayoutVars>
          <dgm:dir/>
          <dgm:resizeHandles val="exact"/>
        </dgm:presLayoutVars>
      </dgm:prSet>
      <dgm:spPr/>
    </dgm:pt>
    <dgm:pt modelId="{38D4A344-F3C7-1141-9615-A988CCCB41CA}" type="pres">
      <dgm:prSet presAssocID="{9EAE61D6-9F62-4365-87D9-FFE98B684F5A}" presName="dummy" presStyleCnt="0"/>
      <dgm:spPr/>
    </dgm:pt>
    <dgm:pt modelId="{BFB664B0-6160-A045-8D03-2D114D181BFE}" type="pres">
      <dgm:prSet presAssocID="{9EAE61D6-9F62-4365-87D9-FFE98B684F5A}" presName="node" presStyleLbl="revTx" presStyleIdx="0" presStyleCnt="6">
        <dgm:presLayoutVars>
          <dgm:bulletEnabled val="1"/>
        </dgm:presLayoutVars>
      </dgm:prSet>
      <dgm:spPr/>
    </dgm:pt>
    <dgm:pt modelId="{FF71922C-4990-8240-9249-8EC19C50F530}" type="pres">
      <dgm:prSet presAssocID="{1E307D95-96F0-493A-9A95-8B40CF5A7C68}" presName="sibTrans" presStyleLbl="node1" presStyleIdx="0" presStyleCnt="6"/>
      <dgm:spPr/>
    </dgm:pt>
    <dgm:pt modelId="{A8BA23A7-6643-2C41-AAD0-8A4D472DF843}" type="pres">
      <dgm:prSet presAssocID="{4F5F20A3-0B51-104A-BB76-CBCBE68FAE67}" presName="dummy" presStyleCnt="0"/>
      <dgm:spPr/>
    </dgm:pt>
    <dgm:pt modelId="{6272DCA6-D75F-8D46-87A1-D48FA24134F5}" type="pres">
      <dgm:prSet presAssocID="{4F5F20A3-0B51-104A-BB76-CBCBE68FAE67}" presName="node" presStyleLbl="revTx" presStyleIdx="1" presStyleCnt="6" custScaleX="119534" custScaleY="77416" custRadScaleRad="98582" custRadScaleInc="-38783">
        <dgm:presLayoutVars>
          <dgm:bulletEnabled val="1"/>
        </dgm:presLayoutVars>
      </dgm:prSet>
      <dgm:spPr/>
    </dgm:pt>
    <dgm:pt modelId="{93B7ADD3-D565-F847-8EFF-A4FCB847314D}" type="pres">
      <dgm:prSet presAssocID="{D3453782-2F21-2A43-8FA6-888B380AD5E8}" presName="sibTrans" presStyleLbl="node1" presStyleIdx="1" presStyleCnt="6" custLinFactNeighborX="2206" custLinFactNeighborY="-386"/>
      <dgm:spPr/>
    </dgm:pt>
    <dgm:pt modelId="{5A859AEC-FD1F-544E-9D51-9D4AE1BAFF8B}" type="pres">
      <dgm:prSet presAssocID="{DE5E2287-2C7A-5845-BD0F-1D4E001B432B}" presName="dummy" presStyleCnt="0"/>
      <dgm:spPr/>
    </dgm:pt>
    <dgm:pt modelId="{2C375F6F-3F7E-794D-8802-C67BD3233ABC}" type="pres">
      <dgm:prSet presAssocID="{DE5E2287-2C7A-5845-BD0F-1D4E001B432B}" presName="node" presStyleLbl="revTx" presStyleIdx="2" presStyleCnt="6" custScaleX="130262" custScaleY="115650" custRadScaleRad="95978" custRadScaleInc="-29022">
        <dgm:presLayoutVars>
          <dgm:bulletEnabled val="1"/>
        </dgm:presLayoutVars>
      </dgm:prSet>
      <dgm:spPr/>
    </dgm:pt>
    <dgm:pt modelId="{BB4FB472-AF59-3A4C-930B-021153006E7D}" type="pres">
      <dgm:prSet presAssocID="{7EED2D20-25BE-024C-8742-35EF4B93DEDA}" presName="sibTrans" presStyleLbl="node1" presStyleIdx="2" presStyleCnt="6"/>
      <dgm:spPr/>
    </dgm:pt>
    <dgm:pt modelId="{2A56BF1A-7047-F54F-B283-831229E6B70B}" type="pres">
      <dgm:prSet presAssocID="{15DB9A7A-2F8D-1640-BDDE-71D484DCC075}" presName="dummy" presStyleCnt="0"/>
      <dgm:spPr/>
    </dgm:pt>
    <dgm:pt modelId="{AFD9A8FE-E45C-0D4E-82CF-247173951E9B}" type="pres">
      <dgm:prSet presAssocID="{15DB9A7A-2F8D-1640-BDDE-71D484DCC075}" presName="node" presStyleLbl="revTx" presStyleIdx="3" presStyleCnt="6" custScaleX="253671" custScaleY="216802">
        <dgm:presLayoutVars>
          <dgm:bulletEnabled val="1"/>
        </dgm:presLayoutVars>
      </dgm:prSet>
      <dgm:spPr/>
    </dgm:pt>
    <dgm:pt modelId="{20274A17-CC72-1B46-9555-9F6BF6E70A88}" type="pres">
      <dgm:prSet presAssocID="{D7C90E42-AD97-074B-8453-D73030BC6028}" presName="sibTrans" presStyleLbl="node1" presStyleIdx="3" presStyleCnt="6" custLinFactNeighborX="-648" custLinFactNeighborY="-1337"/>
      <dgm:spPr/>
    </dgm:pt>
    <dgm:pt modelId="{6DFE3957-DDA0-7A4D-BAC1-F93054FE9E36}" type="pres">
      <dgm:prSet presAssocID="{BD5A4EC5-D7B2-9242-B41E-38EEB094BC42}" presName="dummy" presStyleCnt="0"/>
      <dgm:spPr/>
    </dgm:pt>
    <dgm:pt modelId="{B98A0B40-C2C5-874A-96A7-C8251A18690A}" type="pres">
      <dgm:prSet presAssocID="{BD5A4EC5-D7B2-9242-B41E-38EEB094BC42}" presName="node" presStyleLbl="revTx" presStyleIdx="4" presStyleCnt="6" custScaleX="196888">
        <dgm:presLayoutVars>
          <dgm:bulletEnabled val="1"/>
        </dgm:presLayoutVars>
      </dgm:prSet>
      <dgm:spPr/>
    </dgm:pt>
    <dgm:pt modelId="{FC4AFA07-0351-8141-955C-051432F864C0}" type="pres">
      <dgm:prSet presAssocID="{06B16745-DD9B-C444-9C58-05A13F550D40}" presName="sibTrans" presStyleLbl="node1" presStyleIdx="4" presStyleCnt="6"/>
      <dgm:spPr/>
    </dgm:pt>
    <dgm:pt modelId="{CFB87E54-64BE-BB46-A60D-B611606E2976}" type="pres">
      <dgm:prSet presAssocID="{994EBA5D-1FC0-8345-9442-A5168ED8EC01}" presName="dummy" presStyleCnt="0"/>
      <dgm:spPr/>
    </dgm:pt>
    <dgm:pt modelId="{57E02387-02A1-ED4D-993D-5969D23A720D}" type="pres">
      <dgm:prSet presAssocID="{994EBA5D-1FC0-8345-9442-A5168ED8EC01}" presName="node" presStyleLbl="revTx" presStyleIdx="5" presStyleCnt="6" custScaleX="126874" custScaleY="114779">
        <dgm:presLayoutVars>
          <dgm:bulletEnabled val="1"/>
        </dgm:presLayoutVars>
      </dgm:prSet>
      <dgm:spPr/>
    </dgm:pt>
    <dgm:pt modelId="{A591E501-EF2F-7C4B-AE5D-21F6A3DE505E}" type="pres">
      <dgm:prSet presAssocID="{55174F8B-2E11-F54B-A382-C24356AF4143}" presName="sibTrans" presStyleLbl="node1" presStyleIdx="5" presStyleCnt="6"/>
      <dgm:spPr/>
    </dgm:pt>
  </dgm:ptLst>
  <dgm:cxnLst>
    <dgm:cxn modelId="{D9D82612-B2E0-BF44-9AA2-A7D1C744561E}" type="presOf" srcId="{7EED2D20-25BE-024C-8742-35EF4B93DEDA}" destId="{BB4FB472-AF59-3A4C-930B-021153006E7D}" srcOrd="0" destOrd="0" presId="urn:microsoft.com/office/officeart/2005/8/layout/cycle1"/>
    <dgm:cxn modelId="{929D231F-725E-8E4D-B78C-11FA3607FE28}" srcId="{15DB9A7A-2F8D-1640-BDDE-71D484DCC075}" destId="{10B0719C-6435-7F4D-BABD-66A4860C6871}" srcOrd="1" destOrd="0" parTransId="{4D10A63D-FA74-DC46-B3FF-D0CEE0D3EE73}" sibTransId="{7D64EB0D-3961-8D4F-991C-51288DC8DBC7}"/>
    <dgm:cxn modelId="{AC0E4E26-085C-8048-AFF6-D2B686B78552}" srcId="{E0553820-4AAC-46DA-82B3-6E2734F34862}" destId="{DE5E2287-2C7A-5845-BD0F-1D4E001B432B}" srcOrd="2" destOrd="0" parTransId="{9AED33F4-9F9C-0049-8B7A-ABECE093F907}" sibTransId="{7EED2D20-25BE-024C-8742-35EF4B93DEDA}"/>
    <dgm:cxn modelId="{A2CCCF27-9752-F14E-8A8A-2595180D2A3E}" type="presOf" srcId="{9AC65158-993D-4A24-8437-E865C48A39D9}" destId="{AFD9A8FE-E45C-0D4E-82CF-247173951E9B}" srcOrd="0" destOrd="4" presId="urn:microsoft.com/office/officeart/2005/8/layout/cycle1"/>
    <dgm:cxn modelId="{63186A3F-D906-CF47-B088-CA1631E93FB9}" type="presOf" srcId="{D3453782-2F21-2A43-8FA6-888B380AD5E8}" destId="{93B7ADD3-D565-F847-8EFF-A4FCB847314D}" srcOrd="0" destOrd="0" presId="urn:microsoft.com/office/officeart/2005/8/layout/cycle1"/>
    <dgm:cxn modelId="{222F8044-A291-3949-875A-05C5391E3ACE}" type="presOf" srcId="{F964FBBB-0CA3-A042-A23E-EB6378DA04AA}" destId="{AFD9A8FE-E45C-0D4E-82CF-247173951E9B}" srcOrd="0" destOrd="3" presId="urn:microsoft.com/office/officeart/2005/8/layout/cycle1"/>
    <dgm:cxn modelId="{6F2E9F46-152E-C347-86C9-8C0676160092}" type="presOf" srcId="{55174F8B-2E11-F54B-A382-C24356AF4143}" destId="{A591E501-EF2F-7C4B-AE5D-21F6A3DE505E}" srcOrd="0" destOrd="0" presId="urn:microsoft.com/office/officeart/2005/8/layout/cycle1"/>
    <dgm:cxn modelId="{56841863-2A20-7D42-AF64-61F55567E29B}" type="presOf" srcId="{9EAE61D6-9F62-4365-87D9-FFE98B684F5A}" destId="{BFB664B0-6160-A045-8D03-2D114D181BFE}" srcOrd="0" destOrd="0" presId="urn:microsoft.com/office/officeart/2005/8/layout/cycle1"/>
    <dgm:cxn modelId="{4A0CC76D-C738-E645-852A-ABC28A790226}" type="presOf" srcId="{10B0719C-6435-7F4D-BABD-66A4860C6871}" destId="{AFD9A8FE-E45C-0D4E-82CF-247173951E9B}" srcOrd="0" destOrd="2" presId="urn:microsoft.com/office/officeart/2005/8/layout/cycle1"/>
    <dgm:cxn modelId="{42644B75-608D-F543-BB2A-AF648E6EEAB0}" srcId="{15DB9A7A-2F8D-1640-BDDE-71D484DCC075}" destId="{F964FBBB-0CA3-A042-A23E-EB6378DA04AA}" srcOrd="2" destOrd="0" parTransId="{BE5984A8-99E7-8347-A4D9-5D61020BF087}" sibTransId="{695EC14F-9A6F-DB4B-B1FA-5F78022557FB}"/>
    <dgm:cxn modelId="{C0CF3D77-2D73-3549-B56B-0FF641D2CAB6}" type="presOf" srcId="{994EBA5D-1FC0-8345-9442-A5168ED8EC01}" destId="{57E02387-02A1-ED4D-993D-5969D23A720D}" srcOrd="0" destOrd="0" presId="urn:microsoft.com/office/officeart/2005/8/layout/cycle1"/>
    <dgm:cxn modelId="{2FE46D86-61BD-5F41-A1D7-B692D5C5E4E5}" srcId="{E0553820-4AAC-46DA-82B3-6E2734F34862}" destId="{4F5F20A3-0B51-104A-BB76-CBCBE68FAE67}" srcOrd="1" destOrd="0" parTransId="{0FC1AF82-9989-1B4C-B95F-BA39796337FE}" sibTransId="{D3453782-2F21-2A43-8FA6-888B380AD5E8}"/>
    <dgm:cxn modelId="{40FE2C90-4FA5-40B4-86F3-B28D804BB8D9}" srcId="{15DB9A7A-2F8D-1640-BDDE-71D484DCC075}" destId="{9AC65158-993D-4A24-8437-E865C48A39D9}" srcOrd="3" destOrd="0" parTransId="{EB2FCE51-FFF9-4984-B711-CBB13304DE41}" sibTransId="{D7881CEC-1C1C-43DC-855A-4B2827832BAD}"/>
    <dgm:cxn modelId="{BB5570A9-206B-A948-939D-2B1CC6956788}" type="presOf" srcId="{BD5A4EC5-D7B2-9242-B41E-38EEB094BC42}" destId="{B98A0B40-C2C5-874A-96A7-C8251A18690A}" srcOrd="0" destOrd="0" presId="urn:microsoft.com/office/officeart/2005/8/layout/cycle1"/>
    <dgm:cxn modelId="{3D4606AD-3574-7347-908E-E9AF7C4CF433}" type="presOf" srcId="{E0553820-4AAC-46DA-82B3-6E2734F34862}" destId="{4AEED831-9FFA-EE4E-8439-6AB2C50DC0BE}" srcOrd="0" destOrd="0" presId="urn:microsoft.com/office/officeart/2005/8/layout/cycle1"/>
    <dgm:cxn modelId="{08C0D1B4-B964-1240-A550-16191F2F0406}" srcId="{E0553820-4AAC-46DA-82B3-6E2734F34862}" destId="{BD5A4EC5-D7B2-9242-B41E-38EEB094BC42}" srcOrd="4" destOrd="0" parTransId="{6D89632E-8033-944B-9335-14EF8010130B}" sibTransId="{06B16745-DD9B-C444-9C58-05A13F550D40}"/>
    <dgm:cxn modelId="{924E0ABE-C9A3-7545-B9D3-9F69EA0AE5E8}" type="presOf" srcId="{06B16745-DD9B-C444-9C58-05A13F550D40}" destId="{FC4AFA07-0351-8141-955C-051432F864C0}" srcOrd="0" destOrd="0" presId="urn:microsoft.com/office/officeart/2005/8/layout/cycle1"/>
    <dgm:cxn modelId="{89238AC3-2E42-2A45-B256-BF670D687666}" type="presOf" srcId="{15DB9A7A-2F8D-1640-BDDE-71D484DCC075}" destId="{AFD9A8FE-E45C-0D4E-82CF-247173951E9B}" srcOrd="0" destOrd="0" presId="urn:microsoft.com/office/officeart/2005/8/layout/cycle1"/>
    <dgm:cxn modelId="{C1441CC8-6D34-0C4A-89D2-89B3606D906A}" srcId="{E0553820-4AAC-46DA-82B3-6E2734F34862}" destId="{15DB9A7A-2F8D-1640-BDDE-71D484DCC075}" srcOrd="3" destOrd="0" parTransId="{1DF56AE7-B685-1049-AC02-BE11079E486E}" sibTransId="{D7C90E42-AD97-074B-8453-D73030BC6028}"/>
    <dgm:cxn modelId="{6D6DB7CA-E432-3249-BABB-20AFAECB56F4}" type="presOf" srcId="{D7C90E42-AD97-074B-8453-D73030BC6028}" destId="{20274A17-CC72-1B46-9555-9F6BF6E70A88}" srcOrd="0" destOrd="0" presId="urn:microsoft.com/office/officeart/2005/8/layout/cycle1"/>
    <dgm:cxn modelId="{9A6B6ED2-FB08-384C-AC5A-A7770BF29538}" srcId="{15DB9A7A-2F8D-1640-BDDE-71D484DCC075}" destId="{0ADFA08A-6BD6-604A-98D6-ABD8DBB065A0}" srcOrd="0" destOrd="0" parTransId="{85735A62-31B8-B440-B875-ECE5AB617622}" sibTransId="{257D3A7B-375A-C84C-B79F-33633E53995E}"/>
    <dgm:cxn modelId="{CAAA9FD9-A7D5-DF4A-827C-07E0DE4D4ED3}" type="presOf" srcId="{4F5F20A3-0B51-104A-BB76-CBCBE68FAE67}" destId="{6272DCA6-D75F-8D46-87A1-D48FA24134F5}" srcOrd="0" destOrd="0" presId="urn:microsoft.com/office/officeart/2005/8/layout/cycle1"/>
    <dgm:cxn modelId="{3984D5D9-A974-FF41-9787-A5E01BE59FF0}" type="presOf" srcId="{DE5E2287-2C7A-5845-BD0F-1D4E001B432B}" destId="{2C375F6F-3F7E-794D-8802-C67BD3233ABC}" srcOrd="0" destOrd="0" presId="urn:microsoft.com/office/officeart/2005/8/layout/cycle1"/>
    <dgm:cxn modelId="{F80DC3E3-299F-4C4B-9B3F-EC731C7F8B09}" type="presOf" srcId="{0ADFA08A-6BD6-604A-98D6-ABD8DBB065A0}" destId="{AFD9A8FE-E45C-0D4E-82CF-247173951E9B}" srcOrd="0" destOrd="1" presId="urn:microsoft.com/office/officeart/2005/8/layout/cycle1"/>
    <dgm:cxn modelId="{BE4B55F3-A6B3-4E0D-855A-CB85136CEBBD}" srcId="{E0553820-4AAC-46DA-82B3-6E2734F34862}" destId="{9EAE61D6-9F62-4365-87D9-FFE98B684F5A}" srcOrd="0" destOrd="0" parTransId="{2615A1E3-264C-4A73-B8C3-70C420FCA812}" sibTransId="{1E307D95-96F0-493A-9A95-8B40CF5A7C68}"/>
    <dgm:cxn modelId="{302CCBFB-84C3-EC40-9D86-3CAAC8A4D247}" srcId="{E0553820-4AAC-46DA-82B3-6E2734F34862}" destId="{994EBA5D-1FC0-8345-9442-A5168ED8EC01}" srcOrd="5" destOrd="0" parTransId="{E976E98E-CBAA-FD4D-A0D3-FE434D8DA867}" sibTransId="{55174F8B-2E11-F54B-A382-C24356AF4143}"/>
    <dgm:cxn modelId="{04EBD8FB-B46B-E144-B9CE-2ED84C46A92D}" type="presOf" srcId="{1E307D95-96F0-493A-9A95-8B40CF5A7C68}" destId="{FF71922C-4990-8240-9249-8EC19C50F530}" srcOrd="0" destOrd="0" presId="urn:microsoft.com/office/officeart/2005/8/layout/cycle1"/>
    <dgm:cxn modelId="{BA4598F2-2FC0-C340-A716-77713F9217DD}" type="presParOf" srcId="{4AEED831-9FFA-EE4E-8439-6AB2C50DC0BE}" destId="{38D4A344-F3C7-1141-9615-A988CCCB41CA}" srcOrd="0" destOrd="0" presId="urn:microsoft.com/office/officeart/2005/8/layout/cycle1"/>
    <dgm:cxn modelId="{52F9D23D-4917-A84E-9793-86DB14E6A55E}" type="presParOf" srcId="{4AEED831-9FFA-EE4E-8439-6AB2C50DC0BE}" destId="{BFB664B0-6160-A045-8D03-2D114D181BFE}" srcOrd="1" destOrd="0" presId="urn:microsoft.com/office/officeart/2005/8/layout/cycle1"/>
    <dgm:cxn modelId="{FFC9ABF8-F93F-514F-BA1B-5AE55196B646}" type="presParOf" srcId="{4AEED831-9FFA-EE4E-8439-6AB2C50DC0BE}" destId="{FF71922C-4990-8240-9249-8EC19C50F530}" srcOrd="2" destOrd="0" presId="urn:microsoft.com/office/officeart/2005/8/layout/cycle1"/>
    <dgm:cxn modelId="{A4B6C3A9-DCA2-7249-A35C-41D71CD8B812}" type="presParOf" srcId="{4AEED831-9FFA-EE4E-8439-6AB2C50DC0BE}" destId="{A8BA23A7-6643-2C41-AAD0-8A4D472DF843}" srcOrd="3" destOrd="0" presId="urn:microsoft.com/office/officeart/2005/8/layout/cycle1"/>
    <dgm:cxn modelId="{9F41FFDF-DDD1-8D41-A2EC-957473812E1D}" type="presParOf" srcId="{4AEED831-9FFA-EE4E-8439-6AB2C50DC0BE}" destId="{6272DCA6-D75F-8D46-87A1-D48FA24134F5}" srcOrd="4" destOrd="0" presId="urn:microsoft.com/office/officeart/2005/8/layout/cycle1"/>
    <dgm:cxn modelId="{8238BCE5-2848-D34E-960C-A7B2DBCEE7A8}" type="presParOf" srcId="{4AEED831-9FFA-EE4E-8439-6AB2C50DC0BE}" destId="{93B7ADD3-D565-F847-8EFF-A4FCB847314D}" srcOrd="5" destOrd="0" presId="urn:microsoft.com/office/officeart/2005/8/layout/cycle1"/>
    <dgm:cxn modelId="{A11FDE41-5BA7-9B4A-9FF6-FA2065181778}" type="presParOf" srcId="{4AEED831-9FFA-EE4E-8439-6AB2C50DC0BE}" destId="{5A859AEC-FD1F-544E-9D51-9D4AE1BAFF8B}" srcOrd="6" destOrd="0" presId="urn:microsoft.com/office/officeart/2005/8/layout/cycle1"/>
    <dgm:cxn modelId="{9C6E3454-F741-2A4C-87C0-9EAB83379E57}" type="presParOf" srcId="{4AEED831-9FFA-EE4E-8439-6AB2C50DC0BE}" destId="{2C375F6F-3F7E-794D-8802-C67BD3233ABC}" srcOrd="7" destOrd="0" presId="urn:microsoft.com/office/officeart/2005/8/layout/cycle1"/>
    <dgm:cxn modelId="{32356B52-883D-2241-9DB2-8F989EF59179}" type="presParOf" srcId="{4AEED831-9FFA-EE4E-8439-6AB2C50DC0BE}" destId="{BB4FB472-AF59-3A4C-930B-021153006E7D}" srcOrd="8" destOrd="0" presId="urn:microsoft.com/office/officeart/2005/8/layout/cycle1"/>
    <dgm:cxn modelId="{58482FBB-00C7-8241-AECD-56CD777794FA}" type="presParOf" srcId="{4AEED831-9FFA-EE4E-8439-6AB2C50DC0BE}" destId="{2A56BF1A-7047-F54F-B283-831229E6B70B}" srcOrd="9" destOrd="0" presId="urn:microsoft.com/office/officeart/2005/8/layout/cycle1"/>
    <dgm:cxn modelId="{D7EA0760-F5D0-5545-A11C-17EBD95283E0}" type="presParOf" srcId="{4AEED831-9FFA-EE4E-8439-6AB2C50DC0BE}" destId="{AFD9A8FE-E45C-0D4E-82CF-247173951E9B}" srcOrd="10" destOrd="0" presId="urn:microsoft.com/office/officeart/2005/8/layout/cycle1"/>
    <dgm:cxn modelId="{2825247D-8609-0C4F-9107-68CA1BE3F9B2}" type="presParOf" srcId="{4AEED831-9FFA-EE4E-8439-6AB2C50DC0BE}" destId="{20274A17-CC72-1B46-9555-9F6BF6E70A88}" srcOrd="11" destOrd="0" presId="urn:microsoft.com/office/officeart/2005/8/layout/cycle1"/>
    <dgm:cxn modelId="{512EFEDB-C561-0F42-99C4-BDD91CC33CCD}" type="presParOf" srcId="{4AEED831-9FFA-EE4E-8439-6AB2C50DC0BE}" destId="{6DFE3957-DDA0-7A4D-BAC1-F93054FE9E36}" srcOrd="12" destOrd="0" presId="urn:microsoft.com/office/officeart/2005/8/layout/cycle1"/>
    <dgm:cxn modelId="{BEBBD4BB-0BE5-D34F-898A-FE4CB4D98334}" type="presParOf" srcId="{4AEED831-9FFA-EE4E-8439-6AB2C50DC0BE}" destId="{B98A0B40-C2C5-874A-96A7-C8251A18690A}" srcOrd="13" destOrd="0" presId="urn:microsoft.com/office/officeart/2005/8/layout/cycle1"/>
    <dgm:cxn modelId="{E3836631-FBC8-0846-B7E3-632E36BE9125}" type="presParOf" srcId="{4AEED831-9FFA-EE4E-8439-6AB2C50DC0BE}" destId="{FC4AFA07-0351-8141-955C-051432F864C0}" srcOrd="14" destOrd="0" presId="urn:microsoft.com/office/officeart/2005/8/layout/cycle1"/>
    <dgm:cxn modelId="{BBB6E700-6FD0-2F45-BF66-8C00E5FC403C}" type="presParOf" srcId="{4AEED831-9FFA-EE4E-8439-6AB2C50DC0BE}" destId="{CFB87E54-64BE-BB46-A60D-B611606E2976}" srcOrd="15" destOrd="0" presId="urn:microsoft.com/office/officeart/2005/8/layout/cycle1"/>
    <dgm:cxn modelId="{7B54778D-E06D-F144-A918-776EDB5567E6}" type="presParOf" srcId="{4AEED831-9FFA-EE4E-8439-6AB2C50DC0BE}" destId="{57E02387-02A1-ED4D-993D-5969D23A720D}" srcOrd="16" destOrd="0" presId="urn:microsoft.com/office/officeart/2005/8/layout/cycle1"/>
    <dgm:cxn modelId="{78048DAF-2D5A-DB45-9E5E-A74F61591BA8}" type="presParOf" srcId="{4AEED831-9FFA-EE4E-8439-6AB2C50DC0BE}" destId="{A591E501-EF2F-7C4B-AE5D-21F6A3DE505E}"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A85460-24AF-4344-8D09-C132EE0A7E64}" type="doc">
      <dgm:prSet loTypeId="urn:microsoft.com/office/officeart/2005/8/layout/bProcess4" loCatId="cycle" qsTypeId="urn:microsoft.com/office/officeart/2005/8/quickstyle/simple1" qsCatId="simple" csTypeId="urn:microsoft.com/office/officeart/2005/8/colors/accent1_2" csCatId="accent1" phldr="1"/>
      <dgm:spPr/>
      <dgm:t>
        <a:bodyPr/>
        <a:lstStyle/>
        <a:p>
          <a:endParaRPr lang="en-US"/>
        </a:p>
      </dgm:t>
    </dgm:pt>
    <dgm:pt modelId="{72DC5AFF-69EC-4E99-8038-36396A765935}">
      <dgm:prSet custT="1"/>
      <dgm:spPr/>
      <dgm:t>
        <a:bodyPr/>
        <a:lstStyle/>
        <a:p>
          <a:r>
            <a:rPr lang="en-US" sz="1000" dirty="0"/>
            <a:t>1. Clubs submit applications via Grant Portal on D6000 website to D6000 CSG co- Chairs  </a:t>
          </a:r>
          <a:r>
            <a:rPr lang="en-US" sz="1000" b="1" u="sng" dirty="0"/>
            <a:t>by June 1, 2025. </a:t>
          </a:r>
          <a:endParaRPr lang="en-US" sz="1000" dirty="0"/>
        </a:p>
      </dgm:t>
    </dgm:pt>
    <dgm:pt modelId="{118E9B7D-FF2F-446C-8D61-CD0AED251B5D}" type="parTrans" cxnId="{FADC4641-3347-48DB-A644-BBE8E3E7CF63}">
      <dgm:prSet/>
      <dgm:spPr/>
      <dgm:t>
        <a:bodyPr/>
        <a:lstStyle/>
        <a:p>
          <a:endParaRPr lang="en-US" sz="2000"/>
        </a:p>
      </dgm:t>
    </dgm:pt>
    <dgm:pt modelId="{A71BFEBF-0128-4FC5-A800-580241DFEB8A}" type="sibTrans" cxnId="{FADC4641-3347-48DB-A644-BBE8E3E7CF63}">
      <dgm:prSet custT="1"/>
      <dgm:spPr/>
      <dgm:t>
        <a:bodyPr/>
        <a:lstStyle/>
        <a:p>
          <a:endParaRPr lang="en-US" sz="800"/>
        </a:p>
      </dgm:t>
    </dgm:pt>
    <dgm:pt modelId="{5E4D8198-59C3-4443-B45F-B0A13DA54C10}">
      <dgm:prSet custT="1"/>
      <dgm:spPr/>
      <dgm:t>
        <a:bodyPr/>
        <a:lstStyle/>
        <a:p>
          <a:r>
            <a:rPr lang="en-US" sz="1000" dirty="0"/>
            <a:t>2. Grant applications reviewed by  D6000 CSG Co-Chairs and review committee </a:t>
          </a:r>
          <a:r>
            <a:rPr lang="en-US" sz="1000" b="1" u="sng" dirty="0"/>
            <a:t>June 14, 2025</a:t>
          </a:r>
          <a:endParaRPr lang="en-US" sz="1000" dirty="0"/>
        </a:p>
      </dgm:t>
    </dgm:pt>
    <dgm:pt modelId="{915C1403-16EB-4CD1-93BB-D0979EE65A56}" type="parTrans" cxnId="{9F05FFAA-3554-4BE9-ACBB-49AAED32C5E3}">
      <dgm:prSet/>
      <dgm:spPr/>
      <dgm:t>
        <a:bodyPr/>
        <a:lstStyle/>
        <a:p>
          <a:endParaRPr lang="en-US" sz="2000"/>
        </a:p>
      </dgm:t>
    </dgm:pt>
    <dgm:pt modelId="{C237BC28-3294-4AE1-B3A1-9B02876FF628}" type="sibTrans" cxnId="{9F05FFAA-3554-4BE9-ACBB-49AAED32C5E3}">
      <dgm:prSet custT="1"/>
      <dgm:spPr/>
      <dgm:t>
        <a:bodyPr/>
        <a:lstStyle/>
        <a:p>
          <a:endParaRPr lang="en-US" sz="800"/>
        </a:p>
      </dgm:t>
    </dgm:pt>
    <dgm:pt modelId="{6323F986-89AC-4D01-9479-CE8A2B1093EB}">
      <dgm:prSet custT="1"/>
      <dgm:spPr/>
      <dgm:t>
        <a:bodyPr/>
        <a:lstStyle/>
        <a:p>
          <a:r>
            <a:rPr lang="en-US" sz="1000" dirty="0"/>
            <a:t>4. Clubs cannot start projects/grants UNTIL D6000 CCSG Co Chairs notify on funds being received and sent due to waiting on TRF/RI to remits funds to D6000 for distribution. </a:t>
          </a:r>
          <a:r>
            <a:rPr lang="en-US" sz="1000" i="1" dirty="0"/>
            <a:t>Date </a:t>
          </a:r>
          <a:r>
            <a:rPr lang="en-US" sz="1000" b="1" i="1" u="sng" dirty="0"/>
            <a:t>TBD (6-10 weeks)</a:t>
          </a:r>
        </a:p>
      </dgm:t>
    </dgm:pt>
    <dgm:pt modelId="{5BD93A7D-ECCE-4412-938A-486E7D737551}" type="parTrans" cxnId="{25256860-A7F5-4D53-9632-582EA7030328}">
      <dgm:prSet/>
      <dgm:spPr/>
      <dgm:t>
        <a:bodyPr/>
        <a:lstStyle/>
        <a:p>
          <a:endParaRPr lang="en-US" sz="2000"/>
        </a:p>
      </dgm:t>
    </dgm:pt>
    <dgm:pt modelId="{55F86B48-04D5-4861-9E9B-2687FDB82C52}" type="sibTrans" cxnId="{25256860-A7F5-4D53-9632-582EA7030328}">
      <dgm:prSet custT="1"/>
      <dgm:spPr/>
      <dgm:t>
        <a:bodyPr/>
        <a:lstStyle/>
        <a:p>
          <a:endParaRPr lang="en-US" sz="800"/>
        </a:p>
      </dgm:t>
    </dgm:pt>
    <dgm:pt modelId="{7B128B39-E84D-4465-9A94-6CF2E1A6D82B}">
      <dgm:prSet custT="1"/>
      <dgm:spPr/>
      <dgm:t>
        <a:bodyPr/>
        <a:lstStyle/>
        <a:p>
          <a:r>
            <a:rPr lang="en-US" sz="1000" dirty="0"/>
            <a:t>5. Funds distributed to clubs for approved grant projects. – </a:t>
          </a:r>
          <a:r>
            <a:rPr lang="en-US" sz="900" i="1" dirty="0"/>
            <a:t>NOTE ONLY IF THE PREVIOUS YEARS GRANT IS FINALIZED</a:t>
          </a:r>
          <a:endParaRPr lang="en-US" sz="900" dirty="0"/>
        </a:p>
      </dgm:t>
    </dgm:pt>
    <dgm:pt modelId="{ED9D1C95-E2A9-4FBC-A3F1-E997A836B35B}" type="parTrans" cxnId="{745DA713-8FE6-43F7-B123-C5CC54A62BAC}">
      <dgm:prSet/>
      <dgm:spPr/>
      <dgm:t>
        <a:bodyPr/>
        <a:lstStyle/>
        <a:p>
          <a:endParaRPr lang="en-US" sz="2000"/>
        </a:p>
      </dgm:t>
    </dgm:pt>
    <dgm:pt modelId="{6DD5BAA1-572E-41FC-913F-BCFA7338F0B2}" type="sibTrans" cxnId="{745DA713-8FE6-43F7-B123-C5CC54A62BAC}">
      <dgm:prSet custT="1"/>
      <dgm:spPr/>
      <dgm:t>
        <a:bodyPr/>
        <a:lstStyle/>
        <a:p>
          <a:endParaRPr lang="en-US" sz="800"/>
        </a:p>
      </dgm:t>
    </dgm:pt>
    <dgm:pt modelId="{5502EFE1-34DE-44B4-AF1A-6D188F116FB4}">
      <dgm:prSet custT="1"/>
      <dgm:spPr/>
      <dgm:t>
        <a:bodyPr/>
        <a:lstStyle/>
        <a:p>
          <a:r>
            <a:rPr lang="en-US" sz="1000" dirty="0"/>
            <a:t>6. Clubs manages grant  details thru the life of the project via Grant Portal on D6000 Website</a:t>
          </a:r>
        </a:p>
      </dgm:t>
    </dgm:pt>
    <dgm:pt modelId="{19554A31-9B56-41A9-9F3E-BF5B8D6B3AC2}" type="parTrans" cxnId="{19E6CBD6-CA42-457F-97D7-E98901F11676}">
      <dgm:prSet/>
      <dgm:spPr/>
      <dgm:t>
        <a:bodyPr/>
        <a:lstStyle/>
        <a:p>
          <a:endParaRPr lang="en-US" sz="2000"/>
        </a:p>
      </dgm:t>
    </dgm:pt>
    <dgm:pt modelId="{47C8C51C-A356-4AFF-A5FC-D70B30458272}" type="sibTrans" cxnId="{19E6CBD6-CA42-457F-97D7-E98901F11676}">
      <dgm:prSet custT="1"/>
      <dgm:spPr/>
      <dgm:t>
        <a:bodyPr/>
        <a:lstStyle/>
        <a:p>
          <a:endParaRPr lang="en-US" sz="800"/>
        </a:p>
      </dgm:t>
    </dgm:pt>
    <dgm:pt modelId="{E9489D3B-092F-41A5-A8CD-FBAC1F55E781}">
      <dgm:prSet custT="1"/>
      <dgm:spPr/>
      <dgm:t>
        <a:bodyPr/>
        <a:lstStyle/>
        <a:p>
          <a:r>
            <a:rPr lang="en-US" sz="1000" dirty="0"/>
            <a:t>8. Clubs submits final report and ALL REQUIRED documentation  thru Grant Portal on D6000 website to D6000 CSG Co Chairs </a:t>
          </a:r>
          <a:r>
            <a:rPr lang="en-US" sz="1000" i="1" dirty="0"/>
            <a:t>due </a:t>
          </a:r>
          <a:r>
            <a:rPr lang="en-US" sz="1000" b="1" i="1" u="sng" dirty="0"/>
            <a:t>June 1, 2026*</a:t>
          </a:r>
          <a:endParaRPr lang="en-US" sz="1000" i="1" dirty="0"/>
        </a:p>
      </dgm:t>
    </dgm:pt>
    <dgm:pt modelId="{BA20513A-DC40-4305-BF70-4809CD67926A}" type="parTrans" cxnId="{F2B2E1BC-8A6C-471D-87FF-091EA48B97F3}">
      <dgm:prSet/>
      <dgm:spPr/>
      <dgm:t>
        <a:bodyPr/>
        <a:lstStyle/>
        <a:p>
          <a:endParaRPr lang="en-US" sz="2000"/>
        </a:p>
      </dgm:t>
    </dgm:pt>
    <dgm:pt modelId="{749E1D56-E190-4B87-A289-BB46DEF51512}" type="sibTrans" cxnId="{F2B2E1BC-8A6C-471D-87FF-091EA48B97F3}">
      <dgm:prSet custT="1"/>
      <dgm:spPr/>
      <dgm:t>
        <a:bodyPr/>
        <a:lstStyle/>
        <a:p>
          <a:endParaRPr lang="en-US" sz="800"/>
        </a:p>
      </dgm:t>
    </dgm:pt>
    <dgm:pt modelId="{2EB099BA-25EB-4041-ADED-9BDE16296F8E}">
      <dgm:prSet custT="1"/>
      <dgm:spPr/>
      <dgm:t>
        <a:bodyPr/>
        <a:lstStyle/>
        <a:p>
          <a:r>
            <a:rPr lang="en-US" sz="1000" dirty="0"/>
            <a:t>7. MID YEAR Check in report due </a:t>
          </a:r>
          <a:r>
            <a:rPr lang="en-US" sz="1000" b="1" u="sng" dirty="0"/>
            <a:t>December 31, 2025 via email</a:t>
          </a:r>
        </a:p>
      </dgm:t>
    </dgm:pt>
    <dgm:pt modelId="{C3DB5A5B-2846-0B4A-8491-4FFBE49CEEB6}" type="parTrans" cxnId="{28E20026-ADF6-9647-B0E2-9AA6723E612A}">
      <dgm:prSet/>
      <dgm:spPr/>
      <dgm:t>
        <a:bodyPr/>
        <a:lstStyle/>
        <a:p>
          <a:endParaRPr lang="en-US"/>
        </a:p>
      </dgm:t>
    </dgm:pt>
    <dgm:pt modelId="{EC268D4F-EE72-2E42-881A-78BAF7016557}" type="sibTrans" cxnId="{28E20026-ADF6-9647-B0E2-9AA6723E612A}">
      <dgm:prSet/>
      <dgm:spPr/>
      <dgm:t>
        <a:bodyPr/>
        <a:lstStyle/>
        <a:p>
          <a:endParaRPr lang="en-US"/>
        </a:p>
      </dgm:t>
    </dgm:pt>
    <dgm:pt modelId="{282DF98C-30CB-4D4A-BF08-837E52121D92}">
      <dgm:prSet custT="1"/>
      <dgm:spPr/>
      <dgm:t>
        <a:bodyPr/>
        <a:lstStyle/>
        <a:p>
          <a:r>
            <a:rPr lang="en-US" sz="1000" dirty="0"/>
            <a:t>D6000 CSG Co-Chairs communicate to clubs if grant has been approved by the committee. BUT NOT APPROVED BY TRF/RI yet. </a:t>
          </a:r>
        </a:p>
      </dgm:t>
    </dgm:pt>
    <dgm:pt modelId="{9ED60D55-D641-A843-B0F7-129557FB57A2}" type="parTrans" cxnId="{8B76405C-1D2E-CD48-AF0D-1E7E6C33AD9B}">
      <dgm:prSet/>
      <dgm:spPr/>
      <dgm:t>
        <a:bodyPr/>
        <a:lstStyle/>
        <a:p>
          <a:endParaRPr lang="en-US"/>
        </a:p>
      </dgm:t>
    </dgm:pt>
    <dgm:pt modelId="{796892F9-07FF-A24A-948D-51EE49E05D67}" type="sibTrans" cxnId="{8B76405C-1D2E-CD48-AF0D-1E7E6C33AD9B}">
      <dgm:prSet/>
      <dgm:spPr/>
      <dgm:t>
        <a:bodyPr/>
        <a:lstStyle/>
        <a:p>
          <a:endParaRPr lang="en-US"/>
        </a:p>
      </dgm:t>
    </dgm:pt>
    <dgm:pt modelId="{CA370791-FC98-B741-AD8C-B3447BD85E53}">
      <dgm:prSet custT="1"/>
      <dgm:spPr/>
      <dgm:t>
        <a:bodyPr/>
        <a:lstStyle/>
        <a:p>
          <a:r>
            <a:rPr lang="en-US" sz="1000" dirty="0"/>
            <a:t>3. D6000 CSG Co-Chairs and review committee approves and submits funding request to TRF/RI </a:t>
          </a:r>
          <a:r>
            <a:rPr lang="en-US" sz="1000" b="1" u="sng" dirty="0"/>
            <a:t>by July 1, 2025</a:t>
          </a:r>
          <a:endParaRPr lang="en-US" dirty="0"/>
        </a:p>
      </dgm:t>
    </dgm:pt>
    <dgm:pt modelId="{6689E282-584D-5640-B42B-C2E7CFFAEBC4}" type="parTrans" cxnId="{8358BBD9-B2A8-3540-A22E-C7FC1BABDEAF}">
      <dgm:prSet/>
      <dgm:spPr/>
      <dgm:t>
        <a:bodyPr/>
        <a:lstStyle/>
        <a:p>
          <a:endParaRPr lang="en-US"/>
        </a:p>
      </dgm:t>
    </dgm:pt>
    <dgm:pt modelId="{25E16006-6BDB-C048-A586-5A7A09B1B053}" type="sibTrans" cxnId="{8358BBD9-B2A8-3540-A22E-C7FC1BABDEAF}">
      <dgm:prSet/>
      <dgm:spPr/>
      <dgm:t>
        <a:bodyPr/>
        <a:lstStyle/>
        <a:p>
          <a:endParaRPr lang="en-US"/>
        </a:p>
      </dgm:t>
    </dgm:pt>
    <dgm:pt modelId="{6AD4F545-7941-3144-A81D-0FA69B4ADFEC}" type="pres">
      <dgm:prSet presAssocID="{F6A85460-24AF-4344-8D09-C132EE0A7E64}" presName="Name0" presStyleCnt="0">
        <dgm:presLayoutVars>
          <dgm:dir/>
          <dgm:resizeHandles/>
        </dgm:presLayoutVars>
      </dgm:prSet>
      <dgm:spPr/>
    </dgm:pt>
    <dgm:pt modelId="{4E5C3797-CC1C-FE47-AF1C-1C60FB6FCDAC}" type="pres">
      <dgm:prSet presAssocID="{72DC5AFF-69EC-4E99-8038-36396A765935}" presName="compNode" presStyleCnt="0"/>
      <dgm:spPr/>
    </dgm:pt>
    <dgm:pt modelId="{F42804E3-98DC-B845-9D3B-3429F0AE98EA}" type="pres">
      <dgm:prSet presAssocID="{72DC5AFF-69EC-4E99-8038-36396A765935}" presName="dummyConnPt" presStyleCnt="0"/>
      <dgm:spPr/>
    </dgm:pt>
    <dgm:pt modelId="{B3DB76D9-39CE-7548-A788-B509193B7771}" type="pres">
      <dgm:prSet presAssocID="{72DC5AFF-69EC-4E99-8038-36396A765935}" presName="node" presStyleLbl="node1" presStyleIdx="0" presStyleCnt="9" custScaleX="119230" custScaleY="132367">
        <dgm:presLayoutVars>
          <dgm:bulletEnabled val="1"/>
        </dgm:presLayoutVars>
      </dgm:prSet>
      <dgm:spPr/>
    </dgm:pt>
    <dgm:pt modelId="{B78DC1C4-9A35-2344-9A68-9773F71049F5}" type="pres">
      <dgm:prSet presAssocID="{A71BFEBF-0128-4FC5-A800-580241DFEB8A}" presName="sibTrans" presStyleLbl="bgSibTrans2D1" presStyleIdx="0" presStyleCnt="8"/>
      <dgm:spPr/>
    </dgm:pt>
    <dgm:pt modelId="{9DE998DB-BCDE-3B47-9981-14FBBE9E3193}" type="pres">
      <dgm:prSet presAssocID="{5E4D8198-59C3-4443-B45F-B0A13DA54C10}" presName="compNode" presStyleCnt="0"/>
      <dgm:spPr/>
    </dgm:pt>
    <dgm:pt modelId="{0067D8FB-45EF-F24F-8A91-B8CFAD001C2C}" type="pres">
      <dgm:prSet presAssocID="{5E4D8198-59C3-4443-B45F-B0A13DA54C10}" presName="dummyConnPt" presStyleCnt="0"/>
      <dgm:spPr/>
    </dgm:pt>
    <dgm:pt modelId="{B56EF4DD-C0D3-BD40-B612-FCF7FDDD9E20}" type="pres">
      <dgm:prSet presAssocID="{5E4D8198-59C3-4443-B45F-B0A13DA54C10}" presName="node" presStyleLbl="node1" presStyleIdx="1" presStyleCnt="9">
        <dgm:presLayoutVars>
          <dgm:bulletEnabled val="1"/>
        </dgm:presLayoutVars>
      </dgm:prSet>
      <dgm:spPr/>
    </dgm:pt>
    <dgm:pt modelId="{B0F78CCF-87A6-E440-AEFB-1AA842E4052D}" type="pres">
      <dgm:prSet presAssocID="{C237BC28-3294-4AE1-B3A1-9B02876FF628}" presName="sibTrans" presStyleLbl="bgSibTrans2D1" presStyleIdx="1" presStyleCnt="8"/>
      <dgm:spPr/>
    </dgm:pt>
    <dgm:pt modelId="{1CFF6C07-4F44-4D43-9E6B-0513FF671D17}" type="pres">
      <dgm:prSet presAssocID="{282DF98C-30CB-4D4A-BF08-837E52121D92}" presName="compNode" presStyleCnt="0"/>
      <dgm:spPr/>
    </dgm:pt>
    <dgm:pt modelId="{E092F6BA-82C3-A84D-A3D2-3FF0C5B582C7}" type="pres">
      <dgm:prSet presAssocID="{282DF98C-30CB-4D4A-BF08-837E52121D92}" presName="dummyConnPt" presStyleCnt="0"/>
      <dgm:spPr/>
    </dgm:pt>
    <dgm:pt modelId="{1DAC8784-0DDB-E246-87DE-064BB16B104C}" type="pres">
      <dgm:prSet presAssocID="{282DF98C-30CB-4D4A-BF08-837E52121D92}" presName="node" presStyleLbl="node1" presStyleIdx="2" presStyleCnt="9" custScaleX="109909" custScaleY="125054">
        <dgm:presLayoutVars>
          <dgm:bulletEnabled val="1"/>
        </dgm:presLayoutVars>
      </dgm:prSet>
      <dgm:spPr/>
    </dgm:pt>
    <dgm:pt modelId="{332A7FA3-6C04-AC47-9C17-2B8BD2441135}" type="pres">
      <dgm:prSet presAssocID="{796892F9-07FF-A24A-948D-51EE49E05D67}" presName="sibTrans" presStyleLbl="bgSibTrans2D1" presStyleIdx="2" presStyleCnt="8"/>
      <dgm:spPr/>
    </dgm:pt>
    <dgm:pt modelId="{CA4281A2-8477-B24C-8B18-58DCA24F24A8}" type="pres">
      <dgm:prSet presAssocID="{CA370791-FC98-B741-AD8C-B3447BD85E53}" presName="compNode" presStyleCnt="0"/>
      <dgm:spPr/>
    </dgm:pt>
    <dgm:pt modelId="{4F9C0A9B-355D-174A-BA15-CD3ECCD653EC}" type="pres">
      <dgm:prSet presAssocID="{CA370791-FC98-B741-AD8C-B3447BD85E53}" presName="dummyConnPt" presStyleCnt="0"/>
      <dgm:spPr/>
    </dgm:pt>
    <dgm:pt modelId="{F1209C08-85A5-2248-B95D-AFED56BA89D7}" type="pres">
      <dgm:prSet presAssocID="{CA370791-FC98-B741-AD8C-B3447BD85E53}" presName="node" presStyleLbl="node1" presStyleIdx="3" presStyleCnt="9" custScaleX="117481" custScaleY="136212">
        <dgm:presLayoutVars>
          <dgm:bulletEnabled val="1"/>
        </dgm:presLayoutVars>
      </dgm:prSet>
      <dgm:spPr/>
    </dgm:pt>
    <dgm:pt modelId="{B637774B-D45C-E14E-B72B-62C47AA3269A}" type="pres">
      <dgm:prSet presAssocID="{25E16006-6BDB-C048-A586-5A7A09B1B053}" presName="sibTrans" presStyleLbl="bgSibTrans2D1" presStyleIdx="3" presStyleCnt="8"/>
      <dgm:spPr/>
    </dgm:pt>
    <dgm:pt modelId="{4118F209-3628-A343-9DE2-7B4A12AF6426}" type="pres">
      <dgm:prSet presAssocID="{6323F986-89AC-4D01-9479-CE8A2B1093EB}" presName="compNode" presStyleCnt="0"/>
      <dgm:spPr/>
    </dgm:pt>
    <dgm:pt modelId="{C870CCF0-ECA0-D74C-9B51-97599B5734A6}" type="pres">
      <dgm:prSet presAssocID="{6323F986-89AC-4D01-9479-CE8A2B1093EB}" presName="dummyConnPt" presStyleCnt="0"/>
      <dgm:spPr/>
    </dgm:pt>
    <dgm:pt modelId="{C456618C-381F-D946-AD4C-983D3F2E466F}" type="pres">
      <dgm:prSet presAssocID="{6323F986-89AC-4D01-9479-CE8A2B1093EB}" presName="node" presStyleLbl="node1" presStyleIdx="4" presStyleCnt="9" custScaleX="159331" custScaleY="177064">
        <dgm:presLayoutVars>
          <dgm:bulletEnabled val="1"/>
        </dgm:presLayoutVars>
      </dgm:prSet>
      <dgm:spPr/>
    </dgm:pt>
    <dgm:pt modelId="{E93CED39-2CAE-5D42-A31F-E40C00A5A6A3}" type="pres">
      <dgm:prSet presAssocID="{55F86B48-04D5-4861-9E9B-2687FDB82C52}" presName="sibTrans" presStyleLbl="bgSibTrans2D1" presStyleIdx="4" presStyleCnt="8"/>
      <dgm:spPr/>
    </dgm:pt>
    <dgm:pt modelId="{EC347CCE-C13A-7445-BEF0-D27C9DF37050}" type="pres">
      <dgm:prSet presAssocID="{7B128B39-E84D-4465-9A94-6CF2E1A6D82B}" presName="compNode" presStyleCnt="0"/>
      <dgm:spPr/>
    </dgm:pt>
    <dgm:pt modelId="{D3D7C99D-45F5-3746-99A6-859105D345C5}" type="pres">
      <dgm:prSet presAssocID="{7B128B39-E84D-4465-9A94-6CF2E1A6D82B}" presName="dummyConnPt" presStyleCnt="0"/>
      <dgm:spPr/>
    </dgm:pt>
    <dgm:pt modelId="{32A61902-14C0-C647-BB2D-1DB4D44063C4}" type="pres">
      <dgm:prSet presAssocID="{7B128B39-E84D-4465-9A94-6CF2E1A6D82B}" presName="node" presStyleLbl="node1" presStyleIdx="5" presStyleCnt="9" custScaleX="122347" custScaleY="115739">
        <dgm:presLayoutVars>
          <dgm:bulletEnabled val="1"/>
        </dgm:presLayoutVars>
      </dgm:prSet>
      <dgm:spPr/>
    </dgm:pt>
    <dgm:pt modelId="{288C1E82-9F36-114C-943C-6FC2EB711517}" type="pres">
      <dgm:prSet presAssocID="{6DD5BAA1-572E-41FC-913F-BCFA7338F0B2}" presName="sibTrans" presStyleLbl="bgSibTrans2D1" presStyleIdx="5" presStyleCnt="8"/>
      <dgm:spPr/>
    </dgm:pt>
    <dgm:pt modelId="{757F9528-7307-7C47-A4E1-5AF63832C11B}" type="pres">
      <dgm:prSet presAssocID="{5502EFE1-34DE-44B4-AF1A-6D188F116FB4}" presName="compNode" presStyleCnt="0"/>
      <dgm:spPr/>
    </dgm:pt>
    <dgm:pt modelId="{46F54C6A-5587-F84F-9B9F-53FCBCF102F4}" type="pres">
      <dgm:prSet presAssocID="{5502EFE1-34DE-44B4-AF1A-6D188F116FB4}" presName="dummyConnPt" presStyleCnt="0"/>
      <dgm:spPr/>
    </dgm:pt>
    <dgm:pt modelId="{A4FD2E16-E8E4-E14B-BF4F-00F1741AD3AF}" type="pres">
      <dgm:prSet presAssocID="{5502EFE1-34DE-44B4-AF1A-6D188F116FB4}" presName="node" presStyleLbl="node1" presStyleIdx="6" presStyleCnt="9">
        <dgm:presLayoutVars>
          <dgm:bulletEnabled val="1"/>
        </dgm:presLayoutVars>
      </dgm:prSet>
      <dgm:spPr/>
    </dgm:pt>
    <dgm:pt modelId="{A7D17374-3752-7C43-AA75-4587FAB9764C}" type="pres">
      <dgm:prSet presAssocID="{47C8C51C-A356-4AFF-A5FC-D70B30458272}" presName="sibTrans" presStyleLbl="bgSibTrans2D1" presStyleIdx="6" presStyleCnt="8"/>
      <dgm:spPr/>
    </dgm:pt>
    <dgm:pt modelId="{8FA186EE-EBEE-5F48-BFC8-0171213767D2}" type="pres">
      <dgm:prSet presAssocID="{2EB099BA-25EB-4041-ADED-9BDE16296F8E}" presName="compNode" presStyleCnt="0"/>
      <dgm:spPr/>
    </dgm:pt>
    <dgm:pt modelId="{B19D8EAC-E827-8147-94F0-4C4469534D48}" type="pres">
      <dgm:prSet presAssocID="{2EB099BA-25EB-4041-ADED-9BDE16296F8E}" presName="dummyConnPt" presStyleCnt="0"/>
      <dgm:spPr/>
    </dgm:pt>
    <dgm:pt modelId="{CE66FDE5-0565-BA4F-A824-C87F750032F0}" type="pres">
      <dgm:prSet presAssocID="{2EB099BA-25EB-4041-ADED-9BDE16296F8E}" presName="node" presStyleLbl="node1" presStyleIdx="7" presStyleCnt="9">
        <dgm:presLayoutVars>
          <dgm:bulletEnabled val="1"/>
        </dgm:presLayoutVars>
      </dgm:prSet>
      <dgm:spPr/>
    </dgm:pt>
    <dgm:pt modelId="{BBE6C491-6418-5D41-B77A-403D7628DD84}" type="pres">
      <dgm:prSet presAssocID="{EC268D4F-EE72-2E42-881A-78BAF7016557}" presName="sibTrans" presStyleLbl="bgSibTrans2D1" presStyleIdx="7" presStyleCnt="8"/>
      <dgm:spPr/>
    </dgm:pt>
    <dgm:pt modelId="{9B5AD1A1-1766-DA46-9C17-A3199F386D4F}" type="pres">
      <dgm:prSet presAssocID="{E9489D3B-092F-41A5-A8CD-FBAC1F55E781}" presName="compNode" presStyleCnt="0"/>
      <dgm:spPr/>
    </dgm:pt>
    <dgm:pt modelId="{0C3532AB-0CB7-DE43-A608-8EE4FF7EB0AD}" type="pres">
      <dgm:prSet presAssocID="{E9489D3B-092F-41A5-A8CD-FBAC1F55E781}" presName="dummyConnPt" presStyleCnt="0"/>
      <dgm:spPr/>
    </dgm:pt>
    <dgm:pt modelId="{4484C337-1089-CF42-B886-96F920367D1C}" type="pres">
      <dgm:prSet presAssocID="{E9489D3B-092F-41A5-A8CD-FBAC1F55E781}" presName="node" presStyleLbl="node1" presStyleIdx="8" presStyleCnt="9" custScaleX="139337" custScaleY="153342">
        <dgm:presLayoutVars>
          <dgm:bulletEnabled val="1"/>
        </dgm:presLayoutVars>
      </dgm:prSet>
      <dgm:spPr/>
    </dgm:pt>
  </dgm:ptLst>
  <dgm:cxnLst>
    <dgm:cxn modelId="{9882F000-3D53-CE48-B777-C1CD8744F967}" type="presOf" srcId="{2EB099BA-25EB-4041-ADED-9BDE16296F8E}" destId="{CE66FDE5-0565-BA4F-A824-C87F750032F0}" srcOrd="0" destOrd="0" presId="urn:microsoft.com/office/officeart/2005/8/layout/bProcess4"/>
    <dgm:cxn modelId="{8ED3DB06-2B04-EC4E-BB90-1968244D8D24}" type="presOf" srcId="{A71BFEBF-0128-4FC5-A800-580241DFEB8A}" destId="{B78DC1C4-9A35-2344-9A68-9773F71049F5}" srcOrd="0" destOrd="0" presId="urn:microsoft.com/office/officeart/2005/8/layout/bProcess4"/>
    <dgm:cxn modelId="{745DA713-8FE6-43F7-B123-C5CC54A62BAC}" srcId="{F6A85460-24AF-4344-8D09-C132EE0A7E64}" destId="{7B128B39-E84D-4465-9A94-6CF2E1A6D82B}" srcOrd="5" destOrd="0" parTransId="{ED9D1C95-E2A9-4FBC-A3F1-E997A836B35B}" sibTransId="{6DD5BAA1-572E-41FC-913F-BCFA7338F0B2}"/>
    <dgm:cxn modelId="{28E20026-ADF6-9647-B0E2-9AA6723E612A}" srcId="{F6A85460-24AF-4344-8D09-C132EE0A7E64}" destId="{2EB099BA-25EB-4041-ADED-9BDE16296F8E}" srcOrd="7" destOrd="0" parTransId="{C3DB5A5B-2846-0B4A-8491-4FFBE49CEEB6}" sibTransId="{EC268D4F-EE72-2E42-881A-78BAF7016557}"/>
    <dgm:cxn modelId="{F4985A2A-5E17-CA4D-B37E-0843E37F67BE}" type="presOf" srcId="{25E16006-6BDB-C048-A586-5A7A09B1B053}" destId="{B637774B-D45C-E14E-B72B-62C47AA3269A}" srcOrd="0" destOrd="0" presId="urn:microsoft.com/office/officeart/2005/8/layout/bProcess4"/>
    <dgm:cxn modelId="{1C370332-6053-0648-AF78-22902BBE8D75}" type="presOf" srcId="{6323F986-89AC-4D01-9479-CE8A2B1093EB}" destId="{C456618C-381F-D946-AD4C-983D3F2E466F}" srcOrd="0" destOrd="0" presId="urn:microsoft.com/office/officeart/2005/8/layout/bProcess4"/>
    <dgm:cxn modelId="{296A5436-FBC0-FB4B-93AF-ED39C68B5B1E}" type="presOf" srcId="{55F86B48-04D5-4861-9E9B-2687FDB82C52}" destId="{E93CED39-2CAE-5D42-A31F-E40C00A5A6A3}" srcOrd="0" destOrd="0" presId="urn:microsoft.com/office/officeart/2005/8/layout/bProcess4"/>
    <dgm:cxn modelId="{FADC4641-3347-48DB-A644-BBE8E3E7CF63}" srcId="{F6A85460-24AF-4344-8D09-C132EE0A7E64}" destId="{72DC5AFF-69EC-4E99-8038-36396A765935}" srcOrd="0" destOrd="0" parTransId="{118E9B7D-FF2F-446C-8D61-CD0AED251B5D}" sibTransId="{A71BFEBF-0128-4FC5-A800-580241DFEB8A}"/>
    <dgm:cxn modelId="{8B76405C-1D2E-CD48-AF0D-1E7E6C33AD9B}" srcId="{F6A85460-24AF-4344-8D09-C132EE0A7E64}" destId="{282DF98C-30CB-4D4A-BF08-837E52121D92}" srcOrd="2" destOrd="0" parTransId="{9ED60D55-D641-A843-B0F7-129557FB57A2}" sibTransId="{796892F9-07FF-A24A-948D-51EE49E05D67}"/>
    <dgm:cxn modelId="{0857885F-897B-0B4B-B120-B6971E4D5007}" type="presOf" srcId="{47C8C51C-A356-4AFF-A5FC-D70B30458272}" destId="{A7D17374-3752-7C43-AA75-4587FAB9764C}" srcOrd="0" destOrd="0" presId="urn:microsoft.com/office/officeart/2005/8/layout/bProcess4"/>
    <dgm:cxn modelId="{25256860-A7F5-4D53-9632-582EA7030328}" srcId="{F6A85460-24AF-4344-8D09-C132EE0A7E64}" destId="{6323F986-89AC-4D01-9479-CE8A2B1093EB}" srcOrd="4" destOrd="0" parTransId="{5BD93A7D-ECCE-4412-938A-486E7D737551}" sibTransId="{55F86B48-04D5-4861-9E9B-2687FDB82C52}"/>
    <dgm:cxn modelId="{919A6968-2DC0-5E46-BD02-4D5A70B0FFCC}" type="presOf" srcId="{C237BC28-3294-4AE1-B3A1-9B02876FF628}" destId="{B0F78CCF-87A6-E440-AEFB-1AA842E4052D}" srcOrd="0" destOrd="0" presId="urn:microsoft.com/office/officeart/2005/8/layout/bProcess4"/>
    <dgm:cxn modelId="{5EA28983-7766-7041-9774-4431C4EF3A9B}" type="presOf" srcId="{282DF98C-30CB-4D4A-BF08-837E52121D92}" destId="{1DAC8784-0DDB-E246-87DE-064BB16B104C}" srcOrd="0" destOrd="0" presId="urn:microsoft.com/office/officeart/2005/8/layout/bProcess4"/>
    <dgm:cxn modelId="{1C34A784-A2ED-B541-97F7-F922B606E7DB}" type="presOf" srcId="{72DC5AFF-69EC-4E99-8038-36396A765935}" destId="{B3DB76D9-39CE-7548-A788-B509193B7771}" srcOrd="0" destOrd="0" presId="urn:microsoft.com/office/officeart/2005/8/layout/bProcess4"/>
    <dgm:cxn modelId="{8DD51C8F-95EB-8842-B47D-D3E2B2270954}" type="presOf" srcId="{EC268D4F-EE72-2E42-881A-78BAF7016557}" destId="{BBE6C491-6418-5D41-B77A-403D7628DD84}" srcOrd="0" destOrd="0" presId="urn:microsoft.com/office/officeart/2005/8/layout/bProcess4"/>
    <dgm:cxn modelId="{954EF397-94F1-854A-8E91-BA620CC1B562}" type="presOf" srcId="{5E4D8198-59C3-4443-B45F-B0A13DA54C10}" destId="{B56EF4DD-C0D3-BD40-B612-FCF7FDDD9E20}" srcOrd="0" destOrd="0" presId="urn:microsoft.com/office/officeart/2005/8/layout/bProcess4"/>
    <dgm:cxn modelId="{D9EED59B-E3BA-F340-AC27-2114C321A86E}" type="presOf" srcId="{7B128B39-E84D-4465-9A94-6CF2E1A6D82B}" destId="{32A61902-14C0-C647-BB2D-1DB4D44063C4}" srcOrd="0" destOrd="0" presId="urn:microsoft.com/office/officeart/2005/8/layout/bProcess4"/>
    <dgm:cxn modelId="{B6ADB5A1-1751-844F-9D22-848DC78B6CCE}" type="presOf" srcId="{796892F9-07FF-A24A-948D-51EE49E05D67}" destId="{332A7FA3-6C04-AC47-9C17-2B8BD2441135}" srcOrd="0" destOrd="0" presId="urn:microsoft.com/office/officeart/2005/8/layout/bProcess4"/>
    <dgm:cxn modelId="{9F05FFAA-3554-4BE9-ACBB-49AAED32C5E3}" srcId="{F6A85460-24AF-4344-8D09-C132EE0A7E64}" destId="{5E4D8198-59C3-4443-B45F-B0A13DA54C10}" srcOrd="1" destOrd="0" parTransId="{915C1403-16EB-4CD1-93BB-D0979EE65A56}" sibTransId="{C237BC28-3294-4AE1-B3A1-9B02876FF628}"/>
    <dgm:cxn modelId="{A806CAB8-C3AC-A24E-8E9B-D085E3CFF871}" type="presOf" srcId="{5502EFE1-34DE-44B4-AF1A-6D188F116FB4}" destId="{A4FD2E16-E8E4-E14B-BF4F-00F1741AD3AF}" srcOrd="0" destOrd="0" presId="urn:microsoft.com/office/officeart/2005/8/layout/bProcess4"/>
    <dgm:cxn modelId="{F2B2E1BC-8A6C-471D-87FF-091EA48B97F3}" srcId="{F6A85460-24AF-4344-8D09-C132EE0A7E64}" destId="{E9489D3B-092F-41A5-A8CD-FBAC1F55E781}" srcOrd="8" destOrd="0" parTransId="{BA20513A-DC40-4305-BF70-4809CD67926A}" sibTransId="{749E1D56-E190-4B87-A289-BB46DEF51512}"/>
    <dgm:cxn modelId="{E36232CB-96CF-E44E-BB05-C8B998513AEB}" type="presOf" srcId="{CA370791-FC98-B741-AD8C-B3447BD85E53}" destId="{F1209C08-85A5-2248-B95D-AFED56BA89D7}" srcOrd="0" destOrd="0" presId="urn:microsoft.com/office/officeart/2005/8/layout/bProcess4"/>
    <dgm:cxn modelId="{19E6CBD6-CA42-457F-97D7-E98901F11676}" srcId="{F6A85460-24AF-4344-8D09-C132EE0A7E64}" destId="{5502EFE1-34DE-44B4-AF1A-6D188F116FB4}" srcOrd="6" destOrd="0" parTransId="{19554A31-9B56-41A9-9F3E-BF5B8D6B3AC2}" sibTransId="{47C8C51C-A356-4AFF-A5FC-D70B30458272}"/>
    <dgm:cxn modelId="{8358BBD9-B2A8-3540-A22E-C7FC1BABDEAF}" srcId="{F6A85460-24AF-4344-8D09-C132EE0A7E64}" destId="{CA370791-FC98-B741-AD8C-B3447BD85E53}" srcOrd="3" destOrd="0" parTransId="{6689E282-584D-5640-B42B-C2E7CFFAEBC4}" sibTransId="{25E16006-6BDB-C048-A586-5A7A09B1B053}"/>
    <dgm:cxn modelId="{2B7882EA-8F8C-B84C-8186-FE0B41F7A8EB}" type="presOf" srcId="{E9489D3B-092F-41A5-A8CD-FBAC1F55E781}" destId="{4484C337-1089-CF42-B886-96F920367D1C}" srcOrd="0" destOrd="0" presId="urn:microsoft.com/office/officeart/2005/8/layout/bProcess4"/>
    <dgm:cxn modelId="{351B2AF5-1937-224C-BF24-A71BD1C93552}" type="presOf" srcId="{F6A85460-24AF-4344-8D09-C132EE0A7E64}" destId="{6AD4F545-7941-3144-A81D-0FA69B4ADFEC}" srcOrd="0" destOrd="0" presId="urn:microsoft.com/office/officeart/2005/8/layout/bProcess4"/>
    <dgm:cxn modelId="{6A9F67FA-BA3F-D04F-B552-76A773074007}" type="presOf" srcId="{6DD5BAA1-572E-41FC-913F-BCFA7338F0B2}" destId="{288C1E82-9F36-114C-943C-6FC2EB711517}" srcOrd="0" destOrd="0" presId="urn:microsoft.com/office/officeart/2005/8/layout/bProcess4"/>
    <dgm:cxn modelId="{9866AE9C-14BF-B740-97DD-9C749CF49D8B}" type="presParOf" srcId="{6AD4F545-7941-3144-A81D-0FA69B4ADFEC}" destId="{4E5C3797-CC1C-FE47-AF1C-1C60FB6FCDAC}" srcOrd="0" destOrd="0" presId="urn:microsoft.com/office/officeart/2005/8/layout/bProcess4"/>
    <dgm:cxn modelId="{430DC319-23CE-B048-8173-C0DAD084B0AC}" type="presParOf" srcId="{4E5C3797-CC1C-FE47-AF1C-1C60FB6FCDAC}" destId="{F42804E3-98DC-B845-9D3B-3429F0AE98EA}" srcOrd="0" destOrd="0" presId="urn:microsoft.com/office/officeart/2005/8/layout/bProcess4"/>
    <dgm:cxn modelId="{0F4A29F1-950A-4244-B999-B87271C5A932}" type="presParOf" srcId="{4E5C3797-CC1C-FE47-AF1C-1C60FB6FCDAC}" destId="{B3DB76D9-39CE-7548-A788-B509193B7771}" srcOrd="1" destOrd="0" presId="urn:microsoft.com/office/officeart/2005/8/layout/bProcess4"/>
    <dgm:cxn modelId="{9D9AF4DD-7176-0A49-A559-7599E1469A5F}" type="presParOf" srcId="{6AD4F545-7941-3144-A81D-0FA69B4ADFEC}" destId="{B78DC1C4-9A35-2344-9A68-9773F71049F5}" srcOrd="1" destOrd="0" presId="urn:microsoft.com/office/officeart/2005/8/layout/bProcess4"/>
    <dgm:cxn modelId="{AB7F8A5F-CBDD-D044-8364-A20D5BB84BAE}" type="presParOf" srcId="{6AD4F545-7941-3144-A81D-0FA69B4ADFEC}" destId="{9DE998DB-BCDE-3B47-9981-14FBBE9E3193}" srcOrd="2" destOrd="0" presId="urn:microsoft.com/office/officeart/2005/8/layout/bProcess4"/>
    <dgm:cxn modelId="{545E7E95-2D3C-0E40-9687-3C89161536F8}" type="presParOf" srcId="{9DE998DB-BCDE-3B47-9981-14FBBE9E3193}" destId="{0067D8FB-45EF-F24F-8A91-B8CFAD001C2C}" srcOrd="0" destOrd="0" presId="urn:microsoft.com/office/officeart/2005/8/layout/bProcess4"/>
    <dgm:cxn modelId="{8920FB20-C2B3-9C4F-949F-897366E3C207}" type="presParOf" srcId="{9DE998DB-BCDE-3B47-9981-14FBBE9E3193}" destId="{B56EF4DD-C0D3-BD40-B612-FCF7FDDD9E20}" srcOrd="1" destOrd="0" presId="urn:microsoft.com/office/officeart/2005/8/layout/bProcess4"/>
    <dgm:cxn modelId="{096707E9-F8E5-8141-9BC8-31679C7B7DB7}" type="presParOf" srcId="{6AD4F545-7941-3144-A81D-0FA69B4ADFEC}" destId="{B0F78CCF-87A6-E440-AEFB-1AA842E4052D}" srcOrd="3" destOrd="0" presId="urn:microsoft.com/office/officeart/2005/8/layout/bProcess4"/>
    <dgm:cxn modelId="{FF3AD196-5A8F-9A4B-90C7-7FCC9E3EC9E5}" type="presParOf" srcId="{6AD4F545-7941-3144-A81D-0FA69B4ADFEC}" destId="{1CFF6C07-4F44-4D43-9E6B-0513FF671D17}" srcOrd="4" destOrd="0" presId="urn:microsoft.com/office/officeart/2005/8/layout/bProcess4"/>
    <dgm:cxn modelId="{D7E94408-7B1D-A942-89D0-DA9EF4D08078}" type="presParOf" srcId="{1CFF6C07-4F44-4D43-9E6B-0513FF671D17}" destId="{E092F6BA-82C3-A84D-A3D2-3FF0C5B582C7}" srcOrd="0" destOrd="0" presId="urn:microsoft.com/office/officeart/2005/8/layout/bProcess4"/>
    <dgm:cxn modelId="{D2916E29-8414-9649-8D7D-A6DDB59A5D08}" type="presParOf" srcId="{1CFF6C07-4F44-4D43-9E6B-0513FF671D17}" destId="{1DAC8784-0DDB-E246-87DE-064BB16B104C}" srcOrd="1" destOrd="0" presId="urn:microsoft.com/office/officeart/2005/8/layout/bProcess4"/>
    <dgm:cxn modelId="{ECB684A3-7159-5E45-99B1-9B72BFDBF08C}" type="presParOf" srcId="{6AD4F545-7941-3144-A81D-0FA69B4ADFEC}" destId="{332A7FA3-6C04-AC47-9C17-2B8BD2441135}" srcOrd="5" destOrd="0" presId="urn:microsoft.com/office/officeart/2005/8/layout/bProcess4"/>
    <dgm:cxn modelId="{5750F23F-1C96-4B46-8E65-3B50BB18A6DA}" type="presParOf" srcId="{6AD4F545-7941-3144-A81D-0FA69B4ADFEC}" destId="{CA4281A2-8477-B24C-8B18-58DCA24F24A8}" srcOrd="6" destOrd="0" presId="urn:microsoft.com/office/officeart/2005/8/layout/bProcess4"/>
    <dgm:cxn modelId="{84B22F54-9AC9-7F4A-AC40-F16D2C4897A0}" type="presParOf" srcId="{CA4281A2-8477-B24C-8B18-58DCA24F24A8}" destId="{4F9C0A9B-355D-174A-BA15-CD3ECCD653EC}" srcOrd="0" destOrd="0" presId="urn:microsoft.com/office/officeart/2005/8/layout/bProcess4"/>
    <dgm:cxn modelId="{7613EEEC-4AD8-6348-A6B8-014D8562C66D}" type="presParOf" srcId="{CA4281A2-8477-B24C-8B18-58DCA24F24A8}" destId="{F1209C08-85A5-2248-B95D-AFED56BA89D7}" srcOrd="1" destOrd="0" presId="urn:microsoft.com/office/officeart/2005/8/layout/bProcess4"/>
    <dgm:cxn modelId="{B4E1AFEF-5A8E-AE4C-9AEF-D5CAD692C3F7}" type="presParOf" srcId="{6AD4F545-7941-3144-A81D-0FA69B4ADFEC}" destId="{B637774B-D45C-E14E-B72B-62C47AA3269A}" srcOrd="7" destOrd="0" presId="urn:microsoft.com/office/officeart/2005/8/layout/bProcess4"/>
    <dgm:cxn modelId="{3540298F-777B-2E44-8480-099E8CC89CC1}" type="presParOf" srcId="{6AD4F545-7941-3144-A81D-0FA69B4ADFEC}" destId="{4118F209-3628-A343-9DE2-7B4A12AF6426}" srcOrd="8" destOrd="0" presId="urn:microsoft.com/office/officeart/2005/8/layout/bProcess4"/>
    <dgm:cxn modelId="{05CFB8A7-F592-4D4C-9630-8F09D06CC06C}" type="presParOf" srcId="{4118F209-3628-A343-9DE2-7B4A12AF6426}" destId="{C870CCF0-ECA0-D74C-9B51-97599B5734A6}" srcOrd="0" destOrd="0" presId="urn:microsoft.com/office/officeart/2005/8/layout/bProcess4"/>
    <dgm:cxn modelId="{B06C6C01-0F5E-7A45-82DD-4DA1EB11032E}" type="presParOf" srcId="{4118F209-3628-A343-9DE2-7B4A12AF6426}" destId="{C456618C-381F-D946-AD4C-983D3F2E466F}" srcOrd="1" destOrd="0" presId="urn:microsoft.com/office/officeart/2005/8/layout/bProcess4"/>
    <dgm:cxn modelId="{1C112739-F10D-A24E-84A8-48A30D1958A3}" type="presParOf" srcId="{6AD4F545-7941-3144-A81D-0FA69B4ADFEC}" destId="{E93CED39-2CAE-5D42-A31F-E40C00A5A6A3}" srcOrd="9" destOrd="0" presId="urn:microsoft.com/office/officeart/2005/8/layout/bProcess4"/>
    <dgm:cxn modelId="{A59FBF0E-E3F8-DF4F-8B36-B73160A92FF3}" type="presParOf" srcId="{6AD4F545-7941-3144-A81D-0FA69B4ADFEC}" destId="{EC347CCE-C13A-7445-BEF0-D27C9DF37050}" srcOrd="10" destOrd="0" presId="urn:microsoft.com/office/officeart/2005/8/layout/bProcess4"/>
    <dgm:cxn modelId="{912CED1A-8CDF-1E47-8511-00CFC5EE7CD4}" type="presParOf" srcId="{EC347CCE-C13A-7445-BEF0-D27C9DF37050}" destId="{D3D7C99D-45F5-3746-99A6-859105D345C5}" srcOrd="0" destOrd="0" presId="urn:microsoft.com/office/officeart/2005/8/layout/bProcess4"/>
    <dgm:cxn modelId="{42E6DE56-CE54-EF41-9E3E-3C3137ECA18C}" type="presParOf" srcId="{EC347CCE-C13A-7445-BEF0-D27C9DF37050}" destId="{32A61902-14C0-C647-BB2D-1DB4D44063C4}" srcOrd="1" destOrd="0" presId="urn:microsoft.com/office/officeart/2005/8/layout/bProcess4"/>
    <dgm:cxn modelId="{922BDDEF-ADD1-6D40-A4A9-7F5A8A424391}" type="presParOf" srcId="{6AD4F545-7941-3144-A81D-0FA69B4ADFEC}" destId="{288C1E82-9F36-114C-943C-6FC2EB711517}" srcOrd="11" destOrd="0" presId="urn:microsoft.com/office/officeart/2005/8/layout/bProcess4"/>
    <dgm:cxn modelId="{29CE9841-F9B4-C045-8C97-2F255E48DE42}" type="presParOf" srcId="{6AD4F545-7941-3144-A81D-0FA69B4ADFEC}" destId="{757F9528-7307-7C47-A4E1-5AF63832C11B}" srcOrd="12" destOrd="0" presId="urn:microsoft.com/office/officeart/2005/8/layout/bProcess4"/>
    <dgm:cxn modelId="{4DE34C44-DC71-6748-94FB-8DB9BAD8A82F}" type="presParOf" srcId="{757F9528-7307-7C47-A4E1-5AF63832C11B}" destId="{46F54C6A-5587-F84F-9B9F-53FCBCF102F4}" srcOrd="0" destOrd="0" presId="urn:microsoft.com/office/officeart/2005/8/layout/bProcess4"/>
    <dgm:cxn modelId="{15704287-7E7F-DE44-99FF-50365C73ADA9}" type="presParOf" srcId="{757F9528-7307-7C47-A4E1-5AF63832C11B}" destId="{A4FD2E16-E8E4-E14B-BF4F-00F1741AD3AF}" srcOrd="1" destOrd="0" presId="urn:microsoft.com/office/officeart/2005/8/layout/bProcess4"/>
    <dgm:cxn modelId="{8A91CC43-9881-454F-9077-F3B4CEDE82FA}" type="presParOf" srcId="{6AD4F545-7941-3144-A81D-0FA69B4ADFEC}" destId="{A7D17374-3752-7C43-AA75-4587FAB9764C}" srcOrd="13" destOrd="0" presId="urn:microsoft.com/office/officeart/2005/8/layout/bProcess4"/>
    <dgm:cxn modelId="{BF7C9E2D-8989-BC4A-93A9-7C2A9ADCE214}" type="presParOf" srcId="{6AD4F545-7941-3144-A81D-0FA69B4ADFEC}" destId="{8FA186EE-EBEE-5F48-BFC8-0171213767D2}" srcOrd="14" destOrd="0" presId="urn:microsoft.com/office/officeart/2005/8/layout/bProcess4"/>
    <dgm:cxn modelId="{D66B04C1-0AC0-9448-B6B7-4FCD4B35F87A}" type="presParOf" srcId="{8FA186EE-EBEE-5F48-BFC8-0171213767D2}" destId="{B19D8EAC-E827-8147-94F0-4C4469534D48}" srcOrd="0" destOrd="0" presId="urn:microsoft.com/office/officeart/2005/8/layout/bProcess4"/>
    <dgm:cxn modelId="{0C8CE161-7650-6846-B9DF-C3E1603A0543}" type="presParOf" srcId="{8FA186EE-EBEE-5F48-BFC8-0171213767D2}" destId="{CE66FDE5-0565-BA4F-A824-C87F750032F0}" srcOrd="1" destOrd="0" presId="urn:microsoft.com/office/officeart/2005/8/layout/bProcess4"/>
    <dgm:cxn modelId="{4D415A5E-FE43-DA48-85D0-64A368E881FD}" type="presParOf" srcId="{6AD4F545-7941-3144-A81D-0FA69B4ADFEC}" destId="{BBE6C491-6418-5D41-B77A-403D7628DD84}" srcOrd="15" destOrd="0" presId="urn:microsoft.com/office/officeart/2005/8/layout/bProcess4"/>
    <dgm:cxn modelId="{CBD0F8B5-CEF7-5C4A-B173-B51EF444C1AE}" type="presParOf" srcId="{6AD4F545-7941-3144-A81D-0FA69B4ADFEC}" destId="{9B5AD1A1-1766-DA46-9C17-A3199F386D4F}" srcOrd="16" destOrd="0" presId="urn:microsoft.com/office/officeart/2005/8/layout/bProcess4"/>
    <dgm:cxn modelId="{795BA5C0-2527-1C46-8E61-0F1E78982954}" type="presParOf" srcId="{9B5AD1A1-1766-DA46-9C17-A3199F386D4F}" destId="{0C3532AB-0CB7-DE43-A608-8EE4FF7EB0AD}" srcOrd="0" destOrd="0" presId="urn:microsoft.com/office/officeart/2005/8/layout/bProcess4"/>
    <dgm:cxn modelId="{3F5949C3-C813-F34C-AE86-41C416C34482}" type="presParOf" srcId="{9B5AD1A1-1766-DA46-9C17-A3199F386D4F}" destId="{4484C337-1089-CF42-B886-96F920367D1C}"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4EBC88-7AA4-4BFA-BABD-E794EDA61C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4D03BAA-126D-4B46-A2FB-BE886E126086}">
      <dgm:prSet custT="1"/>
      <dgm:spPr/>
      <dgm:t>
        <a:bodyPr/>
        <a:lstStyle/>
        <a:p>
          <a:r>
            <a:rPr lang="en-US" sz="1400" b="1" dirty="0"/>
            <a:t>Benefit to Others (1-30 points total) 		</a:t>
          </a:r>
          <a:endParaRPr lang="en-US" sz="1400" dirty="0"/>
        </a:p>
      </dgm:t>
    </dgm:pt>
    <dgm:pt modelId="{3C8C1940-CA4B-4748-A5B9-9AE0F0C2381F}" type="parTrans" cxnId="{B1EB3D83-CD76-463D-8554-53188E6FD905}">
      <dgm:prSet/>
      <dgm:spPr/>
      <dgm:t>
        <a:bodyPr/>
        <a:lstStyle/>
        <a:p>
          <a:endParaRPr lang="en-US" sz="2400"/>
        </a:p>
      </dgm:t>
    </dgm:pt>
    <dgm:pt modelId="{37BA54F6-6A0E-4751-9AD7-46FCFF80F796}" type="sibTrans" cxnId="{B1EB3D83-CD76-463D-8554-53188E6FD905}">
      <dgm:prSet/>
      <dgm:spPr/>
      <dgm:t>
        <a:bodyPr/>
        <a:lstStyle/>
        <a:p>
          <a:endParaRPr lang="en-US" sz="2400"/>
        </a:p>
      </dgm:t>
    </dgm:pt>
    <dgm:pt modelId="{30AF9547-E2B3-4109-8151-F6FFBAD655F4}">
      <dgm:prSet custT="1"/>
      <dgm:spPr/>
      <dgm:t>
        <a:bodyPr/>
        <a:lstStyle/>
        <a:p>
          <a:r>
            <a:rPr lang="en-US" sz="1200" b="1" dirty="0"/>
            <a:t>Community Benefit (1 - 20 points)		</a:t>
          </a:r>
          <a:endParaRPr lang="en-US" sz="1200" dirty="0"/>
        </a:p>
      </dgm:t>
    </dgm:pt>
    <dgm:pt modelId="{F3940815-05DB-44C8-8272-1E492B84AE14}" type="parTrans" cxnId="{CA5EFF1E-B07F-4137-9A92-8581507CD791}">
      <dgm:prSet/>
      <dgm:spPr/>
      <dgm:t>
        <a:bodyPr/>
        <a:lstStyle/>
        <a:p>
          <a:endParaRPr lang="en-US" sz="2400"/>
        </a:p>
      </dgm:t>
    </dgm:pt>
    <dgm:pt modelId="{FE810AC3-6BDF-4E34-895E-402B3447D691}" type="sibTrans" cxnId="{CA5EFF1E-B07F-4137-9A92-8581507CD791}">
      <dgm:prSet/>
      <dgm:spPr/>
      <dgm:t>
        <a:bodyPr/>
        <a:lstStyle/>
        <a:p>
          <a:endParaRPr lang="en-US" sz="2400"/>
        </a:p>
      </dgm:t>
    </dgm:pt>
    <dgm:pt modelId="{5E99AEDC-FEB3-4395-963E-879CE3D40607}">
      <dgm:prSet custT="1"/>
      <dgm:spPr/>
      <dgm:t>
        <a:bodyPr/>
        <a:lstStyle/>
        <a:p>
          <a:r>
            <a:rPr lang="en-US" sz="1200" b="1" dirty="0"/>
            <a:t>Sustainable Positive Impact on the Local community.</a:t>
          </a:r>
          <a:endParaRPr lang="en-US" sz="1200" dirty="0"/>
        </a:p>
      </dgm:t>
    </dgm:pt>
    <dgm:pt modelId="{20F140C3-8A3B-41F6-B185-C7409F100EBF}" type="parTrans" cxnId="{D32989DB-BEE6-4505-A77E-0CD5A676C69C}">
      <dgm:prSet/>
      <dgm:spPr/>
      <dgm:t>
        <a:bodyPr/>
        <a:lstStyle/>
        <a:p>
          <a:endParaRPr lang="en-US" sz="2400"/>
        </a:p>
      </dgm:t>
    </dgm:pt>
    <dgm:pt modelId="{C05BD4A2-4397-4A66-8411-2775CE44F006}" type="sibTrans" cxnId="{D32989DB-BEE6-4505-A77E-0CD5A676C69C}">
      <dgm:prSet/>
      <dgm:spPr/>
      <dgm:t>
        <a:bodyPr/>
        <a:lstStyle/>
        <a:p>
          <a:endParaRPr lang="en-US" sz="2400"/>
        </a:p>
      </dgm:t>
    </dgm:pt>
    <dgm:pt modelId="{56170883-F670-402D-B500-6382D4F7290E}">
      <dgm:prSet custT="1"/>
      <dgm:spPr/>
      <dgm:t>
        <a:bodyPr/>
        <a:lstStyle/>
        <a:p>
          <a:r>
            <a:rPr lang="en-US" sz="1200" b="1" dirty="0"/>
            <a:t>Describe the POSITIVE IMPACT to the Local community. </a:t>
          </a:r>
          <a:endParaRPr lang="en-US" sz="1200" dirty="0"/>
        </a:p>
      </dgm:t>
    </dgm:pt>
    <dgm:pt modelId="{4564B902-7920-4FEA-BE23-60388B6BFE31}" type="parTrans" cxnId="{37716D4F-68DD-4205-90A8-E676D71CF46F}">
      <dgm:prSet/>
      <dgm:spPr/>
      <dgm:t>
        <a:bodyPr/>
        <a:lstStyle/>
        <a:p>
          <a:endParaRPr lang="en-US" sz="2400"/>
        </a:p>
      </dgm:t>
    </dgm:pt>
    <dgm:pt modelId="{2C4522D1-0A5A-4CFB-BDA6-5479EA3430E9}" type="sibTrans" cxnId="{37716D4F-68DD-4205-90A8-E676D71CF46F}">
      <dgm:prSet/>
      <dgm:spPr/>
      <dgm:t>
        <a:bodyPr/>
        <a:lstStyle/>
        <a:p>
          <a:endParaRPr lang="en-US" sz="2400"/>
        </a:p>
      </dgm:t>
    </dgm:pt>
    <dgm:pt modelId="{DE6ECAFB-D34C-4B7D-8CCB-F18B85B04B0F}">
      <dgm:prSet custT="1"/>
      <dgm:spPr/>
      <dgm:t>
        <a:bodyPr/>
        <a:lstStyle/>
        <a:p>
          <a:r>
            <a:rPr lang="en-US" sz="1200" b="1" dirty="0"/>
            <a:t>Community Underserved / Disadvantaged (1 – 10 points)	</a:t>
          </a:r>
          <a:endParaRPr lang="en-US" sz="1200" dirty="0"/>
        </a:p>
      </dgm:t>
    </dgm:pt>
    <dgm:pt modelId="{0A50E425-9D78-46D0-AC78-668BAA941719}" type="parTrans" cxnId="{34D4EADB-97B7-401D-8273-B2FABEFC6A88}">
      <dgm:prSet/>
      <dgm:spPr/>
      <dgm:t>
        <a:bodyPr/>
        <a:lstStyle/>
        <a:p>
          <a:endParaRPr lang="en-US" sz="2400"/>
        </a:p>
      </dgm:t>
    </dgm:pt>
    <dgm:pt modelId="{BEE81070-1B9F-45B6-A48F-8D76BF0C5BB1}" type="sibTrans" cxnId="{34D4EADB-97B7-401D-8273-B2FABEFC6A88}">
      <dgm:prSet/>
      <dgm:spPr/>
      <dgm:t>
        <a:bodyPr/>
        <a:lstStyle/>
        <a:p>
          <a:endParaRPr lang="en-US" sz="2400"/>
        </a:p>
      </dgm:t>
    </dgm:pt>
    <dgm:pt modelId="{BE93E2F3-2544-43BC-A804-0B99CED67377}">
      <dgm:prSet custT="1"/>
      <dgm:spPr/>
      <dgm:t>
        <a:bodyPr/>
        <a:lstStyle/>
        <a:p>
          <a:r>
            <a:rPr lang="en-US" sz="1200" b="1"/>
            <a:t>Defined as providing a need or service to those 	who otherwise would not have the opportunity to attain or enjoy the benefit provided by the club project.  </a:t>
          </a:r>
          <a:endParaRPr lang="en-US" sz="1200"/>
        </a:p>
      </dgm:t>
    </dgm:pt>
    <dgm:pt modelId="{0F778CFE-810E-4DCB-8AA7-B2981F488BC0}" type="parTrans" cxnId="{8087E753-70D8-47ED-AB25-D2447775C2A9}">
      <dgm:prSet/>
      <dgm:spPr/>
      <dgm:t>
        <a:bodyPr/>
        <a:lstStyle/>
        <a:p>
          <a:endParaRPr lang="en-US" sz="2400"/>
        </a:p>
      </dgm:t>
    </dgm:pt>
    <dgm:pt modelId="{068C737E-D307-4124-ABF1-8E15F279450C}" type="sibTrans" cxnId="{8087E753-70D8-47ED-AB25-D2447775C2A9}">
      <dgm:prSet/>
      <dgm:spPr/>
      <dgm:t>
        <a:bodyPr/>
        <a:lstStyle/>
        <a:p>
          <a:endParaRPr lang="en-US" sz="2400"/>
        </a:p>
      </dgm:t>
    </dgm:pt>
    <dgm:pt modelId="{21529F7B-DA1E-4323-866C-FB67817FF808}">
      <dgm:prSet custT="1"/>
      <dgm:spPr/>
      <dgm:t>
        <a:bodyPr/>
        <a:lstStyle/>
        <a:p>
          <a:r>
            <a:rPr lang="en-US" sz="1200" b="1" dirty="0"/>
            <a:t>How will the project impact those individuals in the community? How will the community impact be measured? Is the project tangible and is it sustainable?</a:t>
          </a:r>
          <a:endParaRPr lang="en-US" sz="1200" dirty="0"/>
        </a:p>
      </dgm:t>
    </dgm:pt>
    <dgm:pt modelId="{7066C4EB-E607-4F8F-882C-7E1BB4B91921}" type="parTrans" cxnId="{DA40D7E0-BA14-4D79-B8B3-5AEF7F5EE6DD}">
      <dgm:prSet/>
      <dgm:spPr/>
      <dgm:t>
        <a:bodyPr/>
        <a:lstStyle/>
        <a:p>
          <a:endParaRPr lang="en-US" sz="2400"/>
        </a:p>
      </dgm:t>
    </dgm:pt>
    <dgm:pt modelId="{7C15C4C8-8C70-4CC8-864C-19A7CD2365CC}" type="sibTrans" cxnId="{DA40D7E0-BA14-4D79-B8B3-5AEF7F5EE6DD}">
      <dgm:prSet/>
      <dgm:spPr/>
      <dgm:t>
        <a:bodyPr/>
        <a:lstStyle/>
        <a:p>
          <a:endParaRPr lang="en-US" sz="2400"/>
        </a:p>
      </dgm:t>
    </dgm:pt>
    <dgm:pt modelId="{D6662EE0-BC8F-4EBA-8732-CE7EC6182B55}">
      <dgm:prSet custT="1"/>
      <dgm:spPr/>
      <dgm:t>
        <a:bodyPr/>
        <a:lstStyle/>
        <a:p>
          <a:r>
            <a:rPr lang="en-US" sz="1600" b="1" dirty="0"/>
            <a:t>Rotary’s Public Image (1-20 points)	</a:t>
          </a:r>
          <a:endParaRPr lang="en-US" sz="1600" dirty="0"/>
        </a:p>
      </dgm:t>
    </dgm:pt>
    <dgm:pt modelId="{A5085A9E-8109-4669-87FA-C82E89930EBA}" type="parTrans" cxnId="{52D12361-9406-4B29-9386-B048AE2F45F7}">
      <dgm:prSet/>
      <dgm:spPr/>
      <dgm:t>
        <a:bodyPr/>
        <a:lstStyle/>
        <a:p>
          <a:endParaRPr lang="en-US" sz="2400"/>
        </a:p>
      </dgm:t>
    </dgm:pt>
    <dgm:pt modelId="{135FD3AC-AB25-46CD-8A22-12390EF18CA8}" type="sibTrans" cxnId="{52D12361-9406-4B29-9386-B048AE2F45F7}">
      <dgm:prSet/>
      <dgm:spPr/>
      <dgm:t>
        <a:bodyPr/>
        <a:lstStyle/>
        <a:p>
          <a:endParaRPr lang="en-US" sz="2400"/>
        </a:p>
      </dgm:t>
    </dgm:pt>
    <dgm:pt modelId="{1E3A9391-BE9D-4A30-AD2B-179BDEA14776}">
      <dgm:prSet custT="1"/>
      <dgm:spPr/>
      <dgm:t>
        <a:bodyPr/>
        <a:lstStyle/>
        <a:p>
          <a:r>
            <a:rPr lang="en-US" sz="1200" b="1" dirty="0"/>
            <a:t>Temporary / Permanent						</a:t>
          </a:r>
          <a:endParaRPr lang="en-US" sz="1200" dirty="0"/>
        </a:p>
      </dgm:t>
    </dgm:pt>
    <dgm:pt modelId="{BAC6439E-2EC9-4F8F-B325-5DB13997ADB9}" type="parTrans" cxnId="{E74D10CE-C0C8-42C6-966E-080FA5933E66}">
      <dgm:prSet/>
      <dgm:spPr/>
      <dgm:t>
        <a:bodyPr/>
        <a:lstStyle/>
        <a:p>
          <a:endParaRPr lang="en-US" sz="2400"/>
        </a:p>
      </dgm:t>
    </dgm:pt>
    <dgm:pt modelId="{2C97A033-639B-4735-AB49-D53830CD688E}" type="sibTrans" cxnId="{E74D10CE-C0C8-42C6-966E-080FA5933E66}">
      <dgm:prSet/>
      <dgm:spPr/>
      <dgm:t>
        <a:bodyPr/>
        <a:lstStyle/>
        <a:p>
          <a:endParaRPr lang="en-US" sz="2400"/>
        </a:p>
      </dgm:t>
    </dgm:pt>
    <dgm:pt modelId="{FB156DB3-F932-4220-89A8-9FAD03385178}">
      <dgm:prSet custT="1"/>
      <dgm:spPr/>
      <dgm:t>
        <a:bodyPr/>
        <a:lstStyle/>
        <a:p>
          <a:r>
            <a:rPr lang="en-US" sz="1200" b="1" dirty="0"/>
            <a:t>Two categories provide the club with credit for projects which may not be able to utilize permanent signage while emphasizing the positive long-term impact for those projects where it is an alternative. </a:t>
          </a:r>
          <a:endParaRPr lang="en-US" sz="1200" dirty="0"/>
        </a:p>
      </dgm:t>
    </dgm:pt>
    <dgm:pt modelId="{2CDA5CFA-343D-46ED-B92C-25E302A1C15B}" type="parTrans" cxnId="{C01B01D9-9286-4814-B30D-637DB0C1571F}">
      <dgm:prSet/>
      <dgm:spPr/>
      <dgm:t>
        <a:bodyPr/>
        <a:lstStyle/>
        <a:p>
          <a:endParaRPr lang="en-US" sz="2400"/>
        </a:p>
      </dgm:t>
    </dgm:pt>
    <dgm:pt modelId="{70197583-E8DD-47DD-A428-C24266A4159C}" type="sibTrans" cxnId="{C01B01D9-9286-4814-B30D-637DB0C1571F}">
      <dgm:prSet/>
      <dgm:spPr/>
      <dgm:t>
        <a:bodyPr/>
        <a:lstStyle/>
        <a:p>
          <a:endParaRPr lang="en-US" sz="2400"/>
        </a:p>
      </dgm:t>
    </dgm:pt>
    <dgm:pt modelId="{490BEE60-D15B-4013-A273-532373EC5716}">
      <dgm:prSet custT="1"/>
      <dgm:spPr/>
      <dgm:t>
        <a:bodyPr/>
        <a:lstStyle/>
        <a:p>
          <a:r>
            <a:rPr lang="en-US" sz="1200" b="1" dirty="0"/>
            <a:t>ENSURE your project has prominent and visible signage, indicating Rotary’s support of the project. Rotary logos should be of the correct colors and the correct Rotary wheel should be used (</a:t>
          </a:r>
          <a:r>
            <a:rPr lang="en-US" sz="1200" b="1" dirty="0">
              <a:hlinkClick xmlns:r="http://schemas.openxmlformats.org/officeDocument/2006/relationships" r:id="rId1"/>
            </a:rPr>
            <a:t>www.brandcenter.rotary.org</a:t>
          </a:r>
          <a:r>
            <a:rPr lang="en-US" sz="1200" b="1" dirty="0"/>
            <a:t>.) </a:t>
          </a:r>
          <a:endParaRPr lang="en-US" sz="1200" dirty="0"/>
        </a:p>
      </dgm:t>
    </dgm:pt>
    <dgm:pt modelId="{A8A8CED6-6E10-4C24-BB42-D4B09C3FE6FE}" type="parTrans" cxnId="{11027449-93B8-4978-B509-4486791CC2E5}">
      <dgm:prSet/>
      <dgm:spPr/>
      <dgm:t>
        <a:bodyPr/>
        <a:lstStyle/>
        <a:p>
          <a:endParaRPr lang="en-US" sz="2400"/>
        </a:p>
      </dgm:t>
    </dgm:pt>
    <dgm:pt modelId="{CDB865E3-B54C-4B41-A975-70DBC4DEFADB}" type="sibTrans" cxnId="{11027449-93B8-4978-B509-4486791CC2E5}">
      <dgm:prSet/>
      <dgm:spPr/>
      <dgm:t>
        <a:bodyPr/>
        <a:lstStyle/>
        <a:p>
          <a:endParaRPr lang="en-US" sz="2400"/>
        </a:p>
      </dgm:t>
    </dgm:pt>
    <dgm:pt modelId="{C3346214-9E96-9948-92AB-F865BB3FF6E6}" type="pres">
      <dgm:prSet presAssocID="{544EBC88-7AA4-4BFA-BABD-E794EDA61C7D}" presName="linearFlow" presStyleCnt="0">
        <dgm:presLayoutVars>
          <dgm:dir/>
          <dgm:animLvl val="lvl"/>
          <dgm:resizeHandles val="exact"/>
        </dgm:presLayoutVars>
      </dgm:prSet>
      <dgm:spPr/>
    </dgm:pt>
    <dgm:pt modelId="{FC0D4106-69E7-9941-AFE1-2AEBCD4AF844}" type="pres">
      <dgm:prSet presAssocID="{74D03BAA-126D-4B46-A2FB-BE886E126086}" presName="composite" presStyleCnt="0"/>
      <dgm:spPr/>
    </dgm:pt>
    <dgm:pt modelId="{4E29E7B9-657A-B740-98A6-4D4BC7DB67E7}" type="pres">
      <dgm:prSet presAssocID="{74D03BAA-126D-4B46-A2FB-BE886E126086}" presName="parentText" presStyleLbl="alignNode1" presStyleIdx="0" presStyleCnt="2">
        <dgm:presLayoutVars>
          <dgm:chMax val="1"/>
          <dgm:bulletEnabled val="1"/>
        </dgm:presLayoutVars>
      </dgm:prSet>
      <dgm:spPr/>
    </dgm:pt>
    <dgm:pt modelId="{84D16084-6D23-6C4F-A98D-3AFB21F0EE8C}" type="pres">
      <dgm:prSet presAssocID="{74D03BAA-126D-4B46-A2FB-BE886E126086}" presName="descendantText" presStyleLbl="alignAcc1" presStyleIdx="0" presStyleCnt="2">
        <dgm:presLayoutVars>
          <dgm:bulletEnabled val="1"/>
        </dgm:presLayoutVars>
      </dgm:prSet>
      <dgm:spPr/>
    </dgm:pt>
    <dgm:pt modelId="{5AD6B7AD-A16C-5F4B-AF09-CDC9F7D64575}" type="pres">
      <dgm:prSet presAssocID="{37BA54F6-6A0E-4751-9AD7-46FCFF80F796}" presName="sp" presStyleCnt="0"/>
      <dgm:spPr/>
    </dgm:pt>
    <dgm:pt modelId="{B02DA354-E452-A949-9780-A4667CC96CAD}" type="pres">
      <dgm:prSet presAssocID="{D6662EE0-BC8F-4EBA-8732-CE7EC6182B55}" presName="composite" presStyleCnt="0"/>
      <dgm:spPr/>
    </dgm:pt>
    <dgm:pt modelId="{9917A8B5-F258-D24D-9AB0-821DB46BAF0A}" type="pres">
      <dgm:prSet presAssocID="{D6662EE0-BC8F-4EBA-8732-CE7EC6182B55}" presName="parentText" presStyleLbl="alignNode1" presStyleIdx="1" presStyleCnt="2">
        <dgm:presLayoutVars>
          <dgm:chMax val="1"/>
          <dgm:bulletEnabled val="1"/>
        </dgm:presLayoutVars>
      </dgm:prSet>
      <dgm:spPr/>
    </dgm:pt>
    <dgm:pt modelId="{6D44D9B9-CFA5-4144-B2BB-9D507BFC867C}" type="pres">
      <dgm:prSet presAssocID="{D6662EE0-BC8F-4EBA-8732-CE7EC6182B55}" presName="descendantText" presStyleLbl="alignAcc1" presStyleIdx="1" presStyleCnt="2">
        <dgm:presLayoutVars>
          <dgm:bulletEnabled val="1"/>
        </dgm:presLayoutVars>
      </dgm:prSet>
      <dgm:spPr/>
    </dgm:pt>
  </dgm:ptLst>
  <dgm:cxnLst>
    <dgm:cxn modelId="{CA5EFF1E-B07F-4137-9A92-8581507CD791}" srcId="{74D03BAA-126D-4B46-A2FB-BE886E126086}" destId="{30AF9547-E2B3-4109-8151-F6FFBAD655F4}" srcOrd="0" destOrd="0" parTransId="{F3940815-05DB-44C8-8272-1E492B84AE14}" sibTransId="{FE810AC3-6BDF-4E34-895E-402B3447D691}"/>
    <dgm:cxn modelId="{11027449-93B8-4978-B509-4486791CC2E5}" srcId="{1E3A9391-BE9D-4A30-AD2B-179BDEA14776}" destId="{490BEE60-D15B-4013-A273-532373EC5716}" srcOrd="1" destOrd="0" parTransId="{A8A8CED6-6E10-4C24-BB42-D4B09C3FE6FE}" sibTransId="{CDB865E3-B54C-4B41-A975-70DBC4DEFADB}"/>
    <dgm:cxn modelId="{37716D4F-68DD-4205-90A8-E676D71CF46F}" srcId="{30AF9547-E2B3-4109-8151-F6FFBAD655F4}" destId="{56170883-F670-402D-B500-6382D4F7290E}" srcOrd="1" destOrd="0" parTransId="{4564B902-7920-4FEA-BE23-60388B6BFE31}" sibTransId="{2C4522D1-0A5A-4CFB-BDA6-5479EA3430E9}"/>
    <dgm:cxn modelId="{8087E753-70D8-47ED-AB25-D2447775C2A9}" srcId="{DE6ECAFB-D34C-4B7D-8CCB-F18B85B04B0F}" destId="{BE93E2F3-2544-43BC-A804-0B99CED67377}" srcOrd="0" destOrd="0" parTransId="{0F778CFE-810E-4DCB-8AA7-B2981F488BC0}" sibTransId="{068C737E-D307-4124-ABF1-8E15F279450C}"/>
    <dgm:cxn modelId="{2B96005D-2CDE-384B-B98A-11A5B2E8571E}" type="presOf" srcId="{30AF9547-E2B3-4109-8151-F6FFBAD655F4}" destId="{84D16084-6D23-6C4F-A98D-3AFB21F0EE8C}" srcOrd="0" destOrd="0" presId="urn:microsoft.com/office/officeart/2005/8/layout/chevron2"/>
    <dgm:cxn modelId="{52D12361-9406-4B29-9386-B048AE2F45F7}" srcId="{544EBC88-7AA4-4BFA-BABD-E794EDA61C7D}" destId="{D6662EE0-BC8F-4EBA-8732-CE7EC6182B55}" srcOrd="1" destOrd="0" parTransId="{A5085A9E-8109-4669-87FA-C82E89930EBA}" sibTransId="{135FD3AC-AB25-46CD-8A22-12390EF18CA8}"/>
    <dgm:cxn modelId="{AF5F7E67-41A5-E746-B177-5CF4FC2EFB65}" type="presOf" srcId="{BE93E2F3-2544-43BC-A804-0B99CED67377}" destId="{84D16084-6D23-6C4F-A98D-3AFB21F0EE8C}" srcOrd="0" destOrd="4" presId="urn:microsoft.com/office/officeart/2005/8/layout/chevron2"/>
    <dgm:cxn modelId="{CE1C8870-89C4-D549-A467-8092AFCF7F24}" type="presOf" srcId="{56170883-F670-402D-B500-6382D4F7290E}" destId="{84D16084-6D23-6C4F-A98D-3AFB21F0EE8C}" srcOrd="0" destOrd="2" presId="urn:microsoft.com/office/officeart/2005/8/layout/chevron2"/>
    <dgm:cxn modelId="{B1EB3D83-CD76-463D-8554-53188E6FD905}" srcId="{544EBC88-7AA4-4BFA-BABD-E794EDA61C7D}" destId="{74D03BAA-126D-4B46-A2FB-BE886E126086}" srcOrd="0" destOrd="0" parTransId="{3C8C1940-CA4B-4748-A5B9-9AE0F0C2381F}" sibTransId="{37BA54F6-6A0E-4751-9AD7-46FCFF80F796}"/>
    <dgm:cxn modelId="{626EA2A1-C0C7-EC4C-AFBC-8E2BFB3045BC}" type="presOf" srcId="{490BEE60-D15B-4013-A273-532373EC5716}" destId="{6D44D9B9-CFA5-4144-B2BB-9D507BFC867C}" srcOrd="0" destOrd="2" presId="urn:microsoft.com/office/officeart/2005/8/layout/chevron2"/>
    <dgm:cxn modelId="{01A63EA7-55EE-D548-8F4D-24AFEC51D4B0}" type="presOf" srcId="{5E99AEDC-FEB3-4395-963E-879CE3D40607}" destId="{84D16084-6D23-6C4F-A98D-3AFB21F0EE8C}" srcOrd="0" destOrd="1" presId="urn:microsoft.com/office/officeart/2005/8/layout/chevron2"/>
    <dgm:cxn modelId="{218B39AE-D59A-C54B-9097-99620C2B1E98}" type="presOf" srcId="{FB156DB3-F932-4220-89A8-9FAD03385178}" destId="{6D44D9B9-CFA5-4144-B2BB-9D507BFC867C}" srcOrd="0" destOrd="1" presId="urn:microsoft.com/office/officeart/2005/8/layout/chevron2"/>
    <dgm:cxn modelId="{BDB049AF-D214-0F4D-9081-C668FDC6DCD2}" type="presOf" srcId="{D6662EE0-BC8F-4EBA-8732-CE7EC6182B55}" destId="{9917A8B5-F258-D24D-9AB0-821DB46BAF0A}" srcOrd="0" destOrd="0" presId="urn:microsoft.com/office/officeart/2005/8/layout/chevron2"/>
    <dgm:cxn modelId="{F6D95CB6-6CFE-0644-8DC2-CB9DBA0C9224}" type="presOf" srcId="{74D03BAA-126D-4B46-A2FB-BE886E126086}" destId="{4E29E7B9-657A-B740-98A6-4D4BC7DB67E7}" srcOrd="0" destOrd="0" presId="urn:microsoft.com/office/officeart/2005/8/layout/chevron2"/>
    <dgm:cxn modelId="{DC345EBA-A651-554A-B4E9-311A112CD6C5}" type="presOf" srcId="{21529F7B-DA1E-4323-866C-FB67817FF808}" destId="{84D16084-6D23-6C4F-A98D-3AFB21F0EE8C}" srcOrd="0" destOrd="5" presId="urn:microsoft.com/office/officeart/2005/8/layout/chevron2"/>
    <dgm:cxn modelId="{A84C8BBA-60F1-1C49-8B47-51C74FC7038B}" type="presOf" srcId="{1E3A9391-BE9D-4A30-AD2B-179BDEA14776}" destId="{6D44D9B9-CFA5-4144-B2BB-9D507BFC867C}" srcOrd="0" destOrd="0" presId="urn:microsoft.com/office/officeart/2005/8/layout/chevron2"/>
    <dgm:cxn modelId="{E74D10CE-C0C8-42C6-966E-080FA5933E66}" srcId="{D6662EE0-BC8F-4EBA-8732-CE7EC6182B55}" destId="{1E3A9391-BE9D-4A30-AD2B-179BDEA14776}" srcOrd="0" destOrd="0" parTransId="{BAC6439E-2EC9-4F8F-B325-5DB13997ADB9}" sibTransId="{2C97A033-639B-4735-AB49-D53830CD688E}"/>
    <dgm:cxn modelId="{ACC2D7D5-5340-1F4A-A21E-EF6E28E6CF28}" type="presOf" srcId="{544EBC88-7AA4-4BFA-BABD-E794EDA61C7D}" destId="{C3346214-9E96-9948-92AB-F865BB3FF6E6}" srcOrd="0" destOrd="0" presId="urn:microsoft.com/office/officeart/2005/8/layout/chevron2"/>
    <dgm:cxn modelId="{C01B01D9-9286-4814-B30D-637DB0C1571F}" srcId="{1E3A9391-BE9D-4A30-AD2B-179BDEA14776}" destId="{FB156DB3-F932-4220-89A8-9FAD03385178}" srcOrd="0" destOrd="0" parTransId="{2CDA5CFA-343D-46ED-B92C-25E302A1C15B}" sibTransId="{70197583-E8DD-47DD-A428-C24266A4159C}"/>
    <dgm:cxn modelId="{D32989DB-BEE6-4505-A77E-0CD5A676C69C}" srcId="{30AF9547-E2B3-4109-8151-F6FFBAD655F4}" destId="{5E99AEDC-FEB3-4395-963E-879CE3D40607}" srcOrd="0" destOrd="0" parTransId="{20F140C3-8A3B-41F6-B185-C7409F100EBF}" sibTransId="{C05BD4A2-4397-4A66-8411-2775CE44F006}"/>
    <dgm:cxn modelId="{34D4EADB-97B7-401D-8273-B2FABEFC6A88}" srcId="{74D03BAA-126D-4B46-A2FB-BE886E126086}" destId="{DE6ECAFB-D34C-4B7D-8CCB-F18B85B04B0F}" srcOrd="1" destOrd="0" parTransId="{0A50E425-9D78-46D0-AC78-668BAA941719}" sibTransId="{BEE81070-1B9F-45B6-A48F-8D76BF0C5BB1}"/>
    <dgm:cxn modelId="{DA40D7E0-BA14-4D79-B8B3-5AEF7F5EE6DD}" srcId="{DE6ECAFB-D34C-4B7D-8CCB-F18B85B04B0F}" destId="{21529F7B-DA1E-4323-866C-FB67817FF808}" srcOrd="1" destOrd="0" parTransId="{7066C4EB-E607-4F8F-882C-7E1BB4B91921}" sibTransId="{7C15C4C8-8C70-4CC8-864C-19A7CD2365CC}"/>
    <dgm:cxn modelId="{C9E56EEF-67A7-4144-BF0F-616F615CC043}" type="presOf" srcId="{DE6ECAFB-D34C-4B7D-8CCB-F18B85B04B0F}" destId="{84D16084-6D23-6C4F-A98D-3AFB21F0EE8C}" srcOrd="0" destOrd="3" presId="urn:microsoft.com/office/officeart/2005/8/layout/chevron2"/>
    <dgm:cxn modelId="{0B3E42FC-4698-AB46-B6FA-19CFE6E14045}" type="presParOf" srcId="{C3346214-9E96-9948-92AB-F865BB3FF6E6}" destId="{FC0D4106-69E7-9941-AFE1-2AEBCD4AF844}" srcOrd="0" destOrd="0" presId="urn:microsoft.com/office/officeart/2005/8/layout/chevron2"/>
    <dgm:cxn modelId="{A03D559C-E7C9-F546-9592-EC4C5751AA63}" type="presParOf" srcId="{FC0D4106-69E7-9941-AFE1-2AEBCD4AF844}" destId="{4E29E7B9-657A-B740-98A6-4D4BC7DB67E7}" srcOrd="0" destOrd="0" presId="urn:microsoft.com/office/officeart/2005/8/layout/chevron2"/>
    <dgm:cxn modelId="{F34F4925-11E5-A543-B5E5-53E76E6C9792}" type="presParOf" srcId="{FC0D4106-69E7-9941-AFE1-2AEBCD4AF844}" destId="{84D16084-6D23-6C4F-A98D-3AFB21F0EE8C}" srcOrd="1" destOrd="0" presId="urn:microsoft.com/office/officeart/2005/8/layout/chevron2"/>
    <dgm:cxn modelId="{E15407AE-8E58-5740-8FCA-16B5CC1D6755}" type="presParOf" srcId="{C3346214-9E96-9948-92AB-F865BB3FF6E6}" destId="{5AD6B7AD-A16C-5F4B-AF09-CDC9F7D64575}" srcOrd="1" destOrd="0" presId="urn:microsoft.com/office/officeart/2005/8/layout/chevron2"/>
    <dgm:cxn modelId="{7241E3C8-4057-2641-A72B-317253A36D9E}" type="presParOf" srcId="{C3346214-9E96-9948-92AB-F865BB3FF6E6}" destId="{B02DA354-E452-A949-9780-A4667CC96CAD}" srcOrd="2" destOrd="0" presId="urn:microsoft.com/office/officeart/2005/8/layout/chevron2"/>
    <dgm:cxn modelId="{38C0E0D7-FFE6-9D4F-9C9B-23AE5527000E}" type="presParOf" srcId="{B02DA354-E452-A949-9780-A4667CC96CAD}" destId="{9917A8B5-F258-D24D-9AB0-821DB46BAF0A}" srcOrd="0" destOrd="0" presId="urn:microsoft.com/office/officeart/2005/8/layout/chevron2"/>
    <dgm:cxn modelId="{42B35FFA-EDC7-8842-A4AC-12BD193E9586}" type="presParOf" srcId="{B02DA354-E452-A949-9780-A4667CC96CAD}" destId="{6D44D9B9-CFA5-4144-B2BB-9D507BFC867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EBC88-7AA4-4BFA-BABD-E794EDA61C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2EB36AB-D147-4C0C-A31B-FAC8D3EE3C62}">
      <dgm:prSet custT="1"/>
      <dgm:spPr/>
      <dgm:t>
        <a:bodyPr/>
        <a:lstStyle/>
        <a:p>
          <a:r>
            <a:rPr lang="en-US" sz="1400" b="1" dirty="0"/>
            <a:t>Club Engagement (1 – 20 points)	</a:t>
          </a:r>
          <a:endParaRPr lang="en-US" sz="1400" dirty="0"/>
        </a:p>
      </dgm:t>
    </dgm:pt>
    <dgm:pt modelId="{D9A02D13-72C4-4E82-BB1C-F9F5C63990B2}" type="parTrans" cxnId="{D865B9B7-86BB-42DF-8306-19A48F66D42A}">
      <dgm:prSet/>
      <dgm:spPr/>
      <dgm:t>
        <a:bodyPr/>
        <a:lstStyle/>
        <a:p>
          <a:endParaRPr lang="en-US" sz="2400"/>
        </a:p>
      </dgm:t>
    </dgm:pt>
    <dgm:pt modelId="{9D334617-DBAC-46A8-8F88-1C35656A239F}" type="sibTrans" cxnId="{D865B9B7-86BB-42DF-8306-19A48F66D42A}">
      <dgm:prSet/>
      <dgm:spPr/>
      <dgm:t>
        <a:bodyPr/>
        <a:lstStyle/>
        <a:p>
          <a:endParaRPr lang="en-US" sz="2400"/>
        </a:p>
      </dgm:t>
    </dgm:pt>
    <dgm:pt modelId="{996919A4-2C57-4861-A239-61B9218E3009}">
      <dgm:prSet custT="1"/>
      <dgm:spPr/>
      <dgm:t>
        <a:bodyPr/>
        <a:lstStyle/>
        <a:p>
          <a:r>
            <a:rPr lang="en-US" sz="1200" b="1" dirty="0"/>
            <a:t>Monetary Contribution / Member Engagement (includes sweat equity)        					</a:t>
          </a:r>
          <a:endParaRPr lang="en-US" sz="1200" dirty="0"/>
        </a:p>
      </dgm:t>
    </dgm:pt>
    <dgm:pt modelId="{A8D230C8-3272-44D9-B1DF-43574D617701}" type="parTrans" cxnId="{3B8713E3-1441-4D28-91C8-8F0AE67416D0}">
      <dgm:prSet/>
      <dgm:spPr/>
      <dgm:t>
        <a:bodyPr/>
        <a:lstStyle/>
        <a:p>
          <a:endParaRPr lang="en-US" sz="2400"/>
        </a:p>
      </dgm:t>
    </dgm:pt>
    <dgm:pt modelId="{42390023-3990-4D12-ADEF-3269EA1DB32C}" type="sibTrans" cxnId="{3B8713E3-1441-4D28-91C8-8F0AE67416D0}">
      <dgm:prSet/>
      <dgm:spPr/>
      <dgm:t>
        <a:bodyPr/>
        <a:lstStyle/>
        <a:p>
          <a:endParaRPr lang="en-US" sz="2400"/>
        </a:p>
      </dgm:t>
    </dgm:pt>
    <dgm:pt modelId="{B40AC77D-8F94-4226-929B-E304D8C9CCAA}">
      <dgm:prSet custT="1"/>
      <dgm:spPr/>
      <dgm:t>
        <a:bodyPr/>
        <a:lstStyle/>
        <a:p>
          <a:r>
            <a:rPr lang="en-US" sz="1200" b="1" dirty="0"/>
            <a:t>Two categories provide the club with credit for projects whereby there is not a potential for member involvement while also providing credit for a club that contributes through member participation for community awareness.</a:t>
          </a:r>
          <a:endParaRPr lang="en-US" sz="1200" dirty="0"/>
        </a:p>
      </dgm:t>
    </dgm:pt>
    <dgm:pt modelId="{7BB8FFFA-2212-4627-8967-A2A904E8E69A}" type="parTrans" cxnId="{60093C2F-67A3-40A0-9057-B869869D2653}">
      <dgm:prSet/>
      <dgm:spPr/>
      <dgm:t>
        <a:bodyPr/>
        <a:lstStyle/>
        <a:p>
          <a:endParaRPr lang="en-US" sz="2400"/>
        </a:p>
      </dgm:t>
    </dgm:pt>
    <dgm:pt modelId="{41B6F907-3CDA-4518-85FA-44DEF23E757F}" type="sibTrans" cxnId="{60093C2F-67A3-40A0-9057-B869869D2653}">
      <dgm:prSet/>
      <dgm:spPr/>
      <dgm:t>
        <a:bodyPr/>
        <a:lstStyle/>
        <a:p>
          <a:endParaRPr lang="en-US" sz="2400"/>
        </a:p>
      </dgm:t>
    </dgm:pt>
    <dgm:pt modelId="{ACE3E7E5-ABD3-49D3-B204-EEF65A5E3A74}">
      <dgm:prSet custT="1"/>
      <dgm:spPr/>
      <dgm:t>
        <a:bodyPr/>
        <a:lstStyle/>
        <a:p>
          <a:r>
            <a:rPr lang="en-US" sz="1200" b="1" dirty="0"/>
            <a:t>Encourage Club Members to get involved in the project through sweat equity. By getting Club Members involved, it can generate excitement and buy in among Club Members. </a:t>
          </a:r>
          <a:endParaRPr lang="en-US" sz="1200" dirty="0"/>
        </a:p>
      </dgm:t>
    </dgm:pt>
    <dgm:pt modelId="{E5AF1180-5E9D-44AF-AEBF-D4285DA500C7}" type="parTrans" cxnId="{125B1FC2-2D90-43B9-81D0-719E0DFF06C9}">
      <dgm:prSet/>
      <dgm:spPr/>
      <dgm:t>
        <a:bodyPr/>
        <a:lstStyle/>
        <a:p>
          <a:endParaRPr lang="en-US" sz="2400"/>
        </a:p>
      </dgm:t>
    </dgm:pt>
    <dgm:pt modelId="{B95C1DE6-8C0D-480A-81E7-32309BE1A896}" type="sibTrans" cxnId="{125B1FC2-2D90-43B9-81D0-719E0DFF06C9}">
      <dgm:prSet/>
      <dgm:spPr/>
      <dgm:t>
        <a:bodyPr/>
        <a:lstStyle/>
        <a:p>
          <a:endParaRPr lang="en-US" sz="2400"/>
        </a:p>
      </dgm:t>
    </dgm:pt>
    <dgm:pt modelId="{1A2A5705-3381-4282-A621-D1DD77CDF68C}">
      <dgm:prSet custT="1"/>
      <dgm:spPr/>
      <dgm:t>
        <a:bodyPr/>
        <a:lstStyle/>
        <a:p>
          <a:r>
            <a:rPr lang="en-US" sz="1400" b="1" dirty="0"/>
            <a:t>Club Support to TRF Annual Fund (1 – 30 points)            </a:t>
          </a:r>
          <a:endParaRPr lang="en-US" sz="1400" dirty="0"/>
        </a:p>
      </dgm:t>
    </dgm:pt>
    <dgm:pt modelId="{64AE2580-D3AC-4824-9BF9-383407F7CF3B}" type="parTrans" cxnId="{968B3E1F-406C-4867-BA6F-C4B54979F7E1}">
      <dgm:prSet/>
      <dgm:spPr/>
      <dgm:t>
        <a:bodyPr/>
        <a:lstStyle/>
        <a:p>
          <a:endParaRPr lang="en-US" sz="2400"/>
        </a:p>
      </dgm:t>
    </dgm:pt>
    <dgm:pt modelId="{D24861BA-90A9-409E-A48D-B065D97E91F8}" type="sibTrans" cxnId="{968B3E1F-406C-4867-BA6F-C4B54979F7E1}">
      <dgm:prSet/>
      <dgm:spPr/>
      <dgm:t>
        <a:bodyPr/>
        <a:lstStyle/>
        <a:p>
          <a:endParaRPr lang="en-US" sz="2400"/>
        </a:p>
      </dgm:t>
    </dgm:pt>
    <dgm:pt modelId="{B76F43BC-DD34-4638-8641-25FCADBD061A}">
      <dgm:prSet custT="1"/>
      <dgm:spPr/>
      <dgm:t>
        <a:bodyPr/>
        <a:lstStyle/>
        <a:p>
          <a:r>
            <a:rPr lang="en-US" sz="1200" b="1" dirty="0"/>
            <a:t>Rotary suggests that Every Rotarian Every Year (EREY) contribute $100 annually to The Rotary Foundation to support local and international projects to benefit third parties.   </a:t>
          </a:r>
          <a:endParaRPr lang="en-US" sz="1200" dirty="0"/>
        </a:p>
      </dgm:t>
    </dgm:pt>
    <dgm:pt modelId="{905F1302-ED94-42D5-9A18-4C1EA519DAF4}" type="parTrans" cxnId="{CE086817-DA8C-426C-B2CB-27F391F36F9A}">
      <dgm:prSet/>
      <dgm:spPr/>
      <dgm:t>
        <a:bodyPr/>
        <a:lstStyle/>
        <a:p>
          <a:endParaRPr lang="en-US" sz="2400"/>
        </a:p>
      </dgm:t>
    </dgm:pt>
    <dgm:pt modelId="{04DBD9FD-8DC8-46B3-B7AA-6D955AC0D654}" type="sibTrans" cxnId="{CE086817-DA8C-426C-B2CB-27F391F36F9A}">
      <dgm:prSet/>
      <dgm:spPr/>
      <dgm:t>
        <a:bodyPr/>
        <a:lstStyle/>
        <a:p>
          <a:endParaRPr lang="en-US" sz="2400"/>
        </a:p>
      </dgm:t>
    </dgm:pt>
    <dgm:pt modelId="{CD2CCA95-6E44-4771-A029-AF44AEC87E42}">
      <dgm:prSet custT="1"/>
      <dgm:spPr/>
      <dgm:t>
        <a:bodyPr/>
        <a:lstStyle/>
        <a:p>
          <a:r>
            <a:rPr lang="en-US" sz="1200" b="1" dirty="0"/>
            <a:t>Encourage Club Members to donate regularly to the Rotary Foundation. These funds come back to District 6000 through DDF, District designated funds. (i.e.) Think of contributions to your personal checking account. You have to make deposits in order to make withdrawals. </a:t>
          </a:r>
          <a:endParaRPr lang="en-US" sz="1200" dirty="0"/>
        </a:p>
      </dgm:t>
    </dgm:pt>
    <dgm:pt modelId="{2A56D830-57E5-4788-B893-D7852B49E620}" type="parTrans" cxnId="{5C62565E-AE8B-452A-86A5-CE972B6EF917}">
      <dgm:prSet/>
      <dgm:spPr/>
      <dgm:t>
        <a:bodyPr/>
        <a:lstStyle/>
        <a:p>
          <a:endParaRPr lang="en-US" sz="2400"/>
        </a:p>
      </dgm:t>
    </dgm:pt>
    <dgm:pt modelId="{CE9E9F7D-A173-4D50-907C-903EF4637DCF}" type="sibTrans" cxnId="{5C62565E-AE8B-452A-86A5-CE972B6EF917}">
      <dgm:prSet/>
      <dgm:spPr/>
      <dgm:t>
        <a:bodyPr/>
        <a:lstStyle/>
        <a:p>
          <a:endParaRPr lang="en-US" sz="2400"/>
        </a:p>
      </dgm:t>
    </dgm:pt>
    <dgm:pt modelId="{78F73786-579A-457D-B489-9B7DDB448BA3}">
      <dgm:prSet custT="1"/>
      <dgm:spPr/>
      <dgm:t>
        <a:bodyPr/>
        <a:lstStyle/>
        <a:p>
          <a:r>
            <a:rPr lang="en-US" sz="1200" b="1" dirty="0"/>
            <a:t>It becomes a point of emphasis that without “some” contributions to the foundation, club’s grants will not be fully funded or there will not be grant funds available to award individual clubs. Clubs with higher rates of contributions to TRF score better in this category that Clubs that do not support TRF</a:t>
          </a:r>
          <a:r>
            <a:rPr lang="en-US" sz="1200" dirty="0"/>
            <a:t>. </a:t>
          </a:r>
        </a:p>
      </dgm:t>
    </dgm:pt>
    <dgm:pt modelId="{7C9D606B-2DB9-43F0-9EA1-E18836A5A3C1}" type="parTrans" cxnId="{80118D93-7C99-441D-A4BD-A37BB5EC59E3}">
      <dgm:prSet/>
      <dgm:spPr/>
      <dgm:t>
        <a:bodyPr/>
        <a:lstStyle/>
        <a:p>
          <a:endParaRPr lang="en-US" sz="2400"/>
        </a:p>
      </dgm:t>
    </dgm:pt>
    <dgm:pt modelId="{41A04F9C-07C4-46C5-AB14-982FDF00A802}" type="sibTrans" cxnId="{80118D93-7C99-441D-A4BD-A37BB5EC59E3}">
      <dgm:prSet/>
      <dgm:spPr/>
      <dgm:t>
        <a:bodyPr/>
        <a:lstStyle/>
        <a:p>
          <a:endParaRPr lang="en-US" sz="2400"/>
        </a:p>
      </dgm:t>
    </dgm:pt>
    <dgm:pt modelId="{C3346214-9E96-9948-92AB-F865BB3FF6E6}" type="pres">
      <dgm:prSet presAssocID="{544EBC88-7AA4-4BFA-BABD-E794EDA61C7D}" presName="linearFlow" presStyleCnt="0">
        <dgm:presLayoutVars>
          <dgm:dir/>
          <dgm:animLvl val="lvl"/>
          <dgm:resizeHandles val="exact"/>
        </dgm:presLayoutVars>
      </dgm:prSet>
      <dgm:spPr/>
    </dgm:pt>
    <dgm:pt modelId="{1352499C-AB84-1341-99F2-CA30C67CA9CA}" type="pres">
      <dgm:prSet presAssocID="{62EB36AB-D147-4C0C-A31B-FAC8D3EE3C62}" presName="composite" presStyleCnt="0"/>
      <dgm:spPr/>
    </dgm:pt>
    <dgm:pt modelId="{8176A36F-8FC7-0A43-BBFC-D76968CE8ADA}" type="pres">
      <dgm:prSet presAssocID="{62EB36AB-D147-4C0C-A31B-FAC8D3EE3C62}" presName="parentText" presStyleLbl="alignNode1" presStyleIdx="0" presStyleCnt="2">
        <dgm:presLayoutVars>
          <dgm:chMax val="1"/>
          <dgm:bulletEnabled val="1"/>
        </dgm:presLayoutVars>
      </dgm:prSet>
      <dgm:spPr/>
    </dgm:pt>
    <dgm:pt modelId="{550BF2B7-80A4-024C-BB84-01FEE8CC1011}" type="pres">
      <dgm:prSet presAssocID="{62EB36AB-D147-4C0C-A31B-FAC8D3EE3C62}" presName="descendantText" presStyleLbl="alignAcc1" presStyleIdx="0" presStyleCnt="2">
        <dgm:presLayoutVars>
          <dgm:bulletEnabled val="1"/>
        </dgm:presLayoutVars>
      </dgm:prSet>
      <dgm:spPr/>
    </dgm:pt>
    <dgm:pt modelId="{A4E002D8-EC23-4745-9774-1AD9199B4B47}" type="pres">
      <dgm:prSet presAssocID="{9D334617-DBAC-46A8-8F88-1C35656A239F}" presName="sp" presStyleCnt="0"/>
      <dgm:spPr/>
    </dgm:pt>
    <dgm:pt modelId="{2FC8434B-0593-F545-90CB-22FC76B6E583}" type="pres">
      <dgm:prSet presAssocID="{1A2A5705-3381-4282-A621-D1DD77CDF68C}" presName="composite" presStyleCnt="0"/>
      <dgm:spPr/>
    </dgm:pt>
    <dgm:pt modelId="{023A6DEE-CBA7-3B4F-8152-BD1EF97FD834}" type="pres">
      <dgm:prSet presAssocID="{1A2A5705-3381-4282-A621-D1DD77CDF68C}" presName="parentText" presStyleLbl="alignNode1" presStyleIdx="1" presStyleCnt="2">
        <dgm:presLayoutVars>
          <dgm:chMax val="1"/>
          <dgm:bulletEnabled val="1"/>
        </dgm:presLayoutVars>
      </dgm:prSet>
      <dgm:spPr/>
    </dgm:pt>
    <dgm:pt modelId="{CC1DDE0A-802F-AA45-978E-0CEED90114BD}" type="pres">
      <dgm:prSet presAssocID="{1A2A5705-3381-4282-A621-D1DD77CDF68C}" presName="descendantText" presStyleLbl="alignAcc1" presStyleIdx="1" presStyleCnt="2">
        <dgm:presLayoutVars>
          <dgm:bulletEnabled val="1"/>
        </dgm:presLayoutVars>
      </dgm:prSet>
      <dgm:spPr/>
    </dgm:pt>
  </dgm:ptLst>
  <dgm:cxnLst>
    <dgm:cxn modelId="{CE086817-DA8C-426C-B2CB-27F391F36F9A}" srcId="{1A2A5705-3381-4282-A621-D1DD77CDF68C}" destId="{B76F43BC-DD34-4638-8641-25FCADBD061A}" srcOrd="0" destOrd="0" parTransId="{905F1302-ED94-42D5-9A18-4C1EA519DAF4}" sibTransId="{04DBD9FD-8DC8-46B3-B7AA-6D955AC0D654}"/>
    <dgm:cxn modelId="{2BAC1C1D-1BA0-9844-87FE-90AC37A49679}" type="presOf" srcId="{996919A4-2C57-4861-A239-61B9218E3009}" destId="{550BF2B7-80A4-024C-BB84-01FEE8CC1011}" srcOrd="0" destOrd="0" presId="urn:microsoft.com/office/officeart/2005/8/layout/chevron2"/>
    <dgm:cxn modelId="{968B3E1F-406C-4867-BA6F-C4B54979F7E1}" srcId="{544EBC88-7AA4-4BFA-BABD-E794EDA61C7D}" destId="{1A2A5705-3381-4282-A621-D1DD77CDF68C}" srcOrd="1" destOrd="0" parTransId="{64AE2580-D3AC-4824-9BF9-383407F7CF3B}" sibTransId="{D24861BA-90A9-409E-A48D-B065D97E91F8}"/>
    <dgm:cxn modelId="{C50DCD2A-CE3F-1F4F-9A73-CABEDD6762EF}" type="presOf" srcId="{CD2CCA95-6E44-4771-A029-AF44AEC87E42}" destId="{CC1DDE0A-802F-AA45-978E-0CEED90114BD}" srcOrd="0" destOrd="1" presId="urn:microsoft.com/office/officeart/2005/8/layout/chevron2"/>
    <dgm:cxn modelId="{3DCE682C-A654-DD48-9A1C-F71FB8E41A7B}" type="presOf" srcId="{78F73786-579A-457D-B489-9B7DDB448BA3}" destId="{CC1DDE0A-802F-AA45-978E-0CEED90114BD}" srcOrd="0" destOrd="2" presId="urn:microsoft.com/office/officeart/2005/8/layout/chevron2"/>
    <dgm:cxn modelId="{60093C2F-67A3-40A0-9057-B869869D2653}" srcId="{996919A4-2C57-4861-A239-61B9218E3009}" destId="{B40AC77D-8F94-4226-929B-E304D8C9CCAA}" srcOrd="0" destOrd="0" parTransId="{7BB8FFFA-2212-4627-8967-A2A904E8E69A}" sibTransId="{41B6F907-3CDA-4518-85FA-44DEF23E757F}"/>
    <dgm:cxn modelId="{A1B29F4E-D617-D548-BD12-B90351DD6A3E}" type="presOf" srcId="{62EB36AB-D147-4C0C-A31B-FAC8D3EE3C62}" destId="{8176A36F-8FC7-0A43-BBFC-D76968CE8ADA}" srcOrd="0" destOrd="0" presId="urn:microsoft.com/office/officeart/2005/8/layout/chevron2"/>
    <dgm:cxn modelId="{5C62565E-AE8B-452A-86A5-CE972B6EF917}" srcId="{B76F43BC-DD34-4638-8641-25FCADBD061A}" destId="{CD2CCA95-6E44-4771-A029-AF44AEC87E42}" srcOrd="0" destOrd="0" parTransId="{2A56D830-57E5-4788-B893-D7852B49E620}" sibTransId="{CE9E9F7D-A173-4D50-907C-903EF4637DCF}"/>
    <dgm:cxn modelId="{D9B7AC8F-682F-1648-9638-4AB53E85468C}" type="presOf" srcId="{B76F43BC-DD34-4638-8641-25FCADBD061A}" destId="{CC1DDE0A-802F-AA45-978E-0CEED90114BD}" srcOrd="0" destOrd="0" presId="urn:microsoft.com/office/officeart/2005/8/layout/chevron2"/>
    <dgm:cxn modelId="{80118D93-7C99-441D-A4BD-A37BB5EC59E3}" srcId="{B76F43BC-DD34-4638-8641-25FCADBD061A}" destId="{78F73786-579A-457D-B489-9B7DDB448BA3}" srcOrd="1" destOrd="0" parTransId="{7C9D606B-2DB9-43F0-9EA1-E18836A5A3C1}" sibTransId="{41A04F9C-07C4-46C5-AB14-982FDF00A802}"/>
    <dgm:cxn modelId="{D865B9B7-86BB-42DF-8306-19A48F66D42A}" srcId="{544EBC88-7AA4-4BFA-BABD-E794EDA61C7D}" destId="{62EB36AB-D147-4C0C-A31B-FAC8D3EE3C62}" srcOrd="0" destOrd="0" parTransId="{D9A02D13-72C4-4E82-BB1C-F9F5C63990B2}" sibTransId="{9D334617-DBAC-46A8-8F88-1C35656A239F}"/>
    <dgm:cxn modelId="{125B1FC2-2D90-43B9-81D0-719E0DFF06C9}" srcId="{996919A4-2C57-4861-A239-61B9218E3009}" destId="{ACE3E7E5-ABD3-49D3-B204-EEF65A5E3A74}" srcOrd="1" destOrd="0" parTransId="{E5AF1180-5E9D-44AF-AEBF-D4285DA500C7}" sibTransId="{B95C1DE6-8C0D-480A-81E7-32309BE1A896}"/>
    <dgm:cxn modelId="{ACC2D7D5-5340-1F4A-A21E-EF6E28E6CF28}" type="presOf" srcId="{544EBC88-7AA4-4BFA-BABD-E794EDA61C7D}" destId="{C3346214-9E96-9948-92AB-F865BB3FF6E6}" srcOrd="0" destOrd="0" presId="urn:microsoft.com/office/officeart/2005/8/layout/chevron2"/>
    <dgm:cxn modelId="{0611EED7-626B-BB44-85E5-C9F6F3A68E10}" type="presOf" srcId="{ACE3E7E5-ABD3-49D3-B204-EEF65A5E3A74}" destId="{550BF2B7-80A4-024C-BB84-01FEE8CC1011}" srcOrd="0" destOrd="2" presId="urn:microsoft.com/office/officeart/2005/8/layout/chevron2"/>
    <dgm:cxn modelId="{4CD727D8-4BC7-744D-B53C-518E81831238}" type="presOf" srcId="{1A2A5705-3381-4282-A621-D1DD77CDF68C}" destId="{023A6DEE-CBA7-3B4F-8152-BD1EF97FD834}" srcOrd="0" destOrd="0" presId="urn:microsoft.com/office/officeart/2005/8/layout/chevron2"/>
    <dgm:cxn modelId="{3B8713E3-1441-4D28-91C8-8F0AE67416D0}" srcId="{62EB36AB-D147-4C0C-A31B-FAC8D3EE3C62}" destId="{996919A4-2C57-4861-A239-61B9218E3009}" srcOrd="0" destOrd="0" parTransId="{A8D230C8-3272-44D9-B1DF-43574D617701}" sibTransId="{42390023-3990-4D12-ADEF-3269EA1DB32C}"/>
    <dgm:cxn modelId="{329A7EE8-F4F2-B44D-B431-A08CF2AEECA6}" type="presOf" srcId="{B40AC77D-8F94-4226-929B-E304D8C9CCAA}" destId="{550BF2B7-80A4-024C-BB84-01FEE8CC1011}" srcOrd="0" destOrd="1" presId="urn:microsoft.com/office/officeart/2005/8/layout/chevron2"/>
    <dgm:cxn modelId="{D0BF4DCE-620C-8241-9A70-2F28A9BC611D}" type="presParOf" srcId="{C3346214-9E96-9948-92AB-F865BB3FF6E6}" destId="{1352499C-AB84-1341-99F2-CA30C67CA9CA}" srcOrd="0" destOrd="0" presId="urn:microsoft.com/office/officeart/2005/8/layout/chevron2"/>
    <dgm:cxn modelId="{BCCA56D6-DCD2-8141-9109-2CB6E07AD437}" type="presParOf" srcId="{1352499C-AB84-1341-99F2-CA30C67CA9CA}" destId="{8176A36F-8FC7-0A43-BBFC-D76968CE8ADA}" srcOrd="0" destOrd="0" presId="urn:microsoft.com/office/officeart/2005/8/layout/chevron2"/>
    <dgm:cxn modelId="{B9D09368-0273-174E-959C-2B440A66A01A}" type="presParOf" srcId="{1352499C-AB84-1341-99F2-CA30C67CA9CA}" destId="{550BF2B7-80A4-024C-BB84-01FEE8CC1011}" srcOrd="1" destOrd="0" presId="urn:microsoft.com/office/officeart/2005/8/layout/chevron2"/>
    <dgm:cxn modelId="{9AFBB61F-1142-6A42-A2E0-072112AA1020}" type="presParOf" srcId="{C3346214-9E96-9948-92AB-F865BB3FF6E6}" destId="{A4E002D8-EC23-4745-9774-1AD9199B4B47}" srcOrd="1" destOrd="0" presId="urn:microsoft.com/office/officeart/2005/8/layout/chevron2"/>
    <dgm:cxn modelId="{65D87B49-AE42-BD43-B1F3-77F1C2132EB2}" type="presParOf" srcId="{C3346214-9E96-9948-92AB-F865BB3FF6E6}" destId="{2FC8434B-0593-F545-90CB-22FC76B6E583}" srcOrd="2" destOrd="0" presId="urn:microsoft.com/office/officeart/2005/8/layout/chevron2"/>
    <dgm:cxn modelId="{A868E70C-AACF-B846-89B6-B3485E73A1FE}" type="presParOf" srcId="{2FC8434B-0593-F545-90CB-22FC76B6E583}" destId="{023A6DEE-CBA7-3B4F-8152-BD1EF97FD834}" srcOrd="0" destOrd="0" presId="urn:microsoft.com/office/officeart/2005/8/layout/chevron2"/>
    <dgm:cxn modelId="{28771644-E175-2641-834E-249B6FFA8423}" type="presParOf" srcId="{2FC8434B-0593-F545-90CB-22FC76B6E583}" destId="{CC1DDE0A-802F-AA45-978E-0CEED90114B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664B0-6160-A045-8D03-2D114D181BFE}">
      <dsp:nvSpPr>
        <dsp:cNvPr id="0" name=""/>
        <dsp:cNvSpPr/>
      </dsp:nvSpPr>
      <dsp:spPr>
        <a:xfrm>
          <a:off x="3709067" y="113111"/>
          <a:ext cx="1046600" cy="104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7030A0"/>
              </a:solidFill>
            </a:rPr>
            <a:t>Where Do Funds Come From? </a:t>
          </a:r>
        </a:p>
      </dsp:txBody>
      <dsp:txXfrm>
        <a:off x="3709067" y="113111"/>
        <a:ext cx="1046600" cy="1046600"/>
      </dsp:txXfrm>
    </dsp:sp>
    <dsp:sp modelId="{FF71922C-4990-8240-9249-8EC19C50F530}">
      <dsp:nvSpPr>
        <dsp:cNvPr id="0" name=""/>
        <dsp:cNvSpPr/>
      </dsp:nvSpPr>
      <dsp:spPr>
        <a:xfrm>
          <a:off x="454256" y="45547"/>
          <a:ext cx="5115136" cy="5115136"/>
        </a:xfrm>
        <a:prstGeom prst="circularArrow">
          <a:avLst>
            <a:gd name="adj1" fmla="val 3990"/>
            <a:gd name="adj2" fmla="val 250290"/>
            <a:gd name="adj3" fmla="val 20366380"/>
            <a:gd name="adj4" fmla="val 19096547"/>
            <a:gd name="adj5" fmla="val 46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2DCA6-D75F-8D46-87A1-D48FA24134F5}">
      <dsp:nvSpPr>
        <dsp:cNvPr id="0" name=""/>
        <dsp:cNvSpPr/>
      </dsp:nvSpPr>
      <dsp:spPr>
        <a:xfrm>
          <a:off x="4720876" y="1943868"/>
          <a:ext cx="1251043" cy="81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none" kern="1200" dirty="0">
              <a:solidFill>
                <a:srgbClr val="00B050"/>
              </a:solidFill>
            </a:rPr>
            <a:t>D6000 Website Info</a:t>
          </a:r>
        </a:p>
      </dsp:txBody>
      <dsp:txXfrm>
        <a:off x="4720876" y="1943868"/>
        <a:ext cx="1251043" cy="810236"/>
      </dsp:txXfrm>
    </dsp:sp>
    <dsp:sp modelId="{93B7ADD3-D565-F847-8EFF-A4FCB847314D}">
      <dsp:nvSpPr>
        <dsp:cNvPr id="0" name=""/>
        <dsp:cNvSpPr/>
      </dsp:nvSpPr>
      <dsp:spPr>
        <a:xfrm>
          <a:off x="595368" y="-49932"/>
          <a:ext cx="5115136" cy="5115136"/>
        </a:xfrm>
        <a:prstGeom prst="circularArrow">
          <a:avLst>
            <a:gd name="adj1" fmla="val 3990"/>
            <a:gd name="adj2" fmla="val 250290"/>
            <a:gd name="adj3" fmla="val 1860220"/>
            <a:gd name="adj4" fmla="val 334115"/>
            <a:gd name="adj5" fmla="val 46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375F6F-3F7E-794D-8802-C67BD3233ABC}">
      <dsp:nvSpPr>
        <dsp:cNvPr id="0" name=""/>
        <dsp:cNvSpPr/>
      </dsp:nvSpPr>
      <dsp:spPr>
        <a:xfrm>
          <a:off x="3694376" y="3873371"/>
          <a:ext cx="1363323" cy="121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none" kern="1200" dirty="0">
              <a:solidFill>
                <a:schemeClr val="accent2">
                  <a:lumMod val="60000"/>
                  <a:lumOff val="40000"/>
                </a:schemeClr>
              </a:solidFill>
            </a:rPr>
            <a:t>OVERALL Lifecycle of CSG</a:t>
          </a:r>
        </a:p>
      </dsp:txBody>
      <dsp:txXfrm>
        <a:off x="3694376" y="3873371"/>
        <a:ext cx="1363323" cy="1210394"/>
      </dsp:txXfrm>
    </dsp:sp>
    <dsp:sp modelId="{BB4FB472-AF59-3A4C-930B-021153006E7D}">
      <dsp:nvSpPr>
        <dsp:cNvPr id="0" name=""/>
        <dsp:cNvSpPr/>
      </dsp:nvSpPr>
      <dsp:spPr>
        <a:xfrm>
          <a:off x="76426" y="172411"/>
          <a:ext cx="5115136" cy="5115136"/>
        </a:xfrm>
        <a:prstGeom prst="circularArrow">
          <a:avLst>
            <a:gd name="adj1" fmla="val 3990"/>
            <a:gd name="adj2" fmla="val 250290"/>
            <a:gd name="adj3" fmla="val 4273090"/>
            <a:gd name="adj4" fmla="val 3780586"/>
            <a:gd name="adj5" fmla="val 46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D9A8FE-E45C-0D4E-82CF-247173951E9B}">
      <dsp:nvSpPr>
        <dsp:cNvPr id="0" name=""/>
        <dsp:cNvSpPr/>
      </dsp:nvSpPr>
      <dsp:spPr>
        <a:xfrm>
          <a:off x="568432" y="3548777"/>
          <a:ext cx="2654923" cy="226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u="sng" kern="1200" dirty="0">
              <a:solidFill>
                <a:srgbClr val="FF0000"/>
              </a:solidFill>
            </a:rPr>
            <a:t>How community service grants work</a:t>
          </a:r>
        </a:p>
        <a:p>
          <a:pPr marL="114300" lvl="1" indent="-114300" algn="l" defTabSz="622300">
            <a:lnSpc>
              <a:spcPct val="90000"/>
            </a:lnSpc>
            <a:spcBef>
              <a:spcPct val="0"/>
            </a:spcBef>
            <a:spcAft>
              <a:spcPct val="15000"/>
            </a:spcAft>
            <a:buChar char="•"/>
          </a:pPr>
          <a:r>
            <a:rPr lang="en-US" sz="1400" kern="1200" dirty="0"/>
            <a:t>Local Rules</a:t>
          </a:r>
        </a:p>
        <a:p>
          <a:pPr marL="114300" lvl="1" indent="-114300" algn="l" defTabSz="622300">
            <a:lnSpc>
              <a:spcPct val="90000"/>
            </a:lnSpc>
            <a:spcBef>
              <a:spcPct val="0"/>
            </a:spcBef>
            <a:spcAft>
              <a:spcPct val="15000"/>
            </a:spcAft>
            <a:buChar char="•"/>
          </a:pPr>
          <a:r>
            <a:rPr lang="en-US" sz="1400" kern="1200" dirty="0"/>
            <a:t>Scoring Info</a:t>
          </a:r>
        </a:p>
        <a:p>
          <a:pPr marL="114300" lvl="1" indent="-114300" algn="l" defTabSz="622300">
            <a:lnSpc>
              <a:spcPct val="90000"/>
            </a:lnSpc>
            <a:spcBef>
              <a:spcPct val="0"/>
            </a:spcBef>
            <a:spcAft>
              <a:spcPct val="15000"/>
            </a:spcAft>
            <a:buChar char="•"/>
          </a:pPr>
          <a:r>
            <a:rPr lang="en-US" sz="1400" kern="1200" dirty="0"/>
            <a:t>MOU Details</a:t>
          </a:r>
        </a:p>
        <a:p>
          <a:pPr marL="114300" lvl="1" indent="-114300" algn="l" defTabSz="622300">
            <a:lnSpc>
              <a:spcPct val="90000"/>
            </a:lnSpc>
            <a:spcBef>
              <a:spcPct val="0"/>
            </a:spcBef>
            <a:spcAft>
              <a:spcPct val="15000"/>
            </a:spcAft>
            <a:buChar char="•"/>
          </a:pPr>
          <a:r>
            <a:rPr lang="en-US" sz="1400" kern="1200" dirty="0"/>
            <a:t>How to submit grant and steps from start to finish</a:t>
          </a:r>
        </a:p>
      </dsp:txBody>
      <dsp:txXfrm>
        <a:off x="568432" y="3548777"/>
        <a:ext cx="2654923" cy="2269051"/>
      </dsp:txXfrm>
    </dsp:sp>
    <dsp:sp modelId="{20274A17-CC72-1B46-9555-9F6BF6E70A88}">
      <dsp:nvSpPr>
        <dsp:cNvPr id="0" name=""/>
        <dsp:cNvSpPr/>
      </dsp:nvSpPr>
      <dsp:spPr>
        <a:xfrm>
          <a:off x="473416" y="33900"/>
          <a:ext cx="5115136" cy="5115136"/>
        </a:xfrm>
        <a:prstGeom prst="circularArrow">
          <a:avLst>
            <a:gd name="adj1" fmla="val 3990"/>
            <a:gd name="adj2" fmla="val 250290"/>
            <a:gd name="adj3" fmla="val 9773170"/>
            <a:gd name="adj4" fmla="val 9458293"/>
            <a:gd name="adj5" fmla="val 46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A0B40-C2C5-874A-96A7-C8251A18690A}">
      <dsp:nvSpPr>
        <dsp:cNvPr id="0" name=""/>
        <dsp:cNvSpPr/>
      </dsp:nvSpPr>
      <dsp:spPr>
        <a:xfrm>
          <a:off x="-302658" y="2136557"/>
          <a:ext cx="2060631" cy="104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TELL YOUR STORY!!!! </a:t>
          </a:r>
          <a:endParaRPr lang="en-US" sz="1800" b="1" kern="1200" dirty="0">
            <a:solidFill>
              <a:schemeClr val="accent4">
                <a:lumMod val="75000"/>
              </a:schemeClr>
            </a:solidFill>
          </a:endParaRPr>
        </a:p>
      </dsp:txBody>
      <dsp:txXfrm>
        <a:off x="-302658" y="2136557"/>
        <a:ext cx="2060631" cy="1046600"/>
      </dsp:txXfrm>
    </dsp:sp>
    <dsp:sp modelId="{FC4AFA07-0351-8141-955C-051432F864C0}">
      <dsp:nvSpPr>
        <dsp:cNvPr id="0" name=""/>
        <dsp:cNvSpPr/>
      </dsp:nvSpPr>
      <dsp:spPr>
        <a:xfrm>
          <a:off x="506562" y="102289"/>
          <a:ext cx="5115136" cy="5115136"/>
        </a:xfrm>
        <a:prstGeom prst="circularArrow">
          <a:avLst>
            <a:gd name="adj1" fmla="val 3990"/>
            <a:gd name="adj2" fmla="val 250290"/>
            <a:gd name="adj3" fmla="val 12851127"/>
            <a:gd name="adj4" fmla="val 11576540"/>
            <a:gd name="adj5" fmla="val 46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E02387-02A1-ED4D-993D-5969D23A720D}">
      <dsp:nvSpPr>
        <dsp:cNvPr id="0" name=""/>
        <dsp:cNvSpPr/>
      </dsp:nvSpPr>
      <dsp:spPr>
        <a:xfrm>
          <a:off x="1231961" y="35773"/>
          <a:ext cx="1327864" cy="1201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Mistakes to avoid =</a:t>
          </a:r>
          <a:r>
            <a:rPr lang="en-US" sz="1800" b="1" kern="1200" dirty="0">
              <a:solidFill>
                <a:schemeClr val="accent4">
                  <a:lumMod val="75000"/>
                </a:schemeClr>
              </a:solidFill>
            </a:rPr>
            <a:t> ASK Questions</a:t>
          </a:r>
        </a:p>
      </dsp:txBody>
      <dsp:txXfrm>
        <a:off x="1231961" y="35773"/>
        <a:ext cx="1327864" cy="1201278"/>
      </dsp:txXfrm>
    </dsp:sp>
    <dsp:sp modelId="{A591E501-EF2F-7C4B-AE5D-21F6A3DE505E}">
      <dsp:nvSpPr>
        <dsp:cNvPr id="0" name=""/>
        <dsp:cNvSpPr/>
      </dsp:nvSpPr>
      <dsp:spPr>
        <a:xfrm>
          <a:off x="506562" y="102289"/>
          <a:ext cx="5115136" cy="5115136"/>
        </a:xfrm>
        <a:prstGeom prst="circularArrow">
          <a:avLst>
            <a:gd name="adj1" fmla="val 3990"/>
            <a:gd name="adj2" fmla="val 250290"/>
            <a:gd name="adj3" fmla="val 16911114"/>
            <a:gd name="adj4" fmla="val 15452111"/>
            <a:gd name="adj5" fmla="val 46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DC1C4-9A35-2344-9A68-9773F71049F5}">
      <dsp:nvSpPr>
        <dsp:cNvPr id="0" name=""/>
        <dsp:cNvSpPr/>
      </dsp:nvSpPr>
      <dsp:spPr>
        <a:xfrm rot="5400000">
          <a:off x="-144543" y="2660945"/>
          <a:ext cx="1016456"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DB76D9-39CE-7548-A788-B509193B7771}">
      <dsp:nvSpPr>
        <dsp:cNvPr id="0" name=""/>
        <dsp:cNvSpPr/>
      </dsp:nvSpPr>
      <dsp:spPr>
        <a:xfrm>
          <a:off x="1589" y="1905561"/>
          <a:ext cx="1442828" cy="961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1. Clubs submit applications via Grant Portal on D6000 website to D6000 CSG co- Chairs  </a:t>
          </a:r>
          <a:r>
            <a:rPr lang="en-US" sz="1000" b="1" u="sng" kern="1200" dirty="0"/>
            <a:t>by June 1, 2025. </a:t>
          </a:r>
          <a:endParaRPr lang="en-US" sz="1000" kern="1200" dirty="0"/>
        </a:p>
      </dsp:txBody>
      <dsp:txXfrm>
        <a:off x="29738" y="1933710"/>
        <a:ext cx="1386530" cy="904783"/>
      </dsp:txXfrm>
    </dsp:sp>
    <dsp:sp modelId="{B0F78CCF-87A6-E440-AEFB-1AA842E4052D}">
      <dsp:nvSpPr>
        <dsp:cNvPr id="0" name=""/>
        <dsp:cNvSpPr/>
      </dsp:nvSpPr>
      <dsp:spPr>
        <a:xfrm rot="5400000">
          <a:off x="-131404" y="3671698"/>
          <a:ext cx="990179"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6EF4DD-C0D3-BD40-B612-FCF7FDDD9E20}">
      <dsp:nvSpPr>
        <dsp:cNvPr id="0" name=""/>
        <dsp:cNvSpPr/>
      </dsp:nvSpPr>
      <dsp:spPr>
        <a:xfrm>
          <a:off x="117943" y="3048161"/>
          <a:ext cx="1210121" cy="7260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2. Grant applications reviewed by  D6000 CSG Co-Chairs and review committee </a:t>
          </a:r>
          <a:r>
            <a:rPr lang="en-US" sz="1000" b="1" u="sng" kern="1200" dirty="0"/>
            <a:t>June 14, 2025</a:t>
          </a:r>
          <a:endParaRPr lang="en-US" sz="1000" kern="1200" dirty="0"/>
        </a:p>
      </dsp:txBody>
      <dsp:txXfrm>
        <a:off x="139209" y="3069427"/>
        <a:ext cx="1167589" cy="683540"/>
      </dsp:txXfrm>
    </dsp:sp>
    <dsp:sp modelId="{332A7FA3-6C04-AC47-9C17-2B8BD2441135}">
      <dsp:nvSpPr>
        <dsp:cNvPr id="0" name=""/>
        <dsp:cNvSpPr/>
      </dsp:nvSpPr>
      <dsp:spPr>
        <a:xfrm rot="21549225">
          <a:off x="363571" y="4151391"/>
          <a:ext cx="2085030"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AC8784-0DDB-E246-87DE-064BB16B104C}">
      <dsp:nvSpPr>
        <dsp:cNvPr id="0" name=""/>
        <dsp:cNvSpPr/>
      </dsp:nvSpPr>
      <dsp:spPr>
        <a:xfrm>
          <a:off x="57987" y="3955752"/>
          <a:ext cx="1330032" cy="9079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D6000 CSG Co-Chairs communicate to clubs if grant has been approved by the committee. BUT NOT APPROVED BY TRF/RI yet. </a:t>
          </a:r>
        </a:p>
      </dsp:txBody>
      <dsp:txXfrm>
        <a:off x="84581" y="3982346"/>
        <a:ext cx="1276844" cy="854795"/>
      </dsp:txXfrm>
    </dsp:sp>
    <dsp:sp modelId="{B637774B-D45C-E14E-B72B-62C47AA3269A}">
      <dsp:nvSpPr>
        <dsp:cNvPr id="0" name=""/>
        <dsp:cNvSpPr/>
      </dsp:nvSpPr>
      <dsp:spPr>
        <a:xfrm rot="16200000">
          <a:off x="1794899" y="3472277"/>
          <a:ext cx="1307177"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209C08-85A5-2248-B95D-AFED56BA89D7}">
      <dsp:nvSpPr>
        <dsp:cNvPr id="0" name=""/>
        <dsp:cNvSpPr/>
      </dsp:nvSpPr>
      <dsp:spPr>
        <a:xfrm>
          <a:off x="2096975" y="3874737"/>
          <a:ext cx="1421662" cy="9889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3. D6000 CSG Co-Chairs and review committee approves and submits funding request to TRF/RI </a:t>
          </a:r>
          <a:r>
            <a:rPr lang="en-US" sz="1000" b="1" u="sng" kern="1200" dirty="0"/>
            <a:t>by July 1, 2025</a:t>
          </a:r>
          <a:endParaRPr lang="en-US" kern="1200" dirty="0"/>
        </a:p>
      </dsp:txBody>
      <dsp:txXfrm>
        <a:off x="2125942" y="3903704"/>
        <a:ext cx="1363728" cy="931064"/>
      </dsp:txXfrm>
    </dsp:sp>
    <dsp:sp modelId="{E93CED39-2CAE-5D42-A31F-E40C00A5A6A3}">
      <dsp:nvSpPr>
        <dsp:cNvPr id="0" name=""/>
        <dsp:cNvSpPr/>
      </dsp:nvSpPr>
      <dsp:spPr>
        <a:xfrm rot="16200000">
          <a:off x="1831681" y="2188715"/>
          <a:ext cx="1233614"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56618C-381F-D946-AD4C-983D3F2E466F}">
      <dsp:nvSpPr>
        <dsp:cNvPr id="0" name=""/>
        <dsp:cNvSpPr/>
      </dsp:nvSpPr>
      <dsp:spPr>
        <a:xfrm>
          <a:off x="1843757" y="2407605"/>
          <a:ext cx="1928098" cy="12856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4. Clubs cannot start projects/grants UNTIL D6000 CCSG Co Chairs notify on funds being received and sent due to waiting on TRF/RI to remits funds to D6000 for distribution. </a:t>
          </a:r>
          <a:r>
            <a:rPr lang="en-US" sz="1000" i="1" kern="1200" dirty="0"/>
            <a:t>Date </a:t>
          </a:r>
          <a:r>
            <a:rPr lang="en-US" sz="1000" b="1" i="1" u="sng" kern="1200" dirty="0"/>
            <a:t>TBD (6-10 weeks)</a:t>
          </a:r>
        </a:p>
      </dsp:txBody>
      <dsp:txXfrm>
        <a:off x="1881411" y="2445259"/>
        <a:ext cx="1852790" cy="1210305"/>
      </dsp:txXfrm>
    </dsp:sp>
    <dsp:sp modelId="{288C1E82-9F36-114C-943C-6FC2EB711517}">
      <dsp:nvSpPr>
        <dsp:cNvPr id="0" name=""/>
        <dsp:cNvSpPr/>
      </dsp:nvSpPr>
      <dsp:spPr>
        <a:xfrm rot="21516613">
          <a:off x="2452713" y="1540895"/>
          <a:ext cx="2202562"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A61902-14C0-C647-BB2D-1DB4D44063C4}">
      <dsp:nvSpPr>
        <dsp:cNvPr id="0" name=""/>
        <dsp:cNvSpPr/>
      </dsp:nvSpPr>
      <dsp:spPr>
        <a:xfrm>
          <a:off x="2067533" y="1385737"/>
          <a:ext cx="1480547" cy="8403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5. Funds distributed to clubs for approved grant projects. – </a:t>
          </a:r>
          <a:r>
            <a:rPr lang="en-US" sz="900" i="1" kern="1200" dirty="0"/>
            <a:t>NOTE ONLY IF THE PREVIOUS YEARS GRANT IS FINALIZED</a:t>
          </a:r>
          <a:endParaRPr lang="en-US" sz="900" kern="1200" dirty="0"/>
        </a:p>
      </dsp:txBody>
      <dsp:txXfrm>
        <a:off x="2092146" y="1410350"/>
        <a:ext cx="1431321" cy="791123"/>
      </dsp:txXfrm>
    </dsp:sp>
    <dsp:sp modelId="{A7D17374-3752-7C43-AA75-4587FAB9764C}">
      <dsp:nvSpPr>
        <dsp:cNvPr id="0" name=""/>
        <dsp:cNvSpPr/>
      </dsp:nvSpPr>
      <dsp:spPr>
        <a:xfrm rot="5400000">
          <a:off x="4204874" y="1964262"/>
          <a:ext cx="900155"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FD2E16-E8E4-E14B-BF4F-00F1741AD3AF}">
      <dsp:nvSpPr>
        <dsp:cNvPr id="0" name=""/>
        <dsp:cNvSpPr/>
      </dsp:nvSpPr>
      <dsp:spPr>
        <a:xfrm>
          <a:off x="4409209" y="1385737"/>
          <a:ext cx="1210121" cy="7260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6. Clubs manages grant  details thru the life of the project via Grant Portal on D6000 Website</a:t>
          </a:r>
        </a:p>
      </dsp:txBody>
      <dsp:txXfrm>
        <a:off x="4430475" y="1407003"/>
        <a:ext cx="1167589" cy="683540"/>
      </dsp:txXfrm>
    </dsp:sp>
    <dsp:sp modelId="{BBE6C491-6418-5D41-B77A-403D7628DD84}">
      <dsp:nvSpPr>
        <dsp:cNvPr id="0" name=""/>
        <dsp:cNvSpPr/>
      </dsp:nvSpPr>
      <dsp:spPr>
        <a:xfrm rot="5400000">
          <a:off x="4109040" y="2967687"/>
          <a:ext cx="1091823" cy="10891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66FDE5-0565-BA4F-A824-C87F750032F0}">
      <dsp:nvSpPr>
        <dsp:cNvPr id="0" name=""/>
        <dsp:cNvSpPr/>
      </dsp:nvSpPr>
      <dsp:spPr>
        <a:xfrm>
          <a:off x="4409209" y="2293328"/>
          <a:ext cx="1210121" cy="7260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7. MID YEAR Check in report due </a:t>
          </a:r>
          <a:r>
            <a:rPr lang="en-US" sz="1000" b="1" u="sng" kern="1200" dirty="0"/>
            <a:t>December 31, 2025 via email</a:t>
          </a:r>
        </a:p>
      </dsp:txBody>
      <dsp:txXfrm>
        <a:off x="4430475" y="2314594"/>
        <a:ext cx="1167589" cy="683540"/>
      </dsp:txXfrm>
    </dsp:sp>
    <dsp:sp modelId="{4484C337-1089-CF42-B886-96F920367D1C}">
      <dsp:nvSpPr>
        <dsp:cNvPr id="0" name=""/>
        <dsp:cNvSpPr/>
      </dsp:nvSpPr>
      <dsp:spPr>
        <a:xfrm>
          <a:off x="4171196" y="3200919"/>
          <a:ext cx="1686147" cy="11133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8. Clubs submits final report and ALL REQUIRED documentation  thru Grant Portal on D6000 website to D6000 CSG Co Chairs </a:t>
          </a:r>
          <a:r>
            <a:rPr lang="en-US" sz="1000" i="1" kern="1200" dirty="0"/>
            <a:t>due </a:t>
          </a:r>
          <a:r>
            <a:rPr lang="en-US" sz="1000" b="1" i="1" u="sng" kern="1200" dirty="0"/>
            <a:t>June 1, 2026*</a:t>
          </a:r>
          <a:endParaRPr lang="en-US" sz="1000" i="1" kern="1200" dirty="0"/>
        </a:p>
      </dsp:txBody>
      <dsp:txXfrm>
        <a:off x="4203806" y="3233529"/>
        <a:ext cx="1620927" cy="1048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9E7B9-657A-B740-98A6-4D4BC7DB67E7}">
      <dsp:nvSpPr>
        <dsp:cNvPr id="0" name=""/>
        <dsp:cNvSpPr/>
      </dsp:nvSpPr>
      <dsp:spPr>
        <a:xfrm rot="5400000">
          <a:off x="-410754" y="414564"/>
          <a:ext cx="2738366" cy="19168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Benefit to Others (1-30 points total) 		</a:t>
          </a:r>
          <a:endParaRPr lang="en-US" sz="1400" kern="1200" dirty="0"/>
        </a:p>
      </dsp:txBody>
      <dsp:txXfrm rot="-5400000">
        <a:off x="1" y="962237"/>
        <a:ext cx="1916856" cy="821510"/>
      </dsp:txXfrm>
    </dsp:sp>
    <dsp:sp modelId="{84D16084-6D23-6C4F-A98D-3AFB21F0EE8C}">
      <dsp:nvSpPr>
        <dsp:cNvPr id="0" name=""/>
        <dsp:cNvSpPr/>
      </dsp:nvSpPr>
      <dsp:spPr>
        <a:xfrm rot="5400000">
          <a:off x="6164458" y="-4243792"/>
          <a:ext cx="1779938" cy="102751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Community Benefit (1 - 20 points)		</a:t>
          </a:r>
          <a:endParaRPr lang="en-US" sz="1200" kern="1200" dirty="0"/>
        </a:p>
        <a:p>
          <a:pPr marL="228600" lvl="2" indent="-114300" algn="l" defTabSz="533400">
            <a:lnSpc>
              <a:spcPct val="90000"/>
            </a:lnSpc>
            <a:spcBef>
              <a:spcPct val="0"/>
            </a:spcBef>
            <a:spcAft>
              <a:spcPct val="15000"/>
            </a:spcAft>
            <a:buChar char="•"/>
          </a:pPr>
          <a:r>
            <a:rPr lang="en-US" sz="1200" b="1" kern="1200" dirty="0"/>
            <a:t>Sustainable Positive Impact on the Local community.</a:t>
          </a:r>
          <a:endParaRPr lang="en-US" sz="1200" kern="1200" dirty="0"/>
        </a:p>
        <a:p>
          <a:pPr marL="228600" lvl="2" indent="-114300" algn="l" defTabSz="533400">
            <a:lnSpc>
              <a:spcPct val="90000"/>
            </a:lnSpc>
            <a:spcBef>
              <a:spcPct val="0"/>
            </a:spcBef>
            <a:spcAft>
              <a:spcPct val="15000"/>
            </a:spcAft>
            <a:buChar char="•"/>
          </a:pPr>
          <a:r>
            <a:rPr lang="en-US" sz="1200" b="1" kern="1200" dirty="0"/>
            <a:t>Describe the POSITIVE IMPACT to the Local community. </a:t>
          </a:r>
          <a:endParaRPr lang="en-US" sz="1200" kern="1200" dirty="0"/>
        </a:p>
        <a:p>
          <a:pPr marL="114300" lvl="1" indent="-114300" algn="l" defTabSz="533400">
            <a:lnSpc>
              <a:spcPct val="90000"/>
            </a:lnSpc>
            <a:spcBef>
              <a:spcPct val="0"/>
            </a:spcBef>
            <a:spcAft>
              <a:spcPct val="15000"/>
            </a:spcAft>
            <a:buChar char="•"/>
          </a:pPr>
          <a:r>
            <a:rPr lang="en-US" sz="1200" b="1" kern="1200" dirty="0"/>
            <a:t>Community Underserved / Disadvantaged (1 – 10 points)	</a:t>
          </a:r>
          <a:endParaRPr lang="en-US" sz="1200" kern="1200" dirty="0"/>
        </a:p>
        <a:p>
          <a:pPr marL="228600" lvl="2" indent="-114300" algn="l" defTabSz="533400">
            <a:lnSpc>
              <a:spcPct val="90000"/>
            </a:lnSpc>
            <a:spcBef>
              <a:spcPct val="0"/>
            </a:spcBef>
            <a:spcAft>
              <a:spcPct val="15000"/>
            </a:spcAft>
            <a:buChar char="•"/>
          </a:pPr>
          <a:r>
            <a:rPr lang="en-US" sz="1200" b="1" kern="1200"/>
            <a:t>Defined as providing a need or service to those 	who otherwise would not have the opportunity to attain or enjoy the benefit provided by the club project.  </a:t>
          </a:r>
          <a:endParaRPr lang="en-US" sz="1200" kern="1200"/>
        </a:p>
        <a:p>
          <a:pPr marL="228600" lvl="2" indent="-114300" algn="l" defTabSz="533400">
            <a:lnSpc>
              <a:spcPct val="90000"/>
            </a:lnSpc>
            <a:spcBef>
              <a:spcPct val="0"/>
            </a:spcBef>
            <a:spcAft>
              <a:spcPct val="15000"/>
            </a:spcAft>
            <a:buChar char="•"/>
          </a:pPr>
          <a:r>
            <a:rPr lang="en-US" sz="1200" b="1" kern="1200" dirty="0"/>
            <a:t>How will the project impact those individuals in the community? How will the community impact be measured? Is the project tangible and is it sustainable?</a:t>
          </a:r>
          <a:endParaRPr lang="en-US" sz="1200" kern="1200" dirty="0"/>
        </a:p>
      </dsp:txBody>
      <dsp:txXfrm rot="-5400000">
        <a:off x="1916857" y="90698"/>
        <a:ext cx="10188253" cy="1606160"/>
      </dsp:txXfrm>
    </dsp:sp>
    <dsp:sp modelId="{9917A8B5-F258-D24D-9AB0-821DB46BAF0A}">
      <dsp:nvSpPr>
        <dsp:cNvPr id="0" name=""/>
        <dsp:cNvSpPr/>
      </dsp:nvSpPr>
      <dsp:spPr>
        <a:xfrm rot="5400000">
          <a:off x="-410754" y="2870966"/>
          <a:ext cx="2738366" cy="19168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Rotary’s Public Image (1-20 points)	</a:t>
          </a:r>
          <a:endParaRPr lang="en-US" sz="1600" kern="1200" dirty="0"/>
        </a:p>
      </dsp:txBody>
      <dsp:txXfrm rot="-5400000">
        <a:off x="1" y="3418639"/>
        <a:ext cx="1916856" cy="821510"/>
      </dsp:txXfrm>
    </dsp:sp>
    <dsp:sp modelId="{6D44D9B9-CFA5-4144-B2BB-9D507BFC867C}">
      <dsp:nvSpPr>
        <dsp:cNvPr id="0" name=""/>
        <dsp:cNvSpPr/>
      </dsp:nvSpPr>
      <dsp:spPr>
        <a:xfrm rot="5400000">
          <a:off x="6164458" y="-1787390"/>
          <a:ext cx="1779938" cy="102751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Temporary / Permanent						</a:t>
          </a:r>
          <a:endParaRPr lang="en-US" sz="1200" kern="1200" dirty="0"/>
        </a:p>
        <a:p>
          <a:pPr marL="228600" lvl="2" indent="-114300" algn="l" defTabSz="533400">
            <a:lnSpc>
              <a:spcPct val="90000"/>
            </a:lnSpc>
            <a:spcBef>
              <a:spcPct val="0"/>
            </a:spcBef>
            <a:spcAft>
              <a:spcPct val="15000"/>
            </a:spcAft>
            <a:buChar char="•"/>
          </a:pPr>
          <a:r>
            <a:rPr lang="en-US" sz="1200" b="1" kern="1200" dirty="0"/>
            <a:t>Two categories provide the club with credit for projects which may not be able to utilize permanent signage while emphasizing the positive long-term impact for those projects where it is an alternative. </a:t>
          </a:r>
          <a:endParaRPr lang="en-US" sz="1200" kern="1200" dirty="0"/>
        </a:p>
        <a:p>
          <a:pPr marL="228600" lvl="2" indent="-114300" algn="l" defTabSz="533400">
            <a:lnSpc>
              <a:spcPct val="90000"/>
            </a:lnSpc>
            <a:spcBef>
              <a:spcPct val="0"/>
            </a:spcBef>
            <a:spcAft>
              <a:spcPct val="15000"/>
            </a:spcAft>
            <a:buChar char="•"/>
          </a:pPr>
          <a:r>
            <a:rPr lang="en-US" sz="1200" b="1" kern="1200" dirty="0"/>
            <a:t>ENSURE your project has prominent and visible signage, indicating Rotary’s support of the project. Rotary logos should be of the correct colors and the correct Rotary wheel should be used (</a:t>
          </a:r>
          <a:r>
            <a:rPr lang="en-US" sz="1200" b="1" kern="1200" dirty="0">
              <a:hlinkClick xmlns:r="http://schemas.openxmlformats.org/officeDocument/2006/relationships" r:id="rId1"/>
            </a:rPr>
            <a:t>www.brandcenter.rotary.org</a:t>
          </a:r>
          <a:r>
            <a:rPr lang="en-US" sz="1200" b="1" kern="1200" dirty="0"/>
            <a:t>.) </a:t>
          </a:r>
          <a:endParaRPr lang="en-US" sz="1200" kern="1200" dirty="0"/>
        </a:p>
      </dsp:txBody>
      <dsp:txXfrm rot="-5400000">
        <a:off x="1916857" y="2547100"/>
        <a:ext cx="10188253" cy="1606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6A36F-8FC7-0A43-BBFC-D76968CE8ADA}">
      <dsp:nvSpPr>
        <dsp:cNvPr id="0" name=""/>
        <dsp:cNvSpPr/>
      </dsp:nvSpPr>
      <dsp:spPr>
        <a:xfrm rot="5400000">
          <a:off x="-410754" y="414564"/>
          <a:ext cx="2738366" cy="19168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Club Engagement (1 – 20 points)	</a:t>
          </a:r>
          <a:endParaRPr lang="en-US" sz="1400" kern="1200" dirty="0"/>
        </a:p>
      </dsp:txBody>
      <dsp:txXfrm rot="-5400000">
        <a:off x="1" y="962237"/>
        <a:ext cx="1916856" cy="821510"/>
      </dsp:txXfrm>
    </dsp:sp>
    <dsp:sp modelId="{550BF2B7-80A4-024C-BB84-01FEE8CC1011}">
      <dsp:nvSpPr>
        <dsp:cNvPr id="0" name=""/>
        <dsp:cNvSpPr/>
      </dsp:nvSpPr>
      <dsp:spPr>
        <a:xfrm rot="5400000">
          <a:off x="6164458" y="-4243792"/>
          <a:ext cx="1779938" cy="102751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Monetary Contribution / Member Engagement (includes sweat equity)        					</a:t>
          </a:r>
          <a:endParaRPr lang="en-US" sz="1200" kern="1200" dirty="0"/>
        </a:p>
        <a:p>
          <a:pPr marL="228600" lvl="2" indent="-114300" algn="l" defTabSz="533400">
            <a:lnSpc>
              <a:spcPct val="90000"/>
            </a:lnSpc>
            <a:spcBef>
              <a:spcPct val="0"/>
            </a:spcBef>
            <a:spcAft>
              <a:spcPct val="15000"/>
            </a:spcAft>
            <a:buChar char="•"/>
          </a:pPr>
          <a:r>
            <a:rPr lang="en-US" sz="1200" b="1" kern="1200" dirty="0"/>
            <a:t>Two categories provide the club with credit for projects whereby there is not a potential for member involvement while also providing credit for a club that contributes through member participation for community awareness.</a:t>
          </a:r>
          <a:endParaRPr lang="en-US" sz="1200" kern="1200" dirty="0"/>
        </a:p>
        <a:p>
          <a:pPr marL="228600" lvl="2" indent="-114300" algn="l" defTabSz="533400">
            <a:lnSpc>
              <a:spcPct val="90000"/>
            </a:lnSpc>
            <a:spcBef>
              <a:spcPct val="0"/>
            </a:spcBef>
            <a:spcAft>
              <a:spcPct val="15000"/>
            </a:spcAft>
            <a:buChar char="•"/>
          </a:pPr>
          <a:r>
            <a:rPr lang="en-US" sz="1200" b="1" kern="1200" dirty="0"/>
            <a:t>Encourage Club Members to get involved in the project through sweat equity. By getting Club Members involved, it can generate excitement and buy in among Club Members. </a:t>
          </a:r>
          <a:endParaRPr lang="en-US" sz="1200" kern="1200" dirty="0"/>
        </a:p>
      </dsp:txBody>
      <dsp:txXfrm rot="-5400000">
        <a:off x="1916857" y="90698"/>
        <a:ext cx="10188253" cy="1606160"/>
      </dsp:txXfrm>
    </dsp:sp>
    <dsp:sp modelId="{023A6DEE-CBA7-3B4F-8152-BD1EF97FD834}">
      <dsp:nvSpPr>
        <dsp:cNvPr id="0" name=""/>
        <dsp:cNvSpPr/>
      </dsp:nvSpPr>
      <dsp:spPr>
        <a:xfrm rot="5400000">
          <a:off x="-410754" y="2870966"/>
          <a:ext cx="2738366" cy="19168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Club Support to TRF Annual Fund (1 – 30 points)            </a:t>
          </a:r>
          <a:endParaRPr lang="en-US" sz="1400" kern="1200" dirty="0"/>
        </a:p>
      </dsp:txBody>
      <dsp:txXfrm rot="-5400000">
        <a:off x="1" y="3418639"/>
        <a:ext cx="1916856" cy="821510"/>
      </dsp:txXfrm>
    </dsp:sp>
    <dsp:sp modelId="{CC1DDE0A-802F-AA45-978E-0CEED90114BD}">
      <dsp:nvSpPr>
        <dsp:cNvPr id="0" name=""/>
        <dsp:cNvSpPr/>
      </dsp:nvSpPr>
      <dsp:spPr>
        <a:xfrm rot="5400000">
          <a:off x="6164458" y="-1787390"/>
          <a:ext cx="1779938" cy="102751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Rotary suggests that Every Rotarian Every Year (EREY) contribute $100 annually to The Rotary Foundation to support local and international projects to benefit third parties.   </a:t>
          </a:r>
          <a:endParaRPr lang="en-US" sz="1200" kern="1200" dirty="0"/>
        </a:p>
        <a:p>
          <a:pPr marL="228600" lvl="2" indent="-114300" algn="l" defTabSz="533400">
            <a:lnSpc>
              <a:spcPct val="90000"/>
            </a:lnSpc>
            <a:spcBef>
              <a:spcPct val="0"/>
            </a:spcBef>
            <a:spcAft>
              <a:spcPct val="15000"/>
            </a:spcAft>
            <a:buChar char="•"/>
          </a:pPr>
          <a:r>
            <a:rPr lang="en-US" sz="1200" b="1" kern="1200" dirty="0"/>
            <a:t>Encourage Club Members to donate regularly to the Rotary Foundation. These funds come back to District 6000 through DDF, District designated funds. (i.e.) Think of contributions to your personal checking account. You have to make deposits in order to make withdrawals. </a:t>
          </a:r>
          <a:endParaRPr lang="en-US" sz="1200" kern="1200" dirty="0"/>
        </a:p>
        <a:p>
          <a:pPr marL="228600" lvl="2" indent="-114300" algn="l" defTabSz="533400">
            <a:lnSpc>
              <a:spcPct val="90000"/>
            </a:lnSpc>
            <a:spcBef>
              <a:spcPct val="0"/>
            </a:spcBef>
            <a:spcAft>
              <a:spcPct val="15000"/>
            </a:spcAft>
            <a:buChar char="•"/>
          </a:pPr>
          <a:r>
            <a:rPr lang="en-US" sz="1200" b="1" kern="1200" dirty="0"/>
            <a:t>It becomes a point of emphasis that without “some” contributions to the foundation, club’s grants will not be fully funded or there will not be grant funds available to award individual clubs. Clubs with higher rates of contributions to TRF score better in this category that Clubs that do not support TRF</a:t>
          </a:r>
          <a:r>
            <a:rPr lang="en-US" sz="1200" kern="1200" dirty="0"/>
            <a:t>. </a:t>
          </a:r>
        </a:p>
      </dsp:txBody>
      <dsp:txXfrm rot="-5400000">
        <a:off x="1916857" y="2547100"/>
        <a:ext cx="10188253" cy="160616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2T15:28:34.016"/>
    </inkml:context>
    <inkml:brush xml:id="br0">
      <inkml:brushProperty name="width" value="0.05" units="cm"/>
      <inkml:brushProperty name="height" value="0.05" units="cm"/>
      <inkml:brushProperty name="color" value="#CC0066"/>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2T15:29:10.018"/>
    </inkml:context>
    <inkml:brush xml:id="br0">
      <inkml:brushProperty name="width" value="0.05" units="cm"/>
      <inkml:brushProperty name="height" value="0.05" units="cm"/>
      <inkml:brushProperty name="color" value="#CC0066"/>
    </inkml:brush>
  </inkml:definitions>
  <inkml:trace contextRef="#ctx0" brushRef="#br0">0 0 24575,'0'5'0,"0"6"0,0 8 0,0-2-8191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2/21/25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444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84"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hyperlink" Target="mailto:D6000CSG@gmai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hyperlink" Target="mailto:D6000CSG@gmail.com"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3" Type="http://schemas.openxmlformats.org/officeDocument/2006/relationships/customXml" Target="../ink/ink2.xml"/><Relationship Id="rId12" Type="http://schemas.openxmlformats.org/officeDocument/2006/relationships/image" Target="../media/image7.png"/><Relationship Id="rId2" Type="http://schemas.openxmlformats.org/officeDocument/2006/relationships/customXml" Target="../ink/ink1.xml"/><Relationship Id="rId29" Type="http://schemas.openxmlformats.org/officeDocument/2006/relationships/image" Target="../media/image14.png"/><Relationship Id="rId1" Type="http://schemas.openxmlformats.org/officeDocument/2006/relationships/slideLayout" Target="../slideLayouts/slideLayout22.xml"/><Relationship Id="rId32" Type="http://schemas.openxmlformats.org/officeDocument/2006/relationships/image" Target="../media/image4.png"/><Relationship Id="rId31" Type="http://schemas.openxmlformats.org/officeDocument/2006/relationships/image" Target="../media/image6.png"/><Relationship Id="rId30"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www.rotary6000.org/" TargetMode="External"/><Relationship Id="rId7" Type="http://schemas.openxmlformats.org/officeDocument/2006/relationships/hyperlink" Target="mailto:D6000CSG@gmail.com" TargetMode="Externa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hyperlink" Target="https://clubrunner.blob.core.windows.net/00000050027/en-ca/files/sitepage/community-service-grants/steps-to-get-to-grant-portal/Grant-Users-Steps-to-find-D6000-Grant-Portal-for-Community-Service-Grant.pdf" TargetMode="External"/><Relationship Id="rId4" Type="http://schemas.openxmlformats.org/officeDocument/2006/relationships/hyperlink" Target="https://clubrunner.blob.core.windows.net/00000050027/en-ca/files/sitepage/community-service-grants/district-grant-rules-scoring-mou-2024-2025/D6000-District-Grant-Rules-Scoring-MOU-2024-2025.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hyperlink" Target="mailto:D6000CSG@gmail.com"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Freeform: Shape 38">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Freeform: Shape 40">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B0F37C06-8A3D-8E4C-B6E2-47C520E496A6}"/>
              </a:ext>
            </a:extLst>
          </p:cNvPr>
          <p:cNvSpPr>
            <a:spLocks noGrp="1"/>
          </p:cNvSpPr>
          <p:nvPr>
            <p:ph type="title"/>
          </p:nvPr>
        </p:nvSpPr>
        <p:spPr>
          <a:xfrm>
            <a:off x="489098" y="1106034"/>
            <a:ext cx="5019074" cy="3204134"/>
          </a:xfrm>
        </p:spPr>
        <p:txBody>
          <a:bodyPr vert="horz" lIns="91440" tIns="45720" rIns="91440" bIns="45720" rtlCol="0" anchor="b">
            <a:normAutofit/>
          </a:bodyPr>
          <a:lstStyle/>
          <a:p>
            <a:pPr algn="l"/>
            <a:r>
              <a:rPr lang="en-US" sz="3400" b="1">
                <a:solidFill>
                  <a:schemeClr val="tx1"/>
                </a:solidFill>
                <a:latin typeface="+mj-lt"/>
                <a:ea typeface="+mj-ea"/>
                <a:cs typeface="+mj-cs"/>
              </a:rPr>
              <a:t>District 6000</a:t>
            </a:r>
            <a:br>
              <a:rPr lang="en-US" sz="3400" b="1">
                <a:solidFill>
                  <a:schemeClr val="tx1"/>
                </a:solidFill>
                <a:latin typeface="+mj-lt"/>
                <a:ea typeface="+mj-ea"/>
                <a:cs typeface="+mj-cs"/>
              </a:rPr>
            </a:br>
            <a:r>
              <a:rPr lang="en-US" sz="3400" b="1">
                <a:solidFill>
                  <a:schemeClr val="tx1"/>
                </a:solidFill>
                <a:latin typeface="+mj-lt"/>
                <a:ea typeface="+mj-ea"/>
                <a:cs typeface="+mj-cs"/>
              </a:rPr>
              <a:t>Community Service</a:t>
            </a:r>
            <a:br>
              <a:rPr lang="en-US" sz="3400" b="1">
                <a:solidFill>
                  <a:schemeClr val="tx1"/>
                </a:solidFill>
                <a:latin typeface="+mj-lt"/>
                <a:ea typeface="+mj-ea"/>
                <a:cs typeface="+mj-cs"/>
              </a:rPr>
            </a:br>
            <a:r>
              <a:rPr lang="en-US" sz="3400" b="1">
                <a:solidFill>
                  <a:schemeClr val="tx1"/>
                </a:solidFill>
                <a:latin typeface="+mj-lt"/>
                <a:ea typeface="+mj-ea"/>
                <a:cs typeface="+mj-cs"/>
              </a:rPr>
              <a:t>Grant Management Learning Seminar</a:t>
            </a:r>
            <a:endParaRPr lang="en-US" sz="3400">
              <a:solidFill>
                <a:schemeClr val="tx1"/>
              </a:solidFill>
              <a:latin typeface="+mj-lt"/>
              <a:ea typeface="+mj-ea"/>
              <a:cs typeface="+mj-cs"/>
            </a:endParaRPr>
          </a:p>
        </p:txBody>
      </p:sp>
      <p:sp>
        <p:nvSpPr>
          <p:cNvPr id="10" name="Subtitle 9">
            <a:extLst>
              <a:ext uri="{FF2B5EF4-FFF2-40B4-BE49-F238E27FC236}">
                <a16:creationId xmlns:a16="http://schemas.microsoft.com/office/drawing/2014/main" id="{B17D6786-00F6-6047-81A6-5165FC02E54A}"/>
              </a:ext>
            </a:extLst>
          </p:cNvPr>
          <p:cNvSpPr>
            <a:spLocks noGrp="1"/>
          </p:cNvSpPr>
          <p:nvPr>
            <p:ph type="subTitle" idx="1"/>
          </p:nvPr>
        </p:nvSpPr>
        <p:spPr>
          <a:xfrm>
            <a:off x="247061" y="4852493"/>
            <a:ext cx="5709201" cy="1208141"/>
          </a:xfrm>
        </p:spPr>
        <p:txBody>
          <a:bodyPr vert="horz" lIns="91440" tIns="45720" rIns="91440" bIns="45720" rtlCol="0">
            <a:normAutofit/>
          </a:bodyPr>
          <a:lstStyle/>
          <a:p>
            <a:pPr algn="l"/>
            <a:r>
              <a:rPr lang="en-US" sz="2600" dirty="0">
                <a:solidFill>
                  <a:schemeClr val="tx1"/>
                </a:solidFill>
              </a:rPr>
              <a:t>February 22, 2025– West Liberty</a:t>
            </a:r>
          </a:p>
          <a:p>
            <a:pPr algn="l"/>
            <a:r>
              <a:rPr lang="en-US" sz="2600" dirty="0">
                <a:solidFill>
                  <a:schemeClr val="tx1"/>
                </a:solidFill>
              </a:rPr>
              <a:t>March 29, 2025 – West Des Moines</a:t>
            </a:r>
          </a:p>
          <a:p>
            <a:pPr algn="l"/>
            <a:endParaRPr lang="en-US" sz="2600" dirty="0">
              <a:solidFill>
                <a:schemeClr val="tx1"/>
              </a:solidFill>
            </a:endParaRPr>
          </a:p>
        </p:txBody>
      </p:sp>
      <p:sp>
        <p:nvSpPr>
          <p:cNvPr id="52" name="Rectangle 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8" descr="Image result for rotary foundation logo">
            <a:extLst>
              <a:ext uri="{FF2B5EF4-FFF2-40B4-BE49-F238E27FC236}">
                <a16:creationId xmlns:a16="http://schemas.microsoft.com/office/drawing/2014/main" id="{EB528B30-9AF6-BF5B-7415-303881E5EA63}"/>
              </a:ext>
            </a:extLst>
          </p:cNvPr>
          <p:cNvPicPr>
            <a:picLocks noChangeAspect="1" noChangeArrowheads="1"/>
          </p:cNvPicPr>
          <p:nvPr/>
        </p:nvPicPr>
        <p:blipFill>
          <a:blip r:embed="rId3" cstate="print"/>
          <a:stretch>
            <a:fillRect/>
          </a:stretch>
        </p:blipFill>
        <p:spPr bwMode="auto">
          <a:xfrm>
            <a:off x="6994071" y="3885966"/>
            <a:ext cx="4708833" cy="2071885"/>
          </a:xfrm>
          <a:prstGeom prst="rect">
            <a:avLst/>
          </a:prstGeom>
          <a:noFill/>
        </p:spPr>
      </p:pic>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Aft>
                <a:spcPts val="600"/>
              </a:spcAft>
            </a:pPr>
            <a:r>
              <a:rPr lang="en-US" sz="3600" b="1">
                <a:solidFill>
                  <a:srgbClr val="DA1A5A"/>
                </a:solidFill>
              </a:rPr>
              <a:t>Title Page Option</a:t>
            </a:r>
            <a:endParaRPr lang="en-US" sz="3600" b="1">
              <a:solidFill>
                <a:srgbClr val="DA1A5A"/>
              </a:solidFill>
              <a:latin typeface="Arial" panose="020B0604020202020204" pitchFamily="34" charset="0"/>
              <a:ea typeface="Arial" charset="0"/>
              <a:cs typeface="Arial" panose="020B0604020202020204" pitchFamily="34" charset="0"/>
            </a:endParaRPr>
          </a:p>
        </p:txBody>
      </p:sp>
    </p:spTree>
    <p:custDataLst>
      <p:tags r:id="rId1"/>
    </p:custDataLst>
    <p:extLst>
      <p:ext uri="{BB962C8B-B14F-4D97-AF65-F5344CB8AC3E}">
        <p14:creationId xmlns:p14="http://schemas.microsoft.com/office/powerpoint/2010/main" val="19079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9607F0-CEFA-A184-151F-A50E8680D141}"/>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7" name="Picture 6" descr="A screenshot of a computer screen&#10;&#10;Description automatically generated">
            <a:extLst>
              <a:ext uri="{FF2B5EF4-FFF2-40B4-BE49-F238E27FC236}">
                <a16:creationId xmlns:a16="http://schemas.microsoft.com/office/drawing/2014/main" id="{6BEC991E-61A1-0613-4BC6-73A3A6E3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56" y="50223"/>
            <a:ext cx="10812087" cy="6757554"/>
          </a:xfrm>
          <a:prstGeom prst="rect">
            <a:avLst/>
          </a:prstGeom>
        </p:spPr>
      </p:pic>
    </p:spTree>
    <p:extLst>
      <p:ext uri="{BB962C8B-B14F-4D97-AF65-F5344CB8AC3E}">
        <p14:creationId xmlns:p14="http://schemas.microsoft.com/office/powerpoint/2010/main" val="134819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FBBF0B-D974-8349-6F1A-12E7CB219206}"/>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3" name="Picture 2" descr="C:\Users\Kris\Desktop\Rotary kids room.jpg">
            <a:extLst>
              <a:ext uri="{FF2B5EF4-FFF2-40B4-BE49-F238E27FC236}">
                <a16:creationId xmlns:a16="http://schemas.microsoft.com/office/drawing/2014/main" id="{566C7245-22CF-D7E0-0460-AAD629F7D20B}"/>
              </a:ext>
            </a:extLst>
          </p:cNvPr>
          <p:cNvPicPr>
            <a:picLocks noChangeAspect="1" noChangeArrowheads="1"/>
          </p:cNvPicPr>
          <p:nvPr/>
        </p:nvPicPr>
        <p:blipFill>
          <a:blip r:embed="rId2" cstate="print"/>
          <a:srcRect/>
          <a:stretch>
            <a:fillRect/>
          </a:stretch>
        </p:blipFill>
        <p:spPr bwMode="auto">
          <a:xfrm>
            <a:off x="4609522" y="3830637"/>
            <a:ext cx="4534478" cy="2493963"/>
          </a:xfrm>
          <a:prstGeom prst="rect">
            <a:avLst/>
          </a:prstGeom>
          <a:noFill/>
        </p:spPr>
      </p:pic>
      <p:pic>
        <p:nvPicPr>
          <p:cNvPr id="4" name="Picture 3" descr="C:\Users\Kris\Desktop\Rotary trees.jpg">
            <a:extLst>
              <a:ext uri="{FF2B5EF4-FFF2-40B4-BE49-F238E27FC236}">
                <a16:creationId xmlns:a16="http://schemas.microsoft.com/office/drawing/2014/main" id="{3EBD89A1-5E24-0664-4E8C-39B3620F7E4D}"/>
              </a:ext>
            </a:extLst>
          </p:cNvPr>
          <p:cNvPicPr>
            <a:picLocks noChangeAspect="1" noChangeArrowheads="1"/>
          </p:cNvPicPr>
          <p:nvPr/>
        </p:nvPicPr>
        <p:blipFill>
          <a:blip r:embed="rId3" cstate="print"/>
          <a:srcRect/>
          <a:stretch>
            <a:fillRect/>
          </a:stretch>
        </p:blipFill>
        <p:spPr bwMode="auto">
          <a:xfrm>
            <a:off x="228600" y="1676400"/>
            <a:ext cx="3027760" cy="4037013"/>
          </a:xfrm>
          <a:prstGeom prst="rect">
            <a:avLst/>
          </a:prstGeom>
          <a:noFill/>
        </p:spPr>
      </p:pic>
      <p:pic>
        <p:nvPicPr>
          <p:cNvPr id="5" name="Content Placeholder 6" descr="Rotary sign.jpg">
            <a:extLst>
              <a:ext uri="{FF2B5EF4-FFF2-40B4-BE49-F238E27FC236}">
                <a16:creationId xmlns:a16="http://schemas.microsoft.com/office/drawing/2014/main" id="{F0408CFF-18F3-26E5-6CDE-36CA6BF5B57C}"/>
              </a:ext>
            </a:extLst>
          </p:cNvPr>
          <p:cNvPicPr>
            <a:picLocks noChangeAspect="1"/>
          </p:cNvPicPr>
          <p:nvPr/>
        </p:nvPicPr>
        <p:blipFill>
          <a:blip r:embed="rId4" cstate="print"/>
          <a:stretch>
            <a:fillRect/>
          </a:stretch>
        </p:blipFill>
        <p:spPr>
          <a:xfrm>
            <a:off x="3200400" y="1828800"/>
            <a:ext cx="2263140" cy="4114800"/>
          </a:xfrm>
          <a:prstGeom prst="rect">
            <a:avLst/>
          </a:prstGeom>
        </p:spPr>
      </p:pic>
      <p:sp>
        <p:nvSpPr>
          <p:cNvPr id="7" name="TextBox 6">
            <a:extLst>
              <a:ext uri="{FF2B5EF4-FFF2-40B4-BE49-F238E27FC236}">
                <a16:creationId xmlns:a16="http://schemas.microsoft.com/office/drawing/2014/main" id="{DC7AFB6C-6A19-1480-945D-1E9E84C49915}"/>
              </a:ext>
            </a:extLst>
          </p:cNvPr>
          <p:cNvSpPr txBox="1"/>
          <p:nvPr/>
        </p:nvSpPr>
        <p:spPr>
          <a:xfrm>
            <a:off x="237273" y="163811"/>
            <a:ext cx="8698369" cy="1200329"/>
          </a:xfrm>
          <a:prstGeom prst="rect">
            <a:avLst/>
          </a:prstGeom>
          <a:noFill/>
        </p:spPr>
        <p:txBody>
          <a:bodyPr wrap="square">
            <a:spAutoFit/>
          </a:bodyPr>
          <a:lstStyle/>
          <a:p>
            <a:r>
              <a:rPr lang="en-US" sz="3200" b="1" dirty="0">
                <a:solidFill>
                  <a:srgbClr val="00B0F0"/>
                </a:solidFill>
              </a:rPr>
              <a:t>Do the project, be amazing…remember your PUBLIC IMAGE… tell the STORY</a:t>
            </a:r>
            <a:r>
              <a:rPr lang="en-US" sz="4000" b="1" dirty="0">
                <a:solidFill>
                  <a:srgbClr val="00B0F0"/>
                </a:solidFill>
              </a:rPr>
              <a:t>!!!!!! </a:t>
            </a:r>
            <a:endParaRPr lang="en-US" sz="4000" dirty="0">
              <a:solidFill>
                <a:srgbClr val="00B0F0"/>
              </a:solidFill>
            </a:endParaRPr>
          </a:p>
        </p:txBody>
      </p:sp>
      <p:pic>
        <p:nvPicPr>
          <p:cNvPr id="8" name="Picture 7">
            <a:extLst>
              <a:ext uri="{FF2B5EF4-FFF2-40B4-BE49-F238E27FC236}">
                <a16:creationId xmlns:a16="http://schemas.microsoft.com/office/drawing/2014/main" id="{4B0846CE-41FB-8DC5-DA80-F9A65F24E11E}"/>
              </a:ext>
            </a:extLst>
          </p:cNvPr>
          <p:cNvPicPr>
            <a:picLocks noChangeAspect="1"/>
          </p:cNvPicPr>
          <p:nvPr/>
        </p:nvPicPr>
        <p:blipFill rotWithShape="1">
          <a:blip r:embed="rId5"/>
          <a:srcRect l="17133" r="35482"/>
          <a:stretch/>
        </p:blipFill>
        <p:spPr>
          <a:xfrm>
            <a:off x="9144000" y="2938991"/>
            <a:ext cx="2834938" cy="3574727"/>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9A1EC8D6-687E-4361-9653-2301AB5F5BD3}"/>
              </a:ext>
            </a:extLst>
          </p:cNvPr>
          <p:cNvPicPr>
            <a:picLocks noChangeAspect="1"/>
          </p:cNvPicPr>
          <p:nvPr/>
        </p:nvPicPr>
        <p:blipFill rotWithShape="1">
          <a:blip r:embed="rId6"/>
          <a:srcRect r="4919" b="-5"/>
          <a:stretch/>
        </p:blipFill>
        <p:spPr>
          <a:xfrm>
            <a:off x="9119789" y="647700"/>
            <a:ext cx="2834938" cy="2057400"/>
          </a:xfrm>
          <a:prstGeom prst="rect">
            <a:avLst/>
          </a:prstGeom>
        </p:spPr>
      </p:pic>
      <p:pic>
        <p:nvPicPr>
          <p:cNvPr id="10" name="Picture 9" descr="A bench next to a trash can&#10;&#10;Description automatically generated with medium confidence">
            <a:extLst>
              <a:ext uri="{FF2B5EF4-FFF2-40B4-BE49-F238E27FC236}">
                <a16:creationId xmlns:a16="http://schemas.microsoft.com/office/drawing/2014/main" id="{684A750F-6178-F9F2-0497-5F724F51DA32}"/>
              </a:ext>
            </a:extLst>
          </p:cNvPr>
          <p:cNvPicPr>
            <a:picLocks noChangeAspect="1"/>
          </p:cNvPicPr>
          <p:nvPr/>
        </p:nvPicPr>
        <p:blipFill rotWithShape="1">
          <a:blip r:embed="rId7"/>
          <a:srcRect l="12748" r="14232" b="-3"/>
          <a:stretch/>
        </p:blipFill>
        <p:spPr>
          <a:xfrm>
            <a:off x="421422" y="4526392"/>
            <a:ext cx="2834938" cy="2057724"/>
          </a:xfrm>
          <a:prstGeom prst="rect">
            <a:avLst/>
          </a:prstGeom>
        </p:spPr>
      </p:pic>
      <p:pic>
        <p:nvPicPr>
          <p:cNvPr id="11" name="Picture Placeholder 5" descr="Graphical user interface, website, timeline&#10;&#10;Description automatically generated">
            <a:extLst>
              <a:ext uri="{FF2B5EF4-FFF2-40B4-BE49-F238E27FC236}">
                <a16:creationId xmlns:a16="http://schemas.microsoft.com/office/drawing/2014/main" id="{6B473CE1-CF7F-4617-1ED0-8287229F9441}"/>
              </a:ext>
            </a:extLst>
          </p:cNvPr>
          <p:cNvPicPr>
            <a:picLocks noChangeAspect="1"/>
          </p:cNvPicPr>
          <p:nvPr/>
        </p:nvPicPr>
        <p:blipFill rotWithShape="1">
          <a:blip r:embed="rId8"/>
          <a:srcRect b="2268"/>
          <a:stretch/>
        </p:blipFill>
        <p:spPr>
          <a:xfrm>
            <a:off x="5874196" y="1480343"/>
            <a:ext cx="2834937" cy="3575052"/>
          </a:xfrm>
          <a:prstGeom prst="rect">
            <a:avLst/>
          </a:prstGeom>
        </p:spPr>
      </p:pic>
    </p:spTree>
    <p:extLst>
      <p:ext uri="{BB962C8B-B14F-4D97-AF65-F5344CB8AC3E}">
        <p14:creationId xmlns:p14="http://schemas.microsoft.com/office/powerpoint/2010/main" val="391026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151294" y="486184"/>
            <a:ext cx="6037658" cy="1325563"/>
          </a:xfrm>
        </p:spPr>
        <p:txBody>
          <a:bodyPr vert="horz" lIns="91440" tIns="45720" rIns="91440" bIns="45720" rtlCol="0" anchor="ctr">
            <a:noAutofit/>
          </a:bodyPr>
          <a:lstStyle/>
          <a:p>
            <a:r>
              <a:rPr lang="en-US" sz="3200" b="1" dirty="0">
                <a:solidFill>
                  <a:schemeClr val="tx1"/>
                </a:solidFill>
              </a:rPr>
              <a:t>REMINDERS on Applying for a CS Grant</a:t>
            </a:r>
            <a:endParaRPr lang="en-US" sz="3200" dirty="0">
              <a:solidFill>
                <a:schemeClr val="tx1"/>
              </a:solidFill>
            </a:endParaRPr>
          </a:p>
        </p:txBody>
      </p:sp>
      <p:pic>
        <p:nvPicPr>
          <p:cNvPr id="3" name="Picture 8" descr="Image result for rotary foundation logo">
            <a:extLst>
              <a:ext uri="{FF2B5EF4-FFF2-40B4-BE49-F238E27FC236}">
                <a16:creationId xmlns:a16="http://schemas.microsoft.com/office/drawing/2014/main" id="{79574B86-CD88-0800-9C4E-92A7F142EF15}"/>
              </a:ext>
            </a:extLst>
          </p:cNvPr>
          <p:cNvPicPr>
            <a:picLocks noChangeAspect="1" noChangeArrowheads="1"/>
          </p:cNvPicPr>
          <p:nvPr/>
        </p:nvPicPr>
        <p:blipFill>
          <a:blip r:embed="rId3" cstate="print"/>
          <a:stretch>
            <a:fillRect/>
          </a:stretch>
        </p:blipFill>
        <p:spPr bwMode="auto">
          <a:xfrm>
            <a:off x="698353" y="963071"/>
            <a:ext cx="4555700" cy="200450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p:spPr>
      </p:pic>
      <p:sp>
        <p:nvSpPr>
          <p:cNvPr id="15" name="Freeform: Shape 1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6151294" y="1946684"/>
            <a:ext cx="5397237" cy="4351338"/>
          </a:xfrm>
        </p:spPr>
        <p:txBody>
          <a:bodyPr vert="horz" lIns="91440" tIns="45720" rIns="91440" bIns="45720" rtlCol="0">
            <a:noAutofit/>
          </a:bodyPr>
          <a:lstStyle/>
          <a:p>
            <a:pPr>
              <a:defRPr/>
            </a:pPr>
            <a:r>
              <a:rPr lang="en-US" sz="1800" b="1" u="sng" dirty="0">
                <a:solidFill>
                  <a:schemeClr val="tx1"/>
                </a:solidFill>
              </a:rPr>
              <a:t>Applications MUST be submitted BY June 1, 2025 @ MIDNIGHT</a:t>
            </a:r>
          </a:p>
          <a:p>
            <a:pPr lvl="1">
              <a:defRPr/>
            </a:pPr>
            <a:r>
              <a:rPr lang="en-US" sz="1800" dirty="0">
                <a:solidFill>
                  <a:schemeClr val="tx1"/>
                </a:solidFill>
              </a:rPr>
              <a:t>Absolutely </a:t>
            </a:r>
            <a:r>
              <a:rPr lang="en-US" sz="1800" b="1" i="1" u="sng" dirty="0">
                <a:solidFill>
                  <a:schemeClr val="tx1"/>
                </a:solidFill>
              </a:rPr>
              <a:t>NO</a:t>
            </a:r>
            <a:r>
              <a:rPr lang="en-US" sz="1800" dirty="0">
                <a:solidFill>
                  <a:schemeClr val="tx1"/>
                </a:solidFill>
              </a:rPr>
              <a:t> exceptions to this</a:t>
            </a:r>
          </a:p>
          <a:p>
            <a:pPr marL="0" indent="0">
              <a:buNone/>
              <a:defRPr/>
            </a:pPr>
            <a:endParaRPr lang="en-US" sz="1800" b="1" u="sng" dirty="0">
              <a:solidFill>
                <a:schemeClr val="tx1"/>
              </a:solidFill>
            </a:endParaRPr>
          </a:p>
          <a:p>
            <a:pPr>
              <a:defRPr/>
            </a:pPr>
            <a:r>
              <a:rPr lang="en-US" sz="1800" b="1" u="sng" dirty="0">
                <a:solidFill>
                  <a:schemeClr val="tx1"/>
                </a:solidFill>
              </a:rPr>
              <a:t>Ask questions </a:t>
            </a:r>
            <a:r>
              <a:rPr lang="en-US" sz="1800" dirty="0">
                <a:solidFill>
                  <a:schemeClr val="tx1"/>
                </a:solidFill>
              </a:rPr>
              <a:t>well in advance!</a:t>
            </a:r>
          </a:p>
          <a:p>
            <a:pPr lvl="1">
              <a:defRPr/>
            </a:pPr>
            <a:r>
              <a:rPr lang="en-US" sz="1800" dirty="0">
                <a:solidFill>
                  <a:schemeClr val="tx1"/>
                </a:solidFill>
              </a:rPr>
              <a:t>What we have on June 1 is what will be submitted to the committee.</a:t>
            </a:r>
          </a:p>
          <a:p>
            <a:pPr marL="228600" lvl="1" indent="0">
              <a:buNone/>
              <a:defRPr/>
            </a:pPr>
            <a:endParaRPr lang="en-US" sz="1800" dirty="0">
              <a:solidFill>
                <a:schemeClr val="tx1"/>
              </a:solidFill>
            </a:endParaRPr>
          </a:p>
          <a:p>
            <a:pPr>
              <a:defRPr/>
            </a:pPr>
            <a:r>
              <a:rPr lang="en-US" sz="1800" dirty="0">
                <a:solidFill>
                  <a:schemeClr val="tx1"/>
                </a:solidFill>
              </a:rPr>
              <a:t>Receive confirmation of receipt within 24 hours from CSG Co-Chairs </a:t>
            </a:r>
            <a:r>
              <a:rPr lang="en-US" sz="1800" dirty="0">
                <a:solidFill>
                  <a:schemeClr val="tx1"/>
                </a:solidFill>
                <a:hlinkClick r:id="rId4"/>
              </a:rPr>
              <a:t>D6000CSG@gmail.com</a:t>
            </a:r>
            <a:r>
              <a:rPr lang="en-US" sz="1800" dirty="0">
                <a:solidFill>
                  <a:schemeClr val="tx1"/>
                </a:solidFill>
              </a:rPr>
              <a:t>  OR please contact us to ensure application was received!</a:t>
            </a:r>
          </a:p>
          <a:p>
            <a:pPr>
              <a:defRPr/>
            </a:pPr>
            <a:endParaRPr lang="en-US" sz="1800" dirty="0">
              <a:solidFill>
                <a:schemeClr val="tx1"/>
              </a:solidFill>
            </a:endParaRPr>
          </a:p>
          <a:p>
            <a:pPr>
              <a:defRPr/>
            </a:pPr>
            <a:r>
              <a:rPr lang="en-US" sz="1800" b="1" u="sng" dirty="0">
                <a:solidFill>
                  <a:schemeClr val="tx1"/>
                </a:solidFill>
              </a:rPr>
              <a:t>AGAIN - Ask if you have any questions, we’re happy to help!</a:t>
            </a:r>
          </a:p>
        </p:txBody>
      </p:sp>
      <p:sp>
        <p:nvSpPr>
          <p:cNvPr id="17" name="Arc 1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7A94E25-127B-4C48-AF96-44BA7B823777}" type="slidenum">
              <a:rPr lang="en-US" smtClean="0">
                <a:solidFill>
                  <a:schemeClr val="tx1">
                    <a:tint val="75000"/>
                  </a:schemeClr>
                </a:solidFill>
              </a:rPr>
              <a:pPr>
                <a:spcAft>
                  <a:spcPts val="600"/>
                </a:spcAft>
              </a:pPr>
              <a:t>12</a:t>
            </a:fld>
            <a:endParaRPr lang="en-US">
              <a:solidFill>
                <a:schemeClr val="tx1">
                  <a:tint val="75000"/>
                </a:schemeClr>
              </a:solidFill>
            </a:endParaRPr>
          </a:p>
        </p:txBody>
      </p:sp>
    </p:spTree>
    <p:custDataLst>
      <p:tags r:id="rId1"/>
    </p:custDataLst>
    <p:extLst>
      <p:ext uri="{BB962C8B-B14F-4D97-AF65-F5344CB8AC3E}">
        <p14:creationId xmlns:p14="http://schemas.microsoft.com/office/powerpoint/2010/main" val="11802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0"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TextBox 6">
            <a:extLst>
              <a:ext uri="{FF2B5EF4-FFF2-40B4-BE49-F238E27FC236}">
                <a16:creationId xmlns:a16="http://schemas.microsoft.com/office/drawing/2014/main" id="{7F2F210B-874C-9E48-B089-CFDE49347CFB}"/>
              </a:ext>
            </a:extLst>
          </p:cNvPr>
          <p:cNvSpPr txBox="1"/>
          <p:nvPr/>
        </p:nvSpPr>
        <p:spPr>
          <a:xfrm>
            <a:off x="1496671" y="5164207"/>
            <a:ext cx="8351451" cy="1323439"/>
          </a:xfrm>
          <a:prstGeom prst="rect">
            <a:avLst/>
          </a:prstGeom>
          <a:noFill/>
        </p:spPr>
        <p:txBody>
          <a:bodyPr wrap="square" rtlCol="0">
            <a:spAutoFit/>
          </a:bodyPr>
          <a:lstStyle/>
          <a:p>
            <a:pPr lvl="1">
              <a:buNone/>
            </a:pPr>
            <a:endParaRPr lang="en-US" sz="2000" u="sng" dirty="0"/>
          </a:p>
          <a:p>
            <a:pPr lvl="1">
              <a:buNone/>
            </a:pPr>
            <a:r>
              <a:rPr lang="en-US" sz="2000" dirty="0"/>
              <a:t>Gretchen Nollman 			Todd Wheeler </a:t>
            </a:r>
          </a:p>
          <a:p>
            <a:pPr lvl="1">
              <a:buNone/>
            </a:pPr>
            <a:r>
              <a:rPr lang="en-US" sz="2000" dirty="0"/>
              <a:t>Chair D-6000 Co-Chair		D-6000 Co-Chair</a:t>
            </a:r>
          </a:p>
          <a:p>
            <a:pPr lvl="1">
              <a:buNone/>
            </a:pPr>
            <a:r>
              <a:rPr lang="en-US" sz="2000" dirty="0"/>
              <a:t>319-541-1462 (cell)			(515) 344-1476 (cell)</a:t>
            </a:r>
          </a:p>
        </p:txBody>
      </p:sp>
      <p:pic>
        <p:nvPicPr>
          <p:cNvPr id="3" name="Picture 2">
            <a:extLst>
              <a:ext uri="{FF2B5EF4-FFF2-40B4-BE49-F238E27FC236}">
                <a16:creationId xmlns:a16="http://schemas.microsoft.com/office/drawing/2014/main" id="{85731050-28AB-70D3-D8CC-AE8A6D127A39}"/>
              </a:ext>
            </a:extLst>
          </p:cNvPr>
          <p:cNvPicPr>
            <a:picLocks noChangeAspect="1"/>
          </p:cNvPicPr>
          <p:nvPr/>
        </p:nvPicPr>
        <p:blipFill>
          <a:blip r:embed="rId3"/>
          <a:stretch>
            <a:fillRect/>
          </a:stretch>
        </p:blipFill>
        <p:spPr>
          <a:xfrm>
            <a:off x="134032" y="115570"/>
            <a:ext cx="5714350" cy="4808959"/>
          </a:xfrm>
          <a:prstGeom prst="rect">
            <a:avLst/>
          </a:prstGeom>
        </p:spPr>
      </p:pic>
      <p:sp>
        <p:nvSpPr>
          <p:cNvPr id="6" name="TextBox 5">
            <a:extLst>
              <a:ext uri="{FF2B5EF4-FFF2-40B4-BE49-F238E27FC236}">
                <a16:creationId xmlns:a16="http://schemas.microsoft.com/office/drawing/2014/main" id="{088F7EAB-22F3-0C4B-0B1F-A29587C028F5}"/>
              </a:ext>
            </a:extLst>
          </p:cNvPr>
          <p:cNvSpPr txBox="1"/>
          <p:nvPr/>
        </p:nvSpPr>
        <p:spPr>
          <a:xfrm>
            <a:off x="5672397" y="3409412"/>
            <a:ext cx="6160576" cy="1815882"/>
          </a:xfrm>
          <a:prstGeom prst="rect">
            <a:avLst/>
          </a:prstGeom>
          <a:noFill/>
        </p:spPr>
        <p:txBody>
          <a:bodyPr wrap="square">
            <a:spAutoFit/>
          </a:bodyPr>
          <a:lstStyle/>
          <a:p>
            <a:pPr lvl="1" algn="ctr">
              <a:buNone/>
            </a:pPr>
            <a:r>
              <a:rPr lang="en-US" sz="2800" dirty="0"/>
              <a:t>If you have any questions or concerns throughout the year, please contact us for help!</a:t>
            </a:r>
          </a:p>
          <a:p>
            <a:pPr lvl="1" algn="ctr">
              <a:buNone/>
            </a:pPr>
            <a:r>
              <a:rPr lang="en-US" sz="2800" dirty="0">
                <a:hlinkClick r:id="rId4"/>
              </a:rPr>
              <a:t>D6000CSG@gmail.com</a:t>
            </a:r>
            <a:r>
              <a:rPr lang="en-US" sz="2800" dirty="0"/>
              <a:t> </a:t>
            </a:r>
          </a:p>
        </p:txBody>
      </p:sp>
      <p:sp>
        <p:nvSpPr>
          <p:cNvPr id="8" name="TextBox 7">
            <a:extLst>
              <a:ext uri="{FF2B5EF4-FFF2-40B4-BE49-F238E27FC236}">
                <a16:creationId xmlns:a16="http://schemas.microsoft.com/office/drawing/2014/main" id="{C4EB6D11-445A-3704-2328-19F24FE2BDDD}"/>
              </a:ext>
            </a:extLst>
          </p:cNvPr>
          <p:cNvSpPr txBox="1"/>
          <p:nvPr/>
        </p:nvSpPr>
        <p:spPr>
          <a:xfrm>
            <a:off x="158978" y="187770"/>
            <a:ext cx="5689403" cy="3785652"/>
          </a:xfrm>
          <a:prstGeom prst="rect">
            <a:avLst/>
          </a:prstGeom>
          <a:noFill/>
        </p:spPr>
        <p:txBody>
          <a:bodyPr wrap="square" rtlCol="0">
            <a:spAutoFit/>
          </a:bodyPr>
          <a:lstStyle/>
          <a:p>
            <a:r>
              <a:rPr lang="en" sz="3600" dirty="0">
                <a:solidFill>
                  <a:srgbClr val="06B4E6"/>
                </a:solidFill>
              </a:rPr>
              <a:t>REMINDERS</a:t>
            </a:r>
            <a:r>
              <a:rPr lang="en" sz="3600" dirty="0">
                <a:solidFill>
                  <a:srgbClr val="741B47"/>
                </a:solidFill>
              </a:rPr>
              <a:t> – </a:t>
            </a:r>
          </a:p>
          <a:p>
            <a:pPr marL="571500" indent="-571500">
              <a:buFont typeface="Arial" panose="020B0604020202020204" pitchFamily="34" charset="0"/>
              <a:buChar char="•"/>
            </a:pPr>
            <a:r>
              <a:rPr lang="en" sz="3600" dirty="0">
                <a:solidFill>
                  <a:schemeClr val="accent4">
                    <a:lumMod val="75000"/>
                  </a:schemeClr>
                </a:solidFill>
              </a:rPr>
              <a:t>Reporting electronically Only</a:t>
            </a:r>
          </a:p>
          <a:p>
            <a:pPr marL="571500" indent="-571500">
              <a:buFont typeface="Arial" panose="020B0604020202020204" pitchFamily="34" charset="0"/>
              <a:buChar char="•"/>
            </a:pPr>
            <a:r>
              <a:rPr lang="en-US" sz="3600" dirty="0">
                <a:solidFill>
                  <a:srgbClr val="1155CC"/>
                </a:solidFill>
              </a:rPr>
              <a:t>Use the Grant Rules and Grant Score Sheet</a:t>
            </a:r>
          </a:p>
          <a:p>
            <a:pPr marL="571500" indent="-571500">
              <a:buFont typeface="Arial" panose="020B0604020202020204" pitchFamily="34" charset="0"/>
              <a:buChar char="•"/>
            </a:pPr>
            <a:r>
              <a:rPr lang="en-US" sz="3600" b="1" u="sng" dirty="0">
                <a:solidFill>
                  <a:srgbClr val="00B050"/>
                </a:solidFill>
              </a:rPr>
              <a:t>ASK QUESTIONS</a:t>
            </a:r>
            <a:endParaRPr lang="en-US" sz="2800" b="1" u="sng" dirty="0">
              <a:solidFill>
                <a:srgbClr val="00B050"/>
              </a:solidFill>
            </a:endParaRPr>
          </a:p>
          <a:p>
            <a:endParaRPr lang="en-US" sz="2400" dirty="0"/>
          </a:p>
        </p:txBody>
      </p:sp>
    </p:spTree>
    <p:custDataLst>
      <p:tags r:id="rId1"/>
    </p:custDataLst>
    <p:extLst>
      <p:ext uri="{BB962C8B-B14F-4D97-AF65-F5344CB8AC3E}">
        <p14:creationId xmlns:p14="http://schemas.microsoft.com/office/powerpoint/2010/main" val="41223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sz="2400" dirty="0"/>
              <a:t>D6000</a:t>
            </a:r>
            <a:r>
              <a:rPr lang="en-US" dirty="0"/>
              <a:t> </a:t>
            </a:r>
            <a:r>
              <a:rPr lang="en-US" sz="2000" dirty="0"/>
              <a:t>Community Service Grant</a:t>
            </a:r>
            <a:endParaRPr lang="en-US"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What </a:t>
            </a:r>
            <a:r>
              <a:rPr lang="en-US" b="1" dirty="0"/>
              <a:t>do you need to know?</a:t>
            </a:r>
            <a:r>
              <a:rPr lang="en-US" dirty="0"/>
              <a:t>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a:t>
            </a:fld>
            <a:endParaRPr lang="en-US" dirty="0"/>
          </a:p>
        </p:txBody>
      </p:sp>
      <p:pic>
        <p:nvPicPr>
          <p:cNvPr id="3" name="Picture 8" descr="Image result for rotary foundation logo">
            <a:extLst>
              <a:ext uri="{FF2B5EF4-FFF2-40B4-BE49-F238E27FC236}">
                <a16:creationId xmlns:a16="http://schemas.microsoft.com/office/drawing/2014/main" id="{CAE6B2AC-BFAD-A535-FAF1-C8E91F6CEB98}"/>
              </a:ext>
            </a:extLst>
          </p:cNvPr>
          <p:cNvPicPr>
            <a:picLocks noChangeAspect="1" noChangeArrowheads="1"/>
          </p:cNvPicPr>
          <p:nvPr/>
        </p:nvPicPr>
        <p:blipFill>
          <a:blip r:embed="rId3" cstate="print"/>
          <a:srcRect/>
          <a:stretch>
            <a:fillRect/>
          </a:stretch>
        </p:blipFill>
        <p:spPr bwMode="auto">
          <a:xfrm>
            <a:off x="3287183" y="5385886"/>
            <a:ext cx="2432970" cy="1066800"/>
          </a:xfrm>
          <a:prstGeom prst="rect">
            <a:avLst/>
          </a:prstGeom>
          <a:noFill/>
        </p:spPr>
      </p:pic>
      <p:graphicFrame>
        <p:nvGraphicFramePr>
          <p:cNvPr id="28" name="Text Placeholder 25">
            <a:extLst>
              <a:ext uri="{FF2B5EF4-FFF2-40B4-BE49-F238E27FC236}">
                <a16:creationId xmlns:a16="http://schemas.microsoft.com/office/drawing/2014/main" id="{A237242C-F550-BDBB-8729-188CDA342DAF}"/>
              </a:ext>
            </a:extLst>
          </p:cNvPr>
          <p:cNvGraphicFramePr/>
          <p:nvPr>
            <p:extLst>
              <p:ext uri="{D42A27DB-BD31-4B8C-83A1-F6EECF244321}">
                <p14:modId xmlns:p14="http://schemas.microsoft.com/office/powerpoint/2010/main" val="4195353710"/>
              </p:ext>
            </p:extLst>
          </p:nvPr>
        </p:nvGraphicFramePr>
        <p:xfrm>
          <a:off x="6349999" y="480695"/>
          <a:ext cx="5723468" cy="5853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D0F624C7-EF42-493A-8D08-61C582FE0041}"/>
                  </a:ext>
                </a:extLst>
              </p14:cNvPr>
              <p14:cNvContentPartPr/>
              <p14:nvPr/>
            </p14:nvContentPartPr>
            <p14:xfrm>
              <a:off x="770511" y="3188201"/>
              <a:ext cx="480" cy="480"/>
            </p14:xfrm>
          </p:contentPart>
        </mc:Choice>
        <mc:Fallback xmlns="">
          <p:pic>
            <p:nvPicPr>
              <p:cNvPr id="15" name="Ink 14">
                <a:extLst>
                  <a:ext uri="{FF2B5EF4-FFF2-40B4-BE49-F238E27FC236}">
                    <a16:creationId xmlns:a16="http://schemas.microsoft.com/office/drawing/2014/main" id="{D0F624C7-EF42-493A-8D08-61C582FE0041}"/>
                  </a:ext>
                </a:extLst>
              </p:cNvPr>
              <p:cNvPicPr/>
              <p:nvPr/>
            </p:nvPicPr>
            <p:blipFill>
              <a:blip r:embed="rId12"/>
              <a:stretch>
                <a:fillRect/>
              </a:stretch>
            </p:blipFill>
            <p:spPr>
              <a:xfrm>
                <a:off x="758511" y="3176201"/>
                <a:ext cx="24000" cy="2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E967F169-D684-48E3-9413-093D62EF0F0C}"/>
                  </a:ext>
                </a:extLst>
              </p14:cNvPr>
              <p14:cNvContentPartPr/>
              <p14:nvPr/>
            </p14:nvContentPartPr>
            <p14:xfrm>
              <a:off x="2438031" y="2979881"/>
              <a:ext cx="480" cy="19200"/>
            </p14:xfrm>
          </p:contentPart>
        </mc:Choice>
        <mc:Fallback xmlns="">
          <p:pic>
            <p:nvPicPr>
              <p:cNvPr id="27" name="Ink 26">
                <a:extLst>
                  <a:ext uri="{FF2B5EF4-FFF2-40B4-BE49-F238E27FC236}">
                    <a16:creationId xmlns:a16="http://schemas.microsoft.com/office/drawing/2014/main" id="{E967F169-D684-48E3-9413-093D62EF0F0C}"/>
                  </a:ext>
                </a:extLst>
              </p:cNvPr>
              <p:cNvPicPr/>
              <p:nvPr/>
            </p:nvPicPr>
            <p:blipFill>
              <a:blip r:embed="rId29"/>
              <a:stretch>
                <a:fillRect/>
              </a:stretch>
            </p:blipFill>
            <p:spPr>
              <a:xfrm>
                <a:off x="2426031" y="2970824"/>
                <a:ext cx="24000" cy="36951"/>
              </a:xfrm>
              <a:prstGeom prst="rect">
                <a:avLst/>
              </a:prstGeom>
            </p:spPr>
          </p:pic>
        </mc:Fallback>
      </mc:AlternateContent>
      <p:pic>
        <p:nvPicPr>
          <p:cNvPr id="1026" name="Picture 2" descr="Annual Fund SHARE infographic">
            <a:extLst>
              <a:ext uri="{FF2B5EF4-FFF2-40B4-BE49-F238E27FC236}">
                <a16:creationId xmlns:a16="http://schemas.microsoft.com/office/drawing/2014/main" id="{07033707-958E-DB80-5DFA-3583D5100C2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2031" y="0"/>
            <a:ext cx="4572000" cy="6752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BF2EE7A-82E6-5F0F-3E72-95868391446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281987" y="46892"/>
            <a:ext cx="3910013" cy="6658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rotary foundation logo">
            <a:extLst>
              <a:ext uri="{FF2B5EF4-FFF2-40B4-BE49-F238E27FC236}">
                <a16:creationId xmlns:a16="http://schemas.microsoft.com/office/drawing/2014/main" id="{F4483557-14F2-BFD4-9310-652C4CBC963E}"/>
              </a:ext>
            </a:extLst>
          </p:cNvPr>
          <p:cNvPicPr>
            <a:picLocks noChangeAspect="1" noChangeArrowheads="1"/>
          </p:cNvPicPr>
          <p:nvPr/>
        </p:nvPicPr>
        <p:blipFill>
          <a:blip r:embed="rId32" cstate="print"/>
          <a:stretch>
            <a:fillRect/>
          </a:stretch>
        </p:blipFill>
        <p:spPr bwMode="auto">
          <a:xfrm>
            <a:off x="4724031" y="2171758"/>
            <a:ext cx="3673287" cy="1616245"/>
          </a:xfrm>
          <a:prstGeom prst="rect">
            <a:avLst/>
          </a:prstGeom>
          <a:noFill/>
        </p:spPr>
      </p:pic>
    </p:spTree>
    <p:extLst>
      <p:ext uri="{BB962C8B-B14F-4D97-AF65-F5344CB8AC3E}">
        <p14:creationId xmlns:p14="http://schemas.microsoft.com/office/powerpoint/2010/main" val="1756051757"/>
      </p:ext>
    </p:extLst>
  </p:cSld>
  <p:clrMapOvr>
    <a:masterClrMapping/>
  </p:clrMapOvr>
  <mc:AlternateContent xmlns:mc="http://schemas.openxmlformats.org/markup-compatibility/2006" xmlns:p14="http://schemas.microsoft.com/office/powerpoint/2010/main">
    <mc:Choice Requires="p14">
      <p:transition spd="slow" p14:dur="2000" advTm="128982"/>
    </mc:Choice>
    <mc:Fallback xmlns="">
      <p:transition spd="slow" advTm="12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89560" y="856180"/>
            <a:ext cx="5279408" cy="1128068"/>
          </a:xfrm>
        </p:spPr>
        <p:txBody>
          <a:bodyPr vert="horz" lIns="91440" tIns="45720" rIns="91440" bIns="45720" rtlCol="0" anchor="ctr">
            <a:normAutofit/>
          </a:bodyPr>
          <a:lstStyle/>
          <a:p>
            <a:r>
              <a:rPr lang="en-US" sz="3700" b="1" dirty="0">
                <a:solidFill>
                  <a:schemeClr val="tx1"/>
                </a:solidFill>
              </a:rPr>
              <a:t>INFORMATION on CSG for D6000</a:t>
            </a:r>
            <a:endParaRPr lang="en-US" sz="3700" dirty="0">
              <a:solidFill>
                <a:schemeClr val="tx1"/>
              </a:solidFill>
            </a:endParaRPr>
          </a:p>
        </p:txBody>
      </p:sp>
      <p:grpSp>
        <p:nvGrpSpPr>
          <p:cNvPr id="24" name="Group 2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19103" y="2290826"/>
            <a:ext cx="5762144" cy="4258994"/>
          </a:xfrm>
        </p:spPr>
        <p:txBody>
          <a:bodyPr vert="horz" lIns="91440" tIns="45720" rIns="91440" bIns="45720" rtlCol="0" anchor="ctr">
            <a:noAutofit/>
          </a:bodyPr>
          <a:lstStyle/>
          <a:p>
            <a:pPr>
              <a:defRPr/>
            </a:pPr>
            <a:r>
              <a:rPr lang="en-US" dirty="0">
                <a:solidFill>
                  <a:schemeClr val="tx1"/>
                </a:solidFill>
              </a:rPr>
              <a:t>Each club will need to go to the D6000 website (</a:t>
            </a:r>
            <a:r>
              <a:rPr lang="en-US" dirty="0">
                <a:solidFill>
                  <a:schemeClr val="tx1"/>
                </a:solidFill>
                <a:hlinkClick r:id="rId3"/>
              </a:rPr>
              <a:t>www.Rotary6000.org</a:t>
            </a:r>
            <a:r>
              <a:rPr lang="en-US" dirty="0">
                <a:solidFill>
                  <a:schemeClr val="tx1"/>
                </a:solidFill>
              </a:rPr>
              <a:t> ) to: </a:t>
            </a:r>
          </a:p>
          <a:p>
            <a:pPr>
              <a:defRPr/>
            </a:pPr>
            <a:r>
              <a:rPr lang="en-US" dirty="0">
                <a:solidFill>
                  <a:schemeClr val="tx1"/>
                </a:solidFill>
              </a:rPr>
              <a:t>Community Service Grant Page (left-hand side column bar)</a:t>
            </a:r>
          </a:p>
          <a:p>
            <a:pPr lvl="1">
              <a:defRPr/>
            </a:pPr>
            <a:r>
              <a:rPr lang="en-US" sz="2400" i="0" u="sng" strike="noStrike" dirty="0">
                <a:solidFill>
                  <a:srgbClr val="0563C1"/>
                </a:solidFill>
                <a:effectLst/>
                <a:latin typeface="Roboto" panose="02000000000000000000" pitchFamily="2" charset="0"/>
                <a:hlinkClick r:id="rId4">
                  <a:extLst>
                    <a:ext uri="{A12FA001-AC4F-418D-AE19-62706E023703}">
                      <ahyp:hlinkClr xmlns:ahyp="http://schemas.microsoft.com/office/drawing/2018/hyperlinkcolor" val="tx"/>
                    </a:ext>
                  </a:extLst>
                </a:hlinkClick>
              </a:rPr>
              <a:t>District-Grant </a:t>
            </a:r>
            <a:r>
              <a:rPr lang="en-US" sz="2400" i="0" u="sng" strike="noStrike" dirty="0">
                <a:solidFill>
                  <a:srgbClr val="0070C0"/>
                </a:solidFill>
                <a:effectLst/>
                <a:latin typeface="Roboto" panose="02000000000000000000" pitchFamily="2" charset="0"/>
                <a:hlinkClick r:id="rId4">
                  <a:extLst>
                    <a:ext uri="{A12FA001-AC4F-418D-AE19-62706E023703}">
                      <ahyp:hlinkClr xmlns:ahyp="http://schemas.microsoft.com/office/drawing/2018/hyperlinkcolor" val="tx"/>
                    </a:ext>
                  </a:extLst>
                </a:hlinkClick>
              </a:rPr>
              <a:t>Rules-Scoring-MOU-202</a:t>
            </a:r>
            <a:r>
              <a:rPr lang="en-US" sz="2400" i="0" u="sng" strike="noStrike" dirty="0">
                <a:solidFill>
                  <a:srgbClr val="0070C0"/>
                </a:solidFill>
                <a:effectLst/>
                <a:latin typeface="Roboto" panose="02000000000000000000" pitchFamily="2" charset="0"/>
              </a:rPr>
              <a:t>5-2026</a:t>
            </a:r>
            <a:endParaRPr lang="en-US" sz="2400" i="0" u="sng" dirty="0">
              <a:solidFill>
                <a:srgbClr val="0070C0"/>
              </a:solidFill>
              <a:effectLst/>
              <a:latin typeface="Roboto" panose="02000000000000000000" pitchFamily="2" charset="0"/>
            </a:endParaRPr>
          </a:p>
          <a:p>
            <a:pPr lvl="1"/>
            <a:r>
              <a:rPr lang="en-US" sz="2400" i="0" u="sng" strike="noStrike" dirty="0">
                <a:solidFill>
                  <a:srgbClr val="002060"/>
                </a:solidFill>
                <a:effectLst/>
                <a:latin typeface="Roboto" panose="02000000000000000000" pitchFamily="2" charset="0"/>
                <a:hlinkClick r:id="rId5">
                  <a:extLst>
                    <a:ext uri="{A12FA001-AC4F-418D-AE19-62706E023703}">
                      <ahyp:hlinkClr xmlns:ahyp="http://schemas.microsoft.com/office/drawing/2018/hyperlinkcolor" val="tx"/>
                    </a:ext>
                  </a:extLst>
                </a:hlinkClick>
              </a:rPr>
              <a:t>Steps to get to Grant Portal</a:t>
            </a:r>
            <a:endParaRPr lang="en-US" sz="2400" i="0" u="sng" strike="noStrike" dirty="0">
              <a:solidFill>
                <a:srgbClr val="002060"/>
              </a:solidFill>
              <a:effectLst/>
              <a:latin typeface="Roboto" panose="02000000000000000000" pitchFamily="2" charset="0"/>
            </a:endParaRPr>
          </a:p>
          <a:p>
            <a:pPr lvl="1"/>
            <a:r>
              <a:rPr lang="en-US" sz="2400" u="sng" dirty="0">
                <a:solidFill>
                  <a:srgbClr val="C57F07"/>
                </a:solidFill>
                <a:latin typeface="Roboto" panose="02000000000000000000" pitchFamily="2" charset="0"/>
              </a:rPr>
              <a:t>Videos (coming!)</a:t>
            </a:r>
            <a:endParaRPr lang="en-US" sz="2400" i="0" u="sng" dirty="0">
              <a:solidFill>
                <a:srgbClr val="222222"/>
              </a:solidFill>
              <a:effectLst/>
              <a:latin typeface="Roboto" panose="02000000000000000000" pitchFamily="2" charset="0"/>
            </a:endParaRPr>
          </a:p>
          <a:p>
            <a:pPr lvl="1"/>
            <a:r>
              <a:rPr lang="en-US" sz="2400" b="0" i="0" dirty="0">
                <a:solidFill>
                  <a:srgbClr val="222222"/>
                </a:solidFill>
                <a:effectLst/>
                <a:latin typeface="Roboto" panose="02000000000000000000" pitchFamily="2" charset="0"/>
              </a:rPr>
              <a:t>Presentations from GMLS seminars (to be posted from trainings)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Image result for rotary foundation logo">
            <a:extLst>
              <a:ext uri="{FF2B5EF4-FFF2-40B4-BE49-F238E27FC236}">
                <a16:creationId xmlns:a16="http://schemas.microsoft.com/office/drawing/2014/main" id="{0E58CC1C-3A51-6C36-7523-8AE20CBCD748}"/>
              </a:ext>
            </a:extLst>
          </p:cNvPr>
          <p:cNvPicPr>
            <a:picLocks noChangeAspect="1" noChangeArrowheads="1"/>
          </p:cNvPicPr>
          <p:nvPr/>
        </p:nvPicPr>
        <p:blipFill>
          <a:blip r:embed="rId6" cstate="print"/>
          <a:stretch>
            <a:fillRect/>
          </a:stretch>
        </p:blipFill>
        <p:spPr bwMode="auto">
          <a:xfrm>
            <a:off x="7083423" y="873835"/>
            <a:ext cx="4397433" cy="1934869"/>
          </a:xfrm>
          <a:prstGeom prst="rect">
            <a:avLst/>
          </a:prstGeom>
          <a:noFill/>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pPr>
            <a:fld id="{97A94E25-127B-4C48-AF96-44BA7B823777}" type="slidenum">
              <a:rPr lang="en-US" smtClean="0">
                <a:solidFill>
                  <a:schemeClr val="tx1">
                    <a:tint val="75000"/>
                  </a:schemeClr>
                </a:solidFill>
              </a:rPr>
              <a:pPr>
                <a:spcAft>
                  <a:spcPts val="600"/>
                </a:spcAft>
              </a:pPr>
              <a:t>4</a:t>
            </a:fld>
            <a:endParaRPr lang="en-US">
              <a:solidFill>
                <a:schemeClr val="tx1">
                  <a:tint val="75000"/>
                </a:schemeClr>
              </a:solidFill>
            </a:endParaRPr>
          </a:p>
        </p:txBody>
      </p:sp>
      <p:sp>
        <p:nvSpPr>
          <p:cNvPr id="6" name="TextBox 5">
            <a:extLst>
              <a:ext uri="{FF2B5EF4-FFF2-40B4-BE49-F238E27FC236}">
                <a16:creationId xmlns:a16="http://schemas.microsoft.com/office/drawing/2014/main" id="{2F826546-1C64-9A41-416E-6CA8DB7D1896}"/>
              </a:ext>
            </a:extLst>
          </p:cNvPr>
          <p:cNvSpPr txBox="1"/>
          <p:nvPr/>
        </p:nvSpPr>
        <p:spPr>
          <a:xfrm>
            <a:off x="7403870" y="4505607"/>
            <a:ext cx="3962399" cy="923330"/>
          </a:xfrm>
          <a:prstGeom prst="rect">
            <a:avLst/>
          </a:prstGeom>
          <a:noFill/>
        </p:spPr>
        <p:txBody>
          <a:bodyPr wrap="square">
            <a:spAutoFit/>
          </a:bodyPr>
          <a:lstStyle/>
          <a:p>
            <a:pPr>
              <a:defRPr/>
            </a:pPr>
            <a:r>
              <a:rPr lang="en-US" sz="1800" dirty="0">
                <a:solidFill>
                  <a:schemeClr val="tx1"/>
                </a:solidFill>
              </a:rPr>
              <a:t>Contact Gretchen and Todd via email </a:t>
            </a:r>
            <a:r>
              <a:rPr lang="en-US" sz="1800" dirty="0">
                <a:solidFill>
                  <a:schemeClr val="tx1"/>
                </a:solidFill>
                <a:hlinkClick r:id="rId7"/>
              </a:rPr>
              <a:t>D6000CSG@gmail.com</a:t>
            </a:r>
            <a:r>
              <a:rPr lang="en-US" sz="1800" dirty="0">
                <a:solidFill>
                  <a:schemeClr val="tx1"/>
                </a:solidFill>
              </a:rPr>
              <a:t> for question or concerns </a:t>
            </a:r>
          </a:p>
        </p:txBody>
      </p:sp>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FD816-3C37-6C66-5435-A2D1D4BD7A4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62C099B-5F10-9CE4-545A-D8A893555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69C2C54-FF5B-8BF2-31CB-85990B4470C6}"/>
              </a:ext>
            </a:extLst>
          </p:cNvPr>
          <p:cNvSpPr>
            <a:spLocks noGrp="1"/>
          </p:cNvSpPr>
          <p:nvPr>
            <p:ph type="title"/>
          </p:nvPr>
        </p:nvSpPr>
        <p:spPr>
          <a:xfrm>
            <a:off x="589560" y="856180"/>
            <a:ext cx="5279408" cy="1128068"/>
          </a:xfrm>
        </p:spPr>
        <p:txBody>
          <a:bodyPr vert="horz" lIns="91440" tIns="45720" rIns="91440" bIns="45720" rtlCol="0" anchor="ctr">
            <a:normAutofit/>
          </a:bodyPr>
          <a:lstStyle/>
          <a:p>
            <a:r>
              <a:rPr lang="en-US" sz="3700" b="1" dirty="0">
                <a:solidFill>
                  <a:schemeClr val="tx1"/>
                </a:solidFill>
              </a:rPr>
              <a:t>INFORMATION on CSG for D6000</a:t>
            </a:r>
            <a:endParaRPr lang="en-US" sz="3700" dirty="0">
              <a:solidFill>
                <a:schemeClr val="tx1"/>
              </a:solidFill>
            </a:endParaRPr>
          </a:p>
        </p:txBody>
      </p:sp>
      <p:grpSp>
        <p:nvGrpSpPr>
          <p:cNvPr id="24" name="Group 23">
            <a:extLst>
              <a:ext uri="{FF2B5EF4-FFF2-40B4-BE49-F238E27FC236}">
                <a16:creationId xmlns:a16="http://schemas.microsoft.com/office/drawing/2014/main" id="{22F83553-E428-70BF-E1B4-1A17A417C8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5D850DB0-27AF-C25F-5E33-A6106DD93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E4E0212-9474-BB42-5763-BBCEC9DDD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A1F37BD-914B-0C30-3A9E-9CA8E9CE2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864C288-C50A-ADAA-DAF7-3434B594EB5F}"/>
              </a:ext>
            </a:extLst>
          </p:cNvPr>
          <p:cNvSpPr>
            <a:spLocks noGrp="1"/>
          </p:cNvSpPr>
          <p:nvPr>
            <p:ph idx="1"/>
          </p:nvPr>
        </p:nvSpPr>
        <p:spPr>
          <a:xfrm>
            <a:off x="519103" y="2290826"/>
            <a:ext cx="5762144" cy="4258994"/>
          </a:xfrm>
        </p:spPr>
        <p:txBody>
          <a:bodyPr vert="horz" lIns="91440" tIns="45720" rIns="91440" bIns="45720" rtlCol="0" anchor="ctr">
            <a:noAutofit/>
          </a:bodyPr>
          <a:lstStyle/>
          <a:p>
            <a:r>
              <a:rPr lang="en-US" sz="2800" dirty="0">
                <a:solidFill>
                  <a:schemeClr val="tx1"/>
                </a:solidFill>
              </a:rPr>
              <a:t>Reminders: (ALL DONE THRU GRANT PORTAL)</a:t>
            </a:r>
          </a:p>
          <a:p>
            <a:pPr lvl="2">
              <a:defRPr/>
            </a:pPr>
            <a:r>
              <a:rPr lang="en-US" sz="2000" b="1" dirty="0">
                <a:solidFill>
                  <a:srgbClr val="7030A0"/>
                </a:solidFill>
              </a:rPr>
              <a:t>Application </a:t>
            </a:r>
            <a:r>
              <a:rPr lang="en-US" sz="2000" dirty="0">
                <a:solidFill>
                  <a:schemeClr val="tx1"/>
                </a:solidFill>
              </a:rPr>
              <a:t>for a Community Service Grant for 2025-2026 – reminder </a:t>
            </a:r>
            <a:r>
              <a:rPr lang="en-US" sz="2000" b="1" dirty="0">
                <a:solidFill>
                  <a:srgbClr val="7030A0"/>
                </a:solidFill>
              </a:rPr>
              <a:t>due June 1, 2025</a:t>
            </a:r>
          </a:p>
          <a:p>
            <a:pPr lvl="2">
              <a:defRPr/>
            </a:pPr>
            <a:r>
              <a:rPr lang="en-US" sz="2000" b="1" i="1" dirty="0">
                <a:solidFill>
                  <a:srgbClr val="DA1A5A"/>
                </a:solidFill>
              </a:rPr>
              <a:t>MID-YEAR Check-in Report – due Dec 31, 2025</a:t>
            </a:r>
          </a:p>
          <a:p>
            <a:pPr lvl="2">
              <a:defRPr/>
            </a:pPr>
            <a:r>
              <a:rPr lang="en-US" sz="2000" b="1" dirty="0">
                <a:solidFill>
                  <a:srgbClr val="00B050"/>
                </a:solidFill>
              </a:rPr>
              <a:t>Final Report Community Service </a:t>
            </a:r>
            <a:r>
              <a:rPr lang="en-US" sz="2000" dirty="0">
                <a:solidFill>
                  <a:schemeClr val="tx1"/>
                </a:solidFill>
              </a:rPr>
              <a:t>Grant for 2025-2026 along with ALL Required Documents – </a:t>
            </a:r>
            <a:r>
              <a:rPr lang="en-US" sz="2000" b="1" dirty="0">
                <a:solidFill>
                  <a:srgbClr val="00B050"/>
                </a:solidFill>
              </a:rPr>
              <a:t>reminder due June 1, 2026</a:t>
            </a:r>
          </a:p>
        </p:txBody>
      </p:sp>
      <p:sp>
        <p:nvSpPr>
          <p:cNvPr id="21" name="Rectangle 20">
            <a:extLst>
              <a:ext uri="{FF2B5EF4-FFF2-40B4-BE49-F238E27FC236}">
                <a16:creationId xmlns:a16="http://schemas.microsoft.com/office/drawing/2014/main" id="{0968ECF0-6D23-CA8A-E937-209274DDD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A6ADAE2-31BA-0867-4E86-E4B066646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Image result for rotary foundation logo">
            <a:extLst>
              <a:ext uri="{FF2B5EF4-FFF2-40B4-BE49-F238E27FC236}">
                <a16:creationId xmlns:a16="http://schemas.microsoft.com/office/drawing/2014/main" id="{28232B61-D159-81C4-45F3-DAE6AED5B261}"/>
              </a:ext>
            </a:extLst>
          </p:cNvPr>
          <p:cNvPicPr>
            <a:picLocks noChangeAspect="1" noChangeArrowheads="1"/>
          </p:cNvPicPr>
          <p:nvPr/>
        </p:nvPicPr>
        <p:blipFill>
          <a:blip r:embed="rId3" cstate="print"/>
          <a:stretch>
            <a:fillRect/>
          </a:stretch>
        </p:blipFill>
        <p:spPr bwMode="auto">
          <a:xfrm>
            <a:off x="7083423" y="873835"/>
            <a:ext cx="4397433" cy="1934869"/>
          </a:xfrm>
          <a:prstGeom prst="rect">
            <a:avLst/>
          </a:prstGeom>
          <a:noFill/>
        </p:spPr>
      </p:pic>
      <p:sp>
        <p:nvSpPr>
          <p:cNvPr id="25" name="Rectangle 24">
            <a:extLst>
              <a:ext uri="{FF2B5EF4-FFF2-40B4-BE49-F238E27FC236}">
                <a16:creationId xmlns:a16="http://schemas.microsoft.com/office/drawing/2014/main" id="{3A0FDD2C-07CE-9AB8-3BFE-314DC0C4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67AA704-E778-4276-1C8E-DF5BACCA3D62}"/>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pPr>
            <a:fld id="{97A94E25-127B-4C48-AF96-44BA7B823777}" type="slidenum">
              <a:rPr lang="en-US" smtClean="0">
                <a:solidFill>
                  <a:schemeClr val="tx1">
                    <a:tint val="75000"/>
                  </a:schemeClr>
                </a:solidFill>
              </a:rPr>
              <a:pPr>
                <a:spcAft>
                  <a:spcPts val="600"/>
                </a:spcAft>
              </a:pPr>
              <a:t>5</a:t>
            </a:fld>
            <a:endParaRPr lang="en-US">
              <a:solidFill>
                <a:schemeClr val="tx1">
                  <a:tint val="75000"/>
                </a:schemeClr>
              </a:solidFill>
            </a:endParaRPr>
          </a:p>
        </p:txBody>
      </p:sp>
      <p:sp>
        <p:nvSpPr>
          <p:cNvPr id="6" name="TextBox 5">
            <a:extLst>
              <a:ext uri="{FF2B5EF4-FFF2-40B4-BE49-F238E27FC236}">
                <a16:creationId xmlns:a16="http://schemas.microsoft.com/office/drawing/2014/main" id="{E24B0A59-ACD5-8383-939D-7DA01B17A295}"/>
              </a:ext>
            </a:extLst>
          </p:cNvPr>
          <p:cNvSpPr txBox="1"/>
          <p:nvPr/>
        </p:nvSpPr>
        <p:spPr>
          <a:xfrm>
            <a:off x="7403870" y="4505607"/>
            <a:ext cx="3962399" cy="923330"/>
          </a:xfrm>
          <a:prstGeom prst="rect">
            <a:avLst/>
          </a:prstGeom>
          <a:noFill/>
        </p:spPr>
        <p:txBody>
          <a:bodyPr wrap="square">
            <a:spAutoFit/>
          </a:bodyPr>
          <a:lstStyle/>
          <a:p>
            <a:pPr>
              <a:defRPr/>
            </a:pPr>
            <a:r>
              <a:rPr lang="en-US" sz="1800" dirty="0">
                <a:solidFill>
                  <a:schemeClr val="tx1"/>
                </a:solidFill>
              </a:rPr>
              <a:t>Contact Gretchen and Todd via email </a:t>
            </a:r>
            <a:r>
              <a:rPr lang="en-US" sz="1800" dirty="0">
                <a:solidFill>
                  <a:schemeClr val="tx1"/>
                </a:solidFill>
                <a:hlinkClick r:id="rId4"/>
              </a:rPr>
              <a:t>D6000CSG@gmail.com</a:t>
            </a:r>
            <a:r>
              <a:rPr lang="en-US" sz="1800" dirty="0">
                <a:solidFill>
                  <a:schemeClr val="tx1"/>
                </a:solidFill>
              </a:rPr>
              <a:t> for question or concerns </a:t>
            </a:r>
          </a:p>
        </p:txBody>
      </p:sp>
    </p:spTree>
    <p:custDataLst>
      <p:tags r:id="rId1"/>
    </p:custDataLst>
    <p:extLst>
      <p:ext uri="{BB962C8B-B14F-4D97-AF65-F5344CB8AC3E}">
        <p14:creationId xmlns:p14="http://schemas.microsoft.com/office/powerpoint/2010/main" val="47890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p:txBody>
          <a:bodyPr/>
          <a:lstStyle/>
          <a:p>
            <a:r>
              <a:rPr lang="en-US" dirty="0"/>
              <a:t>CSG Process</a:t>
            </a:r>
          </a:p>
        </p:txBody>
      </p:sp>
      <p:sp>
        <p:nvSpPr>
          <p:cNvPr id="5" name="Subtitle 4">
            <a:extLst>
              <a:ext uri="{FF2B5EF4-FFF2-40B4-BE49-F238E27FC236}">
                <a16:creationId xmlns:a16="http://schemas.microsoft.com/office/drawing/2014/main" id="{01B86A2B-7E48-BF4A-8415-534B478A8E2A}"/>
              </a:ext>
            </a:extLst>
          </p:cNvPr>
          <p:cNvSpPr>
            <a:spLocks noGrp="1"/>
          </p:cNvSpPr>
          <p:nvPr>
            <p:ph type="subTitle" idx="1"/>
          </p:nvPr>
        </p:nvSpPr>
        <p:spPr/>
        <p:txBody>
          <a:bodyPr/>
          <a:lstStyle/>
          <a:p>
            <a:r>
              <a:rPr lang="en-US" dirty="0"/>
              <a:t>Steps…..</a:t>
            </a:r>
          </a:p>
        </p:txBody>
      </p:sp>
      <p:sp>
        <p:nvSpPr>
          <p:cNvPr id="6" name="Slide Number Placeholder 5">
            <a:extLst>
              <a:ext uri="{FF2B5EF4-FFF2-40B4-BE49-F238E27FC236}">
                <a16:creationId xmlns:a16="http://schemas.microsoft.com/office/drawing/2014/main" id="{80DB3D41-48FF-074E-BE1D-376D892E3360}"/>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8" name="Picture 8" descr="Image result for rotary foundation logo">
            <a:extLst>
              <a:ext uri="{FF2B5EF4-FFF2-40B4-BE49-F238E27FC236}">
                <a16:creationId xmlns:a16="http://schemas.microsoft.com/office/drawing/2014/main" id="{0D40EE77-0BEC-07F8-6AE3-E2EF79C36E89}"/>
              </a:ext>
            </a:extLst>
          </p:cNvPr>
          <p:cNvPicPr>
            <a:picLocks noChangeAspect="1" noChangeArrowheads="1"/>
          </p:cNvPicPr>
          <p:nvPr/>
        </p:nvPicPr>
        <p:blipFill>
          <a:blip r:embed="rId3" cstate="print"/>
          <a:srcRect/>
          <a:stretch>
            <a:fillRect/>
          </a:stretch>
        </p:blipFill>
        <p:spPr bwMode="auto">
          <a:xfrm>
            <a:off x="7795059" y="244317"/>
            <a:ext cx="2432970" cy="1066800"/>
          </a:xfrm>
          <a:prstGeom prst="rect">
            <a:avLst/>
          </a:prstGeom>
          <a:noFill/>
        </p:spPr>
      </p:pic>
      <p:graphicFrame>
        <p:nvGraphicFramePr>
          <p:cNvPr id="11" name="TextBox 6">
            <a:extLst>
              <a:ext uri="{FF2B5EF4-FFF2-40B4-BE49-F238E27FC236}">
                <a16:creationId xmlns:a16="http://schemas.microsoft.com/office/drawing/2014/main" id="{BBE4B232-8791-7C46-DE30-32FAF80BC346}"/>
              </a:ext>
            </a:extLst>
          </p:cNvPr>
          <p:cNvGraphicFramePr/>
          <p:nvPr>
            <p:extLst>
              <p:ext uri="{D42A27DB-BD31-4B8C-83A1-F6EECF244321}">
                <p14:modId xmlns:p14="http://schemas.microsoft.com/office/powerpoint/2010/main" val="1045308365"/>
              </p:ext>
            </p:extLst>
          </p:nvPr>
        </p:nvGraphicFramePr>
        <p:xfrm>
          <a:off x="118533" y="244317"/>
          <a:ext cx="5858934" cy="62494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3356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C90A199-6F08-4658-B835-27722E9B9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863975" y="-12"/>
            <a:ext cx="8328026"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Title 7">
            <a:extLst>
              <a:ext uri="{FF2B5EF4-FFF2-40B4-BE49-F238E27FC236}">
                <a16:creationId xmlns:a16="http://schemas.microsoft.com/office/drawing/2014/main" id="{8E59862C-76CD-30DE-A9D3-FB9CA19EB0E2}"/>
              </a:ext>
            </a:extLst>
          </p:cNvPr>
          <p:cNvSpPr>
            <a:spLocks noGrp="1"/>
          </p:cNvSpPr>
          <p:nvPr>
            <p:ph type="title"/>
          </p:nvPr>
        </p:nvSpPr>
        <p:spPr>
          <a:xfrm>
            <a:off x="4729953" y="240838"/>
            <a:ext cx="5256213" cy="539750"/>
          </a:xfrm>
        </p:spPr>
        <p:txBody>
          <a:bodyPr vert="horz" lIns="91440" tIns="45720" rIns="91440" bIns="45720" rtlCol="0" anchor="t">
            <a:normAutofit/>
          </a:bodyPr>
          <a:lstStyle/>
          <a:p>
            <a:r>
              <a:rPr lang="en-US" sz="2200" b="1" dirty="0">
                <a:solidFill>
                  <a:schemeClr val="tx1"/>
                </a:solidFill>
              </a:rPr>
              <a:t>D6000 Local Rules</a:t>
            </a:r>
            <a:endParaRPr lang="en-US" sz="2200" dirty="0">
              <a:solidFill>
                <a:schemeClr val="tx1"/>
              </a:solidFill>
            </a:endParaRPr>
          </a:p>
        </p:txBody>
      </p:sp>
      <p:pic>
        <p:nvPicPr>
          <p:cNvPr id="7" name="Picture 8" descr="Image result for rotary foundation logo">
            <a:extLst>
              <a:ext uri="{FF2B5EF4-FFF2-40B4-BE49-F238E27FC236}">
                <a16:creationId xmlns:a16="http://schemas.microsoft.com/office/drawing/2014/main" id="{DF91866E-48CE-AEA5-1DE9-BCF5286C0300}"/>
              </a:ext>
            </a:extLst>
          </p:cNvPr>
          <p:cNvPicPr>
            <a:picLocks noChangeAspect="1" noChangeArrowheads="1"/>
          </p:cNvPicPr>
          <p:nvPr/>
        </p:nvPicPr>
        <p:blipFill>
          <a:blip r:embed="rId3" cstate="print"/>
          <a:stretch>
            <a:fillRect/>
          </a:stretch>
        </p:blipFill>
        <p:spPr bwMode="auto">
          <a:xfrm>
            <a:off x="550862" y="790113"/>
            <a:ext cx="5256213" cy="2312732"/>
          </a:xfrm>
          <a:prstGeom prst="rect">
            <a:avLst/>
          </a:prstGeom>
          <a:noFill/>
          <a:effectLst>
            <a:outerShdw blurRad="508000" dist="101600" dir="5400000" algn="tl" rotWithShape="0">
              <a:prstClr val="black">
                <a:alpha val="10000"/>
              </a:prstClr>
            </a:outerShdw>
          </a:effectLst>
        </p:spPr>
      </p:pic>
      <p:sp>
        <p:nvSpPr>
          <p:cNvPr id="5" name="Content Placeholder 4">
            <a:extLst>
              <a:ext uri="{FF2B5EF4-FFF2-40B4-BE49-F238E27FC236}">
                <a16:creationId xmlns:a16="http://schemas.microsoft.com/office/drawing/2014/main" id="{F1307AAB-D8CB-D7BD-B601-B5E0859DA0E7}"/>
              </a:ext>
            </a:extLst>
          </p:cNvPr>
          <p:cNvSpPr>
            <a:spLocks noGrp="1"/>
          </p:cNvSpPr>
          <p:nvPr>
            <p:ph idx="1"/>
          </p:nvPr>
        </p:nvSpPr>
        <p:spPr>
          <a:xfrm>
            <a:off x="5807075" y="679939"/>
            <a:ext cx="5832477" cy="5656048"/>
          </a:xfrm>
        </p:spPr>
        <p:txBody>
          <a:bodyPr vert="horz" lIns="91440" tIns="45720" rIns="91440" bIns="45720" rtlCol="0" anchor="t">
            <a:normAutofit fontScale="92500"/>
          </a:bodyPr>
          <a:lstStyle/>
          <a:p>
            <a:pPr marL="0" marR="0" indent="0">
              <a:spcBef>
                <a:spcPts val="55"/>
              </a:spcBef>
              <a:spcAft>
                <a:spcPts val="0"/>
              </a:spcAft>
              <a:buNone/>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a:t>
            </a:r>
            <a:r>
              <a:rPr lang="en-US" sz="1400" b="1" spc="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
            </a:r>
            <a:r>
              <a:rPr lang="en-US" sz="1400" b="1" spc="-1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any</a:t>
            </a:r>
            <a:r>
              <a:rPr lang="en-US" sz="1400" b="1" spc="-2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club</a:t>
            </a:r>
            <a:r>
              <a:rPr lang="en-US" sz="1400" b="1" spc="-1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a:t>
            </a:r>
            <a:r>
              <a:rPr lang="en-US" sz="1400" b="1" spc="-1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D6000</a:t>
            </a:r>
            <a:r>
              <a:rPr lang="en-US" sz="1400" b="1" spc="-2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a:t>
            </a:r>
            <a:r>
              <a:rPr lang="en-US" sz="1400" b="1" spc="-1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receive Dis</a:t>
            </a:r>
            <a:r>
              <a:rPr lang="en-US" sz="1400" b="1" spc="-1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rict</a:t>
            </a:r>
            <a:r>
              <a:rPr lang="en-US" sz="1400" b="1" spc="-2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Designated</a:t>
            </a:r>
            <a:r>
              <a:rPr lang="en-US" sz="1400" b="1" spc="-3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Funds</a:t>
            </a:r>
            <a:r>
              <a:rPr lang="en-US" sz="1400" b="1" spc="-2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spc="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DDF)</a:t>
            </a:r>
            <a:r>
              <a:rPr lang="en-US" sz="1400" b="1" spc="-2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for Di</a:t>
            </a:r>
            <a:r>
              <a:rPr lang="en-US" sz="1400" b="1" spc="1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trict</a:t>
            </a:r>
            <a:r>
              <a:rPr lang="en-US" sz="1400" b="1" spc="-2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Gra</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nts,</a:t>
            </a:r>
            <a:r>
              <a:rPr lang="en-US" sz="1400" b="1" spc="-2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a:t>
            </a:r>
            <a:r>
              <a:rPr lang="en-US" sz="1400" b="1" spc="-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club</a:t>
            </a:r>
            <a:r>
              <a:rPr lang="en-US" sz="1400" b="1" spc="-1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must</a:t>
            </a:r>
            <a:r>
              <a:rPr lang="en-US" sz="1400" b="1" spc="-2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spc="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en-US" sz="1400" b="1" spc="-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qu</a:t>
            </a:r>
            <a:r>
              <a:rPr lang="en-US" sz="1400" b="1" spc="5"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lified.</a:t>
            </a:r>
            <a:r>
              <a:rPr lang="en-US" sz="105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50"/>
              </a:spcBef>
              <a:spcAft>
                <a:spcPts val="0"/>
              </a:spcAft>
            </a:pPr>
            <a:r>
              <a:rPr lang="en-US" sz="7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Before applying for a Community Service Grant, a club must be qualified by completing the following steps set up by D6000 CSG Co-Chairs: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Attend a GMLS (Grant Management Learning Seminar) offered by the D6000 CSG Committee.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Signed MOU by all required parties of club, uploaded to Grant portal site </a:t>
            </a:r>
            <a:r>
              <a:rPr lang="en-US" sz="1400" b="1" u="sng"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communicate to D6000 CSG Co-Chairs </a:t>
            </a:r>
            <a:r>
              <a:rPr lang="en-US" sz="1400" b="1"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BY </a:t>
            </a:r>
            <a:r>
              <a:rPr lang="en-US" sz="14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JUNE</a:t>
            </a:r>
            <a:r>
              <a:rPr lang="en-US" sz="1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1,</a:t>
            </a:r>
            <a:r>
              <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2025</a:t>
            </a:r>
            <a:r>
              <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200" dirty="0">
                <a:effectLst/>
              </a:rPr>
              <a:t> </a:t>
            </a:r>
          </a:p>
          <a:p>
            <a:pPr marL="742950" marR="0" lvl="1" indent="-285750">
              <a:lnSpc>
                <a:spcPct val="150000"/>
              </a:lnSpc>
              <a:spcBef>
                <a:spcPts val="0"/>
              </a:spcBef>
              <a:spcAft>
                <a:spcPts val="0"/>
              </a:spcAft>
              <a:buFont typeface="+mj-lt"/>
              <a:buAutoNum type="alphaL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Club must submit the following 3 annuals goals: Membership, The Rotary Foundation Annual Fund Giving, and PolioPlus Giving </a:t>
            </a:r>
            <a:r>
              <a:rPr lang="en-US" sz="1400" b="1"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BY </a:t>
            </a:r>
            <a:r>
              <a:rPr lang="en-US" sz="1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JUNE 1, 2025.</a:t>
            </a:r>
            <a:r>
              <a:rPr lang="en-US" sz="1000" dirty="0">
                <a:effectLst/>
              </a:rPr>
              <a:t> </a:t>
            </a:r>
          </a:p>
          <a:p>
            <a:pPr marL="342900" marR="0" lvl="0" indent="-342900">
              <a:lnSpc>
                <a:spcPct val="150000"/>
              </a:lnSpc>
              <a:spcBef>
                <a:spcPts val="0"/>
              </a:spcBef>
              <a:spcAft>
                <a:spcPts val="0"/>
              </a:spcAft>
              <a:buFont typeface="+mj-lt"/>
              <a:buAutoNum type="arabi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Projects must take place within the geographical boundaries of District 6000.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 current on its Rotary International and District 6000 dues, and be in good standing with the District 6000, Rotary International, and The Rotary Foundation.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club may fund up to 25% of the project budget with sweat equity.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club may apply for a maximum of $</a:t>
            </a:r>
            <a:r>
              <a:rPr lang="en-US" sz="1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7,5</a:t>
            </a: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club must match grant funds 1:1 with club funds (or equivalent)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solidFill>
                <a:schemeClr val="tx1">
                  <a:alpha val="60000"/>
                </a:schemeClr>
              </a:solidFill>
            </a:endParaRPr>
          </a:p>
        </p:txBody>
      </p:sp>
      <p:sp>
        <p:nvSpPr>
          <p:cNvPr id="2" name="Slide Number Placeholder 1">
            <a:extLst>
              <a:ext uri="{FF2B5EF4-FFF2-40B4-BE49-F238E27FC236}">
                <a16:creationId xmlns:a16="http://schemas.microsoft.com/office/drawing/2014/main" id="{988D0E4B-7A8D-44BA-A94D-6019BDC90DE2}"/>
              </a:ext>
            </a:extLst>
          </p:cNvPr>
          <p:cNvSpPr>
            <a:spLocks noGrp="1"/>
          </p:cNvSpPr>
          <p:nvPr>
            <p:ph type="sldNum" sz="quarter" idx="12"/>
          </p:nvPr>
        </p:nvSpPr>
        <p:spPr>
          <a:xfrm rot="5400000">
            <a:off x="9033635" y="3148837"/>
            <a:ext cx="5768976" cy="550800"/>
          </a:xfrm>
        </p:spPr>
        <p:txBody>
          <a:bodyPr vert="horz" lIns="91440" tIns="45720" rIns="91440" bIns="45720" rtlCol="0" anchor="ctr">
            <a:normAutofit/>
          </a:bodyPr>
          <a:lstStyle/>
          <a:p>
            <a:pPr algn="ctr">
              <a:spcAft>
                <a:spcPts val="600"/>
              </a:spcAft>
            </a:pPr>
            <a:fld id="{97A94E25-127B-4C48-AF96-44BA7B823777}" type="slidenum">
              <a:rPr lang="en-US" sz="1000">
                <a:solidFill>
                  <a:schemeClr val="tx1">
                    <a:tint val="75000"/>
                  </a:schemeClr>
                </a:solidFill>
              </a:rPr>
              <a:pPr algn="ctr">
                <a:spcAft>
                  <a:spcPts val="600"/>
                </a:spcAft>
              </a:pPr>
              <a:t>7</a:t>
            </a:fld>
            <a:endParaRPr lang="en-US" sz="1000">
              <a:solidFill>
                <a:schemeClr val="tx1">
                  <a:tint val="75000"/>
                </a:schemeClr>
              </a:solidFill>
            </a:endParaRPr>
          </a:p>
        </p:txBody>
      </p:sp>
    </p:spTree>
    <p:custDataLst>
      <p:tags r:id="rId1"/>
    </p:custDataLst>
    <p:extLst>
      <p:ext uri="{BB962C8B-B14F-4D97-AF65-F5344CB8AC3E}">
        <p14:creationId xmlns:p14="http://schemas.microsoft.com/office/powerpoint/2010/main" val="160212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E59862C-76CD-30DE-A9D3-FB9CA19EB0E2}"/>
              </a:ext>
            </a:extLst>
          </p:cNvPr>
          <p:cNvSpPr>
            <a:spLocks noGrp="1"/>
          </p:cNvSpPr>
          <p:nvPr>
            <p:ph type="title"/>
          </p:nvPr>
        </p:nvSpPr>
        <p:spPr/>
        <p:txBody>
          <a:bodyPr/>
          <a:lstStyle/>
          <a:p>
            <a:r>
              <a:rPr lang="en-US" b="1" dirty="0"/>
              <a:t>D6000 </a:t>
            </a:r>
            <a:r>
              <a:rPr lang="en-US" sz="2800" dirty="0">
                <a:effectLst/>
                <a:latin typeface="Arial Rounded MT Bold" panose="020F0704030504030204" pitchFamily="34" charset="77"/>
                <a:ea typeface="Calibri" panose="020F0502020204030204" pitchFamily="34" charset="0"/>
                <a:cs typeface="Times New Roman" panose="02020603050405020304" pitchFamily="18" charset="0"/>
              </a:rPr>
              <a:t>Community Grant Program Score Breakdown</a:t>
            </a:r>
            <a:r>
              <a:rPr lang="en-US" sz="1800" dirty="0">
                <a:effectLst/>
                <a:latin typeface="Arial Rounded MT Bold" panose="020F0704030504030204" pitchFamily="34" charset="77"/>
                <a:ea typeface="Calibri" panose="020F0502020204030204" pitchFamily="34" charset="0"/>
                <a:cs typeface="Times New Roman" panose="02020603050405020304" pitchFamily="18" charset="0"/>
              </a:rPr>
              <a:t>	</a:t>
            </a:r>
            <a:r>
              <a:rPr lang="en-US" dirty="0">
                <a:effectLst/>
              </a:rPr>
              <a:t> </a:t>
            </a:r>
            <a:endParaRPr lang="en-US" dirty="0"/>
          </a:p>
        </p:txBody>
      </p:sp>
      <p:sp>
        <p:nvSpPr>
          <p:cNvPr id="2" name="Slide Number Placeholder 1">
            <a:extLst>
              <a:ext uri="{FF2B5EF4-FFF2-40B4-BE49-F238E27FC236}">
                <a16:creationId xmlns:a16="http://schemas.microsoft.com/office/drawing/2014/main" id="{988D0E4B-7A8D-44BA-A94D-6019BDC90DE2}"/>
              </a:ext>
            </a:extLst>
          </p:cNvPr>
          <p:cNvSpPr>
            <a:spLocks noGrp="1"/>
          </p:cNvSpPr>
          <p:nvPr>
            <p:ph type="sldNum" sz="quarter" idx="12"/>
          </p:nvPr>
        </p:nvSpPr>
        <p:spPr/>
        <p:txBody>
          <a:bodyPr/>
          <a:lstStyle/>
          <a:p>
            <a:fld id="{97A94E25-127B-4C48-AF96-44BA7B823777}" type="slidenum">
              <a:rPr lang="en-US" smtClean="0"/>
              <a:pPr/>
              <a:t>8</a:t>
            </a:fld>
            <a:endParaRPr lang="en-US" dirty="0"/>
          </a:p>
        </p:txBody>
      </p:sp>
      <p:graphicFrame>
        <p:nvGraphicFramePr>
          <p:cNvPr id="12" name="Content Placeholder 5">
            <a:extLst>
              <a:ext uri="{FF2B5EF4-FFF2-40B4-BE49-F238E27FC236}">
                <a16:creationId xmlns:a16="http://schemas.microsoft.com/office/drawing/2014/main" id="{88C6F1D7-20F7-113B-7543-89D8FE756EF8}"/>
              </a:ext>
            </a:extLst>
          </p:cNvPr>
          <p:cNvGraphicFramePr>
            <a:graphicFrameLocks noGrp="1"/>
          </p:cNvGraphicFramePr>
          <p:nvPr>
            <p:ph idx="1"/>
            <p:extLst>
              <p:ext uri="{D42A27DB-BD31-4B8C-83A1-F6EECF244321}">
                <p14:modId xmlns:p14="http://schemas.microsoft.com/office/powerpoint/2010/main" val="4135349365"/>
              </p:ext>
            </p:extLst>
          </p:nvPr>
        </p:nvGraphicFramePr>
        <p:xfrm>
          <a:off x="0" y="1655612"/>
          <a:ext cx="12191999" cy="5202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1213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F8CF6-1C03-B6DF-0CB2-0EA3116ABB3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155E320-3397-E248-1597-CEB2FB90B559}"/>
              </a:ext>
            </a:extLst>
          </p:cNvPr>
          <p:cNvSpPr>
            <a:spLocks noGrp="1"/>
          </p:cNvSpPr>
          <p:nvPr>
            <p:ph type="title"/>
          </p:nvPr>
        </p:nvSpPr>
        <p:spPr/>
        <p:txBody>
          <a:bodyPr/>
          <a:lstStyle/>
          <a:p>
            <a:r>
              <a:rPr lang="en-US" b="1" dirty="0"/>
              <a:t>D6000 </a:t>
            </a:r>
            <a:r>
              <a:rPr lang="en-US" sz="2800" dirty="0">
                <a:effectLst/>
                <a:latin typeface="Arial Rounded MT Bold" panose="020F0704030504030204" pitchFamily="34" charset="77"/>
                <a:ea typeface="Calibri" panose="020F0502020204030204" pitchFamily="34" charset="0"/>
                <a:cs typeface="Times New Roman" panose="02020603050405020304" pitchFamily="18" charset="0"/>
              </a:rPr>
              <a:t>Community Grant Program Score Breakdown</a:t>
            </a:r>
            <a:r>
              <a:rPr lang="en-US" sz="1800" dirty="0">
                <a:effectLst/>
                <a:latin typeface="Arial Rounded MT Bold" panose="020F0704030504030204" pitchFamily="34" charset="77"/>
                <a:ea typeface="Calibri" panose="020F0502020204030204" pitchFamily="34" charset="0"/>
                <a:cs typeface="Times New Roman" panose="02020603050405020304" pitchFamily="18" charset="0"/>
              </a:rPr>
              <a:t>	</a:t>
            </a:r>
            <a:r>
              <a:rPr lang="en-US" dirty="0">
                <a:effectLst/>
              </a:rPr>
              <a:t> </a:t>
            </a:r>
            <a:endParaRPr lang="en-US" dirty="0"/>
          </a:p>
        </p:txBody>
      </p:sp>
      <p:sp>
        <p:nvSpPr>
          <p:cNvPr id="2" name="Slide Number Placeholder 1">
            <a:extLst>
              <a:ext uri="{FF2B5EF4-FFF2-40B4-BE49-F238E27FC236}">
                <a16:creationId xmlns:a16="http://schemas.microsoft.com/office/drawing/2014/main" id="{6F53188E-2469-69AB-B8A1-1A5636E2D159}"/>
              </a:ext>
            </a:extLst>
          </p:cNvPr>
          <p:cNvSpPr>
            <a:spLocks noGrp="1"/>
          </p:cNvSpPr>
          <p:nvPr>
            <p:ph type="sldNum" sz="quarter" idx="12"/>
          </p:nvPr>
        </p:nvSpPr>
        <p:spPr/>
        <p:txBody>
          <a:bodyPr/>
          <a:lstStyle/>
          <a:p>
            <a:fld id="{97A94E25-127B-4C48-AF96-44BA7B823777}" type="slidenum">
              <a:rPr lang="en-US" smtClean="0"/>
              <a:pPr/>
              <a:t>9</a:t>
            </a:fld>
            <a:endParaRPr lang="en-US" dirty="0"/>
          </a:p>
        </p:txBody>
      </p:sp>
      <p:graphicFrame>
        <p:nvGraphicFramePr>
          <p:cNvPr id="12" name="Content Placeholder 5">
            <a:extLst>
              <a:ext uri="{FF2B5EF4-FFF2-40B4-BE49-F238E27FC236}">
                <a16:creationId xmlns:a16="http://schemas.microsoft.com/office/drawing/2014/main" id="{9C12C906-CAFD-004D-DB94-8344CC7EA976}"/>
              </a:ext>
            </a:extLst>
          </p:cNvPr>
          <p:cNvGraphicFramePr>
            <a:graphicFrameLocks noGrp="1"/>
          </p:cNvGraphicFramePr>
          <p:nvPr>
            <p:ph idx="1"/>
            <p:extLst>
              <p:ext uri="{D42A27DB-BD31-4B8C-83A1-F6EECF244321}">
                <p14:modId xmlns:p14="http://schemas.microsoft.com/office/powerpoint/2010/main" val="1046633216"/>
              </p:ext>
            </p:extLst>
          </p:nvPr>
        </p:nvGraphicFramePr>
        <p:xfrm>
          <a:off x="0" y="1655612"/>
          <a:ext cx="12191999" cy="5202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88550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4459</TotalTime>
  <Words>1262</Words>
  <Application>Microsoft Macintosh PowerPoint</Application>
  <PresentationFormat>Widescreen</PresentationFormat>
  <Paragraphs>106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Rounded MT Bold</vt:lpstr>
      <vt:lpstr>Calibri</vt:lpstr>
      <vt:lpstr>Roboto</vt:lpstr>
      <vt:lpstr>Office Theme</vt:lpstr>
      <vt:lpstr>District 6000 Community Service Grant Management Learning Seminar</vt:lpstr>
      <vt:lpstr>PowerPoint Presentation</vt:lpstr>
      <vt:lpstr>PowerPoint Presentation</vt:lpstr>
      <vt:lpstr>INFORMATION on CSG for D6000</vt:lpstr>
      <vt:lpstr>INFORMATION on CSG for D6000</vt:lpstr>
      <vt:lpstr>PowerPoint Presentation</vt:lpstr>
      <vt:lpstr>D6000 Local Rules</vt:lpstr>
      <vt:lpstr>D6000 Community Grant Program Score Breakdown  </vt:lpstr>
      <vt:lpstr>D6000 Community Grant Program Score Breakdown  </vt:lpstr>
      <vt:lpstr>PowerPoint Presentation</vt:lpstr>
      <vt:lpstr>PowerPoint Presentation</vt:lpstr>
      <vt:lpstr>REMINDERS on Applying for a CS Grant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james nollman</cp:lastModifiedBy>
  <cp:revision>175</cp:revision>
  <cp:lastPrinted>2019-12-04T20:41:25Z</cp:lastPrinted>
  <dcterms:created xsi:type="dcterms:W3CDTF">2019-11-18T03:22:22Z</dcterms:created>
  <dcterms:modified xsi:type="dcterms:W3CDTF">2025-02-21T21:39:04Z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