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 id="2147483674" r:id="rId3"/>
  </p:sldMasterIdLst>
  <p:notesMasterIdLst>
    <p:notesMasterId r:id="rId25"/>
  </p:notes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6" r:id="rId17"/>
    <p:sldId id="277" r:id="rId18"/>
    <p:sldId id="270" r:id="rId19"/>
    <p:sldId id="271" r:id="rId20"/>
    <p:sldId id="272" r:id="rId21"/>
    <p:sldId id="273" r:id="rId22"/>
    <p:sldId id="274" r:id="rId23"/>
    <p:sldId id="275"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32">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ClrjYYBp99gqKC8g8Hj3gGAC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25" autoAdjust="0"/>
  </p:normalViewPr>
  <p:slideViewPr>
    <p:cSldViewPr snapToGrid="0">
      <p:cViewPr varScale="1">
        <p:scale>
          <a:sx n="60" d="100"/>
          <a:sy n="60" d="100"/>
        </p:scale>
        <p:origin x="1450" y="274"/>
      </p:cViewPr>
      <p:guideLst>
        <p:guide orient="horz" pos="26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21" Type="http://schemas.openxmlformats.org/officeDocument/2006/relationships/slide" Target="slides/slide18.xml"/><Relationship Id="rId50"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txBox="1"/>
          <p:nvPr/>
        </p:nvSpPr>
        <p:spPr>
          <a:xfrm>
            <a:off x="3971925" y="8831262"/>
            <a:ext cx="3038475" cy="46513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155" name="Google Shape;155;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4:notes"/>
          <p:cNvSpPr txBox="1">
            <a:spLocks noGrp="1"/>
          </p:cNvSpPr>
          <p:nvPr>
            <p:ph type="body" idx="1"/>
          </p:nvPr>
        </p:nvSpPr>
        <p:spPr>
          <a:xfrm>
            <a:off x="228600" y="4437062"/>
            <a:ext cx="6553200" cy="41148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800"/>
              <a:buFont typeface="Calibri"/>
              <a:buNone/>
            </a:pPr>
            <a:r>
              <a:rPr lang="en-US"/>
              <a:t>The inauguration of a global grant project, when the completed project is handed over to the impoverished community that will own and maintain it, is probably the most emotional and humbling experience in Rotary. You share the celebration with Rotarians from another land and you experience the appreciation of people whose lives will be forever improved  In the clip, Mt Pleasant Rotarians Rachel and Cal Litwiller, Davenport Rotarian Brock Earnhardt and I had that experience in a rural village in Nepal where we joined with hundreds of villagers and our Nepali Rotary partners.  We were there to celebrate completion of a community water supply project financed by a Rotary Foundation global grant.  Until you’ve had a similar experience, you cannot fully understand the power of Rotary to do good in the world.</a:t>
            </a:r>
            <a:endParaRPr/>
          </a:p>
          <a:p>
            <a:pPr marL="0" lvl="0" indent="0" algn="l" rtl="0">
              <a:lnSpc>
                <a:spcPct val="150000"/>
              </a:lnSpc>
              <a:spcBef>
                <a:spcPts val="0"/>
              </a:spcBef>
              <a:spcAft>
                <a:spcPts val="0"/>
              </a:spcAft>
              <a:buClr>
                <a:schemeClr val="dk1"/>
              </a:buClr>
              <a:buSzPts val="1800"/>
              <a:buFont typeface="Calibri"/>
              <a:buNone/>
            </a:pPr>
            <a:r>
              <a:rPr lang="en-US"/>
              <a:t>This project was so successful – so well received by the beneficiaries, so well managed by the Rotary Club of Narayani Mid Town and such strong friendships developed between Rotary clubs – that the Rotary Club of Fairfield has undertaken and completed two more community water supply projects with the same Nepali club.  Today, the three projects are providing clean, disease-free water piped to the homes of more than 25,000 people. </a:t>
            </a:r>
            <a:endParaRPr/>
          </a:p>
          <a:p>
            <a:pPr marL="0" lvl="0" indent="0" algn="l" rtl="0">
              <a:lnSpc>
                <a:spcPct val="150000"/>
              </a:lnSpc>
              <a:spcBef>
                <a:spcPts val="0"/>
              </a:spcBef>
              <a:spcAft>
                <a:spcPts val="0"/>
              </a:spcAft>
              <a:buClr>
                <a:schemeClr val="dk1"/>
              </a:buClr>
              <a:buSzPts val="1400"/>
              <a:buFont typeface="Calibri"/>
              <a:buNone/>
            </a:pPr>
            <a:endParaRPr sz="1400"/>
          </a:p>
          <a:p>
            <a:pPr marL="0" lvl="0" indent="0" algn="l" rtl="0">
              <a:lnSpc>
                <a:spcPct val="150000"/>
              </a:lnSpc>
              <a:spcBef>
                <a:spcPts val="0"/>
              </a:spcBef>
              <a:spcAft>
                <a:spcPts val="0"/>
              </a:spcAft>
              <a:buClr>
                <a:schemeClr val="dk1"/>
              </a:buClr>
              <a:buSzPts val="1400"/>
              <a:buFont typeface="Calibri"/>
              <a:buNone/>
            </a:pPr>
            <a:r>
              <a:rPr lang="en-US" sz="1400"/>
              <a:t>Rotary clubs transform lives with global grants.</a:t>
            </a:r>
            <a:endParaRPr/>
          </a:p>
          <a:p>
            <a:pPr marL="0" lvl="0" indent="0" algn="l" rtl="0">
              <a:lnSpc>
                <a:spcPct val="150000"/>
              </a:lnSpc>
              <a:spcBef>
                <a:spcPts val="0"/>
              </a:spcBef>
              <a:spcAft>
                <a:spcPts val="0"/>
              </a:spcAft>
              <a:buClr>
                <a:schemeClr val="dk1"/>
              </a:buClr>
              <a:buSzPts val="1400"/>
              <a:buFont typeface="Calibri"/>
              <a:buNone/>
            </a:pPr>
            <a:r>
              <a:rPr lang="en-US" sz="1400"/>
              <a:t>We do that by </a:t>
            </a:r>
            <a:endParaRPr sz="1400"/>
          </a:p>
          <a:p>
            <a:pPr marL="0" lvl="0" indent="0" algn="l" rtl="0">
              <a:lnSpc>
                <a:spcPct val="150000"/>
              </a:lnSpc>
              <a:spcBef>
                <a:spcPts val="0"/>
              </a:spcBef>
              <a:spcAft>
                <a:spcPts val="0"/>
              </a:spcAft>
              <a:buClr>
                <a:schemeClr val="dk1"/>
              </a:buClr>
              <a:buSzPts val="1400"/>
              <a:buFont typeface="Calibri"/>
              <a:buNone/>
            </a:pPr>
            <a:r>
              <a:rPr lang="en-US" sz="1400"/>
              <a:t>By developing water and sanitation systems, </a:t>
            </a:r>
            <a:endParaRPr/>
          </a:p>
          <a:p>
            <a:pPr marL="0" lvl="0" indent="0" algn="l" rtl="0">
              <a:lnSpc>
                <a:spcPct val="150000"/>
              </a:lnSpc>
              <a:spcBef>
                <a:spcPts val="0"/>
              </a:spcBef>
              <a:spcAft>
                <a:spcPts val="0"/>
              </a:spcAft>
              <a:buClr>
                <a:schemeClr val="dk1"/>
              </a:buClr>
              <a:buSzPts val="1400"/>
              <a:buFont typeface="Calibri"/>
              <a:buNone/>
            </a:pPr>
            <a:r>
              <a:rPr lang="en-US" sz="1400"/>
              <a:t>By supporting basic education and literacy, </a:t>
            </a:r>
            <a:endParaRPr/>
          </a:p>
          <a:p>
            <a:pPr marL="0" lvl="0" indent="0" algn="l" rtl="0">
              <a:lnSpc>
                <a:spcPct val="150000"/>
              </a:lnSpc>
              <a:spcBef>
                <a:spcPts val="0"/>
              </a:spcBef>
              <a:spcAft>
                <a:spcPts val="0"/>
              </a:spcAft>
              <a:buClr>
                <a:schemeClr val="dk1"/>
              </a:buClr>
              <a:buSzPts val="1400"/>
              <a:buFont typeface="Calibri"/>
              <a:buNone/>
            </a:pPr>
            <a:r>
              <a:rPr lang="en-US" sz="1400"/>
              <a:t>By bringing better health care to mothers and children, </a:t>
            </a:r>
            <a:endParaRPr/>
          </a:p>
          <a:p>
            <a:pPr marL="0" lvl="0" indent="0" algn="l" rtl="0">
              <a:lnSpc>
                <a:spcPct val="150000"/>
              </a:lnSpc>
              <a:spcBef>
                <a:spcPts val="0"/>
              </a:spcBef>
              <a:spcAft>
                <a:spcPts val="0"/>
              </a:spcAft>
              <a:buClr>
                <a:schemeClr val="dk1"/>
              </a:buClr>
              <a:buSzPts val="1400"/>
              <a:buFont typeface="Calibri"/>
              <a:buNone/>
            </a:pPr>
            <a:r>
              <a:rPr lang="en-US" sz="1400"/>
              <a:t>By providing low-cost health care, </a:t>
            </a:r>
            <a:endParaRPr/>
          </a:p>
          <a:p>
            <a:pPr marL="0" lvl="0" indent="0" algn="l" rtl="0">
              <a:lnSpc>
                <a:spcPct val="150000"/>
              </a:lnSpc>
              <a:spcBef>
                <a:spcPts val="0"/>
              </a:spcBef>
              <a:spcAft>
                <a:spcPts val="0"/>
              </a:spcAft>
              <a:buClr>
                <a:schemeClr val="dk1"/>
              </a:buClr>
              <a:buSzPts val="1400"/>
              <a:buFont typeface="Calibri"/>
              <a:buNone/>
            </a:pPr>
            <a:r>
              <a:rPr lang="en-US" sz="1400"/>
              <a:t>By developing opportunities for decent and productive work, </a:t>
            </a:r>
            <a:endParaRPr/>
          </a:p>
          <a:p>
            <a:pPr marL="0" lvl="0" indent="0" algn="l" rtl="0">
              <a:lnSpc>
                <a:spcPct val="150000"/>
              </a:lnSpc>
              <a:spcBef>
                <a:spcPts val="0"/>
              </a:spcBef>
              <a:spcAft>
                <a:spcPts val="0"/>
              </a:spcAft>
              <a:buClr>
                <a:schemeClr val="dk1"/>
              </a:buClr>
              <a:buSzPts val="1400"/>
              <a:buFont typeface="Calibri"/>
              <a:buNone/>
            </a:pPr>
            <a:r>
              <a:rPr lang="en-US" sz="1400"/>
              <a:t>By protecting the environment, and </a:t>
            </a:r>
            <a:endParaRPr sz="1400"/>
          </a:p>
          <a:p>
            <a:pPr marL="0" lvl="0" indent="0" algn="l" rtl="0">
              <a:lnSpc>
                <a:spcPct val="150000"/>
              </a:lnSpc>
              <a:spcBef>
                <a:spcPts val="0"/>
              </a:spcBef>
              <a:spcAft>
                <a:spcPts val="0"/>
              </a:spcAft>
              <a:buClr>
                <a:schemeClr val="dk1"/>
              </a:buClr>
              <a:buSzPts val="1400"/>
              <a:buFont typeface="Calibri"/>
              <a:buNone/>
            </a:pPr>
            <a:r>
              <a:rPr lang="en-US" sz="1400"/>
              <a:t>By promoting peace.</a:t>
            </a:r>
            <a:endParaRPr/>
          </a:p>
          <a:p>
            <a:pPr marL="0" lvl="0" indent="0" algn="l" rtl="0">
              <a:lnSpc>
                <a:spcPct val="150000"/>
              </a:lnSpc>
              <a:spcBef>
                <a:spcPts val="0"/>
              </a:spcBef>
              <a:spcAft>
                <a:spcPts val="0"/>
              </a:spcAft>
              <a:buClr>
                <a:schemeClr val="dk1"/>
              </a:buClr>
              <a:buSzPts val="1400"/>
              <a:buFont typeface="Calibri"/>
              <a:buNone/>
            </a:pPr>
            <a:r>
              <a:rPr lang="en-US" sz="1400"/>
              <a:t>Perhaps just as importantly, while we’re developing these projects, we build relationships with Rotarians on the other side and help advance the Foundation's mission to enhance world understanding, goodwill, and peace.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43be4caabe_0_73: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343be4caabe_0_73:notes"/>
          <p:cNvSpPr txBox="1">
            <a:spLocks noGrp="1"/>
          </p:cNvSpPr>
          <p:nvPr>
            <p:ph type="body" idx="1"/>
          </p:nvPr>
        </p:nvSpPr>
        <p:spPr>
          <a:xfrm>
            <a:off x="152400" y="4270375"/>
            <a:ext cx="6767400" cy="50259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400"/>
              <a:buFont typeface="Calibri"/>
              <a:buNone/>
            </a:pPr>
            <a:r>
              <a:rPr lang="en-US" sz="1400"/>
              <a:t>Successful Global Grant Projects meet community needs.  That means:</a:t>
            </a:r>
            <a:endParaRPr/>
          </a:p>
          <a:p>
            <a:pPr marL="0" lvl="0" indent="0" algn="l" rtl="0">
              <a:spcBef>
                <a:spcPts val="300"/>
              </a:spcBef>
              <a:spcAft>
                <a:spcPts val="0"/>
              </a:spcAft>
              <a:buClr>
                <a:schemeClr val="dk1"/>
              </a:buClr>
              <a:buSzPts val="1400"/>
              <a:buFont typeface="Calibri"/>
              <a:buNone/>
            </a:pPr>
            <a:r>
              <a:rPr lang="en-US" sz="1400"/>
              <a:t>They address a </a:t>
            </a:r>
            <a:r>
              <a:rPr lang="en-US" sz="1400" b="1"/>
              <a:t>real need</a:t>
            </a:r>
            <a:r>
              <a:rPr lang="en-US" sz="1400"/>
              <a:t> that the community itself has identified. This is Human Nature 101: you’re more likely to participate, support and maintain a project that you want and need.  </a:t>
            </a:r>
            <a:endParaRPr/>
          </a:p>
          <a:p>
            <a:pPr marL="0" lvl="0" indent="0" algn="l" rtl="0">
              <a:spcBef>
                <a:spcPts val="300"/>
              </a:spcBef>
              <a:spcAft>
                <a:spcPts val="0"/>
              </a:spcAft>
              <a:buClr>
                <a:schemeClr val="dk1"/>
              </a:buClr>
              <a:buSzPts val="1400"/>
              <a:buFont typeface="Calibri"/>
              <a:buNone/>
            </a:pPr>
            <a:r>
              <a:rPr lang="en-US" sz="1400"/>
              <a:t>Projects shouldn’t be imposed by international partners.  Ideally they should be designed by the benefitting community and the host partner with input and support by the international partner.</a:t>
            </a:r>
            <a:endParaRPr/>
          </a:p>
          <a:p>
            <a:pPr marL="0" lvl="0" indent="0" algn="l" rtl="0">
              <a:spcBef>
                <a:spcPts val="300"/>
              </a:spcBef>
              <a:spcAft>
                <a:spcPts val="0"/>
              </a:spcAft>
              <a:buClr>
                <a:schemeClr val="dk1"/>
              </a:buClr>
              <a:buSzPts val="1400"/>
              <a:buFont typeface="Calibri"/>
              <a:buNone/>
            </a:pPr>
            <a:r>
              <a:rPr lang="en-US" sz="1400"/>
              <a:t>The best projects – and you’ll find the most satisfying projects - have frequent partner communication</a:t>
            </a:r>
            <a:endParaRPr/>
          </a:p>
          <a:p>
            <a:pPr marL="0" lvl="0" indent="0" algn="l" rtl="0">
              <a:spcBef>
                <a:spcPts val="300"/>
              </a:spcBef>
              <a:spcAft>
                <a:spcPts val="0"/>
              </a:spcAft>
              <a:buClr>
                <a:schemeClr val="dk1"/>
              </a:buClr>
              <a:buSzPts val="1400"/>
              <a:buFont typeface="Calibri"/>
              <a:buNone/>
            </a:pPr>
            <a:r>
              <a:rPr lang="en-US" sz="1400"/>
              <a:t>Rotarians should partner with the community and with organizations that have technical expertise; however, the Foundation expects that projects will be managed by Rotarians.</a:t>
            </a:r>
            <a:endParaRPr/>
          </a:p>
          <a:p>
            <a:pPr marL="0" lvl="0" indent="0" algn="l" rtl="0">
              <a:spcBef>
                <a:spcPts val="300"/>
              </a:spcBef>
              <a:spcAft>
                <a:spcPts val="0"/>
              </a:spcAft>
              <a:buClr>
                <a:schemeClr val="dk1"/>
              </a:buClr>
              <a:buSzPts val="1400"/>
              <a:buFont typeface="Calibri"/>
              <a:buNone/>
            </a:pPr>
            <a:r>
              <a:rPr lang="en-US" sz="1400"/>
              <a:t>Working together is more than financial participation; it is also using each partner’s expertise to plan and implement the project.  </a:t>
            </a:r>
            <a:endParaRPr sz="1400"/>
          </a:p>
          <a:p>
            <a:pPr marL="0" lvl="0" indent="0" algn="l" rtl="0">
              <a:spcBef>
                <a:spcPts val="300"/>
              </a:spcBef>
              <a:spcAft>
                <a:spcPts val="0"/>
              </a:spcAft>
              <a:buClr>
                <a:schemeClr val="dk1"/>
              </a:buClr>
              <a:buSzPts val="1400"/>
              <a:buFont typeface="Calibri"/>
              <a:buNone/>
            </a:pPr>
            <a:r>
              <a:rPr lang="en-US" sz="1400"/>
              <a:t>Stay in touch via email. Ask your partner to send photos. Club members and contributors really appreciate seeing the progress of the project.</a:t>
            </a:r>
            <a:endParaRPr/>
          </a:p>
          <a:p>
            <a:pPr marL="0" lvl="0" indent="0" algn="l" rtl="0">
              <a:spcBef>
                <a:spcPts val="300"/>
              </a:spcBef>
              <a:spcAft>
                <a:spcPts val="0"/>
              </a:spcAft>
              <a:buClr>
                <a:schemeClr val="dk1"/>
              </a:buClr>
              <a:buSzPts val="1400"/>
              <a:buFont typeface="Calibri"/>
              <a:buNone/>
            </a:pPr>
            <a:r>
              <a:rPr lang="en-US" sz="1400"/>
              <a:t>Several of our projects have used Facebook group pages to maintain communications and document progress.</a:t>
            </a:r>
            <a:endParaRPr/>
          </a:p>
          <a:p>
            <a:pPr marL="0" lvl="0" indent="0" algn="l" rtl="0">
              <a:spcBef>
                <a:spcPts val="300"/>
              </a:spcBef>
              <a:spcAft>
                <a:spcPts val="0"/>
              </a:spcAft>
              <a:buClr>
                <a:schemeClr val="dk1"/>
              </a:buClr>
              <a:buSzPts val="1400"/>
              <a:buFont typeface="Calibri"/>
              <a:buNone/>
            </a:pPr>
            <a:r>
              <a:rPr lang="en-US" sz="1400"/>
              <a:t>The Foundation expects that our projects will be sustainable; that is, the benefits continue long after the funds have been spent.</a:t>
            </a:r>
            <a:endParaRPr/>
          </a:p>
          <a:p>
            <a:pPr marL="0" lvl="0" indent="0" algn="l" rtl="0">
              <a:spcBef>
                <a:spcPts val="300"/>
              </a:spcBef>
              <a:spcAft>
                <a:spcPts val="0"/>
              </a:spcAft>
              <a:buClr>
                <a:schemeClr val="dk1"/>
              </a:buClr>
              <a:buSzPts val="1400"/>
              <a:buFont typeface="Calibri"/>
              <a:buNone/>
            </a:pPr>
            <a:r>
              <a:rPr lang="en-US" sz="1400"/>
              <a:t>TRF expects that we will practice good stewardship and oversight of grant funds.</a:t>
            </a:r>
            <a:endParaRPr/>
          </a:p>
          <a:p>
            <a:pPr marL="0" lvl="0" indent="0" algn="l" rtl="0">
              <a:spcBef>
                <a:spcPts val="300"/>
              </a:spcBef>
              <a:spcAft>
                <a:spcPts val="0"/>
              </a:spcAft>
              <a:buClr>
                <a:schemeClr val="dk1"/>
              </a:buClr>
              <a:buSzPts val="1400"/>
              <a:buFont typeface="Calibri"/>
              <a:buNone/>
            </a:pPr>
            <a:endParaRPr sz="1400"/>
          </a:p>
        </p:txBody>
      </p:sp>
      <p:sp>
        <p:nvSpPr>
          <p:cNvPr id="248" name="Google Shape;248;g343be4caabe_0_73: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43be4caabe_0_80: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g343be4caabe_0_80:notes"/>
          <p:cNvSpPr txBox="1">
            <a:spLocks noGrp="1"/>
          </p:cNvSpPr>
          <p:nvPr>
            <p:ph type="body" idx="1"/>
          </p:nvPr>
        </p:nvSpPr>
        <p:spPr>
          <a:xfrm>
            <a:off x="457200" y="4416425"/>
            <a:ext cx="5943600" cy="41832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In general, The Rotary Foundation funds scholarships, vocational training teams and humanitarian projects that enable us to advance world understanding, goodwill, and peace through improvement of health, support of education, and alleviation of poverty within the seven areas of focus – the mission of the Foundation.</a:t>
            </a:r>
            <a:endParaRPr/>
          </a:p>
          <a:p>
            <a:pPr marL="0" lvl="0" indent="0" algn="l" rtl="0">
              <a:lnSpc>
                <a:spcPct val="150000"/>
              </a:lnSpc>
              <a:spcBef>
                <a:spcPts val="600"/>
              </a:spcBef>
              <a:spcAft>
                <a:spcPts val="0"/>
              </a:spcAft>
              <a:buClr>
                <a:schemeClr val="dk1"/>
              </a:buClr>
              <a:buSzPts val="1400"/>
              <a:buFont typeface="Calibri"/>
              <a:buNone/>
            </a:pPr>
            <a:r>
              <a:rPr lang="en-US" sz="1400"/>
              <a:t>Specific guidelines for and restrictions against the uses of grant funds are given in “Terms and Conditions for Rotary Foundation District Grants and Global Grants.”  It is important for you to review Terms and Conditions before you start drafting your application.  It is updated several times every year and we keep a current version on the district website in both grants sections.</a:t>
            </a:r>
            <a:endParaRPr/>
          </a:p>
          <a:p>
            <a:pPr marL="0" lvl="0" indent="0" algn="l" rtl="0">
              <a:lnSpc>
                <a:spcPct val="150000"/>
              </a:lnSpc>
              <a:spcBef>
                <a:spcPts val="600"/>
              </a:spcBef>
              <a:spcAft>
                <a:spcPts val="0"/>
              </a:spcAft>
              <a:buClr>
                <a:schemeClr val="dk1"/>
              </a:buClr>
              <a:buSzPts val="1400"/>
              <a:buFont typeface="Calibri"/>
              <a:buNone/>
            </a:pPr>
            <a:endParaRPr sz="1400"/>
          </a:p>
          <a:p>
            <a:pPr marL="0" lvl="0" indent="0" algn="l" rtl="0">
              <a:spcBef>
                <a:spcPts val="600"/>
              </a:spcBef>
              <a:spcAft>
                <a:spcPts val="0"/>
              </a:spcAft>
              <a:buClr>
                <a:schemeClr val="dk1"/>
              </a:buClr>
              <a:buSzPts val="1400"/>
              <a:buFont typeface="Calibri"/>
              <a:buNone/>
            </a:pPr>
            <a:endParaRPr sz="1400"/>
          </a:p>
        </p:txBody>
      </p:sp>
      <p:sp>
        <p:nvSpPr>
          <p:cNvPr id="256" name="Google Shape;256;g343be4caabe_0_80: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43be4caabe_0_89: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g343be4caabe_0_89:notes"/>
          <p:cNvSpPr txBox="1">
            <a:spLocks noGrp="1"/>
          </p:cNvSpPr>
          <p:nvPr>
            <p:ph type="body" idx="1"/>
          </p:nvPr>
        </p:nvSpPr>
        <p:spPr>
          <a:xfrm>
            <a:off x="533400" y="4416425"/>
            <a:ext cx="5943600" cy="45753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Earlier I said that global grants are intended to create sustainable projects, sustainable meaning that Rotary Foundation global grants are able to continue to have an impact long after the grant funds have been spent. </a:t>
            </a:r>
            <a:endParaRPr/>
          </a:p>
          <a:p>
            <a:pPr marL="0" lvl="0" indent="0" algn="l" rtl="0">
              <a:lnSpc>
                <a:spcPct val="150000"/>
              </a:lnSpc>
              <a:spcBef>
                <a:spcPts val="600"/>
              </a:spcBef>
              <a:spcAft>
                <a:spcPts val="0"/>
              </a:spcAft>
              <a:buClr>
                <a:schemeClr val="dk1"/>
              </a:buClr>
              <a:buSzPts val="1400"/>
              <a:buFont typeface="Calibri"/>
              <a:buNone/>
            </a:pPr>
            <a:r>
              <a:rPr lang="en-US" sz="1400"/>
              <a:t>How is sustainability accomplished? Think of the proverb: Give a person a fish and they’ll eat for a day. Teach them to fish and they’ll eat for a lifetime. Again, the grants officers look for strong education, training and self-help components in the projects.</a:t>
            </a:r>
            <a:endParaRPr/>
          </a:p>
          <a:p>
            <a:pPr marL="0" lvl="0" indent="0" algn="l" rtl="0">
              <a:lnSpc>
                <a:spcPct val="150000"/>
              </a:lnSpc>
              <a:spcBef>
                <a:spcPts val="600"/>
              </a:spcBef>
              <a:spcAft>
                <a:spcPts val="0"/>
              </a:spcAft>
              <a:buClr>
                <a:schemeClr val="dk1"/>
              </a:buClr>
              <a:buSzPts val="1400"/>
              <a:buFont typeface="Calibri"/>
              <a:buNone/>
            </a:pPr>
            <a:r>
              <a:rPr lang="en-US" sz="1400"/>
              <a:t>Examples of methods to assure projects are sustainable are given in the Guidelines publications I mentioned earlier.</a:t>
            </a:r>
            <a:endParaRPr/>
          </a:p>
          <a:p>
            <a:pPr marL="0" lvl="0" indent="0" algn="l" rtl="0">
              <a:lnSpc>
                <a:spcPct val="150000"/>
              </a:lnSpc>
              <a:spcBef>
                <a:spcPts val="600"/>
              </a:spcBef>
              <a:spcAft>
                <a:spcPts val="0"/>
              </a:spcAft>
              <a:buClr>
                <a:schemeClr val="dk1"/>
              </a:buClr>
              <a:buSzPts val="1400"/>
              <a:buFont typeface="Calibri"/>
              <a:buNone/>
            </a:pPr>
            <a:r>
              <a:rPr lang="en-US" sz="1400"/>
              <a:t>The grant application will ask for a detailed explanation of your sustainability plan.</a:t>
            </a:r>
            <a:endParaRPr/>
          </a:p>
        </p:txBody>
      </p:sp>
      <p:sp>
        <p:nvSpPr>
          <p:cNvPr id="266" name="Google Shape;266;g343be4caabe_0_89: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43be4caabe_0_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g343be4caabe_0_99:notes"/>
          <p:cNvSpPr txBox="1">
            <a:spLocks noGrp="1"/>
          </p:cNvSpPr>
          <p:nvPr>
            <p:ph type="body" idx="1"/>
          </p:nvPr>
        </p:nvSpPr>
        <p:spPr>
          <a:xfrm>
            <a:off x="381000" y="4416425"/>
            <a:ext cx="6477000" cy="47277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400"/>
              <a:buFont typeface="Calibri"/>
              <a:buNone/>
            </a:pPr>
            <a:r>
              <a:rPr lang="en-US" sz="1400"/>
              <a:t>Where do you find partners for a successful global grant?</a:t>
            </a:r>
            <a:endParaRPr/>
          </a:p>
          <a:p>
            <a:pPr marL="0" lvl="0" indent="0" algn="l" rtl="0">
              <a:spcBef>
                <a:spcPts val="300"/>
              </a:spcBef>
              <a:spcAft>
                <a:spcPts val="0"/>
              </a:spcAft>
              <a:buClr>
                <a:schemeClr val="dk1"/>
              </a:buClr>
              <a:buSzPts val="1400"/>
              <a:buFont typeface="Calibri"/>
              <a:buNone/>
            </a:pPr>
            <a:r>
              <a:rPr lang="en-US" sz="1400"/>
              <a:t>There are a number of project fairs every year in Mexico, Central America, Colombia, Ecuador, Africa and India.  They are organized to encourage Rotary friendships and to develop partnerships.  They bring Rotarians from around the world who want to sponsor humanitarian service projects together with Rotarians from developing countries who have planned projects to benefit poor people in their communities. </a:t>
            </a:r>
            <a:endParaRPr/>
          </a:p>
          <a:p>
            <a:pPr marL="0" lvl="0" indent="0" algn="l" rtl="0">
              <a:spcBef>
                <a:spcPts val="300"/>
              </a:spcBef>
              <a:spcAft>
                <a:spcPts val="0"/>
              </a:spcAft>
              <a:buClr>
                <a:schemeClr val="dk1"/>
              </a:buClr>
              <a:buSzPts val="1400"/>
              <a:buFont typeface="Calibri"/>
              <a:buNone/>
            </a:pPr>
            <a:r>
              <a:rPr lang="en-US" sz="1400"/>
              <a:t>The International Convention provides opportunities to meet Rotarians from different countries and develop partnerships.</a:t>
            </a:r>
            <a:endParaRPr/>
          </a:p>
          <a:p>
            <a:pPr marL="0" lvl="0" indent="0" algn="l" rtl="0">
              <a:spcBef>
                <a:spcPts val="300"/>
              </a:spcBef>
              <a:spcAft>
                <a:spcPts val="0"/>
              </a:spcAft>
              <a:buClr>
                <a:schemeClr val="dk1"/>
              </a:buClr>
              <a:buSzPts val="1400"/>
              <a:buFont typeface="Calibri"/>
              <a:buNone/>
            </a:pPr>
            <a:r>
              <a:rPr lang="en-US" sz="1400"/>
              <a:t>District conferences, ours and others.</a:t>
            </a:r>
            <a:endParaRPr/>
          </a:p>
          <a:p>
            <a:pPr marL="0" lvl="0" indent="0" algn="l" rtl="0">
              <a:spcBef>
                <a:spcPts val="300"/>
              </a:spcBef>
              <a:spcAft>
                <a:spcPts val="0"/>
              </a:spcAft>
              <a:buClr>
                <a:schemeClr val="dk1"/>
              </a:buClr>
              <a:buSzPts val="1400"/>
              <a:buFont typeface="Calibri"/>
              <a:buNone/>
            </a:pPr>
            <a:r>
              <a:rPr lang="en-US" sz="1400"/>
              <a:t>Attend Rotary meetings while travelling internationally on business or on vacation.</a:t>
            </a:r>
            <a:endParaRPr/>
          </a:p>
          <a:p>
            <a:pPr marL="0" lvl="0" indent="0" algn="l" rtl="0">
              <a:spcBef>
                <a:spcPts val="300"/>
              </a:spcBef>
              <a:spcAft>
                <a:spcPts val="0"/>
              </a:spcAft>
              <a:buClr>
                <a:schemeClr val="dk1"/>
              </a:buClr>
              <a:buSzPts val="1400"/>
              <a:buFont typeface="Calibri"/>
              <a:buNone/>
            </a:pPr>
            <a:r>
              <a:rPr lang="en-US" sz="1400"/>
              <a:t>Rotary Youth Exchanges and Friendship Exchanges have created many long-lasting relationships and project partnerships.</a:t>
            </a:r>
            <a:endParaRPr/>
          </a:p>
          <a:p>
            <a:pPr marL="0" lvl="0" indent="0" algn="l" rtl="0">
              <a:spcBef>
                <a:spcPts val="300"/>
              </a:spcBef>
              <a:spcAft>
                <a:spcPts val="0"/>
              </a:spcAft>
              <a:buClr>
                <a:schemeClr val="dk1"/>
              </a:buClr>
              <a:buSzPts val="1400"/>
              <a:buFont typeface="Calibri"/>
              <a:buNone/>
            </a:pPr>
            <a:r>
              <a:rPr lang="en-US" sz="1400"/>
              <a:t>Rotary clubs all over the world have Facebook pages.  My Rotary has a section for project sponsors looking for partners.</a:t>
            </a:r>
            <a:endParaRPr/>
          </a:p>
          <a:p>
            <a:pPr marL="0" lvl="0" indent="0" algn="l" rtl="0">
              <a:spcBef>
                <a:spcPts val="300"/>
              </a:spcBef>
              <a:spcAft>
                <a:spcPts val="0"/>
              </a:spcAft>
              <a:buClr>
                <a:schemeClr val="dk1"/>
              </a:buClr>
              <a:buSzPts val="1400"/>
              <a:buFont typeface="Calibri"/>
              <a:buNone/>
            </a:pPr>
            <a:r>
              <a:rPr lang="en-US" sz="1400"/>
              <a:t>However you find your project partner, acquaintance is the key to trusting relationships and successful projects.</a:t>
            </a:r>
            <a:endParaRPr/>
          </a:p>
        </p:txBody>
      </p:sp>
      <p:sp>
        <p:nvSpPr>
          <p:cNvPr id="277" name="Google Shape;277;g343be4caabe_0_99: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43be4caabe_0_106: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g343be4caabe_0_106:notes"/>
          <p:cNvSpPr txBox="1">
            <a:spLocks noGrp="1"/>
          </p:cNvSpPr>
          <p:nvPr>
            <p:ph type="body" idx="1"/>
          </p:nvPr>
        </p:nvSpPr>
        <p:spPr>
          <a:xfrm>
            <a:off x="228600" y="4416425"/>
            <a:ext cx="6477000" cy="48039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A Nepali musical interlude.. The musicians led the way as as we were honored in a parade through the village where we had completed the second of the three community water supply projects.  The guy doing the photobombing was the District 9232 District Governor.  D9232 has 156 clubs in Nepal and Bhutan.  The DG told us that he had visited most of his clubs three time when we were there in May 2019.</a:t>
            </a:r>
            <a:endParaRPr/>
          </a:p>
          <a:p>
            <a:pPr marL="0" lvl="0" indent="0" algn="l" rtl="0">
              <a:lnSpc>
                <a:spcPct val="150000"/>
              </a:lnSpc>
              <a:spcBef>
                <a:spcPts val="600"/>
              </a:spcBef>
              <a:spcAft>
                <a:spcPts val="0"/>
              </a:spcAft>
              <a:buClr>
                <a:schemeClr val="dk1"/>
              </a:buClr>
              <a:buSzPts val="1400"/>
              <a:buFont typeface="Calibri"/>
              <a:buNone/>
            </a:pPr>
            <a:r>
              <a:rPr lang="en-US" sz="1400"/>
              <a:t>Back to grant management:  The Rotary Foundation only accepts global grant applications submitted through its online grant application system, the Rotary Grant Center.   </a:t>
            </a:r>
            <a:endParaRPr/>
          </a:p>
          <a:p>
            <a:pPr marL="0" lvl="0" indent="0" algn="l" rtl="0">
              <a:lnSpc>
                <a:spcPct val="150000"/>
              </a:lnSpc>
              <a:spcBef>
                <a:spcPts val="600"/>
              </a:spcBef>
              <a:spcAft>
                <a:spcPts val="0"/>
              </a:spcAft>
              <a:buClr>
                <a:schemeClr val="dk1"/>
              </a:buClr>
              <a:buSzPts val="1400"/>
              <a:buFont typeface="Calibri"/>
              <a:buNone/>
            </a:pPr>
            <a:r>
              <a:rPr lang="en-US" sz="1400"/>
              <a:t>There is no deadline for global grant applications.  They are reviewed as they are received and approved throughout the year.  However, district designated funds and The Rotary Foundation’s World Fund are finite and are granted on a first come, first served basis so filing early in the Rotary year is recommended.</a:t>
            </a:r>
            <a:endParaRPr/>
          </a:p>
          <a:p>
            <a:pPr marL="0" lvl="0" indent="0" algn="l" rtl="0">
              <a:spcBef>
                <a:spcPts val="600"/>
              </a:spcBef>
              <a:spcAft>
                <a:spcPts val="0"/>
              </a:spcAft>
              <a:buClr>
                <a:schemeClr val="dk1"/>
              </a:buClr>
              <a:buSzPts val="1400"/>
              <a:buFont typeface="Calibri"/>
              <a:buNone/>
            </a:pPr>
            <a:endParaRPr sz="1400"/>
          </a:p>
          <a:p>
            <a:pPr marL="0" lvl="0" indent="0" algn="l" rtl="0">
              <a:spcBef>
                <a:spcPts val="0"/>
              </a:spcBef>
              <a:spcAft>
                <a:spcPts val="0"/>
              </a:spcAft>
              <a:buClr>
                <a:schemeClr val="dk1"/>
              </a:buClr>
              <a:buSzPts val="1400"/>
              <a:buFont typeface="Calibri"/>
              <a:buNone/>
            </a:pPr>
            <a:endParaRPr sz="1400"/>
          </a:p>
        </p:txBody>
      </p:sp>
      <p:sp>
        <p:nvSpPr>
          <p:cNvPr id="285" name="Google Shape;285;g343be4caabe_0_106: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43be4caabe_0_113: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343be4caabe_0_113:notes"/>
          <p:cNvSpPr txBox="1">
            <a:spLocks noGrp="1"/>
          </p:cNvSpPr>
          <p:nvPr>
            <p:ph type="body" idx="1"/>
          </p:nvPr>
        </p:nvSpPr>
        <p:spPr>
          <a:xfrm>
            <a:off x="533400" y="4416425"/>
            <a:ext cx="6019800" cy="41832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Back to the online application, you access it by going to www.Rotary.org and signing in to “My Rotary”.</a:t>
            </a:r>
            <a:endParaRPr/>
          </a:p>
          <a:p>
            <a:pPr marL="0" lvl="0" indent="0" algn="l" rtl="0">
              <a:lnSpc>
                <a:spcPct val="150000"/>
              </a:lnSpc>
              <a:spcBef>
                <a:spcPts val="0"/>
              </a:spcBef>
              <a:spcAft>
                <a:spcPts val="0"/>
              </a:spcAft>
              <a:buClr>
                <a:schemeClr val="dk1"/>
              </a:buClr>
              <a:buSzPts val="1400"/>
              <a:buFont typeface="Calibri"/>
              <a:buNone/>
            </a:pPr>
            <a:r>
              <a:rPr lang="en-US" sz="1400"/>
              <a:t>When you are signed into My Rotary, select “The Rotary Foundation” menu.  Under the “Apply for Grants” section on the left, click on “Grant Center”.  </a:t>
            </a:r>
            <a:endParaRPr/>
          </a:p>
          <a:p>
            <a:pPr marL="0" lvl="0" indent="0" algn="l" rtl="0">
              <a:lnSpc>
                <a:spcPct val="150000"/>
              </a:lnSpc>
              <a:spcBef>
                <a:spcPts val="0"/>
              </a:spcBef>
              <a:spcAft>
                <a:spcPts val="0"/>
              </a:spcAft>
              <a:buClr>
                <a:schemeClr val="dk1"/>
              </a:buClr>
              <a:buSzPts val="1400"/>
              <a:buFont typeface="Calibri"/>
              <a:buNone/>
            </a:pPr>
            <a:endParaRPr sz="1400"/>
          </a:p>
          <a:p>
            <a:pPr marL="0" lvl="0" indent="0" algn="l" rtl="0">
              <a:spcBef>
                <a:spcPts val="0"/>
              </a:spcBef>
              <a:spcAft>
                <a:spcPts val="0"/>
              </a:spcAft>
              <a:buClr>
                <a:schemeClr val="dk1"/>
              </a:buClr>
              <a:buSzPts val="1400"/>
              <a:buFont typeface="Calibri"/>
              <a:buNone/>
            </a:pPr>
            <a:endParaRPr sz="1400"/>
          </a:p>
        </p:txBody>
      </p:sp>
      <p:sp>
        <p:nvSpPr>
          <p:cNvPr id="293" name="Google Shape;293;g343be4caabe_0_113: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3be4caabe_0_119: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g343be4caabe_0_119:notes"/>
          <p:cNvSpPr txBox="1">
            <a:spLocks noGrp="1"/>
          </p:cNvSpPr>
          <p:nvPr>
            <p:ph type="body" idx="1"/>
          </p:nvPr>
        </p:nvSpPr>
        <p:spPr>
          <a:xfrm>
            <a:off x="533400" y="4416425"/>
            <a:ext cx="5867400" cy="46515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The District 6000 international grants team has a unique organizational structure and terrific resources to assist our clubs.  Our three Regional Grant Coordinators: Rachel Litwiller for Asia, Jim Peterson for Latin America and the Caribbean and Denny Skinner for Africa and Europe have travelled extensively in the regions they represent and have good Rotary acquaintances there.  Please contact the coordinator for your region early in your application process. They can provide their experience with their respective regions, their expertise with grant applications and confirm whether there will be DDF available to match your contribution.</a:t>
            </a:r>
            <a:endParaRPr/>
          </a:p>
          <a:p>
            <a:pPr marL="0" lvl="0" indent="0" algn="l" rtl="0">
              <a:lnSpc>
                <a:spcPct val="150000"/>
              </a:lnSpc>
              <a:spcBef>
                <a:spcPts val="600"/>
              </a:spcBef>
              <a:spcAft>
                <a:spcPts val="0"/>
              </a:spcAft>
              <a:buClr>
                <a:schemeClr val="dk1"/>
              </a:buClr>
              <a:buSzPts val="1400"/>
              <a:buFont typeface="Calibri"/>
              <a:buNone/>
            </a:pPr>
            <a:r>
              <a:rPr lang="en-US" sz="1400"/>
              <a:t>Feel free to contact any member of the global grants committee for help.  We all have experience developing international projects and grant applications.</a:t>
            </a:r>
            <a:endParaRPr/>
          </a:p>
          <a:p>
            <a:pPr marL="0" lvl="0" indent="0" algn="l" rtl="0">
              <a:lnSpc>
                <a:spcPct val="150000"/>
              </a:lnSpc>
              <a:spcBef>
                <a:spcPts val="600"/>
              </a:spcBef>
              <a:spcAft>
                <a:spcPts val="0"/>
              </a:spcAft>
              <a:buClr>
                <a:schemeClr val="dk1"/>
              </a:buClr>
              <a:buSzPts val="1400"/>
              <a:buFont typeface="Calibri"/>
              <a:buNone/>
            </a:pPr>
            <a:endParaRPr sz="1400"/>
          </a:p>
          <a:p>
            <a:pPr marL="0" lvl="0" indent="0" algn="l" rtl="0">
              <a:spcBef>
                <a:spcPts val="600"/>
              </a:spcBef>
              <a:spcAft>
                <a:spcPts val="0"/>
              </a:spcAft>
              <a:buClr>
                <a:schemeClr val="dk1"/>
              </a:buClr>
              <a:buSzPts val="1400"/>
              <a:buFont typeface="Calibri"/>
              <a:buNone/>
            </a:pPr>
            <a:endParaRPr sz="1400"/>
          </a:p>
        </p:txBody>
      </p:sp>
      <p:sp>
        <p:nvSpPr>
          <p:cNvPr id="300" name="Google Shape;300;g343be4caabe_0_119: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43be4caabe_0_126: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g343be4caabe_0_126:notes"/>
          <p:cNvSpPr txBox="1">
            <a:spLocks noGrp="1"/>
          </p:cNvSpPr>
          <p:nvPr>
            <p:ph type="body" idx="1"/>
          </p:nvPr>
        </p:nvSpPr>
        <p:spPr>
          <a:xfrm>
            <a:off x="457200" y="4416425"/>
            <a:ext cx="6096000" cy="48801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The Rotary Foundation is one of the most highly regarded foundations in the world.  For the 15</a:t>
            </a:r>
            <a:r>
              <a:rPr lang="en-US" sz="1400" baseline="30000"/>
              <a:t>th</a:t>
            </a:r>
            <a:r>
              <a:rPr lang="en-US" sz="1400"/>
              <a:t> consecutive year it received the highest rating – 4 stars – from Charity Navigator, the independent evaluator of charities in the U.S.  In the most recent evaluation the Foundation was awarded a perfect 100 overall score for financial responsibility, accountability and transparency.  </a:t>
            </a:r>
            <a:endParaRPr/>
          </a:p>
          <a:p>
            <a:pPr marL="0" lvl="0" indent="0" algn="l" rtl="0">
              <a:lnSpc>
                <a:spcPct val="150000"/>
              </a:lnSpc>
              <a:spcBef>
                <a:spcPts val="600"/>
              </a:spcBef>
              <a:spcAft>
                <a:spcPts val="0"/>
              </a:spcAft>
              <a:buClr>
                <a:schemeClr val="dk1"/>
              </a:buClr>
              <a:buSzPts val="1400"/>
              <a:buFont typeface="Calibri"/>
              <a:buNone/>
            </a:pPr>
            <a:r>
              <a:rPr lang="en-US" sz="1400"/>
              <a:t>We have a fiduciary responsibility to The Rotary Foundation.  When we manage our projects with tight financial controls, high technical standards and assure beneficiaries’ satisfaction, we maintain and enhance the Foundation’s great reputation.  </a:t>
            </a:r>
            <a:endParaRPr/>
          </a:p>
          <a:p>
            <a:pPr marL="0" lvl="0" indent="0" algn="l" rtl="0">
              <a:lnSpc>
                <a:spcPct val="150000"/>
              </a:lnSpc>
              <a:spcBef>
                <a:spcPts val="600"/>
              </a:spcBef>
              <a:spcAft>
                <a:spcPts val="0"/>
              </a:spcAft>
              <a:buClr>
                <a:schemeClr val="dk1"/>
              </a:buClr>
              <a:buSzPts val="1400"/>
              <a:buFont typeface="Calibri"/>
              <a:buNone/>
            </a:pPr>
            <a:r>
              <a:rPr lang="en-US" sz="1400"/>
              <a:t>The Foundation provides oversight of our projects by requiring regular reports during and after completion of projects and by conducting on-site reviews and audits.</a:t>
            </a:r>
            <a:endParaRPr/>
          </a:p>
        </p:txBody>
      </p:sp>
      <p:sp>
        <p:nvSpPr>
          <p:cNvPr id="308" name="Google Shape;308;g343be4caabe_0_126: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43be4caabe_0_134: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g343be4caabe_0_134:notes"/>
          <p:cNvSpPr txBox="1">
            <a:spLocks noGrp="1"/>
          </p:cNvSpPr>
          <p:nvPr>
            <p:ph type="body" idx="1"/>
          </p:nvPr>
        </p:nvSpPr>
        <p:spPr>
          <a:xfrm>
            <a:off x="457200" y="4416425"/>
            <a:ext cx="6096000" cy="45753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In global grants as in everything in Rotary, we are guided by The Four-Way Test.  This is best accomplished by our host partners actively supervising the projects’ implementation, maintaining meticulous financial records, assuring reliable control systems, promptly reporting any misuse of grant funds to TRF and to us, and by submitting timely, complete and accurate reports.  District 6000 wants our host partners to accept primary responsibility for interim and final project reports.  That’s because they are closer to the project site and usually have control of the banking records.  We ask our clubs to keep in touch with their host partners and remind them when reports are due.  Also, we international partners need to promptly review, comment and authorize all reports.  When the project banking account needs to be in the U.S., we give exceptions to the host partner reporting policy.</a:t>
            </a:r>
            <a:endParaRPr/>
          </a:p>
          <a:p>
            <a:pPr marL="0" lvl="0" indent="0" algn="l" rtl="0">
              <a:spcBef>
                <a:spcPts val="600"/>
              </a:spcBef>
              <a:spcAft>
                <a:spcPts val="0"/>
              </a:spcAft>
              <a:buClr>
                <a:schemeClr val="dk1"/>
              </a:buClr>
              <a:buSzPts val="1400"/>
              <a:buFont typeface="Calibri"/>
              <a:buNone/>
            </a:pPr>
            <a:endParaRPr sz="1400"/>
          </a:p>
          <a:p>
            <a:pPr marL="0" lvl="0" indent="0" algn="l" rtl="0">
              <a:spcBef>
                <a:spcPts val="0"/>
              </a:spcBef>
              <a:spcAft>
                <a:spcPts val="0"/>
              </a:spcAft>
              <a:buClr>
                <a:schemeClr val="dk1"/>
              </a:buClr>
              <a:buSzPts val="1400"/>
              <a:buFont typeface="Calibri"/>
              <a:buNone/>
            </a:pPr>
            <a:endParaRPr sz="1400"/>
          </a:p>
        </p:txBody>
      </p:sp>
      <p:sp>
        <p:nvSpPr>
          <p:cNvPr id="317" name="Google Shape;317;g343be4caabe_0_134: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43be4caabe_0_142: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g343be4caabe_0_142:notes"/>
          <p:cNvSpPr txBox="1">
            <a:spLocks noGrp="1"/>
          </p:cNvSpPr>
          <p:nvPr>
            <p:ph type="body" idx="1"/>
          </p:nvPr>
        </p:nvSpPr>
        <p:spPr>
          <a:xfrm>
            <a:off x="304800" y="4416425"/>
            <a:ext cx="6400800" cy="48039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300"/>
              <a:buFont typeface="Calibri"/>
              <a:buNone/>
            </a:pPr>
            <a:r>
              <a:rPr lang="en-US" sz="1300"/>
              <a:t>President Elect Gordon McInnaly, in his Presidential Theme announcement, urges us to “Restore hope…help achieve lasting change.”</a:t>
            </a:r>
            <a:endParaRPr/>
          </a:p>
          <a:p>
            <a:pPr marL="0" lvl="0" indent="0" algn="l" rtl="0">
              <a:lnSpc>
                <a:spcPct val="150000"/>
              </a:lnSpc>
              <a:spcBef>
                <a:spcPts val="600"/>
              </a:spcBef>
              <a:spcAft>
                <a:spcPts val="0"/>
              </a:spcAft>
              <a:buClr>
                <a:schemeClr val="dk1"/>
              </a:buClr>
              <a:buSzPts val="1300"/>
              <a:buFont typeface="Calibri"/>
              <a:buNone/>
            </a:pPr>
            <a:r>
              <a:rPr lang="en-US" sz="1300"/>
              <a:t>In the eleven years since Rotary adopted the current grants model, 50 District 6000 clubs – 3/4 of our clubs - have participated in global grants for 57 projects in 25 countries. Because of District 6000 Rotarians, more than 420,000 poor people in need are enjoying better health, have experienced economic improvement, are realizing educational opportunities, are drawing water from new wells, or have had their disabilities lessened so they can earn a living.  With donations of our time and about $200 per D6000 Rotarian, we leveraged almost $6.6 million in humanitarian benefits.</a:t>
            </a:r>
            <a:endParaRPr/>
          </a:p>
          <a:p>
            <a:pPr marL="0" lvl="0" indent="0" algn="l" rtl="0">
              <a:lnSpc>
                <a:spcPct val="150000"/>
              </a:lnSpc>
              <a:spcBef>
                <a:spcPts val="600"/>
              </a:spcBef>
              <a:spcAft>
                <a:spcPts val="0"/>
              </a:spcAft>
              <a:buClr>
                <a:schemeClr val="dk1"/>
              </a:buClr>
              <a:buSzPts val="1300"/>
              <a:buFont typeface="Calibri"/>
              <a:buNone/>
            </a:pPr>
            <a:r>
              <a:rPr lang="en-US" sz="1300"/>
              <a:t>Our Rotary Foundation global grants have restored hope and helped achieve lasting change for 420,000 people.  With global grants we have the power to change lives – even save lives.  But I promise, however much your project changes the lives of the beneficiaries, it will change and enrich your life even more.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3be4caabe_0_9: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g343be4caabe_0_9:notes"/>
          <p:cNvSpPr txBox="1">
            <a:spLocks noGrp="1"/>
          </p:cNvSpPr>
          <p:nvPr>
            <p:ph type="body" idx="1"/>
          </p:nvPr>
        </p:nvSpPr>
        <p:spPr>
          <a:xfrm>
            <a:off x="609600" y="4416425"/>
            <a:ext cx="5867400" cy="41832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District Grants and Global Grants are two of the programs The Rotary Foundation employs to do good in the world. </a:t>
            </a:r>
            <a:endParaRPr/>
          </a:p>
          <a:p>
            <a:pPr marL="0" lvl="0" indent="0" algn="l" rtl="0">
              <a:lnSpc>
                <a:spcPct val="150000"/>
              </a:lnSpc>
              <a:spcBef>
                <a:spcPts val="0"/>
              </a:spcBef>
              <a:spcAft>
                <a:spcPts val="0"/>
              </a:spcAft>
              <a:buClr>
                <a:schemeClr val="dk1"/>
              </a:buClr>
              <a:buSzPts val="1400"/>
              <a:buFont typeface="Calibri"/>
              <a:buNone/>
            </a:pPr>
            <a:r>
              <a:rPr lang="en-US" sz="1400"/>
              <a:t>Each year TRF awards a District Grant to District 6000.  District 6000, in turn, awards those funds as </a:t>
            </a:r>
            <a:r>
              <a:rPr lang="en-US" sz="1400" b="1"/>
              <a:t>community service grants </a:t>
            </a:r>
            <a:r>
              <a:rPr lang="en-US" sz="1400"/>
              <a:t>to clubs in our district.  Clubs apply to the district for community service grants, following guidelines developed by our District leaders to carry out programs and projects here at home.  Gretchen and Todd will talk (talked) about CSGs in the second (first) half of this seminar.</a:t>
            </a:r>
            <a:endParaRPr/>
          </a:p>
          <a:p>
            <a:pPr marL="0" lvl="0" indent="0" algn="l" rtl="0">
              <a:lnSpc>
                <a:spcPct val="150000"/>
              </a:lnSpc>
              <a:spcBef>
                <a:spcPts val="0"/>
              </a:spcBef>
              <a:spcAft>
                <a:spcPts val="0"/>
              </a:spcAft>
              <a:buClr>
                <a:schemeClr val="dk1"/>
              </a:buClr>
              <a:buSzPts val="1400"/>
              <a:buFont typeface="Calibri"/>
              <a:buNone/>
            </a:pPr>
            <a:r>
              <a:rPr lang="en-US" sz="1400"/>
              <a:t>This session will focus on global grants. For global grants, Rotary clubs </a:t>
            </a:r>
            <a:r>
              <a:rPr lang="en-US" sz="1400" b="1"/>
              <a:t>and Rotaract clubs </a:t>
            </a:r>
            <a:r>
              <a:rPr lang="en-US" sz="1400"/>
              <a:t>can apply to The Rotary Foundation, after approval by District 6000, following guidelines developed by the TRF.</a:t>
            </a:r>
            <a:endParaRPr/>
          </a:p>
          <a:p>
            <a:pPr marL="0" lvl="0" indent="0" algn="l" rtl="0">
              <a:spcBef>
                <a:spcPts val="0"/>
              </a:spcBef>
              <a:spcAft>
                <a:spcPts val="0"/>
              </a:spcAft>
              <a:buClr>
                <a:schemeClr val="dk1"/>
              </a:buClr>
              <a:buSzPts val="1400"/>
              <a:buFont typeface="Calibri"/>
              <a:buNone/>
            </a:pPr>
            <a:endParaRPr sz="1400"/>
          </a:p>
        </p:txBody>
      </p:sp>
      <p:sp>
        <p:nvSpPr>
          <p:cNvPr id="176" name="Google Shape;176;g343be4caabe_0_9: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43be4caabe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g343be4caabe_0_17:notes"/>
          <p:cNvSpPr txBox="1">
            <a:spLocks noGrp="1"/>
          </p:cNvSpPr>
          <p:nvPr>
            <p:ph type="body" idx="1"/>
          </p:nvPr>
        </p:nvSpPr>
        <p:spPr>
          <a:xfrm>
            <a:off x="609600" y="4416425"/>
            <a:ext cx="5715000" cy="47277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Rotary Foundation Global Grants support large international activities with sustainable, long-term, high-impact outcomes in one or more of seven areas of focus. Clubs create their own global grants to support activities they select and design.  District 6000 Rotarians designed the global grant project pictured here - Iowa City Rotarian Dr. José Morcuende has experienced the satisfaction of participating in a number of global grants.  Here he is instructing a group of orthopedic surgeons in São Paulo, Brazil on the procedure to treat clubfoot disability with the Ponseti Method that was developed at the University of Iowa.  In all, José taught 65 Brazilian orthopedists through the grant.</a:t>
            </a:r>
            <a:endParaRPr/>
          </a:p>
          <a:p>
            <a:pPr marL="0" lvl="0" indent="0" algn="l" rtl="0">
              <a:lnSpc>
                <a:spcPct val="150000"/>
              </a:lnSpc>
              <a:spcBef>
                <a:spcPts val="0"/>
              </a:spcBef>
              <a:spcAft>
                <a:spcPts val="0"/>
              </a:spcAft>
              <a:buClr>
                <a:schemeClr val="dk1"/>
              </a:buClr>
              <a:buSzPts val="1400"/>
              <a:buFont typeface="Calibri"/>
              <a:buNone/>
            </a:pPr>
            <a:r>
              <a:rPr lang="en-US" sz="1400"/>
              <a:t>As Gretchen and Todd will tell you later (have told you) , the largest community service grant is $5,000.  The smallest global grant The Rotary Foundation will approve is $30,000.</a:t>
            </a:r>
            <a:endParaRPr/>
          </a:p>
          <a:p>
            <a:pPr marL="0" lvl="0" indent="0" algn="l" rtl="0">
              <a:lnSpc>
                <a:spcPct val="150000"/>
              </a:lnSpc>
              <a:spcBef>
                <a:spcPts val="0"/>
              </a:spcBef>
              <a:spcAft>
                <a:spcPts val="0"/>
              </a:spcAft>
              <a:buClr>
                <a:schemeClr val="dk1"/>
              </a:buClr>
              <a:buSzPts val="1400"/>
              <a:buFont typeface="Calibri"/>
              <a:buNone/>
            </a:pPr>
            <a:endParaRPr sz="1400"/>
          </a:p>
          <a:p>
            <a:pPr marL="0" lvl="0" indent="0" algn="l" rtl="0">
              <a:spcBef>
                <a:spcPts val="0"/>
              </a:spcBef>
              <a:spcAft>
                <a:spcPts val="0"/>
              </a:spcAft>
              <a:buClr>
                <a:schemeClr val="dk1"/>
              </a:buClr>
              <a:buSzPts val="1400"/>
              <a:buFont typeface="Calibri"/>
              <a:buNone/>
            </a:pPr>
            <a:endParaRPr sz="1400"/>
          </a:p>
        </p:txBody>
      </p:sp>
      <p:sp>
        <p:nvSpPr>
          <p:cNvPr id="185" name="Google Shape;185;g343be4caabe_0_17: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43be4caabe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g343be4caabe_0_26:notes"/>
          <p:cNvSpPr txBox="1">
            <a:spLocks noGrp="1"/>
          </p:cNvSpPr>
          <p:nvPr>
            <p:ph type="body" idx="1"/>
          </p:nvPr>
        </p:nvSpPr>
        <p:spPr>
          <a:xfrm>
            <a:off x="304800" y="4167187"/>
            <a:ext cx="6477000" cy="51291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800"/>
              <a:buFont typeface="Calibri"/>
              <a:buNone/>
            </a:pPr>
            <a:r>
              <a:rPr lang="en-US"/>
              <a:t>Clubs are required to “qualify” to receive Rotary Foundation grant funds. The process is intended to ensure that clubs are aware of all Foundation requirements before they apply for a grant.  Qualification - what we’re doing here today - is intended to provide what you need to successfully design and manage Rotary Foundation projects and be awarded these generous grants.</a:t>
            </a:r>
            <a:endParaRPr/>
          </a:p>
          <a:p>
            <a:pPr marL="0" lvl="0" indent="0" algn="l" rtl="0">
              <a:lnSpc>
                <a:spcPct val="150000"/>
              </a:lnSpc>
              <a:spcBef>
                <a:spcPts val="300"/>
              </a:spcBef>
              <a:spcAft>
                <a:spcPts val="0"/>
              </a:spcAft>
              <a:buClr>
                <a:schemeClr val="dk1"/>
              </a:buClr>
              <a:buSzPts val="1800"/>
              <a:buFont typeface="Calibri"/>
              <a:buNone/>
            </a:pPr>
            <a:r>
              <a:rPr lang="en-US"/>
              <a:t>At least one club member from the host partner, the club in the country where the project will be carried out, and one club member from the international partner, us, must have attended their respective district’s grant management seminar for the year when the application is submitted.  However, a Rotary club can be a “contributor” to a project without having to go through this qualification process; only the primary sponsor clubs need to be qualified.</a:t>
            </a:r>
            <a:endParaRPr/>
          </a:p>
          <a:p>
            <a:pPr marL="0" lvl="0" indent="0" algn="l" rtl="0">
              <a:lnSpc>
                <a:spcPct val="150000"/>
              </a:lnSpc>
              <a:spcBef>
                <a:spcPts val="300"/>
              </a:spcBef>
              <a:spcAft>
                <a:spcPts val="0"/>
              </a:spcAft>
              <a:buClr>
                <a:schemeClr val="dk1"/>
              </a:buClr>
              <a:buSzPts val="1800"/>
              <a:buFont typeface="Calibri"/>
              <a:buNone/>
            </a:pPr>
            <a:r>
              <a:rPr lang="en-US"/>
              <a:t>Each club’s president-elect for 2023-24 and president-elect nominee for 2024-25 have to sign the club memorandum of understanding, agreeing to its conditions.  The MOU explains the Foundation’s requirements for managing grants.  Also, your two future presidents have to sign the District 6000 Addendum to the MOU acknowledging district expectations.  So, throughout the Rotary world we are all operating under the same grant policies and guidelines.  </a:t>
            </a:r>
            <a:endParaRPr/>
          </a:p>
          <a:p>
            <a:pPr marL="0" lvl="0" indent="0" algn="l" rtl="0">
              <a:lnSpc>
                <a:spcPct val="150000"/>
              </a:lnSpc>
              <a:spcBef>
                <a:spcPts val="300"/>
              </a:spcBef>
              <a:spcAft>
                <a:spcPts val="0"/>
              </a:spcAft>
              <a:buClr>
                <a:schemeClr val="dk1"/>
              </a:buClr>
              <a:buSzPts val="1800"/>
              <a:buFont typeface="Calibri"/>
              <a:buNone/>
            </a:pPr>
            <a:r>
              <a:rPr lang="en-US"/>
              <a:t>Also, both clubs must be up to date with their grant reports.</a:t>
            </a:r>
            <a:endParaRPr/>
          </a:p>
          <a:p>
            <a:pPr marL="0" lvl="0" indent="0" algn="l" rtl="0">
              <a:lnSpc>
                <a:spcPct val="150000"/>
              </a:lnSpc>
              <a:spcBef>
                <a:spcPts val="300"/>
              </a:spcBef>
              <a:spcAft>
                <a:spcPts val="0"/>
              </a:spcAft>
              <a:buClr>
                <a:schemeClr val="dk1"/>
              </a:buClr>
              <a:buSzPts val="1400"/>
              <a:buFont typeface="Calibri"/>
              <a:buNone/>
            </a:pPr>
            <a:endParaRPr sz="1400"/>
          </a:p>
          <a:p>
            <a:pPr marL="0" lvl="0" indent="0" algn="l" rtl="0">
              <a:spcBef>
                <a:spcPts val="0"/>
              </a:spcBef>
              <a:spcAft>
                <a:spcPts val="0"/>
              </a:spcAft>
              <a:buClr>
                <a:schemeClr val="dk1"/>
              </a:buClr>
              <a:buSzPts val="1400"/>
              <a:buFont typeface="Calibri"/>
              <a:buNone/>
            </a:pPr>
            <a:endParaRPr sz="1400"/>
          </a:p>
        </p:txBody>
      </p:sp>
      <p:sp>
        <p:nvSpPr>
          <p:cNvPr id="195" name="Google Shape;195;g343be4caabe_0_26: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43be4caabe_0_33: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g343be4caabe_0_33:notes"/>
          <p:cNvSpPr txBox="1">
            <a:spLocks noGrp="1"/>
          </p:cNvSpPr>
          <p:nvPr>
            <p:ph type="body" idx="1"/>
          </p:nvPr>
        </p:nvSpPr>
        <p:spPr>
          <a:xfrm>
            <a:off x="346075" y="4183062"/>
            <a:ext cx="6393000" cy="49164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Once a club completes the qualification requirements, it receives qualified status for one Rotary year.</a:t>
            </a:r>
            <a:endParaRPr/>
          </a:p>
          <a:p>
            <a:pPr marL="0" lvl="0" indent="0" algn="l" rtl="0">
              <a:lnSpc>
                <a:spcPct val="150000"/>
              </a:lnSpc>
              <a:spcBef>
                <a:spcPts val="600"/>
              </a:spcBef>
              <a:spcAft>
                <a:spcPts val="0"/>
              </a:spcAft>
              <a:buClr>
                <a:schemeClr val="dk1"/>
              </a:buClr>
              <a:buSzPts val="1400"/>
              <a:buFont typeface="Calibri"/>
              <a:buNone/>
            </a:pPr>
            <a:r>
              <a:rPr lang="en-US" sz="1400"/>
              <a:t>Rotary considers both clubs equally responsible for the success of the project and for use of grant funds.  That’s an important point: Rotary expects members of both the host club and the international club to participate in the grant project.  However, Rotary does limit the financial responsibility to the club that has control of the bank account. </a:t>
            </a:r>
            <a:endParaRPr/>
          </a:p>
          <a:p>
            <a:pPr marL="0" lvl="0" indent="0" algn="l" rtl="0">
              <a:lnSpc>
                <a:spcPct val="150000"/>
              </a:lnSpc>
              <a:spcBef>
                <a:spcPts val="600"/>
              </a:spcBef>
              <a:spcAft>
                <a:spcPts val="0"/>
              </a:spcAft>
              <a:buClr>
                <a:schemeClr val="dk1"/>
              </a:buClr>
              <a:buSzPts val="1400"/>
              <a:buFont typeface="Calibri"/>
              <a:buNone/>
            </a:pPr>
            <a:r>
              <a:rPr lang="en-US" sz="1400"/>
              <a:t>Club members are expected to disclose any conflicts of interest in the implementation of the project. </a:t>
            </a:r>
            <a:endParaRPr/>
          </a:p>
          <a:p>
            <a:pPr marL="0" lvl="0" indent="0" algn="l" rtl="0">
              <a:lnSpc>
                <a:spcPct val="150000"/>
              </a:lnSpc>
              <a:spcBef>
                <a:spcPts val="600"/>
              </a:spcBef>
              <a:spcAft>
                <a:spcPts val="0"/>
              </a:spcAft>
              <a:buClr>
                <a:schemeClr val="dk1"/>
              </a:buClr>
              <a:buSzPts val="1400"/>
              <a:buFont typeface="Calibri"/>
              <a:buNone/>
            </a:pPr>
            <a:r>
              <a:rPr lang="en-US" sz="1400"/>
              <a:t>The clubs are expected to cooperate with any site visits, reviews, and audits conducted by TRF staff. </a:t>
            </a:r>
            <a:endParaRPr/>
          </a:p>
          <a:p>
            <a:pPr marL="0" lvl="0" indent="0" algn="l" rtl="0">
              <a:lnSpc>
                <a:spcPct val="150000"/>
              </a:lnSpc>
              <a:spcBef>
                <a:spcPts val="600"/>
              </a:spcBef>
              <a:spcAft>
                <a:spcPts val="0"/>
              </a:spcAft>
              <a:buClr>
                <a:schemeClr val="dk1"/>
              </a:buClr>
              <a:buSzPts val="1400"/>
              <a:buFont typeface="Calibri"/>
              <a:buNone/>
            </a:pPr>
            <a:r>
              <a:rPr lang="en-US" sz="1400"/>
              <a:t>Misuse of grant funds or failure to follow the MOU could result in a loss of eligibility for grants which is particularly impactful to clubs in developing countries where these grants are especially important.</a:t>
            </a:r>
            <a:endParaRPr/>
          </a:p>
        </p:txBody>
      </p:sp>
      <p:sp>
        <p:nvSpPr>
          <p:cNvPr id="203" name="Google Shape;203;g343be4caabe_0_33: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43be4caabe_0_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g343be4caabe_0_40:notes"/>
          <p:cNvSpPr txBox="1">
            <a:spLocks noGrp="1"/>
          </p:cNvSpPr>
          <p:nvPr>
            <p:ph type="body" idx="1"/>
          </p:nvPr>
        </p:nvSpPr>
        <p:spPr>
          <a:xfrm>
            <a:off x="342900" y="4419600"/>
            <a:ext cx="6324600" cy="48039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dirty="0"/>
              <a:t>Regardless of the type of global grant  - scholarship, VTT or humanitarian project – the characteristics are the same. They are projects and activities that:</a:t>
            </a:r>
            <a:endParaRPr dirty="0"/>
          </a:p>
          <a:p>
            <a:pPr marL="0" lvl="0" indent="0" algn="l" rtl="0">
              <a:lnSpc>
                <a:spcPct val="150000"/>
              </a:lnSpc>
              <a:spcBef>
                <a:spcPts val="600"/>
              </a:spcBef>
              <a:spcAft>
                <a:spcPts val="0"/>
              </a:spcAft>
              <a:buClr>
                <a:schemeClr val="dk1"/>
              </a:buClr>
              <a:buSzPts val="1400"/>
              <a:buFont typeface="Calibri"/>
              <a:buNone/>
            </a:pPr>
            <a:r>
              <a:rPr lang="en-US" sz="1400" dirty="0"/>
              <a:t>Are sponsored by a host Rotary club in the country where the project is located and an international Rotary club outside the project country</a:t>
            </a:r>
            <a:endParaRPr dirty="0"/>
          </a:p>
          <a:p>
            <a:pPr marL="0" lvl="0" indent="0" algn="l" rtl="0">
              <a:lnSpc>
                <a:spcPct val="150000"/>
              </a:lnSpc>
              <a:spcBef>
                <a:spcPts val="600"/>
              </a:spcBef>
              <a:spcAft>
                <a:spcPts val="0"/>
              </a:spcAft>
              <a:buClr>
                <a:schemeClr val="dk1"/>
              </a:buClr>
              <a:buSzPts val="1400"/>
              <a:buFont typeface="Calibri"/>
              <a:buNone/>
            </a:pPr>
            <a:r>
              <a:rPr lang="en-US" sz="1400" dirty="0"/>
              <a:t>Align with one of Rotary's seven areas of focus </a:t>
            </a:r>
            <a:endParaRPr dirty="0"/>
          </a:p>
          <a:p>
            <a:pPr marL="0" lvl="0" indent="0" algn="l" rtl="0">
              <a:lnSpc>
                <a:spcPct val="150000"/>
              </a:lnSpc>
              <a:spcBef>
                <a:spcPts val="600"/>
              </a:spcBef>
              <a:spcAft>
                <a:spcPts val="0"/>
              </a:spcAft>
              <a:buClr>
                <a:schemeClr val="dk1"/>
              </a:buClr>
              <a:buSzPts val="1400"/>
              <a:buFont typeface="Calibri"/>
              <a:buNone/>
            </a:pPr>
            <a:r>
              <a:rPr lang="en-US" sz="1400" dirty="0"/>
              <a:t>Respond to a </a:t>
            </a:r>
            <a:r>
              <a:rPr lang="en-US" sz="1400" b="1" dirty="0"/>
              <a:t>NEED</a:t>
            </a:r>
            <a:r>
              <a:rPr lang="en-US" sz="1400" dirty="0"/>
              <a:t> the benefiting community has identified</a:t>
            </a:r>
            <a:endParaRPr dirty="0"/>
          </a:p>
          <a:p>
            <a:pPr marL="0" lvl="0" indent="0" algn="l" rtl="0">
              <a:lnSpc>
                <a:spcPct val="150000"/>
              </a:lnSpc>
              <a:spcBef>
                <a:spcPts val="600"/>
              </a:spcBef>
              <a:spcAft>
                <a:spcPts val="0"/>
              </a:spcAft>
              <a:buClr>
                <a:schemeClr val="dk1"/>
              </a:buClr>
              <a:buSzPts val="1400"/>
              <a:buFont typeface="Calibri"/>
              <a:buNone/>
            </a:pPr>
            <a:r>
              <a:rPr lang="en-US" sz="1400" dirty="0"/>
              <a:t>Include the active participation by the people of the benefitting community</a:t>
            </a:r>
            <a:endParaRPr dirty="0"/>
          </a:p>
          <a:p>
            <a:pPr marL="0" lvl="0" indent="0" algn="l" rtl="0">
              <a:lnSpc>
                <a:spcPct val="150000"/>
              </a:lnSpc>
              <a:spcBef>
                <a:spcPts val="600"/>
              </a:spcBef>
              <a:spcAft>
                <a:spcPts val="0"/>
              </a:spcAft>
              <a:buClr>
                <a:schemeClr val="dk1"/>
              </a:buClr>
              <a:buSzPts val="1400"/>
              <a:buFont typeface="Calibri"/>
              <a:buNone/>
            </a:pPr>
            <a:r>
              <a:rPr lang="en-US" sz="1400" dirty="0"/>
              <a:t>Include the active participation of Rotarians</a:t>
            </a:r>
            <a:endParaRPr dirty="0"/>
          </a:p>
          <a:p>
            <a:pPr marL="0" lvl="0" indent="0" algn="l" rtl="0">
              <a:lnSpc>
                <a:spcPct val="150000"/>
              </a:lnSpc>
              <a:spcBef>
                <a:spcPts val="600"/>
              </a:spcBef>
              <a:spcAft>
                <a:spcPts val="0"/>
              </a:spcAft>
              <a:buClr>
                <a:schemeClr val="dk1"/>
              </a:buClr>
              <a:buSzPts val="1400"/>
              <a:buFont typeface="Calibri"/>
              <a:buNone/>
            </a:pPr>
            <a:r>
              <a:rPr lang="en-US" sz="1400" dirty="0"/>
              <a:t>Since last year, Rotaract clubs are eligible to be host and international sponsors of global grants so long as they have previously worked with a Rotary club on a global grant-funded project and participated in the district’s grant management seminar.</a:t>
            </a:r>
            <a:endParaRPr sz="1400" dirty="0"/>
          </a:p>
          <a:p>
            <a:pPr marL="0" lvl="0" indent="0" algn="l" rtl="0">
              <a:spcBef>
                <a:spcPts val="600"/>
              </a:spcBef>
              <a:spcAft>
                <a:spcPts val="0"/>
              </a:spcAft>
              <a:buClr>
                <a:schemeClr val="dk1"/>
              </a:buClr>
              <a:buSzPts val="1400"/>
              <a:buFont typeface="Calibri"/>
              <a:buNone/>
            </a:pPr>
            <a:endParaRPr sz="1400" dirty="0"/>
          </a:p>
        </p:txBody>
      </p:sp>
      <p:sp>
        <p:nvSpPr>
          <p:cNvPr id="211" name="Google Shape;211;g343be4caabe_0_40: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43be4caabe_0_46:notes"/>
          <p:cNvSpPr>
            <a:spLocks noGrp="1" noRot="1" noChangeAspect="1"/>
          </p:cNvSpPr>
          <p:nvPr>
            <p:ph type="sldImg" idx="2"/>
          </p:nvPr>
        </p:nvSpPr>
        <p:spPr>
          <a:xfrm>
            <a:off x="1143000" y="706437"/>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g343be4caabe_0_46:notes"/>
          <p:cNvSpPr txBox="1">
            <a:spLocks noGrp="1"/>
          </p:cNvSpPr>
          <p:nvPr>
            <p:ph type="body" idx="1"/>
          </p:nvPr>
        </p:nvSpPr>
        <p:spPr>
          <a:xfrm>
            <a:off x="457200" y="4416425"/>
            <a:ext cx="6019800" cy="41832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Rotary project and activities are expected to</a:t>
            </a:r>
            <a:endParaRPr/>
          </a:p>
          <a:p>
            <a:pPr marL="0" lvl="0" indent="0" algn="l" rtl="0">
              <a:lnSpc>
                <a:spcPct val="150000"/>
              </a:lnSpc>
              <a:spcBef>
                <a:spcPts val="600"/>
              </a:spcBef>
              <a:spcAft>
                <a:spcPts val="0"/>
              </a:spcAft>
              <a:buClr>
                <a:schemeClr val="dk1"/>
              </a:buClr>
              <a:buSzPts val="1400"/>
              <a:buFont typeface="Calibri"/>
              <a:buNone/>
            </a:pPr>
            <a:r>
              <a:rPr lang="en-US" sz="1400"/>
              <a:t>Strengthen the knowledge, skills and resources of the people of the community the project is benefitting and to</a:t>
            </a:r>
            <a:endParaRPr/>
          </a:p>
          <a:p>
            <a:pPr marL="0" lvl="0" indent="0" algn="l" rtl="0">
              <a:lnSpc>
                <a:spcPct val="150000"/>
              </a:lnSpc>
              <a:spcBef>
                <a:spcPts val="600"/>
              </a:spcBef>
              <a:spcAft>
                <a:spcPts val="0"/>
              </a:spcAft>
              <a:buClr>
                <a:schemeClr val="dk1"/>
              </a:buClr>
              <a:buSzPts val="1400"/>
              <a:buFont typeface="Calibri"/>
              <a:buNone/>
            </a:pPr>
            <a:r>
              <a:rPr lang="en-US" sz="1400"/>
              <a:t>Be designed to enable the community to address its own needs after the Rotary club has completed its work</a:t>
            </a:r>
            <a:endParaRPr/>
          </a:p>
          <a:p>
            <a:pPr marL="0" lvl="0" indent="0" algn="l" rtl="0">
              <a:lnSpc>
                <a:spcPct val="150000"/>
              </a:lnSpc>
              <a:spcBef>
                <a:spcPts val="600"/>
              </a:spcBef>
              <a:spcAft>
                <a:spcPts val="0"/>
              </a:spcAft>
              <a:buClr>
                <a:schemeClr val="dk1"/>
              </a:buClr>
              <a:buSzPts val="1400"/>
              <a:buFont typeface="Calibri"/>
              <a:buNone/>
            </a:pPr>
            <a:r>
              <a:rPr lang="en-US" sz="1400"/>
              <a:t>(As the Foundation’s grants officers evaluate applications, they look for strong education, training and self-help components in the projects.)</a:t>
            </a:r>
            <a:endParaRPr/>
          </a:p>
          <a:p>
            <a:pPr marL="0" lvl="0" indent="0" algn="l" rtl="0">
              <a:lnSpc>
                <a:spcPct val="150000"/>
              </a:lnSpc>
              <a:spcBef>
                <a:spcPts val="600"/>
              </a:spcBef>
              <a:spcAft>
                <a:spcPts val="0"/>
              </a:spcAft>
              <a:buClr>
                <a:schemeClr val="dk1"/>
              </a:buClr>
              <a:buSzPts val="1400"/>
              <a:buFont typeface="Calibri"/>
              <a:buNone/>
            </a:pPr>
            <a:r>
              <a:rPr lang="en-US" sz="1400"/>
              <a:t>The foundation also expects that our projects will have measurable results</a:t>
            </a:r>
            <a:endParaRPr/>
          </a:p>
          <a:p>
            <a:pPr marL="0" lvl="0" indent="0" algn="l" rtl="0">
              <a:lnSpc>
                <a:spcPct val="150000"/>
              </a:lnSpc>
              <a:spcBef>
                <a:spcPts val="600"/>
              </a:spcBef>
              <a:spcAft>
                <a:spcPts val="0"/>
              </a:spcAft>
              <a:buClr>
                <a:schemeClr val="dk1"/>
              </a:buClr>
              <a:buSzPts val="1400"/>
              <a:buFont typeface="Calibri"/>
              <a:buNone/>
            </a:pPr>
            <a:r>
              <a:rPr lang="en-US" sz="1400"/>
              <a:t>The minimum project budget to qualify for a global grant is $30,000.  We’ll talk later about how a global grant project budget is funded.  </a:t>
            </a:r>
            <a:endParaRPr/>
          </a:p>
          <a:p>
            <a:pPr marL="0" lvl="0" indent="0" algn="l" rtl="0">
              <a:spcBef>
                <a:spcPts val="600"/>
              </a:spcBef>
              <a:spcAft>
                <a:spcPts val="0"/>
              </a:spcAft>
              <a:buClr>
                <a:schemeClr val="dk1"/>
              </a:buClr>
              <a:buSzPts val="1400"/>
              <a:buFont typeface="Calibri"/>
              <a:buNone/>
            </a:pPr>
            <a:endParaRPr sz="1400"/>
          </a:p>
        </p:txBody>
      </p:sp>
      <p:sp>
        <p:nvSpPr>
          <p:cNvPr id="218" name="Google Shape;218;g343be4caabe_0_46: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43be4caabe_0_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g343be4caabe_0_52:notes"/>
          <p:cNvSpPr txBox="1">
            <a:spLocks noGrp="1"/>
          </p:cNvSpPr>
          <p:nvPr>
            <p:ph type="body" idx="1"/>
          </p:nvPr>
        </p:nvSpPr>
        <p:spPr>
          <a:xfrm>
            <a:off x="195262" y="4267200"/>
            <a:ext cx="6662700" cy="50292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400"/>
              <a:buFont typeface="Calibri"/>
              <a:buNone/>
            </a:pPr>
            <a:r>
              <a:rPr lang="en-US" sz="1400"/>
              <a:t>I’ve mentioned areas of focus a couple times.  What are they?  Rotary has seven:</a:t>
            </a:r>
            <a:endParaRPr sz="1400"/>
          </a:p>
          <a:p>
            <a:pPr marL="0" lvl="0" indent="0" algn="l" rtl="0">
              <a:spcBef>
                <a:spcPts val="300"/>
              </a:spcBef>
              <a:spcAft>
                <a:spcPts val="0"/>
              </a:spcAft>
              <a:buClr>
                <a:schemeClr val="dk1"/>
              </a:buClr>
              <a:buSzPts val="1400"/>
              <a:buFont typeface="Calibri"/>
              <a:buNone/>
            </a:pPr>
            <a:r>
              <a:rPr lang="en-US" sz="1400"/>
              <a:t>Peacebuilding and conflict prevention </a:t>
            </a:r>
            <a:endParaRPr/>
          </a:p>
          <a:p>
            <a:pPr marL="0" lvl="0" indent="0" algn="l" rtl="0">
              <a:spcBef>
                <a:spcPts val="300"/>
              </a:spcBef>
              <a:spcAft>
                <a:spcPts val="0"/>
              </a:spcAft>
              <a:buClr>
                <a:schemeClr val="dk1"/>
              </a:buClr>
              <a:buSzPts val="1400"/>
              <a:buFont typeface="Calibri"/>
              <a:buNone/>
            </a:pPr>
            <a:r>
              <a:rPr lang="en-US" sz="1400"/>
              <a:t>Disease prevention and treatment</a:t>
            </a:r>
            <a:endParaRPr/>
          </a:p>
          <a:p>
            <a:pPr marL="0" lvl="0" indent="0" algn="l" rtl="0">
              <a:spcBef>
                <a:spcPts val="300"/>
              </a:spcBef>
              <a:spcAft>
                <a:spcPts val="0"/>
              </a:spcAft>
              <a:buClr>
                <a:schemeClr val="dk1"/>
              </a:buClr>
              <a:buSzPts val="1400"/>
              <a:buFont typeface="Calibri"/>
              <a:buNone/>
            </a:pPr>
            <a:r>
              <a:rPr lang="en-US" sz="1400"/>
              <a:t>Water, sanitation and hygiene</a:t>
            </a:r>
            <a:endParaRPr/>
          </a:p>
          <a:p>
            <a:pPr marL="0" lvl="0" indent="0" algn="l" rtl="0">
              <a:spcBef>
                <a:spcPts val="300"/>
              </a:spcBef>
              <a:spcAft>
                <a:spcPts val="0"/>
              </a:spcAft>
              <a:buClr>
                <a:schemeClr val="dk1"/>
              </a:buClr>
              <a:buSzPts val="1400"/>
              <a:buFont typeface="Calibri"/>
              <a:buNone/>
            </a:pPr>
            <a:r>
              <a:rPr lang="en-US" sz="1400"/>
              <a:t>Maternal and child health </a:t>
            </a:r>
            <a:endParaRPr/>
          </a:p>
          <a:p>
            <a:pPr marL="0" lvl="0" indent="0" algn="l" rtl="0">
              <a:spcBef>
                <a:spcPts val="300"/>
              </a:spcBef>
              <a:spcAft>
                <a:spcPts val="0"/>
              </a:spcAft>
              <a:buClr>
                <a:schemeClr val="dk1"/>
              </a:buClr>
              <a:buSzPts val="1400"/>
              <a:buFont typeface="Calibri"/>
              <a:buNone/>
            </a:pPr>
            <a:r>
              <a:rPr lang="en-US" sz="1400"/>
              <a:t>Basic education and literacy </a:t>
            </a:r>
            <a:endParaRPr/>
          </a:p>
          <a:p>
            <a:pPr marL="0" lvl="0" indent="0" algn="l" rtl="0">
              <a:spcBef>
                <a:spcPts val="300"/>
              </a:spcBef>
              <a:spcAft>
                <a:spcPts val="0"/>
              </a:spcAft>
              <a:buClr>
                <a:schemeClr val="dk1"/>
              </a:buClr>
              <a:buSzPts val="1400"/>
              <a:buFont typeface="Calibri"/>
              <a:buNone/>
            </a:pPr>
            <a:r>
              <a:rPr lang="en-US" sz="1400"/>
              <a:t>Community economic development and,</a:t>
            </a:r>
            <a:endParaRPr/>
          </a:p>
          <a:p>
            <a:pPr marL="0" lvl="0" indent="0" algn="l" rtl="0">
              <a:spcBef>
                <a:spcPts val="300"/>
              </a:spcBef>
              <a:spcAft>
                <a:spcPts val="0"/>
              </a:spcAft>
              <a:buClr>
                <a:schemeClr val="dk1"/>
              </a:buClr>
              <a:buSzPts val="1400"/>
              <a:buFont typeface="Calibri"/>
              <a:buNone/>
            </a:pPr>
            <a:r>
              <a:rPr lang="en-US" sz="1400"/>
              <a:t>The environment</a:t>
            </a:r>
            <a:endParaRPr sz="1400"/>
          </a:p>
          <a:p>
            <a:pPr marL="0" lvl="0" indent="0" algn="l" rtl="0">
              <a:spcBef>
                <a:spcPts val="600"/>
              </a:spcBef>
              <a:spcAft>
                <a:spcPts val="0"/>
              </a:spcAft>
              <a:buClr>
                <a:schemeClr val="dk1"/>
              </a:buClr>
              <a:buSzPts val="1400"/>
              <a:buFont typeface="Calibri"/>
              <a:buNone/>
            </a:pPr>
            <a:r>
              <a:rPr lang="en-US" sz="1400"/>
              <a:t>Global grants must support at least one of the seven areas of focus.</a:t>
            </a:r>
            <a:endParaRPr/>
          </a:p>
          <a:p>
            <a:pPr marL="0" lvl="0" indent="0" algn="l" rtl="0">
              <a:lnSpc>
                <a:spcPct val="150000"/>
              </a:lnSpc>
              <a:spcBef>
                <a:spcPts val="600"/>
              </a:spcBef>
              <a:spcAft>
                <a:spcPts val="0"/>
              </a:spcAft>
              <a:buClr>
                <a:schemeClr val="dk1"/>
              </a:buClr>
              <a:buSzPts val="1400"/>
              <a:buFont typeface="Calibri"/>
              <a:buNone/>
            </a:pPr>
            <a:r>
              <a:rPr lang="en-US" sz="1400"/>
              <a:t>On the district website, you can find a Rotary publication called Area of Focus Policy Statements.  It contains the Foundation’s expectations and requirements to qualify for grants in each area.</a:t>
            </a:r>
            <a:endParaRPr/>
          </a:p>
          <a:p>
            <a:pPr marL="0" lvl="0" indent="0" algn="l" rtl="0">
              <a:lnSpc>
                <a:spcPct val="150000"/>
              </a:lnSpc>
              <a:spcBef>
                <a:spcPts val="0"/>
              </a:spcBef>
              <a:spcAft>
                <a:spcPts val="0"/>
              </a:spcAft>
              <a:buClr>
                <a:schemeClr val="dk1"/>
              </a:buClr>
              <a:buSzPts val="1400"/>
              <a:buFont typeface="Calibri"/>
              <a:buNone/>
            </a:pPr>
            <a:r>
              <a:rPr lang="en-US" sz="1400"/>
              <a:t>Often projects can impact more than one area of focus. (eg: WASH would potentially impact all AoFs) I suggest you choose the one primary area.  If you select multiple areas of focus, you compound your project’s reporting requirements since each area of focus has goals to be achieved and discussed in the project completion report.</a:t>
            </a:r>
            <a:endParaRPr/>
          </a:p>
        </p:txBody>
      </p:sp>
      <p:sp>
        <p:nvSpPr>
          <p:cNvPr id="225" name="Google Shape;225;g343be4caabe_0_52: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43be4caabe_0_60:notes"/>
          <p:cNvSpPr>
            <a:spLocks noGrp="1" noRot="1" noChangeAspect="1"/>
          </p:cNvSpPr>
          <p:nvPr>
            <p:ph type="sldImg" idx="2"/>
          </p:nvPr>
        </p:nvSpPr>
        <p:spPr>
          <a:xfrm>
            <a:off x="1181100" y="696912"/>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g343be4caabe_0_60:notes"/>
          <p:cNvSpPr txBox="1">
            <a:spLocks noGrp="1"/>
          </p:cNvSpPr>
          <p:nvPr>
            <p:ph type="body" idx="1"/>
          </p:nvPr>
        </p:nvSpPr>
        <p:spPr>
          <a:xfrm>
            <a:off x="228600" y="4267200"/>
            <a:ext cx="6553200" cy="5029200"/>
          </a:xfrm>
          <a:prstGeom prst="rect">
            <a:avLst/>
          </a:prstGeom>
          <a:noFill/>
          <a:ln>
            <a:noFill/>
          </a:ln>
        </p:spPr>
        <p:txBody>
          <a:bodyPr spcFirstLastPara="1" wrap="square" lIns="93150" tIns="46575" rIns="93150" bIns="46575"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sz="1400"/>
              <a:t>The Foundation has guidelines for development of projects in each area of focus. The guidelines:</a:t>
            </a:r>
            <a:endParaRPr/>
          </a:p>
          <a:p>
            <a:pPr marL="0" lvl="0" indent="0" algn="l" rtl="0">
              <a:lnSpc>
                <a:spcPct val="150000"/>
              </a:lnSpc>
              <a:spcBef>
                <a:spcPts val="300"/>
              </a:spcBef>
              <a:spcAft>
                <a:spcPts val="0"/>
              </a:spcAft>
              <a:buClr>
                <a:schemeClr val="dk1"/>
              </a:buClr>
              <a:buSzPts val="1400"/>
              <a:buFont typeface="Calibri"/>
              <a:buNone/>
            </a:pPr>
            <a:r>
              <a:rPr lang="en-US" sz="1400"/>
              <a:t>List the goals that the Foundation expects each project to achieve;</a:t>
            </a:r>
            <a:endParaRPr/>
          </a:p>
          <a:p>
            <a:pPr marL="0" lvl="0" indent="0" algn="l" rtl="0">
              <a:lnSpc>
                <a:spcPct val="150000"/>
              </a:lnSpc>
              <a:spcBef>
                <a:spcPts val="300"/>
              </a:spcBef>
              <a:spcAft>
                <a:spcPts val="0"/>
              </a:spcAft>
              <a:buClr>
                <a:schemeClr val="dk1"/>
              </a:buClr>
              <a:buSzPts val="1400"/>
              <a:buFont typeface="Calibri"/>
              <a:buNone/>
            </a:pPr>
            <a:r>
              <a:rPr lang="en-US" sz="1400"/>
              <a:t>Describe how to conduct a needs assessment;</a:t>
            </a:r>
            <a:endParaRPr/>
          </a:p>
          <a:p>
            <a:pPr marL="0" lvl="0" indent="0" algn="l" rtl="0">
              <a:lnSpc>
                <a:spcPct val="150000"/>
              </a:lnSpc>
              <a:spcBef>
                <a:spcPts val="300"/>
              </a:spcBef>
              <a:spcAft>
                <a:spcPts val="0"/>
              </a:spcAft>
              <a:buClr>
                <a:schemeClr val="dk1"/>
              </a:buClr>
              <a:buSzPts val="1400"/>
              <a:buFont typeface="Calibri"/>
              <a:buNone/>
            </a:pPr>
            <a:r>
              <a:rPr lang="en-US" sz="1400"/>
              <a:t>Suggest ways to meet the goals and assure project sustainability;</a:t>
            </a:r>
            <a:endParaRPr/>
          </a:p>
          <a:p>
            <a:pPr marL="0" lvl="0" indent="0" algn="l" rtl="0">
              <a:lnSpc>
                <a:spcPct val="150000"/>
              </a:lnSpc>
              <a:spcBef>
                <a:spcPts val="300"/>
              </a:spcBef>
              <a:spcAft>
                <a:spcPts val="0"/>
              </a:spcAft>
              <a:buClr>
                <a:schemeClr val="dk1"/>
              </a:buClr>
              <a:buSzPts val="1400"/>
              <a:buFont typeface="Calibri"/>
              <a:buNone/>
            </a:pPr>
            <a:r>
              <a:rPr lang="en-US" sz="1400"/>
              <a:t>Describe the different types of projects that Foundation grants will support; and</a:t>
            </a:r>
            <a:endParaRPr/>
          </a:p>
          <a:p>
            <a:pPr marL="0" lvl="0" indent="0" algn="l" rtl="0">
              <a:lnSpc>
                <a:spcPct val="150000"/>
              </a:lnSpc>
              <a:spcBef>
                <a:spcPts val="300"/>
              </a:spcBef>
              <a:spcAft>
                <a:spcPts val="0"/>
              </a:spcAft>
              <a:buClr>
                <a:schemeClr val="dk1"/>
              </a:buClr>
              <a:buSzPts val="1400"/>
              <a:buFont typeface="Calibri"/>
              <a:buNone/>
            </a:pPr>
            <a:r>
              <a:rPr lang="en-US" sz="1400"/>
              <a:t>Provide a bibliography of sources for additional information.</a:t>
            </a:r>
            <a:endParaRPr/>
          </a:p>
          <a:p>
            <a:pPr marL="0" lvl="0" indent="0" algn="l" rtl="0">
              <a:lnSpc>
                <a:spcPct val="150000"/>
              </a:lnSpc>
              <a:spcBef>
                <a:spcPts val="300"/>
              </a:spcBef>
              <a:spcAft>
                <a:spcPts val="0"/>
              </a:spcAft>
              <a:buClr>
                <a:schemeClr val="dk1"/>
              </a:buClr>
              <a:buSzPts val="1400"/>
              <a:buFont typeface="Calibri"/>
              <a:buNone/>
            </a:pPr>
            <a:r>
              <a:rPr lang="en-US" sz="1400"/>
              <a:t>As the growth in applications for Rotary grants has exceeded the growth in contributions to the annual fund, global grants have become more competitive.  Approvals are harder to get.  The guidelines in these publications are not merely suggestions but rather the standards by which your application will be approved or rejected. </a:t>
            </a:r>
            <a:r>
              <a:rPr lang="en-US" sz="1400" b="1"/>
              <a:t>[click again]</a:t>
            </a:r>
            <a:r>
              <a:rPr lang="en-US" sz="1400"/>
              <a:t> I recommend you </a:t>
            </a:r>
            <a:r>
              <a:rPr lang="en-US" sz="1400" b="1"/>
              <a:t>STUDY</a:t>
            </a:r>
            <a:r>
              <a:rPr lang="en-US" sz="1400"/>
              <a:t> the guidelines publication for your project’s area of focus.  We’ve posted them on the district website,</a:t>
            </a:r>
            <a:endParaRPr/>
          </a:p>
        </p:txBody>
      </p:sp>
      <p:sp>
        <p:nvSpPr>
          <p:cNvPr id="234" name="Google Shape;234;g343be4caabe_0_60:notes"/>
          <p:cNvSpPr txBox="1"/>
          <p:nvPr/>
        </p:nvSpPr>
        <p:spPr>
          <a:xfrm>
            <a:off x="3971925" y="8831262"/>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27"/>
        <p:cNvGrpSpPr/>
        <p:nvPr/>
      </p:nvGrpSpPr>
      <p:grpSpPr>
        <a:xfrm>
          <a:off x="0" y="0"/>
          <a:ext cx="0" cy="0"/>
          <a:chOff x="0" y="0"/>
          <a:chExt cx="0" cy="0"/>
        </a:xfrm>
      </p:grpSpPr>
      <p:sp>
        <p:nvSpPr>
          <p:cNvPr id="28" name="Google Shape;28;p32"/>
          <p:cNvSpPr txBox="1">
            <a:spLocks noGrp="1"/>
          </p:cNvSpPr>
          <p:nvPr>
            <p:ph type="subTitle" idx="1"/>
          </p:nvPr>
        </p:nvSpPr>
        <p:spPr>
          <a:xfrm>
            <a:off x="342900" y="4120063"/>
            <a:ext cx="11506200" cy="465667"/>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5DAA"/>
              </a:buClr>
              <a:buSzPts val="3200"/>
              <a:buNone/>
              <a:defRPr sz="3200" b="1">
                <a:solidFill>
                  <a:srgbClr val="005DAA"/>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32"/>
          <p:cNvSpPr txBox="1">
            <a:spLocks noGrp="1"/>
          </p:cNvSpPr>
          <p:nvPr>
            <p:ph type="title"/>
          </p:nvPr>
        </p:nvSpPr>
        <p:spPr>
          <a:xfrm>
            <a:off x="342900" y="3298132"/>
            <a:ext cx="11506200" cy="821931"/>
          </a:xfrm>
          <a:prstGeom prst="rect">
            <a:avLst/>
          </a:prstGeom>
          <a:noFill/>
          <a:ln>
            <a:noFill/>
          </a:ln>
        </p:spPr>
        <p:txBody>
          <a:bodyPr spcFirstLastPara="1" wrap="square" lIns="91425" tIns="0" rIns="91425" bIns="91425" anchor="b" anchorCtr="0">
            <a:normAutofit/>
          </a:bodyPr>
          <a:lstStyle>
            <a:lvl1pPr lvl="0" algn="ctr">
              <a:lnSpc>
                <a:spcPct val="90000"/>
              </a:lnSpc>
              <a:spcBef>
                <a:spcPts val="0"/>
              </a:spcBef>
              <a:spcAft>
                <a:spcPts val="0"/>
              </a:spcAft>
              <a:buClr>
                <a:srgbClr val="005DAA"/>
              </a:buClr>
              <a:buSzPts val="4800"/>
              <a:buFont typeface="Arial"/>
              <a:buNone/>
              <a:defRPr sz="4800" b="1" cap="none">
                <a:solidFill>
                  <a:srgbClr val="005DA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32"/>
          <p:cNvPicPr preferRelativeResize="0"/>
          <p:nvPr/>
        </p:nvPicPr>
        <p:blipFill rotWithShape="1">
          <a:blip r:embed="rId2">
            <a:alphaModFix/>
          </a:blip>
          <a:srcRect/>
          <a:stretch/>
        </p:blipFill>
        <p:spPr>
          <a:xfrm>
            <a:off x="10019503" y="5818393"/>
            <a:ext cx="1883773" cy="716364"/>
          </a:xfrm>
          <a:prstGeom prst="rect">
            <a:avLst/>
          </a:prstGeom>
          <a:noFill/>
          <a:ln>
            <a:noFill/>
          </a:ln>
        </p:spPr>
      </p:pic>
      <p:pic>
        <p:nvPicPr>
          <p:cNvPr id="31" name="Google Shape;31;p32"/>
          <p:cNvPicPr preferRelativeResize="0"/>
          <p:nvPr/>
        </p:nvPicPr>
        <p:blipFill rotWithShape="1">
          <a:blip r:embed="rId3">
            <a:alphaModFix/>
          </a:blip>
          <a:srcRect/>
          <a:stretch/>
        </p:blipFill>
        <p:spPr>
          <a:xfrm>
            <a:off x="485503" y="323243"/>
            <a:ext cx="2609627" cy="26199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72"/>
        <p:cNvGrpSpPr/>
        <p:nvPr/>
      </p:nvGrpSpPr>
      <p:grpSpPr>
        <a:xfrm>
          <a:off x="0" y="0"/>
          <a:ext cx="0" cy="0"/>
          <a:chOff x="0" y="0"/>
          <a:chExt cx="0" cy="0"/>
        </a:xfrm>
      </p:grpSpPr>
      <p:sp>
        <p:nvSpPr>
          <p:cNvPr id="73" name="Google Shape;73;p45"/>
          <p:cNvSpPr txBox="1">
            <a:spLocks noGrp="1"/>
          </p:cNvSpPr>
          <p:nvPr>
            <p:ph type="body" idx="1"/>
          </p:nvPr>
        </p:nvSpPr>
        <p:spPr>
          <a:xfrm>
            <a:off x="3136392" y="679622"/>
            <a:ext cx="4517136" cy="495505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48595D"/>
              </a:buClr>
              <a:buSzPts val="1200"/>
              <a:buNone/>
              <a:defRPr sz="1200">
                <a:solidFill>
                  <a:srgbClr val="48595D"/>
                </a:solidFill>
              </a:defRPr>
            </a:lvl1pPr>
            <a:lvl2pPr marL="914400" lvl="1" indent="-304800" algn="l">
              <a:lnSpc>
                <a:spcPct val="90000"/>
              </a:lnSpc>
              <a:spcBef>
                <a:spcPts val="500"/>
              </a:spcBef>
              <a:spcAft>
                <a:spcPts val="0"/>
              </a:spcAft>
              <a:buClr>
                <a:srgbClr val="48595D"/>
              </a:buClr>
              <a:buSzPts val="1200"/>
              <a:buChar char="•"/>
              <a:defRPr sz="1200">
                <a:solidFill>
                  <a:srgbClr val="48595D"/>
                </a:solidFill>
              </a:defRPr>
            </a:lvl2pPr>
            <a:lvl3pPr marL="1371600" lvl="2" indent="-304800" algn="l">
              <a:lnSpc>
                <a:spcPct val="90000"/>
              </a:lnSpc>
              <a:spcBef>
                <a:spcPts val="500"/>
              </a:spcBef>
              <a:spcAft>
                <a:spcPts val="0"/>
              </a:spcAft>
              <a:buClr>
                <a:srgbClr val="48595D"/>
              </a:buClr>
              <a:buSzPts val="1200"/>
              <a:buChar char="•"/>
              <a:defRPr sz="1200">
                <a:solidFill>
                  <a:srgbClr val="48595D"/>
                </a:solidFill>
              </a:defRPr>
            </a:lvl3pPr>
            <a:lvl4pPr marL="1828800" lvl="3" indent="-304800" algn="l">
              <a:lnSpc>
                <a:spcPct val="90000"/>
              </a:lnSpc>
              <a:spcBef>
                <a:spcPts val="500"/>
              </a:spcBef>
              <a:spcAft>
                <a:spcPts val="0"/>
              </a:spcAft>
              <a:buClr>
                <a:srgbClr val="48595D"/>
              </a:buClr>
              <a:buSzPts val="1200"/>
              <a:buChar char="•"/>
              <a:defRPr sz="1200">
                <a:solidFill>
                  <a:srgbClr val="48595D"/>
                </a:solidFill>
              </a:defRPr>
            </a:lvl4pPr>
            <a:lvl5pPr marL="2286000" lvl="4" indent="-304800" algn="l">
              <a:lnSpc>
                <a:spcPct val="90000"/>
              </a:lnSpc>
              <a:spcBef>
                <a:spcPts val="500"/>
              </a:spcBef>
              <a:spcAft>
                <a:spcPts val="0"/>
              </a:spcAft>
              <a:buClr>
                <a:srgbClr val="48595D"/>
              </a:buClr>
              <a:buSzPts val="1200"/>
              <a:buChar char="•"/>
              <a:defRPr sz="12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5"/>
          <p:cNvSpPr txBox="1">
            <a:spLocks noGrp="1"/>
          </p:cNvSpPr>
          <p:nvPr>
            <p:ph type="title"/>
          </p:nvPr>
        </p:nvSpPr>
        <p:spPr>
          <a:xfrm>
            <a:off x="466344" y="0"/>
            <a:ext cx="2377440"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5"/>
          <p:cNvSpPr>
            <a:spLocks noGrp="1"/>
          </p:cNvSpPr>
          <p:nvPr>
            <p:ph type="pic" idx="2"/>
          </p:nvPr>
        </p:nvSpPr>
        <p:spPr>
          <a:xfrm>
            <a:off x="7794889" y="1"/>
            <a:ext cx="4141737" cy="685799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6"/>
        <p:cNvGrpSpPr/>
        <p:nvPr/>
      </p:nvGrpSpPr>
      <p:grpSpPr>
        <a:xfrm>
          <a:off x="0" y="0"/>
          <a:ext cx="0" cy="0"/>
          <a:chOff x="0" y="0"/>
          <a:chExt cx="0" cy="0"/>
        </a:xfrm>
      </p:grpSpPr>
      <p:sp>
        <p:nvSpPr>
          <p:cNvPr id="77" name="Google Shape;77;p46"/>
          <p:cNvSpPr>
            <a:spLocks noGrp="1"/>
          </p:cNvSpPr>
          <p:nvPr>
            <p:ph type="pic" idx="2"/>
          </p:nvPr>
        </p:nvSpPr>
        <p:spPr>
          <a:xfrm>
            <a:off x="0" y="0"/>
            <a:ext cx="12192000" cy="5043713"/>
          </a:xfrm>
          <a:prstGeom prst="rect">
            <a:avLst/>
          </a:prstGeom>
          <a:noFill/>
          <a:ln>
            <a:noFill/>
          </a:ln>
        </p:spPr>
      </p:sp>
      <p:sp>
        <p:nvSpPr>
          <p:cNvPr id="78" name="Google Shape;78;p46"/>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79" name="Google Shape;79;p46"/>
          <p:cNvSpPr/>
          <p:nvPr/>
        </p:nvSpPr>
        <p:spPr>
          <a:xfrm>
            <a:off x="0" y="5043714"/>
            <a:ext cx="12192000" cy="1814286"/>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46"/>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B0E3"/>
              </a:buClr>
              <a:buSzPts val="4400"/>
              <a:buNone/>
              <a:defRPr sz="4400" b="1" cap="none">
                <a:solidFill>
                  <a:srgbClr val="01B0E3"/>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800"/>
              <a:buNone/>
              <a:defRPr sz="2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4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46"/>
          <p:cNvPicPr preferRelativeResize="0"/>
          <p:nvPr/>
        </p:nvPicPr>
        <p:blipFill rotWithShape="1">
          <a:blip r:embed="rId2">
            <a:alphaModFix/>
          </a:blip>
          <a:srcRect/>
          <a:stretch/>
        </p:blipFill>
        <p:spPr>
          <a:xfrm>
            <a:off x="10060999" y="5878557"/>
            <a:ext cx="1872085" cy="70313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p47"/>
          <p:cNvSpPr/>
          <p:nvPr/>
        </p:nvSpPr>
        <p:spPr>
          <a:xfrm>
            <a:off x="0" y="0"/>
            <a:ext cx="1219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4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87"/>
        <p:cNvGrpSpPr/>
        <p:nvPr/>
      </p:nvGrpSpPr>
      <p:grpSpPr>
        <a:xfrm>
          <a:off x="0" y="0"/>
          <a:ext cx="0" cy="0"/>
          <a:chOff x="0" y="0"/>
          <a:chExt cx="0" cy="0"/>
        </a:xfrm>
      </p:grpSpPr>
      <p:sp>
        <p:nvSpPr>
          <p:cNvPr id="88" name="Google Shape;88;p48"/>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48"/>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8"/>
          <p:cNvSpPr txBox="1">
            <a:spLocks noGrp="1"/>
          </p:cNvSpPr>
          <p:nvPr>
            <p:ph type="body" idx="1"/>
          </p:nvPr>
        </p:nvSpPr>
        <p:spPr>
          <a:xfrm>
            <a:off x="380999" y="2436811"/>
            <a:ext cx="11506199" cy="383698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8"/>
          <p:cNvSpPr txBox="1">
            <a:spLocks noGrp="1"/>
          </p:cNvSpPr>
          <p:nvPr>
            <p:ph type="subTitle" idx="2"/>
          </p:nvPr>
        </p:nvSpPr>
        <p:spPr>
          <a:xfrm>
            <a:off x="380999" y="1796132"/>
            <a:ext cx="11506199" cy="615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b="1" cap="none">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4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3"/>
        <p:cNvGrpSpPr/>
        <p:nvPr/>
      </p:nvGrpSpPr>
      <p:grpSpPr>
        <a:xfrm>
          <a:off x="0" y="0"/>
          <a:ext cx="0" cy="0"/>
          <a:chOff x="0" y="0"/>
          <a:chExt cx="0" cy="0"/>
        </a:xfrm>
      </p:grpSpPr>
      <p:sp>
        <p:nvSpPr>
          <p:cNvPr id="94" name="Google Shape;94;p49"/>
          <p:cNvSpPr/>
          <p:nvPr/>
        </p:nvSpPr>
        <p:spPr>
          <a:xfrm>
            <a:off x="0" y="1540042"/>
            <a:ext cx="12192000" cy="5317958"/>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49"/>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49"/>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9"/>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98"/>
        <p:cNvGrpSpPr/>
        <p:nvPr/>
      </p:nvGrpSpPr>
      <p:grpSpPr>
        <a:xfrm>
          <a:off x="0" y="0"/>
          <a:ext cx="0" cy="0"/>
          <a:chOff x="0" y="0"/>
          <a:chExt cx="0" cy="0"/>
        </a:xfrm>
      </p:grpSpPr>
      <p:sp>
        <p:nvSpPr>
          <p:cNvPr id="99" name="Google Shape;99;p50"/>
          <p:cNvSpPr/>
          <p:nvPr/>
        </p:nvSpPr>
        <p:spPr>
          <a:xfrm>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50"/>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2"/>
        <p:cNvGrpSpPr/>
        <p:nvPr/>
      </p:nvGrpSpPr>
      <p:grpSpPr>
        <a:xfrm>
          <a:off x="0" y="0"/>
          <a:ext cx="0" cy="0"/>
          <a:chOff x="0" y="0"/>
          <a:chExt cx="0" cy="0"/>
        </a:xfrm>
      </p:grpSpPr>
      <p:sp>
        <p:nvSpPr>
          <p:cNvPr id="103" name="Google Shape;103;p51"/>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 name="Google Shape;104;p51"/>
          <p:cNvSpPr>
            <a:spLocks noGrp="1"/>
          </p:cNvSpPr>
          <p:nvPr>
            <p:ph type="pic" idx="2"/>
          </p:nvPr>
        </p:nvSpPr>
        <p:spPr>
          <a:xfrm>
            <a:off x="6519863" y="398463"/>
            <a:ext cx="5265737" cy="6019800"/>
          </a:xfrm>
          <a:prstGeom prst="rect">
            <a:avLst/>
          </a:prstGeom>
          <a:noFill/>
          <a:ln>
            <a:noFill/>
          </a:ln>
        </p:spPr>
      </p:sp>
      <p:sp>
        <p:nvSpPr>
          <p:cNvPr id="105" name="Google Shape;105;p51"/>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33333"/>
              </a:buClr>
              <a:buSzPts val="4400"/>
              <a:buNone/>
              <a:defRPr sz="4400" b="1" cap="none">
                <a:solidFill>
                  <a:srgbClr val="333333"/>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5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08"/>
        <p:cNvGrpSpPr/>
        <p:nvPr/>
      </p:nvGrpSpPr>
      <p:grpSpPr>
        <a:xfrm>
          <a:off x="0" y="0"/>
          <a:ext cx="0" cy="0"/>
          <a:chOff x="0" y="0"/>
          <a:chExt cx="0" cy="0"/>
        </a:xfrm>
      </p:grpSpPr>
      <p:sp>
        <p:nvSpPr>
          <p:cNvPr id="109" name="Google Shape;109;p52"/>
          <p:cNvSpPr>
            <a:spLocks noGrp="1"/>
          </p:cNvSpPr>
          <p:nvPr>
            <p:ph type="pic" idx="2"/>
          </p:nvPr>
        </p:nvSpPr>
        <p:spPr>
          <a:xfrm>
            <a:off x="0" y="0"/>
            <a:ext cx="6096001" cy="6858000"/>
          </a:xfrm>
          <a:prstGeom prst="rect">
            <a:avLst/>
          </a:prstGeom>
          <a:noFill/>
          <a:ln>
            <a:noFill/>
          </a:ln>
        </p:spPr>
      </p:sp>
      <p:sp>
        <p:nvSpPr>
          <p:cNvPr id="110" name="Google Shape;110;p52"/>
          <p:cNvSpPr txBox="1">
            <a:spLocks noGrp="1"/>
          </p:cNvSpPr>
          <p:nvPr>
            <p:ph type="body" idx="1"/>
          </p:nvPr>
        </p:nvSpPr>
        <p:spPr>
          <a:xfrm>
            <a:off x="6096001" y="0"/>
            <a:ext cx="6096000" cy="6858000"/>
          </a:xfrm>
          <a:prstGeom prst="rect">
            <a:avLst/>
          </a:prstGeom>
          <a:solidFill>
            <a:srgbClr val="00B4E6"/>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2"/>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2"/>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5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4"/>
        <p:cNvGrpSpPr/>
        <p:nvPr/>
      </p:nvGrpSpPr>
      <p:grpSpPr>
        <a:xfrm>
          <a:off x="0" y="0"/>
          <a:ext cx="0" cy="0"/>
          <a:chOff x="0" y="0"/>
          <a:chExt cx="0" cy="0"/>
        </a:xfrm>
      </p:grpSpPr>
      <p:sp>
        <p:nvSpPr>
          <p:cNvPr id="115" name="Google Shape;115;p53"/>
          <p:cNvSpPr/>
          <p:nvPr/>
        </p:nvSpPr>
        <p:spPr>
          <a:xfrm>
            <a:off x="0" y="0"/>
            <a:ext cx="12192000" cy="6858000"/>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53"/>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3"/>
          <p:cNvSpPr txBox="1">
            <a:spLocks noGrp="1"/>
          </p:cNvSpPr>
          <p:nvPr>
            <p:ph type="title"/>
          </p:nvPr>
        </p:nvSpPr>
        <p:spPr>
          <a:xfrm>
            <a:off x="0" y="1"/>
            <a:ext cx="12192000" cy="939799"/>
          </a:xfrm>
          <a:prstGeom prst="rect">
            <a:avLst/>
          </a:prstGeom>
          <a:noFill/>
          <a:ln>
            <a:noFill/>
          </a:ln>
        </p:spPr>
        <p:txBody>
          <a:bodyPr spcFirstLastPara="1" wrap="square" lIns="91425" tIns="274300" rIns="91425" bIns="91425" anchor="t" anchorCtr="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53"/>
          <p:cNvSpPr txBox="1">
            <a:spLocks noGrp="1"/>
          </p:cNvSpPr>
          <p:nvPr>
            <p:ph type="subTitle" idx="2"/>
          </p:nvPr>
        </p:nvSpPr>
        <p:spPr>
          <a:xfrm>
            <a:off x="380999" y="1012898"/>
            <a:ext cx="11365894" cy="600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5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0"/>
        <p:cNvGrpSpPr/>
        <p:nvPr/>
      </p:nvGrpSpPr>
      <p:grpSpPr>
        <a:xfrm>
          <a:off x="0" y="0"/>
          <a:ext cx="0" cy="0"/>
          <a:chOff x="0" y="0"/>
          <a:chExt cx="0" cy="0"/>
        </a:xfrm>
      </p:grpSpPr>
      <p:sp>
        <p:nvSpPr>
          <p:cNvPr id="121" name="Google Shape;121;p54"/>
          <p:cNvSpPr>
            <a:spLocks noGrp="1"/>
          </p:cNvSpPr>
          <p:nvPr>
            <p:ph type="pic" idx="2"/>
          </p:nvPr>
        </p:nvSpPr>
        <p:spPr>
          <a:xfrm>
            <a:off x="1" y="1"/>
            <a:ext cx="12192000" cy="2403334"/>
          </a:xfrm>
          <a:prstGeom prst="rect">
            <a:avLst/>
          </a:prstGeom>
          <a:noFill/>
          <a:ln>
            <a:noFill/>
          </a:ln>
        </p:spPr>
      </p:sp>
      <p:sp>
        <p:nvSpPr>
          <p:cNvPr id="122" name="Google Shape;122;p54"/>
          <p:cNvSpPr/>
          <p:nvPr/>
        </p:nvSpPr>
        <p:spPr>
          <a:xfrm>
            <a:off x="0" y="2403335"/>
            <a:ext cx="12192000" cy="4454664"/>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54"/>
          <p:cNvSpPr txBox="1">
            <a:spLocks noGrp="1"/>
          </p:cNvSpPr>
          <p:nvPr>
            <p:ph type="body" idx="1"/>
          </p:nvPr>
        </p:nvSpPr>
        <p:spPr>
          <a:xfrm>
            <a:off x="380999" y="2667653"/>
            <a:ext cx="11506199" cy="37736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4"/>
          <p:cNvSpPr txBox="1">
            <a:spLocks noGrp="1"/>
          </p:cNvSpPr>
          <p:nvPr>
            <p:ph type="body" idx="3"/>
          </p:nvPr>
        </p:nvSpPr>
        <p:spPr>
          <a:xfrm>
            <a:off x="0" y="0"/>
            <a:ext cx="12192000" cy="2419070"/>
          </a:xfrm>
          <a:prstGeom prst="rect">
            <a:avLst/>
          </a:prstGeom>
          <a:solidFill>
            <a:srgbClr val="48595D">
              <a:alpha val="69803"/>
            </a:srgbClr>
          </a:solidFill>
          <a:ln>
            <a:noFill/>
          </a:ln>
        </p:spPr>
        <p:txBody>
          <a:bodyPr spcFirstLastPara="1" wrap="square" lIns="822950" tIns="4572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2"/>
        <p:cNvGrpSpPr/>
        <p:nvPr/>
      </p:nvGrpSpPr>
      <p:grpSpPr>
        <a:xfrm>
          <a:off x="0" y="0"/>
          <a:ext cx="0" cy="0"/>
          <a:chOff x="0" y="0"/>
          <a:chExt cx="0" cy="0"/>
        </a:xfrm>
      </p:grpSpPr>
      <p:sp>
        <p:nvSpPr>
          <p:cNvPr id="33" name="Google Shape;33;p33"/>
          <p:cNvSpPr>
            <a:spLocks noGrp="1"/>
          </p:cNvSpPr>
          <p:nvPr>
            <p:ph type="pic" idx="2"/>
          </p:nvPr>
        </p:nvSpPr>
        <p:spPr>
          <a:xfrm>
            <a:off x="0" y="0"/>
            <a:ext cx="12192000" cy="5043713"/>
          </a:xfrm>
          <a:prstGeom prst="rect">
            <a:avLst/>
          </a:prstGeom>
          <a:noFill/>
          <a:ln>
            <a:noFill/>
          </a:ln>
        </p:spPr>
      </p:sp>
      <p:sp>
        <p:nvSpPr>
          <p:cNvPr id="34" name="Google Shape;34;p33"/>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b="0" i="0" u="none" strike="noStrike" cap="none">
                <a:solidFill>
                  <a:schemeClr val="lt1"/>
                </a:solidFill>
                <a:latin typeface="Arial"/>
                <a:ea typeface="Arial"/>
                <a:cs typeface="Arial"/>
                <a:sym typeface="Arial"/>
              </a:rPr>
              <a:t>z</a:t>
            </a:r>
            <a:endParaRPr/>
          </a:p>
        </p:txBody>
      </p:sp>
      <p:sp>
        <p:nvSpPr>
          <p:cNvPr id="35" name="Google Shape;35;p33"/>
          <p:cNvSpPr/>
          <p:nvPr/>
        </p:nvSpPr>
        <p:spPr>
          <a:xfrm>
            <a:off x="0" y="5043714"/>
            <a:ext cx="12192000" cy="1814286"/>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33"/>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33333"/>
              </a:buClr>
              <a:buSzPts val="2800"/>
              <a:buNone/>
              <a:defRPr sz="2800" b="1">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33"/>
          <p:cNvPicPr preferRelativeResize="0"/>
          <p:nvPr/>
        </p:nvPicPr>
        <p:blipFill rotWithShape="1">
          <a:blip r:embed="rId2">
            <a:alphaModFix/>
          </a:blip>
          <a:srcRect/>
          <a:stretch/>
        </p:blipFill>
        <p:spPr>
          <a:xfrm>
            <a:off x="10060999" y="5878557"/>
            <a:ext cx="1872085" cy="70313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6"/>
        <p:cNvGrpSpPr/>
        <p:nvPr/>
      </p:nvGrpSpPr>
      <p:grpSpPr>
        <a:xfrm>
          <a:off x="0" y="0"/>
          <a:ext cx="0" cy="0"/>
          <a:chOff x="0" y="0"/>
          <a:chExt cx="0" cy="0"/>
        </a:xfrm>
      </p:grpSpPr>
      <p:sp>
        <p:nvSpPr>
          <p:cNvPr id="127" name="Google Shape;127;p55"/>
          <p:cNvSpPr>
            <a:spLocks noGrp="1"/>
          </p:cNvSpPr>
          <p:nvPr>
            <p:ph type="pic" idx="2"/>
          </p:nvPr>
        </p:nvSpPr>
        <p:spPr>
          <a:xfrm>
            <a:off x="0" y="0"/>
            <a:ext cx="12192000" cy="6858000"/>
          </a:xfrm>
          <a:prstGeom prst="rect">
            <a:avLst/>
          </a:prstGeom>
          <a:noFill/>
          <a:ln>
            <a:noFill/>
          </a:ln>
        </p:spPr>
      </p:sp>
      <p:sp>
        <p:nvSpPr>
          <p:cNvPr id="128" name="Google Shape;128;p55"/>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5"/>
          <p:cNvSpPr txBox="1">
            <a:spLocks noGrp="1"/>
          </p:cNvSpPr>
          <p:nvPr>
            <p:ph type="body" idx="3"/>
          </p:nvPr>
        </p:nvSpPr>
        <p:spPr>
          <a:xfrm>
            <a:off x="719138" y="1358900"/>
            <a:ext cx="3860800" cy="2434167"/>
          </a:xfrm>
          <a:prstGeom prst="rect">
            <a:avLst/>
          </a:pr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5"/>
          <p:cNvSpPr txBox="1">
            <a:spLocks noGrp="1"/>
          </p:cNvSpPr>
          <p:nvPr>
            <p:ph type="body" idx="4"/>
          </p:nvPr>
        </p:nvSpPr>
        <p:spPr>
          <a:xfrm>
            <a:off x="719138" y="3793068"/>
            <a:ext cx="3860800" cy="651932"/>
          </a:xfrm>
          <a:prstGeom prst="rect">
            <a:avLst/>
          </a:prstGeom>
          <a:noFill/>
          <a:ln w="50800" cap="flat" cmpd="sng">
            <a:solidFill>
              <a:schemeClr val="lt1"/>
            </a:solidFill>
            <a:prstDash val="solid"/>
            <a:round/>
            <a:headEnd type="none" w="sm" len="sm"/>
            <a:tailEnd type="none" w="sm" len="sm"/>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32"/>
        <p:cNvGrpSpPr/>
        <p:nvPr/>
      </p:nvGrpSpPr>
      <p:grpSpPr>
        <a:xfrm>
          <a:off x="0" y="0"/>
          <a:ext cx="0" cy="0"/>
          <a:chOff x="0" y="0"/>
          <a:chExt cx="0" cy="0"/>
        </a:xfrm>
      </p:grpSpPr>
      <p:sp>
        <p:nvSpPr>
          <p:cNvPr id="133" name="Google Shape;133;p56"/>
          <p:cNvSpPr>
            <a:spLocks noGrp="1"/>
          </p:cNvSpPr>
          <p:nvPr>
            <p:ph type="pic" idx="2"/>
          </p:nvPr>
        </p:nvSpPr>
        <p:spPr>
          <a:xfrm>
            <a:off x="0" y="0"/>
            <a:ext cx="12192000" cy="6858000"/>
          </a:xfrm>
          <a:prstGeom prst="rect">
            <a:avLst/>
          </a:prstGeom>
          <a:noFill/>
          <a:ln>
            <a:noFill/>
          </a:ln>
        </p:spPr>
      </p:sp>
      <p:sp>
        <p:nvSpPr>
          <p:cNvPr id="134" name="Google Shape;134;p56"/>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6"/>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6" name="Google Shape;136;p56"/>
          <p:cNvSpPr txBox="1">
            <a:spLocks noGrp="1"/>
          </p:cNvSpPr>
          <p:nvPr>
            <p:ph type="body" idx="4"/>
          </p:nvPr>
        </p:nvSpPr>
        <p:spPr>
          <a:xfrm>
            <a:off x="296332" y="2141538"/>
            <a:ext cx="5906347"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5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41"/>
        <p:cNvGrpSpPr/>
        <p:nvPr/>
      </p:nvGrpSpPr>
      <p:grpSpPr>
        <a:xfrm>
          <a:off x="0" y="0"/>
          <a:ext cx="0" cy="0"/>
          <a:chOff x="0" y="0"/>
          <a:chExt cx="0" cy="0"/>
        </a:xfrm>
      </p:grpSpPr>
      <p:sp>
        <p:nvSpPr>
          <p:cNvPr id="142" name="Google Shape;142;p35"/>
          <p:cNvSpPr txBox="1">
            <a:spLocks noGrp="1"/>
          </p:cNvSpPr>
          <p:nvPr>
            <p:ph type="ctrTitle"/>
          </p:nvPr>
        </p:nvSpPr>
        <p:spPr>
          <a:xfrm>
            <a:off x="-101600" y="3429000"/>
            <a:ext cx="12395200" cy="990600"/>
          </a:xfrm>
          <a:prstGeom prst="rect">
            <a:avLst/>
          </a:prstGeom>
          <a:solidFill>
            <a:srgbClr val="00246C"/>
          </a:solidFill>
          <a:ln>
            <a:noFill/>
          </a:ln>
          <a:effectLst>
            <a:outerShdw blurRad="57150" dist="50800" dir="2700000" algn="tl" rotWithShape="0">
              <a:srgbClr val="000000">
                <a:alpha val="40000"/>
              </a:srgbClr>
            </a:outerShdw>
          </a:effectLst>
        </p:spPr>
        <p:txBody>
          <a:bodyPr spcFirstLastPara="1" wrap="square" lIns="548625" tIns="0" rIns="0" bIns="91425" anchor="b"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43" name="Google Shape;143;p35"/>
          <p:cNvSpPr txBox="1">
            <a:spLocks noGrp="1"/>
          </p:cNvSpPr>
          <p:nvPr>
            <p:ph type="subTitle" idx="1"/>
          </p:nvPr>
        </p:nvSpPr>
        <p:spPr>
          <a:xfrm>
            <a:off x="711200" y="4611744"/>
            <a:ext cx="8534400" cy="950856"/>
          </a:xfrm>
          <a:prstGeom prst="rect">
            <a:avLst/>
          </a:prstGeom>
          <a:noFill/>
          <a:ln>
            <a:noFill/>
          </a:ln>
        </p:spPr>
        <p:txBody>
          <a:bodyPr spcFirstLastPara="1" wrap="square" lIns="0" tIns="0" rIns="0" bIns="0" anchor="t" anchorCtr="0">
            <a:normAutofit/>
          </a:bodyPr>
          <a:lstStyle>
            <a:lvl1pPr marR="0" lvl="0" algn="l" rtl="0">
              <a:lnSpc>
                <a:spcPct val="100000"/>
              </a:lnSpc>
              <a:spcBef>
                <a:spcPts val="440"/>
              </a:spcBef>
              <a:spcAft>
                <a:spcPts val="0"/>
              </a:spcAft>
              <a:buClr>
                <a:srgbClr val="FFFFFF"/>
              </a:buClr>
              <a:buSzPts val="2200"/>
              <a:buFont typeface="Arial"/>
              <a:buNone/>
              <a:defRPr sz="2200" b="0" i="0" u="none" strike="noStrike" cap="none">
                <a:solidFill>
                  <a:srgbClr val="FFFFFF"/>
                </a:solidFill>
                <a:latin typeface="Georgia"/>
                <a:ea typeface="Georgia"/>
                <a:cs typeface="Georgia"/>
                <a:sym typeface="Georgia"/>
              </a:defRPr>
            </a:lvl1pPr>
            <a:lvl2pPr marR="0" lvl="1" algn="ctr" rtl="0">
              <a:lnSpc>
                <a:spcPct val="100000"/>
              </a:lnSpc>
              <a:spcBef>
                <a:spcPts val="560"/>
              </a:spcBef>
              <a:spcAft>
                <a:spcPts val="0"/>
              </a:spcAft>
              <a:buClr>
                <a:srgbClr val="B7B2AE"/>
              </a:buClr>
              <a:buSzPts val="2800"/>
              <a:buFont typeface="Arial"/>
              <a:buNone/>
              <a:defRPr sz="2800" b="0" i="0" u="none" strike="noStrike" cap="none">
                <a:solidFill>
                  <a:srgbClr val="B7B2AE"/>
                </a:solidFill>
                <a:latin typeface="Calibri"/>
                <a:ea typeface="Calibri"/>
                <a:cs typeface="Calibri"/>
                <a:sym typeface="Calibri"/>
              </a:defRPr>
            </a:lvl2pPr>
            <a:lvl3pPr marR="0" lvl="2" algn="ctr" rtl="0">
              <a:lnSpc>
                <a:spcPct val="100000"/>
              </a:lnSpc>
              <a:spcBef>
                <a:spcPts val="480"/>
              </a:spcBef>
              <a:spcAft>
                <a:spcPts val="0"/>
              </a:spcAft>
              <a:buClr>
                <a:srgbClr val="B7B2AE"/>
              </a:buClr>
              <a:buSzPts val="2400"/>
              <a:buFont typeface="Arial"/>
              <a:buNone/>
              <a:defRPr sz="2400" b="0" i="0" u="none" strike="noStrike" cap="none">
                <a:solidFill>
                  <a:srgbClr val="B7B2AE"/>
                </a:solidFill>
                <a:latin typeface="Calibri"/>
                <a:ea typeface="Calibri"/>
                <a:cs typeface="Calibri"/>
                <a:sym typeface="Calibri"/>
              </a:defRPr>
            </a:lvl3pPr>
            <a:lvl4pPr marR="0" lvl="3"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4pPr>
            <a:lvl5pPr marR="0" lvl="4"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5pPr>
            <a:lvl6pPr marR="0" lvl="5"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6pPr>
            <a:lvl7pPr marR="0" lvl="6"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7pPr>
            <a:lvl8pPr marR="0" lvl="7"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8pPr>
            <a:lvl9pPr marR="0" lvl="8" algn="ctr" rtl="0">
              <a:lnSpc>
                <a:spcPct val="100000"/>
              </a:lnSpc>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0"/>
        <p:cNvGrpSpPr/>
        <p:nvPr/>
      </p:nvGrpSpPr>
      <p:grpSpPr>
        <a:xfrm>
          <a:off x="0" y="0"/>
          <a:ext cx="0" cy="0"/>
          <a:chOff x="0" y="0"/>
          <a:chExt cx="0" cy="0"/>
        </a:xfrm>
      </p:grpSpPr>
      <p:sp>
        <p:nvSpPr>
          <p:cNvPr id="151" name="Google Shape;151;p37"/>
          <p:cNvSpPr txBox="1">
            <a:spLocks noGrp="1"/>
          </p:cNvSpPr>
          <p:nvPr>
            <p:ph type="title"/>
          </p:nvPr>
        </p:nvSpPr>
        <p:spPr>
          <a:xfrm>
            <a:off x="508000" y="457200"/>
            <a:ext cx="11684000" cy="5334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chemeClr val="lt1"/>
                </a:solidFill>
                <a:latin typeface="Arial Narrow"/>
                <a:ea typeface="Arial Narrow"/>
                <a:cs typeface="Arial Narrow"/>
                <a:sym typeface="Arial Narrow"/>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52" name="Google Shape;152;p37"/>
          <p:cNvSpPr txBox="1">
            <a:spLocks noGrp="1"/>
          </p:cNvSpPr>
          <p:nvPr>
            <p:ph type="body" idx="1"/>
          </p:nvPr>
        </p:nvSpPr>
        <p:spPr>
          <a:xfrm>
            <a:off x="609600" y="1219201"/>
            <a:ext cx="10972800" cy="4525963"/>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600"/>
              </a:spcBef>
              <a:spcAft>
                <a:spcPts val="0"/>
              </a:spcAft>
              <a:buClr>
                <a:srgbClr val="FFFFFF"/>
              </a:buClr>
              <a:buSzPts val="3000"/>
              <a:buFont typeface="Arial"/>
              <a:buChar char="•"/>
              <a:defRPr sz="3000" b="0" i="0" u="none" strike="noStrike" cap="none">
                <a:solidFill>
                  <a:srgbClr val="FFFFFF"/>
                </a:solidFill>
                <a:latin typeface="Georgia"/>
                <a:ea typeface="Georgia"/>
                <a:cs typeface="Georgia"/>
                <a:sym typeface="Georgia"/>
              </a:defRPr>
            </a:lvl1pPr>
            <a:lvl2pPr marL="914400" marR="0" lvl="1" indent="-393700" algn="l" rtl="0">
              <a:lnSpc>
                <a:spcPct val="100000"/>
              </a:lnSpc>
              <a:spcBef>
                <a:spcPts val="520"/>
              </a:spcBef>
              <a:spcAft>
                <a:spcPts val="0"/>
              </a:spcAft>
              <a:buClr>
                <a:srgbClr val="FFFFFF"/>
              </a:buClr>
              <a:buSzPts val="2600"/>
              <a:buFont typeface="Arial"/>
              <a:buChar char="–"/>
              <a:defRPr sz="2600" b="0" i="0" u="none" strike="noStrike" cap="none">
                <a:solidFill>
                  <a:srgbClr val="FFFFFF"/>
                </a:solidFill>
                <a:latin typeface="Georgia"/>
                <a:ea typeface="Georgia"/>
                <a:cs typeface="Georgia"/>
                <a:sym typeface="Georgia"/>
              </a:defRPr>
            </a:lvl2pPr>
            <a:lvl3pPr marL="1371600" marR="0" lvl="2" indent="-368300" algn="l" rtl="0">
              <a:lnSpc>
                <a:spcPct val="100000"/>
              </a:lnSpc>
              <a:spcBef>
                <a:spcPts val="440"/>
              </a:spcBef>
              <a:spcAft>
                <a:spcPts val="0"/>
              </a:spcAft>
              <a:buClr>
                <a:srgbClr val="FFFFFF"/>
              </a:buClr>
              <a:buSzPts val="2200"/>
              <a:buFont typeface="Arial"/>
              <a:buChar char="•"/>
              <a:defRPr sz="2200" b="0" i="0" u="none" strike="noStrike" cap="none">
                <a:solidFill>
                  <a:srgbClr val="FFFFFF"/>
                </a:solidFill>
                <a:latin typeface="Georgia"/>
                <a:ea typeface="Georgia"/>
                <a:cs typeface="Georgia"/>
                <a:sym typeface="Georgia"/>
              </a:defRPr>
            </a:lvl3pPr>
            <a:lvl4pPr marL="1828800" marR="0" lvl="3" indent="-342900" algn="l" rtl="0">
              <a:lnSpc>
                <a:spcPct val="100000"/>
              </a:lnSpc>
              <a:spcBef>
                <a:spcPts val="360"/>
              </a:spcBef>
              <a:spcAft>
                <a:spcPts val="0"/>
              </a:spcAft>
              <a:buClr>
                <a:srgbClr val="FFFFFF"/>
              </a:buClr>
              <a:buSzPts val="1800"/>
              <a:buFont typeface="Arial"/>
              <a:buChar char="–"/>
              <a:defRPr sz="1800" b="0" i="0" u="none" strike="noStrike" cap="none">
                <a:solidFill>
                  <a:srgbClr val="FFFFFF"/>
                </a:solidFill>
                <a:latin typeface="Georgia"/>
                <a:ea typeface="Georgia"/>
                <a:cs typeface="Georgia"/>
                <a:sym typeface="Georgia"/>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38"/>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38"/>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sz="2200"/>
            </a:lvl1pPr>
            <a:lvl2pPr marL="914400" lvl="1" indent="-342900" algn="l">
              <a:lnSpc>
                <a:spcPct val="100000"/>
              </a:lnSpc>
              <a:spcBef>
                <a:spcPts val="1200"/>
              </a:spcBef>
              <a:spcAft>
                <a:spcPts val="0"/>
              </a:spcAft>
              <a:buClr>
                <a:schemeClr val="dk1"/>
              </a:buClr>
              <a:buSzPts val="1800"/>
              <a:buChar char="•"/>
              <a:defRPr sz="1800"/>
            </a:lvl2pPr>
            <a:lvl3pPr marL="1371600" lvl="2" indent="-342900" algn="l">
              <a:lnSpc>
                <a:spcPct val="90000"/>
              </a:lnSpc>
              <a:spcBef>
                <a:spcPts val="12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8"/>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3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46"/>
        <p:cNvGrpSpPr/>
        <p:nvPr/>
      </p:nvGrpSpPr>
      <p:grpSpPr>
        <a:xfrm>
          <a:off x="0" y="0"/>
          <a:ext cx="0" cy="0"/>
          <a:chOff x="0" y="0"/>
          <a:chExt cx="0" cy="0"/>
        </a:xfrm>
      </p:grpSpPr>
      <p:sp>
        <p:nvSpPr>
          <p:cNvPr id="47" name="Google Shape;47;p39"/>
          <p:cNvSpPr>
            <a:spLocks noGrp="1"/>
          </p:cNvSpPr>
          <p:nvPr>
            <p:ph type="pic" idx="2"/>
          </p:nvPr>
        </p:nvSpPr>
        <p:spPr>
          <a:xfrm>
            <a:off x="0" y="0"/>
            <a:ext cx="6096001" cy="6858000"/>
          </a:xfrm>
          <a:prstGeom prst="rect">
            <a:avLst/>
          </a:prstGeom>
          <a:noFill/>
          <a:ln>
            <a:noFill/>
          </a:ln>
        </p:spPr>
      </p:sp>
      <p:sp>
        <p:nvSpPr>
          <p:cNvPr id="48" name="Google Shape;48;p39"/>
          <p:cNvSpPr txBox="1">
            <a:spLocks noGrp="1"/>
          </p:cNvSpPr>
          <p:nvPr>
            <p:ph type="body" idx="1"/>
          </p:nvPr>
        </p:nvSpPr>
        <p:spPr>
          <a:xfrm>
            <a:off x="6096001" y="0"/>
            <a:ext cx="6096000" cy="6858000"/>
          </a:xfrm>
          <a:prstGeom prst="rect">
            <a:avLst/>
          </a:prstGeom>
          <a:solidFill>
            <a:srgbClr val="48595D"/>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9"/>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9"/>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1" name="Google Shape;51;p3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sp>
        <p:nvSpPr>
          <p:cNvPr id="53" name="Google Shape;53;p40"/>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40"/>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7"/>
        <p:cNvGrpSpPr/>
        <p:nvPr/>
      </p:nvGrpSpPr>
      <p:grpSpPr>
        <a:xfrm>
          <a:off x="0" y="0"/>
          <a:ext cx="0" cy="0"/>
          <a:chOff x="0" y="0"/>
          <a:chExt cx="0" cy="0"/>
        </a:xfrm>
      </p:grpSpPr>
      <p:sp>
        <p:nvSpPr>
          <p:cNvPr id="58" name="Google Shape;58;p41"/>
          <p:cNvSpPr/>
          <p:nvPr/>
        </p:nvSpPr>
        <p:spPr>
          <a:xfrm>
            <a:off x="0" y="1540042"/>
            <a:ext cx="12192000" cy="5317958"/>
          </a:xfrm>
          <a:custGeom>
            <a:avLst/>
            <a:gdLst/>
            <a:ahLst/>
            <a:cxnLst/>
            <a:rect l="l" t="t" r="r" b="b"/>
            <a:pathLst>
              <a:path w="12192000" h="5317958" extrusionOk="0">
                <a:moveTo>
                  <a:pt x="0" y="0"/>
                </a:moveTo>
                <a:lnTo>
                  <a:pt x="12192000" y="0"/>
                </a:lnTo>
                <a:lnTo>
                  <a:pt x="12192000" y="5317958"/>
                </a:lnTo>
                <a:lnTo>
                  <a:pt x="4539049" y="5317958"/>
                </a:lnTo>
                <a:lnTo>
                  <a:pt x="0" y="5317958"/>
                </a:lnTo>
                <a:lnTo>
                  <a:pt x="0" y="4733071"/>
                </a:lnTo>
                <a:close/>
              </a:path>
            </a:pathLst>
          </a:cu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41"/>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62"/>
        <p:cNvGrpSpPr/>
        <p:nvPr/>
      </p:nvGrpSpPr>
      <p:grpSpPr>
        <a:xfrm>
          <a:off x="0" y="0"/>
          <a:ext cx="0" cy="0"/>
          <a:chOff x="0" y="0"/>
          <a:chExt cx="0" cy="0"/>
        </a:xfrm>
      </p:grpSpPr>
      <p:sp>
        <p:nvSpPr>
          <p:cNvPr id="63" name="Google Shape;63;p42"/>
          <p:cNvSpPr/>
          <p:nvPr/>
        </p:nvSpPr>
        <p:spPr>
          <a:xfrm>
            <a:off x="0" y="0"/>
            <a:ext cx="12192000" cy="6857999"/>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 name="Google Shape;64;p4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65"/>
        <p:cNvGrpSpPr/>
        <p:nvPr/>
      </p:nvGrpSpPr>
      <p:grpSpPr>
        <a:xfrm>
          <a:off x="0" y="0"/>
          <a:ext cx="0" cy="0"/>
          <a:chOff x="0" y="0"/>
          <a:chExt cx="0" cy="0"/>
        </a:xfrm>
      </p:grpSpPr>
      <p:sp>
        <p:nvSpPr>
          <p:cNvPr id="66" name="Google Shape;66;p43"/>
          <p:cNvSpPr>
            <a:spLocks noGrp="1"/>
          </p:cNvSpPr>
          <p:nvPr>
            <p:ph type="pic" idx="2"/>
          </p:nvPr>
        </p:nvSpPr>
        <p:spPr>
          <a:xfrm>
            <a:off x="0" y="0"/>
            <a:ext cx="12192000" cy="6858000"/>
          </a:xfrm>
          <a:prstGeom prst="rect">
            <a:avLst/>
          </a:prstGeom>
          <a:noFill/>
          <a:ln>
            <a:noFill/>
          </a:ln>
        </p:spPr>
      </p:sp>
      <p:sp>
        <p:nvSpPr>
          <p:cNvPr id="67" name="Google Shape;67;p43"/>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69"/>
        <p:cNvGrpSpPr/>
        <p:nvPr/>
      </p:nvGrpSpPr>
      <p:grpSpPr>
        <a:xfrm>
          <a:off x="0" y="0"/>
          <a:ext cx="0" cy="0"/>
          <a:chOff x="0" y="0"/>
          <a:chExt cx="0" cy="0"/>
        </a:xfrm>
      </p:grpSpPr>
      <p:sp>
        <p:nvSpPr>
          <p:cNvPr id="70" name="Google Shape;70;p44"/>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48595D"/>
              </a:buClr>
              <a:buSzPts val="2000"/>
              <a:buNone/>
              <a:defRPr sz="2000">
                <a:solidFill>
                  <a:srgbClr val="48595D"/>
                </a:solidFill>
              </a:defRPr>
            </a:lvl1pPr>
            <a:lvl2pPr marL="914400" lvl="1" indent="-355600" algn="l">
              <a:lnSpc>
                <a:spcPct val="90000"/>
              </a:lnSpc>
              <a:spcBef>
                <a:spcPts val="500"/>
              </a:spcBef>
              <a:spcAft>
                <a:spcPts val="0"/>
              </a:spcAft>
              <a:buClr>
                <a:srgbClr val="48595D"/>
              </a:buClr>
              <a:buSzPts val="2000"/>
              <a:buChar char="•"/>
              <a:defRPr sz="2000">
                <a:solidFill>
                  <a:srgbClr val="48595D"/>
                </a:solidFill>
              </a:defRPr>
            </a:lvl2pPr>
            <a:lvl3pPr marL="1371600" lvl="2" indent="-342900" algn="l">
              <a:lnSpc>
                <a:spcPct val="90000"/>
              </a:lnSpc>
              <a:spcBef>
                <a:spcPts val="500"/>
              </a:spcBef>
              <a:spcAft>
                <a:spcPts val="0"/>
              </a:spcAft>
              <a:buClr>
                <a:srgbClr val="48595D"/>
              </a:buClr>
              <a:buSzPts val="1800"/>
              <a:buChar char="•"/>
              <a:defRPr sz="1800">
                <a:solidFill>
                  <a:srgbClr val="48595D"/>
                </a:solidFill>
              </a:defRPr>
            </a:lvl3pPr>
            <a:lvl4pPr marL="1828800" lvl="3" indent="-330200" algn="l">
              <a:lnSpc>
                <a:spcPct val="90000"/>
              </a:lnSpc>
              <a:spcBef>
                <a:spcPts val="500"/>
              </a:spcBef>
              <a:spcAft>
                <a:spcPts val="0"/>
              </a:spcAft>
              <a:buClr>
                <a:srgbClr val="48595D"/>
              </a:buClr>
              <a:buSzPts val="1600"/>
              <a:buChar char="•"/>
              <a:defRPr sz="1600">
                <a:solidFill>
                  <a:srgbClr val="48595D"/>
                </a:solidFill>
              </a:defRPr>
            </a:lvl4pPr>
            <a:lvl5pPr marL="2286000" lvl="4" indent="-330200" algn="l">
              <a:lnSpc>
                <a:spcPct val="90000"/>
              </a:lnSpc>
              <a:spcBef>
                <a:spcPts val="500"/>
              </a:spcBef>
              <a:spcAft>
                <a:spcPts val="0"/>
              </a:spcAft>
              <a:buClr>
                <a:srgbClr val="48595D"/>
              </a:buClr>
              <a:buSzPts val="1600"/>
              <a:buChar char="•"/>
              <a:defRPr sz="16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31"/>
          <p:cNvGrpSpPr/>
          <p:nvPr/>
        </p:nvGrpSpPr>
        <p:grpSpPr>
          <a:xfrm>
            <a:off x="6366050" y="6984916"/>
            <a:ext cx="4987750" cy="451900"/>
            <a:chOff x="91018" y="6984916"/>
            <a:chExt cx="4987750" cy="451900"/>
          </a:xfrm>
        </p:grpSpPr>
        <p:grpSp>
          <p:nvGrpSpPr>
            <p:cNvPr id="16" name="Google Shape;16;p31"/>
            <p:cNvGrpSpPr/>
            <p:nvPr/>
          </p:nvGrpSpPr>
          <p:grpSpPr>
            <a:xfrm>
              <a:off x="1383401" y="6984916"/>
              <a:ext cx="3695367" cy="430863"/>
              <a:chOff x="1316510" y="6885708"/>
              <a:chExt cx="3695367" cy="430863"/>
            </a:xfrm>
          </p:grpSpPr>
          <p:sp>
            <p:nvSpPr>
              <p:cNvPr id="17" name="Google Shape;17;p31"/>
              <p:cNvSpPr/>
              <p:nvPr/>
            </p:nvSpPr>
            <p:spPr>
              <a:xfrm>
                <a:off x="1316510" y="6885708"/>
                <a:ext cx="893202" cy="202251"/>
              </a:xfrm>
              <a:prstGeom prst="rect">
                <a:avLst/>
              </a:prstGeom>
              <a:solidFill>
                <a:srgbClr val="17458F"/>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Royal Blue</a:t>
                </a:r>
                <a:br>
                  <a:rPr lang="en-US" sz="7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R23,G69,B143</a:t>
                </a:r>
                <a:endParaRPr sz="700" b="0" i="0" u="none" strike="noStrike" cap="none">
                  <a:solidFill>
                    <a:schemeClr val="lt1"/>
                  </a:solidFill>
                  <a:latin typeface="Arial"/>
                  <a:ea typeface="Arial"/>
                  <a:cs typeface="Arial"/>
                  <a:sym typeface="Arial"/>
                </a:endParaRPr>
              </a:p>
            </p:txBody>
          </p:sp>
          <p:sp>
            <p:nvSpPr>
              <p:cNvPr id="18" name="Google Shape;18;p31"/>
              <p:cNvSpPr/>
              <p:nvPr/>
            </p:nvSpPr>
            <p:spPr>
              <a:xfrm>
                <a:off x="2250565" y="6885708"/>
                <a:ext cx="893202" cy="202251"/>
              </a:xfrm>
              <a:prstGeom prst="rect">
                <a:avLst/>
              </a:prstGeom>
              <a:solidFill>
                <a:srgbClr val="005DA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Azure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R0,G93,B170</a:t>
                </a:r>
                <a:endParaRPr/>
              </a:p>
            </p:txBody>
          </p:sp>
          <p:sp>
            <p:nvSpPr>
              <p:cNvPr id="19" name="Google Shape;19;p31"/>
              <p:cNvSpPr/>
              <p:nvPr/>
            </p:nvSpPr>
            <p:spPr>
              <a:xfrm>
                <a:off x="3184620" y="6885708"/>
                <a:ext cx="893202" cy="202251"/>
              </a:xfrm>
              <a:prstGeom prst="rect">
                <a:avLst/>
              </a:prstGeom>
              <a:solidFill>
                <a:srgbClr val="01B4E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Sky Blue </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R1,G180,B231</a:t>
                </a:r>
                <a:endParaRPr/>
              </a:p>
            </p:txBody>
          </p:sp>
          <p:sp>
            <p:nvSpPr>
              <p:cNvPr id="20" name="Google Shape;20;p31"/>
              <p:cNvSpPr/>
              <p:nvPr/>
            </p:nvSpPr>
            <p:spPr>
              <a:xfrm>
                <a:off x="3184620" y="7114320"/>
                <a:ext cx="893202" cy="202251"/>
              </a:xfrm>
              <a:prstGeom prst="rect">
                <a:avLst/>
              </a:prstGeom>
              <a:solidFill>
                <a:srgbClr val="87217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Violet</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R135,G33,B117</a:t>
                </a:r>
                <a:endParaRPr/>
              </a:p>
            </p:txBody>
          </p:sp>
          <p:sp>
            <p:nvSpPr>
              <p:cNvPr id="21" name="Google Shape;21;p31"/>
              <p:cNvSpPr/>
              <p:nvPr/>
            </p:nvSpPr>
            <p:spPr>
              <a:xfrm>
                <a:off x="4118675" y="7114320"/>
                <a:ext cx="893202" cy="202251"/>
              </a:xfrm>
              <a:prstGeom prst="rect">
                <a:avLst/>
              </a:prstGeom>
              <a:solidFill>
                <a:srgbClr val="FF76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Orange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R255,G118,B0</a:t>
                </a:r>
                <a:endParaRPr/>
              </a:p>
            </p:txBody>
          </p:sp>
          <p:sp>
            <p:nvSpPr>
              <p:cNvPr id="22" name="Google Shape;22;p31"/>
              <p:cNvSpPr/>
              <p:nvPr/>
            </p:nvSpPr>
            <p:spPr>
              <a:xfrm>
                <a:off x="4118675" y="6885708"/>
                <a:ext cx="893202" cy="202251"/>
              </a:xfrm>
              <a:prstGeom prst="rect">
                <a:avLst/>
              </a:prstGeom>
              <a:solidFill>
                <a:srgbClr val="F7A81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Gold</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R247,G168,B27</a:t>
                </a:r>
                <a:endParaRPr/>
              </a:p>
            </p:txBody>
          </p:sp>
          <p:sp>
            <p:nvSpPr>
              <p:cNvPr id="23" name="Google Shape;23;p31"/>
              <p:cNvSpPr/>
              <p:nvPr/>
            </p:nvSpPr>
            <p:spPr>
              <a:xfrm>
                <a:off x="1316510" y="7114320"/>
                <a:ext cx="893202" cy="202251"/>
              </a:xfrm>
              <a:prstGeom prst="rect">
                <a:avLst/>
              </a:prstGeom>
              <a:solidFill>
                <a:srgbClr val="D91B5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Cranberry</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R217,G27, B92</a:t>
                </a:r>
                <a:endParaRPr/>
              </a:p>
            </p:txBody>
          </p:sp>
          <p:sp>
            <p:nvSpPr>
              <p:cNvPr id="24" name="Google Shape;24;p31"/>
              <p:cNvSpPr/>
              <p:nvPr/>
            </p:nvSpPr>
            <p:spPr>
              <a:xfrm>
                <a:off x="2250565" y="7114320"/>
                <a:ext cx="893202" cy="202251"/>
              </a:xfrm>
              <a:prstGeom prst="rect">
                <a:avLst/>
              </a:prstGeom>
              <a:solidFill>
                <a:srgbClr val="009999"/>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Turquoise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R0,G153,B153</a:t>
                </a:r>
                <a:endParaRPr/>
              </a:p>
            </p:txBody>
          </p:sp>
        </p:grpSp>
        <p:sp>
          <p:nvSpPr>
            <p:cNvPr id="25" name="Google Shape;25;p31"/>
            <p:cNvSpPr txBox="1"/>
            <p:nvPr/>
          </p:nvSpPr>
          <p:spPr>
            <a:xfrm>
              <a:off x="91018" y="6984916"/>
              <a:ext cx="1258357"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chemeClr val="dk1"/>
                  </a:solidFill>
                  <a:latin typeface="Arial"/>
                  <a:ea typeface="Arial"/>
                  <a:cs typeface="Arial"/>
                  <a:sym typeface="Arial"/>
                </a:rPr>
                <a:t>Rotary Leadership Colors</a:t>
              </a:r>
              <a:endParaRPr/>
            </a:p>
          </p:txBody>
        </p:sp>
        <p:sp>
          <p:nvSpPr>
            <p:cNvPr id="26" name="Google Shape;26;p31"/>
            <p:cNvSpPr txBox="1"/>
            <p:nvPr/>
          </p:nvSpPr>
          <p:spPr>
            <a:xfrm>
              <a:off x="462185" y="7221372"/>
              <a:ext cx="881652"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rgbClr val="595959"/>
                  </a:solidFill>
                  <a:latin typeface="Arial"/>
                  <a:ea typeface="Arial"/>
                  <a:cs typeface="Arial"/>
                  <a:sym typeface="Arial"/>
                </a:rPr>
                <a:t>Secondary Colors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138"/>
        <p:cNvGrpSpPr/>
        <p:nvPr/>
      </p:nvGrpSpPr>
      <p:grpSpPr>
        <a:xfrm>
          <a:off x="0" y="0"/>
          <a:ext cx="0" cy="0"/>
          <a:chOff x="0" y="0"/>
          <a:chExt cx="0" cy="0"/>
        </a:xfrm>
      </p:grpSpPr>
      <p:pic>
        <p:nvPicPr>
          <p:cNvPr id="139" name="Google Shape;139;p34"/>
          <p:cNvPicPr preferRelativeResize="0"/>
          <p:nvPr/>
        </p:nvPicPr>
        <p:blipFill rotWithShape="1">
          <a:blip r:embed="rId5">
            <a:alphaModFix/>
          </a:blip>
          <a:srcRect/>
          <a:stretch/>
        </p:blipFill>
        <p:spPr>
          <a:xfrm>
            <a:off x="611717" y="6165850"/>
            <a:ext cx="1621367" cy="457200"/>
          </a:xfrm>
          <a:prstGeom prst="rect">
            <a:avLst/>
          </a:prstGeom>
          <a:noFill/>
          <a:ln>
            <a:noFill/>
          </a:ln>
        </p:spPr>
      </p:pic>
      <p:pic>
        <p:nvPicPr>
          <p:cNvPr id="140" name="Google Shape;140;p34"/>
          <p:cNvPicPr preferRelativeResize="0"/>
          <p:nvPr/>
        </p:nvPicPr>
        <p:blipFill rotWithShape="1">
          <a:blip r:embed="rId6">
            <a:alphaModFix/>
          </a:blip>
          <a:srcRect/>
          <a:stretch/>
        </p:blipFill>
        <p:spPr>
          <a:xfrm>
            <a:off x="7416800" y="152400"/>
            <a:ext cx="4165600" cy="3124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87D90"/>
        </a:solidFill>
        <a:effectLst/>
      </p:bgPr>
    </p:bg>
    <p:spTree>
      <p:nvGrpSpPr>
        <p:cNvPr id="1" name="Shape 146"/>
        <p:cNvGrpSpPr/>
        <p:nvPr/>
      </p:nvGrpSpPr>
      <p:grpSpPr>
        <a:xfrm>
          <a:off x="0" y="0"/>
          <a:ext cx="0" cy="0"/>
          <a:chOff x="0" y="0"/>
          <a:chExt cx="0" cy="0"/>
        </a:xfrm>
      </p:grpSpPr>
      <p:pic>
        <p:nvPicPr>
          <p:cNvPr id="147" name="Google Shape;147;p36"/>
          <p:cNvPicPr preferRelativeResize="0"/>
          <p:nvPr/>
        </p:nvPicPr>
        <p:blipFill rotWithShape="1">
          <a:blip r:embed="rId3">
            <a:alphaModFix/>
          </a:blip>
          <a:srcRect/>
          <a:stretch/>
        </p:blipFill>
        <p:spPr>
          <a:xfrm>
            <a:off x="611717" y="6165850"/>
            <a:ext cx="1621367" cy="457200"/>
          </a:xfrm>
          <a:prstGeom prst="rect">
            <a:avLst/>
          </a:prstGeom>
          <a:noFill/>
          <a:ln>
            <a:noFill/>
          </a:ln>
        </p:spPr>
      </p:pic>
      <p:sp>
        <p:nvSpPr>
          <p:cNvPr id="148" name="Google Shape;148;p36"/>
          <p:cNvSpPr txBox="1"/>
          <p:nvPr/>
        </p:nvSpPr>
        <p:spPr>
          <a:xfrm>
            <a:off x="0" y="0"/>
            <a:ext cx="12192000" cy="6858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149" name="Google Shape;149;p36"/>
          <p:cNvSpPr txBox="1"/>
          <p:nvPr/>
        </p:nvSpPr>
        <p:spPr>
          <a:xfrm>
            <a:off x="-101600" y="457200"/>
            <a:ext cx="12395200" cy="533400"/>
          </a:xfrm>
          <a:prstGeom prst="rect">
            <a:avLst/>
          </a:prstGeom>
          <a:solidFill>
            <a:srgbClr val="00246C"/>
          </a:solidFill>
          <a:ln>
            <a:noFill/>
          </a:ln>
          <a:effectLst>
            <a:outerShdw blurRad="63500" dist="61087" dir="5400000">
              <a:srgbClr val="808080">
                <a:alpha val="24313"/>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143000" y="3429000"/>
            <a:ext cx="9753600" cy="990600"/>
          </a:xfrm>
          <a:prstGeom prst="rect">
            <a:avLst/>
          </a:prstGeom>
          <a:solidFill>
            <a:srgbClr val="00246C"/>
          </a:solidFill>
          <a:ln>
            <a:noFill/>
          </a:ln>
          <a:effectLst>
            <a:outerShdw blurRad="63500" dist="23000" dir="5400000">
              <a:srgbClr val="808080">
                <a:alpha val="34509"/>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958D85"/>
              </a:solidFill>
              <a:latin typeface="Arial"/>
              <a:ea typeface="Arial"/>
              <a:cs typeface="Arial"/>
              <a:sym typeface="Arial"/>
            </a:endParaRPr>
          </a:p>
        </p:txBody>
      </p:sp>
      <p:sp>
        <p:nvSpPr>
          <p:cNvPr id="159" name="Google Shape;159;p4"/>
          <p:cNvSpPr txBox="1"/>
          <p:nvPr/>
        </p:nvSpPr>
        <p:spPr>
          <a:xfrm>
            <a:off x="1981200" y="3581400"/>
            <a:ext cx="6858000" cy="838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400" b="1">
                <a:solidFill>
                  <a:srgbClr val="FFFFFF"/>
                </a:solidFill>
                <a:latin typeface="Arial Narrow"/>
                <a:ea typeface="Arial Narrow"/>
                <a:cs typeface="Arial Narrow"/>
                <a:sym typeface="Arial Narrow"/>
              </a:rPr>
              <a:t>TITLE</a:t>
            </a:r>
            <a:endParaRPr sz="1400">
              <a:solidFill>
                <a:srgbClr val="000000"/>
              </a:solidFill>
              <a:latin typeface="Arial"/>
              <a:ea typeface="Arial"/>
              <a:cs typeface="Arial"/>
              <a:sym typeface="Arial"/>
            </a:endParaRPr>
          </a:p>
        </p:txBody>
      </p:sp>
      <p:sp>
        <p:nvSpPr>
          <p:cNvPr id="160" name="Google Shape;160;p4"/>
          <p:cNvSpPr txBox="1">
            <a:spLocks noGrp="1"/>
          </p:cNvSpPr>
          <p:nvPr>
            <p:ph type="ctrTitle"/>
          </p:nvPr>
        </p:nvSpPr>
        <p:spPr>
          <a:xfrm>
            <a:off x="1524000" y="3505200"/>
            <a:ext cx="9296400" cy="990600"/>
          </a:xfrm>
          <a:prstGeom prst="rect">
            <a:avLst/>
          </a:prstGeom>
          <a:solidFill>
            <a:srgbClr val="00246C"/>
          </a:solidFill>
          <a:ln>
            <a:noFill/>
          </a:ln>
          <a:effectLst>
            <a:outerShdw blurRad="63500" dist="50799" dir="2700000">
              <a:srgbClr val="808080">
                <a:alpha val="39215"/>
              </a:srgbClr>
            </a:outerShdw>
          </a:effectLst>
        </p:spPr>
        <p:txBody>
          <a:bodyPr spcFirstLastPara="1" wrap="square" lIns="548625" tIns="0" rIns="0" bIns="91425" anchor="b" anchorCtr="0">
            <a:noAutofit/>
          </a:bodyPr>
          <a:lstStyle/>
          <a:p>
            <a:pPr marL="0" lvl="0" indent="0" algn="l" rtl="0">
              <a:lnSpc>
                <a:spcPct val="100000"/>
              </a:lnSpc>
              <a:spcBef>
                <a:spcPts val="0"/>
              </a:spcBef>
              <a:spcAft>
                <a:spcPts val="0"/>
              </a:spcAft>
              <a:buClr>
                <a:schemeClr val="lt1"/>
              </a:buClr>
              <a:buSzPts val="4400"/>
              <a:buNone/>
            </a:pPr>
            <a:r>
              <a:rPr lang="en-US"/>
              <a:t>Rotary Foundation Global Grants</a:t>
            </a:r>
            <a:endParaRPr/>
          </a:p>
        </p:txBody>
      </p:sp>
      <p:sp>
        <p:nvSpPr>
          <p:cNvPr id="161" name="Google Shape;161;p4"/>
          <p:cNvSpPr txBox="1">
            <a:spLocks noGrp="1"/>
          </p:cNvSpPr>
          <p:nvPr>
            <p:ph type="subTitle" idx="1"/>
          </p:nvPr>
        </p:nvSpPr>
        <p:spPr>
          <a:xfrm>
            <a:off x="1981200" y="4572000"/>
            <a:ext cx="6400800" cy="121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None/>
            </a:pPr>
            <a:r>
              <a:rPr lang="en-US" sz="2400" dirty="0">
                <a:solidFill>
                  <a:schemeClr val="lt1"/>
                </a:solidFill>
              </a:rPr>
              <a:t>		</a:t>
            </a:r>
            <a:r>
              <a:rPr lang="en-US" sz="3200" dirty="0">
                <a:solidFill>
                  <a:schemeClr val="lt1"/>
                </a:solidFill>
                <a:latin typeface="Arial"/>
                <a:ea typeface="Arial"/>
                <a:cs typeface="Arial"/>
                <a:sym typeface="Arial"/>
              </a:rPr>
              <a:t>in District 6000</a:t>
            </a:r>
            <a:endParaRPr dirty="0"/>
          </a:p>
          <a:p>
            <a:pPr marL="0" lvl="0" indent="0" rtl="0">
              <a:lnSpc>
                <a:spcPct val="100000"/>
              </a:lnSpc>
              <a:spcBef>
                <a:spcPts val="0"/>
              </a:spcBef>
              <a:spcAft>
                <a:spcPts val="0"/>
              </a:spcAft>
              <a:buClr>
                <a:schemeClr val="lt1"/>
              </a:buClr>
              <a:buSzPts val="3200"/>
              <a:buNone/>
            </a:pPr>
            <a:r>
              <a:rPr lang="en-US" sz="3200" dirty="0">
                <a:solidFill>
                  <a:schemeClr val="lt1"/>
                </a:solidFill>
                <a:latin typeface="Arial"/>
                <a:ea typeface="Arial"/>
                <a:cs typeface="Arial"/>
                <a:sym typeface="Arial"/>
              </a:rPr>
              <a:t>	for Rotary Year 2025-26</a:t>
            </a:r>
            <a:endParaRPr dirty="0"/>
          </a:p>
        </p:txBody>
      </p:sp>
      <p:pic>
        <p:nvPicPr>
          <p:cNvPr id="162" name="Google Shape;162;p4"/>
          <p:cNvPicPr preferRelativeResize="0"/>
          <p:nvPr/>
        </p:nvPicPr>
        <p:blipFill rotWithShape="1">
          <a:blip r:embed="rId3">
            <a:alphaModFix/>
          </a:blip>
          <a:srcRect/>
          <a:stretch/>
        </p:blipFill>
        <p:spPr>
          <a:xfrm>
            <a:off x="1524000" y="152400"/>
            <a:ext cx="5486400" cy="3048000"/>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43be4caabe_0_73"/>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GLOBAL GRANTS</a:t>
            </a:r>
            <a:endParaRPr/>
          </a:p>
        </p:txBody>
      </p:sp>
      <p:sp>
        <p:nvSpPr>
          <p:cNvPr id="251" name="Google Shape;251;g343be4caabe_0_73"/>
          <p:cNvSpPr txBox="1">
            <a:spLocks noGrp="1"/>
          </p:cNvSpPr>
          <p:nvPr>
            <p:ph type="body" idx="1"/>
          </p:nvPr>
        </p:nvSpPr>
        <p:spPr>
          <a:xfrm>
            <a:off x="1905000" y="1789112"/>
            <a:ext cx="8001000" cy="39879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accent1"/>
              </a:buClr>
              <a:buSzPts val="3200"/>
              <a:buFont typeface="Noto Sans Symbols"/>
              <a:buChar char="▪"/>
            </a:pPr>
            <a:r>
              <a:rPr lang="en-US" sz="3200">
                <a:latin typeface="Arial"/>
                <a:ea typeface="Arial"/>
                <a:cs typeface="Arial"/>
                <a:sym typeface="Arial"/>
              </a:rPr>
              <a:t>Meet community needs</a:t>
            </a:r>
            <a:endParaRPr/>
          </a:p>
          <a:p>
            <a:pPr marL="342900" lvl="0" indent="-342900" algn="l" rtl="0">
              <a:lnSpc>
                <a:spcPct val="100000"/>
              </a:lnSpc>
              <a:spcBef>
                <a:spcPts val="3000"/>
              </a:spcBef>
              <a:spcAft>
                <a:spcPts val="0"/>
              </a:spcAft>
              <a:buClr>
                <a:schemeClr val="accent1"/>
              </a:buClr>
              <a:buSzPts val="3200"/>
              <a:buFont typeface="Noto Sans Symbols"/>
              <a:buChar char="▪"/>
            </a:pPr>
            <a:r>
              <a:rPr lang="en-US" sz="3200">
                <a:latin typeface="Arial"/>
                <a:ea typeface="Arial"/>
                <a:cs typeface="Arial"/>
                <a:sym typeface="Arial"/>
              </a:rPr>
              <a:t>Include frequent partner communication</a:t>
            </a:r>
            <a:endParaRPr/>
          </a:p>
          <a:p>
            <a:pPr marL="342900" lvl="0" indent="-342900" algn="l" rtl="0">
              <a:lnSpc>
                <a:spcPct val="100000"/>
              </a:lnSpc>
              <a:spcBef>
                <a:spcPts val="3000"/>
              </a:spcBef>
              <a:spcAft>
                <a:spcPts val="0"/>
              </a:spcAft>
              <a:buClr>
                <a:schemeClr val="accent1"/>
              </a:buClr>
              <a:buSzPts val="3200"/>
              <a:buFont typeface="Noto Sans Symbols"/>
              <a:buChar char="▪"/>
            </a:pPr>
            <a:r>
              <a:rPr lang="en-US" sz="3200">
                <a:latin typeface="Arial"/>
                <a:ea typeface="Arial"/>
                <a:cs typeface="Arial"/>
                <a:sym typeface="Arial"/>
              </a:rPr>
              <a:t>Have realistic implementation plans</a:t>
            </a:r>
            <a:endParaRPr/>
          </a:p>
          <a:p>
            <a:pPr marL="342900" lvl="0" indent="-342900" algn="l" rtl="0">
              <a:lnSpc>
                <a:spcPct val="100000"/>
              </a:lnSpc>
              <a:spcBef>
                <a:spcPts val="3000"/>
              </a:spcBef>
              <a:spcAft>
                <a:spcPts val="0"/>
              </a:spcAft>
              <a:buClr>
                <a:schemeClr val="accent1"/>
              </a:buClr>
              <a:buSzPts val="3200"/>
              <a:buFont typeface="Noto Sans Symbols"/>
              <a:buChar char="▪"/>
            </a:pPr>
            <a:r>
              <a:rPr lang="en-US" sz="3200">
                <a:latin typeface="Arial"/>
                <a:ea typeface="Arial"/>
                <a:cs typeface="Arial"/>
                <a:sym typeface="Arial"/>
              </a:rPr>
              <a:t>Are sustainable</a:t>
            </a:r>
            <a:endParaRPr/>
          </a:p>
          <a:p>
            <a:pPr marL="342900" lvl="0" indent="-342900" algn="l" rtl="0">
              <a:lnSpc>
                <a:spcPct val="100000"/>
              </a:lnSpc>
              <a:spcBef>
                <a:spcPts val="3000"/>
              </a:spcBef>
              <a:spcAft>
                <a:spcPts val="0"/>
              </a:spcAft>
              <a:buClr>
                <a:schemeClr val="accent1"/>
              </a:buClr>
              <a:buSzPts val="3200"/>
              <a:buFont typeface="Noto Sans Symbols"/>
              <a:buChar char="▪"/>
            </a:pPr>
            <a:r>
              <a:rPr lang="en-US" sz="3200">
                <a:latin typeface="Arial"/>
                <a:ea typeface="Arial"/>
                <a:cs typeface="Arial"/>
                <a:sym typeface="Arial"/>
              </a:rPr>
              <a:t>Maintain proper stewardship of funds</a:t>
            </a:r>
            <a:endParaRPr/>
          </a:p>
        </p:txBody>
      </p:sp>
      <p:sp>
        <p:nvSpPr>
          <p:cNvPr id="252" name="Google Shape;252;g343be4caabe_0_73"/>
          <p:cNvSpPr txBox="1"/>
          <p:nvPr/>
        </p:nvSpPr>
        <p:spPr>
          <a:xfrm>
            <a:off x="1693863" y="1066800"/>
            <a:ext cx="7494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Successful Global Grant Projects</a:t>
            </a:r>
            <a:endParaRPr sz="1400">
              <a:solidFill>
                <a:srgbClr val="000000"/>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43be4caabe_0_80"/>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Eligibility &amp; Restrictions</a:t>
            </a:r>
            <a:endParaRPr/>
          </a:p>
        </p:txBody>
      </p:sp>
      <p:sp>
        <p:nvSpPr>
          <p:cNvPr id="259" name="Google Shape;259;g343be4caabe_0_80"/>
          <p:cNvSpPr txBox="1">
            <a:spLocks noGrp="1"/>
          </p:cNvSpPr>
          <p:nvPr>
            <p:ph type="body" idx="1"/>
          </p:nvPr>
        </p:nvSpPr>
        <p:spPr>
          <a:xfrm>
            <a:off x="1803400" y="1073150"/>
            <a:ext cx="8686800" cy="3987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800"/>
              <a:buNone/>
            </a:pPr>
            <a:r>
              <a:rPr lang="en-US" sz="2800" b="1" i="1">
                <a:solidFill>
                  <a:schemeClr val="lt1"/>
                </a:solidFill>
                <a:latin typeface="Arial Narrow"/>
                <a:ea typeface="Arial Narrow"/>
                <a:cs typeface="Arial Narrow"/>
                <a:sym typeface="Arial Narrow"/>
              </a:rPr>
              <a:t>TERMS AND CONDITIONS FOR ROTARY FOUNDATION DISTRICT GRANTS AND GLOBAL GRANTS</a:t>
            </a:r>
            <a:endParaRPr/>
          </a:p>
        </p:txBody>
      </p:sp>
      <p:pic>
        <p:nvPicPr>
          <p:cNvPr id="260" name="Google Shape;260;g343be4caabe_0_80"/>
          <p:cNvPicPr preferRelativeResize="0"/>
          <p:nvPr/>
        </p:nvPicPr>
        <p:blipFill rotWithShape="1">
          <a:blip r:embed="rId3">
            <a:alphaModFix/>
          </a:blip>
          <a:srcRect/>
          <a:stretch/>
        </p:blipFill>
        <p:spPr>
          <a:xfrm rot="900001">
            <a:off x="7321551" y="2349501"/>
            <a:ext cx="3024187" cy="3895726"/>
          </a:xfrm>
          <a:prstGeom prst="rect">
            <a:avLst/>
          </a:prstGeom>
          <a:noFill/>
          <a:ln>
            <a:noFill/>
          </a:ln>
        </p:spPr>
      </p:pic>
      <p:pic>
        <p:nvPicPr>
          <p:cNvPr id="261" name="Google Shape;261;g343be4caabe_0_80"/>
          <p:cNvPicPr preferRelativeResize="0"/>
          <p:nvPr/>
        </p:nvPicPr>
        <p:blipFill rotWithShape="1">
          <a:blip r:embed="rId4">
            <a:alphaModFix/>
          </a:blip>
          <a:srcRect/>
          <a:stretch/>
        </p:blipFill>
        <p:spPr>
          <a:xfrm>
            <a:off x="4419601" y="1981201"/>
            <a:ext cx="3043237" cy="3895724"/>
          </a:xfrm>
          <a:prstGeom prst="rect">
            <a:avLst/>
          </a:prstGeom>
          <a:noFill/>
          <a:ln>
            <a:noFill/>
          </a:ln>
        </p:spPr>
      </p:pic>
      <p:pic>
        <p:nvPicPr>
          <p:cNvPr id="262" name="Google Shape;262;g343be4caabe_0_80"/>
          <p:cNvPicPr preferRelativeResize="0"/>
          <p:nvPr/>
        </p:nvPicPr>
        <p:blipFill rotWithShape="1">
          <a:blip r:embed="rId5">
            <a:alphaModFix/>
          </a:blip>
          <a:srcRect/>
          <a:stretch/>
        </p:blipFill>
        <p:spPr>
          <a:xfrm rot="-840000">
            <a:off x="1817688" y="2114550"/>
            <a:ext cx="2930525" cy="3886199"/>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43be4caabe_0_89"/>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dirty="0"/>
              <a:t>GLOBAL GRANTS</a:t>
            </a:r>
            <a:endParaRPr dirty="0"/>
          </a:p>
        </p:txBody>
      </p:sp>
      <p:sp>
        <p:nvSpPr>
          <p:cNvPr id="269" name="Google Shape;269;g343be4caabe_0_89"/>
          <p:cNvSpPr txBox="1">
            <a:spLocks noGrp="1"/>
          </p:cNvSpPr>
          <p:nvPr>
            <p:ph type="body" idx="1"/>
          </p:nvPr>
        </p:nvSpPr>
        <p:spPr>
          <a:xfrm>
            <a:off x="876300" y="1636712"/>
            <a:ext cx="4481100" cy="4084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n-US" sz="3600">
                <a:latin typeface="Arial"/>
                <a:ea typeface="Arial"/>
                <a:cs typeface="Arial"/>
                <a:sym typeface="Arial"/>
              </a:rPr>
              <a:t>Give a community the skills and knowledge to maintain project outcomes for the long term, after grant funds have been expended</a:t>
            </a:r>
            <a:r>
              <a:rPr lang="en-US" sz="3200">
                <a:latin typeface="Arial"/>
                <a:ea typeface="Arial"/>
                <a:cs typeface="Arial"/>
                <a:sym typeface="Arial"/>
              </a:rPr>
              <a:t>	</a:t>
            </a:r>
            <a:endParaRPr/>
          </a:p>
        </p:txBody>
      </p:sp>
      <p:sp>
        <p:nvSpPr>
          <p:cNvPr id="270" name="Google Shape;270;g343be4caabe_0_89"/>
          <p:cNvSpPr txBox="1"/>
          <p:nvPr/>
        </p:nvSpPr>
        <p:spPr>
          <a:xfrm>
            <a:off x="228600" y="990600"/>
            <a:ext cx="4724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Sustainable Projects</a:t>
            </a:r>
            <a:endParaRPr sz="1400">
              <a:solidFill>
                <a:srgbClr val="000000"/>
              </a:solidFill>
              <a:latin typeface="Arial"/>
              <a:ea typeface="Arial"/>
              <a:cs typeface="Arial"/>
              <a:sym typeface="Arial"/>
            </a:endParaRPr>
          </a:p>
        </p:txBody>
      </p:sp>
      <p:sp>
        <p:nvSpPr>
          <p:cNvPr id="271" name="Google Shape;271;g343be4caabe_0_89"/>
          <p:cNvSpPr txBox="1"/>
          <p:nvPr/>
        </p:nvSpPr>
        <p:spPr>
          <a:xfrm>
            <a:off x="6096000" y="1021556"/>
            <a:ext cx="5991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Creating Sustainable Projects</a:t>
            </a:r>
            <a:endParaRPr sz="1400">
              <a:solidFill>
                <a:srgbClr val="000000"/>
              </a:solidFill>
              <a:latin typeface="Arial"/>
              <a:ea typeface="Arial"/>
              <a:cs typeface="Arial"/>
              <a:sym typeface="Arial"/>
            </a:endParaRPr>
          </a:p>
        </p:txBody>
      </p:sp>
      <p:sp>
        <p:nvSpPr>
          <p:cNvPr id="272" name="Google Shape;272;g343be4caabe_0_89"/>
          <p:cNvSpPr txBox="1"/>
          <p:nvPr/>
        </p:nvSpPr>
        <p:spPr>
          <a:xfrm>
            <a:off x="6005146" y="1630850"/>
            <a:ext cx="3900900" cy="4084200"/>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accent1"/>
              </a:buClr>
              <a:buSzPts val="2800"/>
              <a:buFont typeface="Noto Sans Symbols"/>
              <a:buChar char="▪"/>
            </a:pPr>
            <a:r>
              <a:rPr lang="en-US" sz="3200" b="0" i="0" u="none" strike="noStrike" cap="none">
                <a:solidFill>
                  <a:srgbClr val="FFFFFF"/>
                </a:solidFill>
                <a:latin typeface="Arial"/>
                <a:ea typeface="Arial"/>
                <a:cs typeface="Arial"/>
                <a:sym typeface="Arial"/>
              </a:rPr>
              <a:t>Community participation</a:t>
            </a:r>
            <a:endParaRPr sz="3000" b="0" i="0" u="none" strike="noStrike" cap="none">
              <a:solidFill>
                <a:srgbClr val="FFFFFF"/>
              </a:solidFill>
              <a:latin typeface="Georgia"/>
              <a:ea typeface="Georgia"/>
              <a:cs typeface="Georgia"/>
              <a:sym typeface="Georgia"/>
            </a:endParaRPr>
          </a:p>
          <a:p>
            <a:pPr marL="342900" marR="0" lvl="0" indent="-342900" algn="l" rtl="0">
              <a:lnSpc>
                <a:spcPct val="100000"/>
              </a:lnSpc>
              <a:spcBef>
                <a:spcPts val="600"/>
              </a:spcBef>
              <a:spcAft>
                <a:spcPts val="0"/>
              </a:spcAft>
              <a:buClr>
                <a:schemeClr val="accent1"/>
              </a:buClr>
              <a:buSzPts val="2800"/>
              <a:buFont typeface="Noto Sans Symbols"/>
              <a:buChar char="▪"/>
            </a:pPr>
            <a:r>
              <a:rPr lang="en-US" sz="3200" b="0" i="0" u="none" strike="noStrike" cap="none">
                <a:solidFill>
                  <a:srgbClr val="FFFFFF"/>
                </a:solidFill>
                <a:latin typeface="Arial"/>
                <a:ea typeface="Arial"/>
                <a:cs typeface="Arial"/>
                <a:sym typeface="Arial"/>
              </a:rPr>
              <a:t>Materials and technology</a:t>
            </a:r>
            <a:endParaRPr sz="3000" b="0" i="0" u="none" strike="noStrike" cap="none">
              <a:solidFill>
                <a:srgbClr val="FFFFFF"/>
              </a:solidFill>
              <a:latin typeface="Georgia"/>
              <a:ea typeface="Georgia"/>
              <a:cs typeface="Georgia"/>
              <a:sym typeface="Georgia"/>
            </a:endParaRPr>
          </a:p>
          <a:p>
            <a:pPr marL="342900" marR="0" lvl="0" indent="-342900" algn="l" rtl="0">
              <a:lnSpc>
                <a:spcPct val="100000"/>
              </a:lnSpc>
              <a:spcBef>
                <a:spcPts val="600"/>
              </a:spcBef>
              <a:spcAft>
                <a:spcPts val="0"/>
              </a:spcAft>
              <a:buClr>
                <a:schemeClr val="accent1"/>
              </a:buClr>
              <a:buSzPts val="2800"/>
              <a:buFont typeface="Noto Sans Symbols"/>
              <a:buChar char="▪"/>
            </a:pPr>
            <a:r>
              <a:rPr lang="en-US" sz="3200" b="0" i="0" u="none" strike="noStrike" cap="none">
                <a:solidFill>
                  <a:srgbClr val="FFFFFF"/>
                </a:solidFill>
                <a:latin typeface="Arial"/>
                <a:ea typeface="Arial"/>
                <a:cs typeface="Arial"/>
                <a:sym typeface="Arial"/>
              </a:rPr>
              <a:t>Funding</a:t>
            </a:r>
            <a:endParaRPr sz="3000" b="0" i="0" u="none" strike="noStrike" cap="none">
              <a:solidFill>
                <a:srgbClr val="FFFFFF"/>
              </a:solidFill>
              <a:latin typeface="Georgia"/>
              <a:ea typeface="Georgia"/>
              <a:cs typeface="Georgia"/>
              <a:sym typeface="Georgia"/>
            </a:endParaRPr>
          </a:p>
          <a:p>
            <a:pPr marL="342900" marR="0" lvl="0" indent="-342900" algn="l" rtl="0">
              <a:lnSpc>
                <a:spcPct val="100000"/>
              </a:lnSpc>
              <a:spcBef>
                <a:spcPts val="600"/>
              </a:spcBef>
              <a:spcAft>
                <a:spcPts val="0"/>
              </a:spcAft>
              <a:buClr>
                <a:schemeClr val="accent1"/>
              </a:buClr>
              <a:buSzPts val="2800"/>
              <a:buFont typeface="Noto Sans Symbols"/>
              <a:buChar char="▪"/>
            </a:pPr>
            <a:r>
              <a:rPr lang="en-US" sz="3200" b="0" i="0" u="none" strike="noStrike" cap="none">
                <a:solidFill>
                  <a:srgbClr val="FFFFFF"/>
                </a:solidFill>
                <a:latin typeface="Arial"/>
                <a:ea typeface="Arial"/>
                <a:cs typeface="Arial"/>
                <a:sym typeface="Arial"/>
              </a:rPr>
              <a:t>Knowledge</a:t>
            </a:r>
            <a:endParaRPr sz="3000" b="0" i="0" u="none" strike="noStrike" cap="none">
              <a:solidFill>
                <a:srgbClr val="FFFFFF"/>
              </a:solidFill>
              <a:latin typeface="Georgia"/>
              <a:ea typeface="Georgia"/>
              <a:cs typeface="Georgia"/>
              <a:sym typeface="Georgia"/>
            </a:endParaRPr>
          </a:p>
          <a:p>
            <a:pPr marL="342900" marR="0" lvl="0" indent="-342900" algn="l" rtl="0">
              <a:lnSpc>
                <a:spcPct val="100000"/>
              </a:lnSpc>
              <a:spcBef>
                <a:spcPts val="600"/>
              </a:spcBef>
              <a:spcAft>
                <a:spcPts val="0"/>
              </a:spcAft>
              <a:buClr>
                <a:schemeClr val="accent1"/>
              </a:buClr>
              <a:buSzPts val="2800"/>
              <a:buFont typeface="Noto Sans Symbols"/>
              <a:buChar char="▪"/>
            </a:pPr>
            <a:r>
              <a:rPr lang="en-US" sz="3200" b="0" i="0" u="none" strike="noStrike" cap="none">
                <a:solidFill>
                  <a:srgbClr val="FFFFFF"/>
                </a:solidFill>
                <a:latin typeface="Arial"/>
                <a:ea typeface="Arial"/>
                <a:cs typeface="Arial"/>
                <a:sym typeface="Arial"/>
              </a:rPr>
              <a:t>Motivation </a:t>
            </a:r>
            <a:endParaRPr sz="3000" b="0" i="0" u="none" strike="noStrike" cap="none">
              <a:solidFill>
                <a:srgbClr val="FFFFFF"/>
              </a:solidFill>
              <a:latin typeface="Georgia"/>
              <a:ea typeface="Georgia"/>
              <a:cs typeface="Georgia"/>
              <a:sym typeface="Georgia"/>
            </a:endParaRPr>
          </a:p>
          <a:p>
            <a:pPr marL="342900" marR="0" lvl="0" indent="-342900" algn="l" rtl="0">
              <a:lnSpc>
                <a:spcPct val="100000"/>
              </a:lnSpc>
              <a:spcBef>
                <a:spcPts val="600"/>
              </a:spcBef>
              <a:spcAft>
                <a:spcPts val="0"/>
              </a:spcAft>
              <a:buClr>
                <a:schemeClr val="accent1"/>
              </a:buClr>
              <a:buSzPts val="2800"/>
              <a:buFont typeface="Noto Sans Symbols"/>
              <a:buChar char="▪"/>
            </a:pPr>
            <a:r>
              <a:rPr lang="en-US" sz="3200" b="0" i="0" u="none" strike="noStrike" cap="none">
                <a:solidFill>
                  <a:srgbClr val="FFFFFF"/>
                </a:solidFill>
                <a:latin typeface="Arial"/>
                <a:ea typeface="Arial"/>
                <a:cs typeface="Arial"/>
                <a:sym typeface="Arial"/>
              </a:rPr>
              <a:t>Evaluation</a:t>
            </a:r>
            <a:endParaRPr sz="3000" b="0" i="0" u="none" strike="noStrike" cap="none">
              <a:solidFill>
                <a:srgbClr val="FFFFFF"/>
              </a:solidFill>
              <a:latin typeface="Georgia"/>
              <a:ea typeface="Georgia"/>
              <a:cs typeface="Georgia"/>
              <a:sym typeface="Georgia"/>
            </a:endParaRPr>
          </a:p>
          <a:p>
            <a:pPr marL="342900" marR="0" lvl="0" indent="-165100" algn="l" rtl="0">
              <a:lnSpc>
                <a:spcPct val="100000"/>
              </a:lnSpc>
              <a:spcBef>
                <a:spcPts val="0"/>
              </a:spcBef>
              <a:spcAft>
                <a:spcPts val="0"/>
              </a:spcAft>
              <a:buClr>
                <a:schemeClr val="accent1"/>
              </a:buClr>
              <a:buSzPts val="2800"/>
              <a:buFont typeface="Noto Sans Symbols"/>
              <a:buNone/>
            </a:pPr>
            <a:endParaRPr sz="3000" b="0" i="0" u="none" strike="noStrike" cap="none">
              <a:solidFill>
                <a:srgbClr val="FFFFFF"/>
              </a:solidFill>
              <a:latin typeface="Georgia"/>
              <a:ea typeface="Georgia"/>
              <a:cs typeface="Georgia"/>
              <a:sym typeface="Georgia"/>
            </a:endParaRPr>
          </a:p>
        </p:txBody>
      </p:sp>
      <p:pic>
        <p:nvPicPr>
          <p:cNvPr id="273" name="Google Shape;273;g343be4caabe_0_89"/>
          <p:cNvPicPr preferRelativeResize="0"/>
          <p:nvPr/>
        </p:nvPicPr>
        <p:blipFill>
          <a:blip r:embed="rId3">
            <a:alphaModFix/>
          </a:blip>
          <a:stretch>
            <a:fillRect/>
          </a:stretch>
        </p:blipFill>
        <p:spPr>
          <a:xfrm>
            <a:off x="9557525" y="2939681"/>
            <a:ext cx="1981199" cy="3525192"/>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43be4caabe_0_99"/>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SUCCESSFUL PROJECTS PARTNERS</a:t>
            </a:r>
            <a:endParaRPr/>
          </a:p>
        </p:txBody>
      </p:sp>
      <p:sp>
        <p:nvSpPr>
          <p:cNvPr id="280" name="Google Shape;280;g343be4caabe_0_99"/>
          <p:cNvSpPr txBox="1">
            <a:spLocks noGrp="1"/>
          </p:cNvSpPr>
          <p:nvPr>
            <p:ph type="body" idx="1"/>
          </p:nvPr>
        </p:nvSpPr>
        <p:spPr>
          <a:xfrm>
            <a:off x="1320800" y="1384300"/>
            <a:ext cx="5181600" cy="46926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accent1"/>
              </a:buClr>
              <a:buSzPts val="3200"/>
              <a:buFont typeface="Noto Sans Symbols"/>
              <a:buChar char="▪"/>
            </a:pPr>
            <a:r>
              <a:rPr lang="en-US" sz="3200" dirty="0">
                <a:latin typeface="Arial"/>
                <a:ea typeface="Arial"/>
                <a:cs typeface="Arial"/>
                <a:sym typeface="Arial"/>
              </a:rPr>
              <a:t>Rotary Project Fairs</a:t>
            </a:r>
            <a:endParaRPr dirty="0"/>
          </a:p>
          <a:p>
            <a:pPr marL="342900" lvl="0" indent="-342900" algn="l" rtl="0">
              <a:lnSpc>
                <a:spcPct val="100000"/>
              </a:lnSpc>
              <a:spcBef>
                <a:spcPts val="1200"/>
              </a:spcBef>
              <a:spcAft>
                <a:spcPts val="0"/>
              </a:spcAft>
              <a:buClr>
                <a:schemeClr val="accent1"/>
              </a:buClr>
              <a:buSzPts val="3200"/>
              <a:buFont typeface="Noto Sans Symbols"/>
              <a:buChar char="▪"/>
            </a:pPr>
            <a:r>
              <a:rPr lang="en-US" sz="3200" dirty="0">
                <a:latin typeface="Arial"/>
                <a:ea typeface="Arial"/>
                <a:cs typeface="Arial"/>
                <a:sym typeface="Arial"/>
              </a:rPr>
              <a:t>International meetings</a:t>
            </a:r>
            <a:endParaRPr dirty="0"/>
          </a:p>
          <a:p>
            <a:pPr marL="342900" lvl="0" indent="-342900" algn="l" rtl="0">
              <a:lnSpc>
                <a:spcPct val="100000"/>
              </a:lnSpc>
              <a:spcBef>
                <a:spcPts val="1200"/>
              </a:spcBef>
              <a:spcAft>
                <a:spcPts val="0"/>
              </a:spcAft>
              <a:buClr>
                <a:schemeClr val="accent1"/>
              </a:buClr>
              <a:buSzPts val="3200"/>
              <a:buFont typeface="Noto Sans Symbols"/>
              <a:buChar char="▪"/>
            </a:pPr>
            <a:r>
              <a:rPr lang="en-US" sz="3200" dirty="0">
                <a:latin typeface="Arial"/>
                <a:ea typeface="Arial"/>
                <a:cs typeface="Arial"/>
                <a:sym typeface="Arial"/>
              </a:rPr>
              <a:t>District conferences </a:t>
            </a:r>
            <a:endParaRPr dirty="0"/>
          </a:p>
          <a:p>
            <a:pPr marL="342900" lvl="0" indent="-342900" algn="l" rtl="0">
              <a:lnSpc>
                <a:spcPct val="100000"/>
              </a:lnSpc>
              <a:spcBef>
                <a:spcPts val="1200"/>
              </a:spcBef>
              <a:spcAft>
                <a:spcPts val="0"/>
              </a:spcAft>
              <a:buClr>
                <a:schemeClr val="accent1"/>
              </a:buClr>
              <a:buSzPts val="3200"/>
              <a:buFont typeface="Noto Sans Symbols"/>
              <a:buChar char="▪"/>
            </a:pPr>
            <a:r>
              <a:rPr lang="en-US" sz="3200" dirty="0">
                <a:latin typeface="Arial"/>
                <a:ea typeface="Arial"/>
                <a:cs typeface="Arial"/>
                <a:sym typeface="Arial"/>
              </a:rPr>
              <a:t>Travel </a:t>
            </a:r>
            <a:endParaRPr dirty="0"/>
          </a:p>
          <a:p>
            <a:pPr marL="342900" lvl="0" indent="-342900" algn="l" rtl="0">
              <a:lnSpc>
                <a:spcPct val="100000"/>
              </a:lnSpc>
              <a:spcBef>
                <a:spcPts val="1200"/>
              </a:spcBef>
              <a:spcAft>
                <a:spcPts val="0"/>
              </a:spcAft>
              <a:buClr>
                <a:schemeClr val="accent1"/>
              </a:buClr>
              <a:buSzPts val="3200"/>
              <a:buFont typeface="Noto Sans Symbols"/>
              <a:buChar char="▪"/>
            </a:pPr>
            <a:r>
              <a:rPr lang="en-US" sz="3200" dirty="0">
                <a:latin typeface="Arial"/>
                <a:ea typeface="Arial"/>
                <a:cs typeface="Arial"/>
                <a:sym typeface="Arial"/>
              </a:rPr>
              <a:t>Exchanges</a:t>
            </a:r>
            <a:endParaRPr dirty="0"/>
          </a:p>
          <a:p>
            <a:pPr marL="342900" lvl="0" indent="-342900" algn="l" rtl="0">
              <a:lnSpc>
                <a:spcPct val="100000"/>
              </a:lnSpc>
              <a:spcBef>
                <a:spcPts val="1200"/>
              </a:spcBef>
              <a:spcAft>
                <a:spcPts val="0"/>
              </a:spcAft>
              <a:buClr>
                <a:schemeClr val="accent1"/>
              </a:buClr>
              <a:buSzPts val="3200"/>
              <a:buFont typeface="Noto Sans Symbols"/>
              <a:buChar char="▪"/>
            </a:pPr>
            <a:r>
              <a:rPr lang="en-US" sz="3200" dirty="0">
                <a:latin typeface="Arial"/>
                <a:ea typeface="Arial"/>
                <a:cs typeface="Arial"/>
                <a:sym typeface="Arial"/>
              </a:rPr>
              <a:t>Social Media</a:t>
            </a:r>
          </a:p>
          <a:p>
            <a:pPr marL="342900" lvl="0" indent="-342900" algn="l" rtl="0">
              <a:lnSpc>
                <a:spcPct val="100000"/>
              </a:lnSpc>
              <a:spcBef>
                <a:spcPts val="1200"/>
              </a:spcBef>
              <a:spcAft>
                <a:spcPts val="0"/>
              </a:spcAft>
              <a:buClr>
                <a:schemeClr val="accent1"/>
              </a:buClr>
              <a:buSzPts val="3200"/>
              <a:buFont typeface="Noto Sans Symbols"/>
              <a:buChar char="▪"/>
            </a:pPr>
            <a:r>
              <a:rPr lang="en-US" sz="3200" dirty="0">
                <a:latin typeface="Arial"/>
                <a:ea typeface="Arial"/>
                <a:cs typeface="Arial"/>
                <a:sym typeface="Arial"/>
              </a:rPr>
              <a:t>Showcase</a:t>
            </a:r>
            <a:endParaRPr sz="3200" dirty="0">
              <a:latin typeface="Arial"/>
              <a:ea typeface="Arial"/>
              <a:cs typeface="Arial"/>
              <a:sym typeface="Arial"/>
            </a:endParaRPr>
          </a:p>
        </p:txBody>
      </p:sp>
      <p:pic>
        <p:nvPicPr>
          <p:cNvPr id="281" name="Google Shape;281;g343be4caabe_0_99"/>
          <p:cNvPicPr preferRelativeResize="0"/>
          <p:nvPr/>
        </p:nvPicPr>
        <p:blipFill rotWithShape="1">
          <a:blip r:embed="rId3">
            <a:alphaModFix/>
          </a:blip>
          <a:srcRect/>
          <a:stretch/>
        </p:blipFill>
        <p:spPr>
          <a:xfrm>
            <a:off x="6096000" y="2343150"/>
            <a:ext cx="6019800" cy="451485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80">
                                            <p:txEl>
                                              <p:pRg st="0" end="0"/>
                                            </p:txEl>
                                          </p:spTgt>
                                        </p:tgtEl>
                                        <p:attrNameLst>
                                          <p:attrName>style.visibility</p:attrName>
                                        </p:attrNameLst>
                                      </p:cBhvr>
                                      <p:to>
                                        <p:strVal val="visible"/>
                                      </p:to>
                                    </p:set>
                                    <p:animEffect transition="in" filter="fade">
                                      <p:cBhvr>
                                        <p:cTn id="7" dur="1000"/>
                                        <p:tgtEl>
                                          <p:spTgt spid="280">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280">
                                            <p:txEl>
                                              <p:pRg st="1" end="1"/>
                                            </p:txEl>
                                          </p:spTgt>
                                        </p:tgtEl>
                                        <p:attrNameLst>
                                          <p:attrName>style.visibility</p:attrName>
                                        </p:attrNameLst>
                                      </p:cBhvr>
                                      <p:to>
                                        <p:strVal val="visible"/>
                                      </p:to>
                                    </p:set>
                                    <p:animEffect transition="in" filter="fade">
                                      <p:cBhvr>
                                        <p:cTn id="10" dur="1000"/>
                                        <p:tgtEl>
                                          <p:spTgt spid="280">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280">
                                            <p:txEl>
                                              <p:pRg st="2" end="2"/>
                                            </p:txEl>
                                          </p:spTgt>
                                        </p:tgtEl>
                                        <p:attrNameLst>
                                          <p:attrName>style.visibility</p:attrName>
                                        </p:attrNameLst>
                                      </p:cBhvr>
                                      <p:to>
                                        <p:strVal val="visible"/>
                                      </p:to>
                                    </p:set>
                                    <p:animEffect transition="in" filter="fade">
                                      <p:cBhvr>
                                        <p:cTn id="13" dur="1000"/>
                                        <p:tgtEl>
                                          <p:spTgt spid="280">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280">
                                            <p:txEl>
                                              <p:pRg st="3" end="3"/>
                                            </p:txEl>
                                          </p:spTgt>
                                        </p:tgtEl>
                                        <p:attrNameLst>
                                          <p:attrName>style.visibility</p:attrName>
                                        </p:attrNameLst>
                                      </p:cBhvr>
                                      <p:to>
                                        <p:strVal val="visible"/>
                                      </p:to>
                                    </p:set>
                                    <p:animEffect transition="in" filter="fade">
                                      <p:cBhvr>
                                        <p:cTn id="16" dur="1000"/>
                                        <p:tgtEl>
                                          <p:spTgt spid="280">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280">
                                            <p:txEl>
                                              <p:pRg st="4" end="4"/>
                                            </p:txEl>
                                          </p:spTgt>
                                        </p:tgtEl>
                                        <p:attrNameLst>
                                          <p:attrName>style.visibility</p:attrName>
                                        </p:attrNameLst>
                                      </p:cBhvr>
                                      <p:to>
                                        <p:strVal val="visible"/>
                                      </p:to>
                                    </p:set>
                                    <p:animEffect transition="in" filter="fade">
                                      <p:cBhvr>
                                        <p:cTn id="19" dur="1000"/>
                                        <p:tgtEl>
                                          <p:spTgt spid="280">
                                            <p:txEl>
                                              <p:pRg st="4" end="4"/>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280">
                                            <p:txEl>
                                              <p:pRg st="5" end="5"/>
                                            </p:txEl>
                                          </p:spTgt>
                                        </p:tgtEl>
                                        <p:attrNameLst>
                                          <p:attrName>style.visibility</p:attrName>
                                        </p:attrNameLst>
                                      </p:cBhvr>
                                      <p:to>
                                        <p:strVal val="visible"/>
                                      </p:to>
                                    </p:set>
                                    <p:animEffect transition="in" filter="fade">
                                      <p:cBhvr>
                                        <p:cTn id="22" dur="1000"/>
                                        <p:tgtEl>
                                          <p:spTgt spid="280">
                                            <p:txEl>
                                              <p:pRg st="5" end="5"/>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280">
                                            <p:txEl>
                                              <p:pRg st="6" end="6"/>
                                            </p:txEl>
                                          </p:spTgt>
                                        </p:tgtEl>
                                        <p:attrNameLst>
                                          <p:attrName>style.visibility</p:attrName>
                                        </p:attrNameLst>
                                      </p:cBhvr>
                                      <p:to>
                                        <p:strVal val="visible"/>
                                      </p:to>
                                    </p:set>
                                    <p:animEffect transition="in" filter="fade">
                                      <p:cBhvr>
                                        <p:cTn id="25" dur="1000"/>
                                        <p:tgtEl>
                                          <p:spTgt spid="2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5D0-9578-0B40-C30F-E0F6373EDA0C}"/>
              </a:ext>
            </a:extLst>
          </p:cNvPr>
          <p:cNvSpPr>
            <a:spLocks noGrp="1"/>
          </p:cNvSpPr>
          <p:nvPr>
            <p:ph type="title"/>
          </p:nvPr>
        </p:nvSpPr>
        <p:spPr>
          <a:xfrm>
            <a:off x="1981200" y="444500"/>
            <a:ext cx="11684000" cy="533400"/>
          </a:xfrm>
        </p:spPr>
        <p:txBody>
          <a:bodyPr/>
          <a:lstStyle/>
          <a:p>
            <a:r>
              <a:rPr lang="en-US" sz="2800" dirty="0"/>
              <a:t>Global Grant Timeline</a:t>
            </a:r>
          </a:p>
        </p:txBody>
      </p:sp>
      <p:sp>
        <p:nvSpPr>
          <p:cNvPr id="3" name="Text Placeholder 2">
            <a:extLst>
              <a:ext uri="{FF2B5EF4-FFF2-40B4-BE49-F238E27FC236}">
                <a16:creationId xmlns:a16="http://schemas.microsoft.com/office/drawing/2014/main" id="{34D7981C-9222-28DD-ED51-F94702D15722}"/>
              </a:ext>
            </a:extLst>
          </p:cNvPr>
          <p:cNvSpPr>
            <a:spLocks noGrp="1"/>
          </p:cNvSpPr>
          <p:nvPr>
            <p:ph type="body" idx="1"/>
          </p:nvPr>
        </p:nvSpPr>
        <p:spPr>
          <a:xfrm>
            <a:off x="2247900" y="1166018"/>
            <a:ext cx="7874000" cy="4525963"/>
          </a:xfrm>
        </p:spPr>
        <p:txBody>
          <a:bodyPr/>
          <a:lstStyle/>
          <a:p>
            <a:r>
              <a:rPr lang="en-US" dirty="0"/>
              <a:t>Pre-grant Application Submission</a:t>
            </a:r>
          </a:p>
          <a:p>
            <a:pPr lvl="1"/>
            <a:r>
              <a:rPr lang="en-US" dirty="0"/>
              <a:t>MOU</a:t>
            </a:r>
          </a:p>
          <a:p>
            <a:pPr lvl="1"/>
            <a:r>
              <a:rPr lang="en-US" dirty="0"/>
              <a:t>Community needs assessment</a:t>
            </a:r>
          </a:p>
          <a:p>
            <a:pPr lvl="1"/>
            <a:r>
              <a:rPr lang="en-US" dirty="0"/>
              <a:t>Develop a Budget, Collect Prices</a:t>
            </a:r>
          </a:p>
          <a:p>
            <a:pPr lvl="1"/>
            <a:r>
              <a:rPr lang="en-US" dirty="0"/>
              <a:t>Raise Funds</a:t>
            </a:r>
          </a:p>
          <a:p>
            <a:pPr lvl="1"/>
            <a:r>
              <a:rPr lang="en-US" dirty="0"/>
              <a:t>Develop Timeline</a:t>
            </a:r>
          </a:p>
          <a:p>
            <a:r>
              <a:rPr lang="en-US" dirty="0"/>
              <a:t>Global Grant Approval</a:t>
            </a:r>
          </a:p>
          <a:p>
            <a:pPr lvl="1"/>
            <a:r>
              <a:rPr lang="en-US" dirty="0"/>
              <a:t>District Approval</a:t>
            </a:r>
          </a:p>
          <a:p>
            <a:pPr lvl="2"/>
            <a:r>
              <a:rPr lang="en-US" dirty="0"/>
              <a:t>Host and International Sponsors</a:t>
            </a:r>
          </a:p>
          <a:p>
            <a:pPr lvl="2"/>
            <a:r>
              <a:rPr lang="en-US" dirty="0"/>
              <a:t>Each Contributing District</a:t>
            </a:r>
          </a:p>
          <a:p>
            <a:pPr lvl="1"/>
            <a:r>
              <a:rPr lang="en-US" dirty="0"/>
              <a:t>The Rotary Foundation Approval</a:t>
            </a:r>
          </a:p>
          <a:p>
            <a:endParaRPr lang="en-US" dirty="0"/>
          </a:p>
        </p:txBody>
      </p:sp>
    </p:spTree>
    <p:extLst>
      <p:ext uri="{BB962C8B-B14F-4D97-AF65-F5344CB8AC3E}">
        <p14:creationId xmlns:p14="http://schemas.microsoft.com/office/powerpoint/2010/main" val="7291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6E95-778D-F77A-D4CC-134B76785942}"/>
              </a:ext>
            </a:extLst>
          </p:cNvPr>
          <p:cNvSpPr>
            <a:spLocks noGrp="1"/>
          </p:cNvSpPr>
          <p:nvPr>
            <p:ph type="title"/>
          </p:nvPr>
        </p:nvSpPr>
        <p:spPr>
          <a:xfrm>
            <a:off x="2374900" y="457200"/>
            <a:ext cx="11684000" cy="533400"/>
          </a:xfrm>
        </p:spPr>
        <p:txBody>
          <a:bodyPr/>
          <a:lstStyle/>
          <a:p>
            <a:r>
              <a:rPr lang="en-US" sz="2800" dirty="0"/>
              <a:t>Global Grant Timeline, Continued</a:t>
            </a:r>
          </a:p>
        </p:txBody>
      </p:sp>
      <p:sp>
        <p:nvSpPr>
          <p:cNvPr id="3" name="Text Placeholder 2">
            <a:extLst>
              <a:ext uri="{FF2B5EF4-FFF2-40B4-BE49-F238E27FC236}">
                <a16:creationId xmlns:a16="http://schemas.microsoft.com/office/drawing/2014/main" id="{F55D6DEA-1C45-C75B-3E87-83D1E5978BA0}"/>
              </a:ext>
            </a:extLst>
          </p:cNvPr>
          <p:cNvSpPr>
            <a:spLocks noGrp="1"/>
          </p:cNvSpPr>
          <p:nvPr>
            <p:ph type="body" idx="1"/>
          </p:nvPr>
        </p:nvSpPr>
        <p:spPr/>
        <p:txBody>
          <a:bodyPr/>
          <a:lstStyle/>
          <a:p>
            <a:r>
              <a:rPr lang="en-US" dirty="0"/>
              <a:t>Global Grant Project Begins</a:t>
            </a:r>
          </a:p>
          <a:p>
            <a:pPr lvl="1"/>
            <a:r>
              <a:rPr lang="en-US" dirty="0"/>
              <a:t>Contractors</a:t>
            </a:r>
          </a:p>
          <a:p>
            <a:pPr lvl="1"/>
            <a:r>
              <a:rPr lang="en-US" dirty="0"/>
              <a:t>Community Volunteers</a:t>
            </a:r>
          </a:p>
          <a:p>
            <a:r>
              <a:rPr lang="en-US" dirty="0"/>
              <a:t>Post-Grant Completion</a:t>
            </a:r>
          </a:p>
          <a:p>
            <a:pPr lvl="1"/>
            <a:r>
              <a:rPr lang="en-US" dirty="0"/>
              <a:t>Community Survey at Project Turnover</a:t>
            </a:r>
          </a:p>
          <a:p>
            <a:pPr lvl="1"/>
            <a:r>
              <a:rPr lang="en-US" dirty="0"/>
              <a:t>Community Survey at 18 months Post Turnover</a:t>
            </a:r>
          </a:p>
          <a:p>
            <a:pPr lvl="1"/>
            <a:r>
              <a:rPr lang="en-US" dirty="0"/>
              <a:t>Community Survey at 36 months Post Turnover</a:t>
            </a:r>
          </a:p>
          <a:p>
            <a:r>
              <a:rPr lang="en-US" dirty="0"/>
              <a:t>TRF will Issue Notice of the Grant Closure</a:t>
            </a:r>
          </a:p>
        </p:txBody>
      </p:sp>
    </p:spTree>
    <p:extLst>
      <p:ext uri="{BB962C8B-B14F-4D97-AF65-F5344CB8AC3E}">
        <p14:creationId xmlns:p14="http://schemas.microsoft.com/office/powerpoint/2010/main" val="229749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43be4caabe_0_106"/>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APPLYING FOR GLOBAL GRANTS</a:t>
            </a:r>
            <a:endParaRPr/>
          </a:p>
        </p:txBody>
      </p:sp>
      <p:sp>
        <p:nvSpPr>
          <p:cNvPr id="288" name="Google Shape;288;g343be4caabe_0_106"/>
          <p:cNvSpPr txBox="1"/>
          <p:nvPr/>
        </p:nvSpPr>
        <p:spPr>
          <a:xfrm>
            <a:off x="1752601" y="1143000"/>
            <a:ext cx="51021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FFFF"/>
                </a:solidFill>
                <a:latin typeface="Arial"/>
                <a:ea typeface="Arial"/>
                <a:cs typeface="Arial"/>
                <a:sym typeface="Arial"/>
              </a:rPr>
              <a:t>Online application:</a:t>
            </a: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US" sz="4000">
                <a:solidFill>
                  <a:srgbClr val="FFFFFF"/>
                </a:solidFill>
                <a:latin typeface="Arial"/>
                <a:ea typeface="Arial"/>
                <a:cs typeface="Arial"/>
                <a:sym typeface="Arial"/>
              </a:rPr>
              <a:t>  https://my.rotary.org/</a:t>
            </a:r>
            <a:endParaRPr sz="1400">
              <a:solidFill>
                <a:srgbClr val="000000"/>
              </a:solidFill>
              <a:latin typeface="Arial"/>
              <a:ea typeface="Arial"/>
              <a:cs typeface="Arial"/>
              <a:sym typeface="Arial"/>
            </a:endParaRPr>
          </a:p>
          <a:p>
            <a:pPr marL="0" marR="0" lvl="0" indent="0" algn="l" rtl="0">
              <a:spcBef>
                <a:spcPts val="2400"/>
              </a:spcBef>
              <a:spcAft>
                <a:spcPts val="0"/>
              </a:spcAft>
              <a:buNone/>
            </a:pPr>
            <a:r>
              <a:rPr lang="en-US" sz="4000">
                <a:solidFill>
                  <a:srgbClr val="FFFFFF"/>
                </a:solidFill>
                <a:latin typeface="Arial"/>
                <a:ea typeface="Arial"/>
                <a:cs typeface="Arial"/>
                <a:sym typeface="Arial"/>
              </a:rPr>
              <a:t>Rotary Grant Center</a:t>
            </a:r>
            <a:endParaRPr sz="1400">
              <a:solidFill>
                <a:srgbClr val="000000"/>
              </a:solidFill>
              <a:latin typeface="Arial"/>
              <a:ea typeface="Arial"/>
              <a:cs typeface="Arial"/>
              <a:sym typeface="Arial"/>
            </a:endParaRPr>
          </a:p>
          <a:p>
            <a:pPr marL="0" marR="0" lvl="0" indent="0" algn="l" rtl="0">
              <a:spcBef>
                <a:spcPts val="2400"/>
              </a:spcBef>
              <a:spcAft>
                <a:spcPts val="0"/>
              </a:spcAft>
              <a:buNone/>
            </a:pPr>
            <a:r>
              <a:rPr lang="en-US" sz="4000">
                <a:solidFill>
                  <a:srgbClr val="FFFFFF"/>
                </a:solidFill>
                <a:latin typeface="Arial"/>
                <a:ea typeface="Arial"/>
                <a:cs typeface="Arial"/>
                <a:sym typeface="Arial"/>
              </a:rPr>
              <a:t>Any time, </a:t>
            </a: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US" sz="4000">
                <a:solidFill>
                  <a:srgbClr val="FFFFFF"/>
                </a:solidFill>
                <a:latin typeface="Arial"/>
                <a:ea typeface="Arial"/>
                <a:cs typeface="Arial"/>
                <a:sym typeface="Arial"/>
              </a:rPr>
              <a:t>  no deadline</a:t>
            </a:r>
            <a:endParaRPr sz="1400">
              <a:solidFill>
                <a:srgbClr val="000000"/>
              </a:solidFill>
              <a:latin typeface="Arial"/>
              <a:ea typeface="Arial"/>
              <a:cs typeface="Arial"/>
              <a:sym typeface="Arial"/>
            </a:endParaRPr>
          </a:p>
        </p:txBody>
      </p:sp>
      <p:pic>
        <p:nvPicPr>
          <p:cNvPr id="289" name="Google Shape;289;g343be4caabe_0_106"/>
          <p:cNvPicPr preferRelativeResize="0"/>
          <p:nvPr/>
        </p:nvPicPr>
        <p:blipFill rotWithShape="1">
          <a:blip r:embed="rId3">
            <a:alphaModFix/>
          </a:blip>
          <a:srcRect/>
          <a:stretch/>
        </p:blipFill>
        <p:spPr>
          <a:xfrm>
            <a:off x="7162800" y="1022350"/>
            <a:ext cx="3232150" cy="5746749"/>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43be4caabe_0_113"/>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APPLYING FOR GLOBAL GRANTS</a:t>
            </a:r>
            <a:endParaRPr/>
          </a:p>
        </p:txBody>
      </p:sp>
      <p:pic>
        <p:nvPicPr>
          <p:cNvPr id="296" name="Google Shape;296;g343be4caabe_0_113"/>
          <p:cNvPicPr preferRelativeResize="0"/>
          <p:nvPr/>
        </p:nvPicPr>
        <p:blipFill rotWithShape="1">
          <a:blip r:embed="rId3">
            <a:alphaModFix/>
          </a:blip>
          <a:srcRect/>
          <a:stretch/>
        </p:blipFill>
        <p:spPr>
          <a:xfrm>
            <a:off x="1828800" y="1143000"/>
            <a:ext cx="8610600" cy="4843463"/>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43be4caabe_0_119"/>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APPLYING FOR GLOBAL GRANTS</a:t>
            </a:r>
            <a:endParaRPr/>
          </a:p>
        </p:txBody>
      </p:sp>
      <p:sp>
        <p:nvSpPr>
          <p:cNvPr id="303" name="Google Shape;303;g343be4caabe_0_119"/>
          <p:cNvSpPr txBox="1">
            <a:spLocks noGrp="1"/>
          </p:cNvSpPr>
          <p:nvPr>
            <p:ph type="body" idx="1"/>
          </p:nvPr>
        </p:nvSpPr>
        <p:spPr>
          <a:xfrm>
            <a:off x="1905000" y="2057400"/>
            <a:ext cx="8001000" cy="36576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accent1"/>
              </a:buClr>
              <a:buSzPts val="3600"/>
              <a:buFont typeface="Noto Sans Symbols"/>
              <a:buChar char="▪"/>
            </a:pPr>
            <a:r>
              <a:rPr lang="en-US" sz="3600">
                <a:latin typeface="Arial"/>
                <a:ea typeface="Arial"/>
                <a:cs typeface="Arial"/>
                <a:sym typeface="Arial"/>
              </a:rPr>
              <a:t>Asia – Rachel Litwiller</a:t>
            </a:r>
            <a:endParaRPr/>
          </a:p>
          <a:p>
            <a:pPr marL="342900" lvl="0" indent="-342900" algn="l" rtl="0">
              <a:lnSpc>
                <a:spcPct val="100000"/>
              </a:lnSpc>
              <a:spcBef>
                <a:spcPts val="3600"/>
              </a:spcBef>
              <a:spcAft>
                <a:spcPts val="0"/>
              </a:spcAft>
              <a:buClr>
                <a:schemeClr val="accent1"/>
              </a:buClr>
              <a:buSzPts val="3600"/>
              <a:buFont typeface="Noto Sans Symbols"/>
              <a:buChar char="▪"/>
            </a:pPr>
            <a:r>
              <a:rPr lang="en-US" sz="3600">
                <a:latin typeface="Arial"/>
                <a:ea typeface="Arial"/>
                <a:cs typeface="Arial"/>
                <a:sym typeface="Arial"/>
              </a:rPr>
              <a:t>Latin America &amp; Caribbean – Jim Peterson</a:t>
            </a:r>
            <a:endParaRPr/>
          </a:p>
          <a:p>
            <a:pPr marL="342900" lvl="0" indent="-342900" algn="l" rtl="0">
              <a:lnSpc>
                <a:spcPct val="100000"/>
              </a:lnSpc>
              <a:spcBef>
                <a:spcPts val="3600"/>
              </a:spcBef>
              <a:spcAft>
                <a:spcPts val="0"/>
              </a:spcAft>
              <a:buClr>
                <a:schemeClr val="accent1"/>
              </a:buClr>
              <a:buSzPts val="3600"/>
              <a:buFont typeface="Noto Sans Symbols"/>
              <a:buChar char="▪"/>
            </a:pPr>
            <a:r>
              <a:rPr lang="en-US" sz="3600">
                <a:latin typeface="Arial"/>
                <a:ea typeface="Arial"/>
                <a:cs typeface="Arial"/>
                <a:sym typeface="Arial"/>
              </a:rPr>
              <a:t>Africa &amp; Europe – Glen Rippke</a:t>
            </a:r>
            <a:endParaRPr/>
          </a:p>
        </p:txBody>
      </p:sp>
      <p:sp>
        <p:nvSpPr>
          <p:cNvPr id="304" name="Google Shape;304;g343be4caabe_0_119"/>
          <p:cNvSpPr txBox="1"/>
          <p:nvPr/>
        </p:nvSpPr>
        <p:spPr>
          <a:xfrm>
            <a:off x="1693863" y="1066801"/>
            <a:ext cx="7221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FFFF"/>
                </a:solidFill>
                <a:latin typeface="Arial"/>
                <a:ea typeface="Arial"/>
                <a:cs typeface="Arial"/>
                <a:sym typeface="Arial"/>
              </a:rPr>
              <a:t>Regional Grant Coordinators</a:t>
            </a:r>
            <a:endParaRPr sz="1400">
              <a:solidFill>
                <a:srgbClr val="000000"/>
              </a:solidFill>
              <a:latin typeface="Arial"/>
              <a:ea typeface="Arial"/>
              <a:cs typeface="Arial"/>
              <a:sym typeface="Aria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43be4caabe_0_126"/>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GLOBAL GRANT MANAGEMENT</a:t>
            </a:r>
            <a:endParaRPr/>
          </a:p>
        </p:txBody>
      </p:sp>
      <p:sp>
        <p:nvSpPr>
          <p:cNvPr id="311" name="Google Shape;311;g343be4caabe_0_126"/>
          <p:cNvSpPr txBox="1">
            <a:spLocks noGrp="1"/>
          </p:cNvSpPr>
          <p:nvPr>
            <p:ph type="body" idx="1"/>
          </p:nvPr>
        </p:nvSpPr>
        <p:spPr>
          <a:xfrm>
            <a:off x="1931987" y="1727200"/>
            <a:ext cx="4468800" cy="42165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accent1"/>
              </a:buClr>
              <a:buSzPts val="3000"/>
              <a:buFont typeface="Noto Sans Symbols"/>
              <a:buChar char="▪"/>
            </a:pPr>
            <a:r>
              <a:rPr lang="en-US">
                <a:latin typeface="Arial"/>
                <a:ea typeface="Arial"/>
                <a:cs typeface="Arial"/>
                <a:sym typeface="Arial"/>
              </a:rPr>
              <a:t>Have proper financial control</a:t>
            </a:r>
            <a:endParaRPr/>
          </a:p>
          <a:p>
            <a:pPr marL="342900" lvl="0" indent="-342900" algn="l" rtl="0">
              <a:lnSpc>
                <a:spcPct val="100000"/>
              </a:lnSpc>
              <a:spcBef>
                <a:spcPts val="600"/>
              </a:spcBef>
              <a:spcAft>
                <a:spcPts val="0"/>
              </a:spcAft>
              <a:buClr>
                <a:schemeClr val="accent1"/>
              </a:buClr>
              <a:buSzPts val="3000"/>
              <a:buFont typeface="Noto Sans Symbols"/>
              <a:buChar char="▪"/>
            </a:pPr>
            <a:r>
              <a:rPr lang="en-US">
                <a:latin typeface="Arial"/>
                <a:ea typeface="Arial"/>
                <a:cs typeface="Arial"/>
                <a:sym typeface="Arial"/>
              </a:rPr>
              <a:t>Adhere to technical standards</a:t>
            </a:r>
            <a:endParaRPr/>
          </a:p>
          <a:p>
            <a:pPr marL="342900" lvl="0" indent="-342900" algn="l" rtl="0">
              <a:lnSpc>
                <a:spcPct val="100000"/>
              </a:lnSpc>
              <a:spcBef>
                <a:spcPts val="600"/>
              </a:spcBef>
              <a:spcAft>
                <a:spcPts val="0"/>
              </a:spcAft>
              <a:buClr>
                <a:schemeClr val="accent1"/>
              </a:buClr>
              <a:buSzPts val="3000"/>
              <a:buFont typeface="Noto Sans Symbols"/>
              <a:buChar char="▪"/>
            </a:pPr>
            <a:r>
              <a:rPr lang="en-US">
                <a:latin typeface="Arial"/>
                <a:ea typeface="Arial"/>
                <a:cs typeface="Arial"/>
                <a:sym typeface="Arial"/>
              </a:rPr>
              <a:t>Meet the needs of </a:t>
            </a:r>
            <a:endParaRPr/>
          </a:p>
          <a:p>
            <a:pPr marL="400050" lvl="1" indent="0" algn="l" rtl="0">
              <a:lnSpc>
                <a:spcPct val="100000"/>
              </a:lnSpc>
              <a:spcBef>
                <a:spcPts val="0"/>
              </a:spcBef>
              <a:spcAft>
                <a:spcPts val="0"/>
              </a:spcAft>
              <a:buSzPts val="3000"/>
              <a:buNone/>
            </a:pPr>
            <a:r>
              <a:rPr lang="en-US" sz="3000">
                <a:latin typeface="Arial"/>
                <a:ea typeface="Arial"/>
                <a:cs typeface="Arial"/>
                <a:sym typeface="Arial"/>
              </a:rPr>
              <a:t>the beneficiaries</a:t>
            </a:r>
            <a:endParaRPr/>
          </a:p>
          <a:p>
            <a:pPr marL="342900" lvl="0" indent="-342900" algn="l" rtl="0">
              <a:lnSpc>
                <a:spcPct val="100000"/>
              </a:lnSpc>
              <a:spcBef>
                <a:spcPts val="600"/>
              </a:spcBef>
              <a:spcAft>
                <a:spcPts val="0"/>
              </a:spcAft>
              <a:buClr>
                <a:schemeClr val="accent1"/>
              </a:buClr>
              <a:buSzPts val="3000"/>
              <a:buFont typeface="Noto Sans Symbols"/>
              <a:buChar char="▪"/>
            </a:pPr>
            <a:r>
              <a:rPr lang="en-US">
                <a:latin typeface="Arial"/>
                <a:ea typeface="Arial"/>
                <a:cs typeface="Arial"/>
                <a:sym typeface="Arial"/>
              </a:rPr>
              <a:t>Fulfill objectives </a:t>
            </a:r>
            <a:endParaRPr/>
          </a:p>
          <a:p>
            <a:pPr marL="342900" lvl="0" indent="-342900" algn="l" rtl="0">
              <a:lnSpc>
                <a:spcPct val="100000"/>
              </a:lnSpc>
              <a:spcBef>
                <a:spcPts val="600"/>
              </a:spcBef>
              <a:spcAft>
                <a:spcPts val="0"/>
              </a:spcAft>
              <a:buClr>
                <a:schemeClr val="accent1"/>
              </a:buClr>
              <a:buSzPts val="3000"/>
              <a:buFont typeface="Noto Sans Symbols"/>
              <a:buChar char="▪"/>
            </a:pPr>
            <a:r>
              <a:rPr lang="en-US">
                <a:latin typeface="Arial"/>
                <a:ea typeface="Arial"/>
                <a:cs typeface="Arial"/>
                <a:sym typeface="Arial"/>
              </a:rPr>
              <a:t>Safeguard funds </a:t>
            </a:r>
            <a:endParaRPr/>
          </a:p>
        </p:txBody>
      </p:sp>
      <p:sp>
        <p:nvSpPr>
          <p:cNvPr id="312" name="Google Shape;312;g343be4caabe_0_126"/>
          <p:cNvSpPr txBox="1"/>
          <p:nvPr/>
        </p:nvSpPr>
        <p:spPr>
          <a:xfrm>
            <a:off x="1693862" y="1066800"/>
            <a:ext cx="41451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Ensure that projects</a:t>
            </a:r>
            <a:endParaRPr sz="1400">
              <a:solidFill>
                <a:srgbClr val="000000"/>
              </a:solidFill>
              <a:latin typeface="Arial"/>
              <a:ea typeface="Arial"/>
              <a:cs typeface="Arial"/>
              <a:sym typeface="Arial"/>
            </a:endParaRPr>
          </a:p>
        </p:txBody>
      </p:sp>
      <p:pic>
        <p:nvPicPr>
          <p:cNvPr id="313" name="Google Shape;313;g343be4caabe_0_126"/>
          <p:cNvPicPr preferRelativeResize="0"/>
          <p:nvPr/>
        </p:nvPicPr>
        <p:blipFill rotWithShape="1">
          <a:blip r:embed="rId3">
            <a:alphaModFix/>
          </a:blip>
          <a:srcRect/>
          <a:stretch/>
        </p:blipFill>
        <p:spPr>
          <a:xfrm>
            <a:off x="6705600" y="1143000"/>
            <a:ext cx="3352800" cy="549275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43be4caabe_0_9"/>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THE ROTARY FOUNDATION</a:t>
            </a:r>
            <a:endParaRPr/>
          </a:p>
        </p:txBody>
      </p:sp>
      <p:sp>
        <p:nvSpPr>
          <p:cNvPr id="179" name="Google Shape;179;g343be4caabe_0_9"/>
          <p:cNvSpPr txBox="1">
            <a:spLocks noGrp="1"/>
          </p:cNvSpPr>
          <p:nvPr>
            <p:ph type="body" idx="1"/>
          </p:nvPr>
        </p:nvSpPr>
        <p:spPr>
          <a:xfrm>
            <a:off x="1939926" y="1295400"/>
            <a:ext cx="7966200" cy="4800600"/>
          </a:xfrm>
          <a:prstGeom prst="rect">
            <a:avLst/>
          </a:prstGeom>
          <a:noFill/>
          <a:ln>
            <a:noFill/>
          </a:ln>
        </p:spPr>
        <p:txBody>
          <a:bodyPr spcFirstLastPara="1" wrap="square" lIns="0" tIns="0" rIns="0" bIns="0" anchor="t" anchorCtr="0">
            <a:noAutofit/>
          </a:bodyPr>
          <a:lstStyle/>
          <a:p>
            <a:pPr marL="685800" lvl="0" indent="-571500" algn="l" rtl="0">
              <a:lnSpc>
                <a:spcPct val="100000"/>
              </a:lnSpc>
              <a:spcBef>
                <a:spcPts val="0"/>
              </a:spcBef>
              <a:spcAft>
                <a:spcPts val="0"/>
              </a:spcAft>
              <a:buClr>
                <a:schemeClr val="accent1"/>
              </a:buClr>
              <a:buSzPts val="5000"/>
              <a:buFont typeface="Noto Sans Symbols"/>
              <a:buChar char="▪"/>
            </a:pPr>
            <a:r>
              <a:rPr lang="en-US" sz="4000">
                <a:latin typeface="Arial"/>
                <a:ea typeface="Arial"/>
                <a:cs typeface="Arial"/>
                <a:sym typeface="Arial"/>
              </a:rPr>
              <a:t>District Grants / Community Service Grants</a:t>
            </a:r>
            <a:endParaRPr sz="4000">
              <a:latin typeface="Arial"/>
              <a:ea typeface="Arial"/>
              <a:cs typeface="Arial"/>
              <a:sym typeface="Arial"/>
            </a:endParaRPr>
          </a:p>
          <a:p>
            <a:pPr marL="685800" lvl="0" indent="-349250" algn="l" rtl="0">
              <a:lnSpc>
                <a:spcPct val="100000"/>
              </a:lnSpc>
              <a:spcBef>
                <a:spcPts val="1460"/>
              </a:spcBef>
              <a:spcAft>
                <a:spcPts val="0"/>
              </a:spcAft>
              <a:buClr>
                <a:schemeClr val="accent1"/>
              </a:buClr>
              <a:buSzPts val="3500"/>
              <a:buNone/>
            </a:pPr>
            <a:endParaRPr sz="2800">
              <a:latin typeface="Arial"/>
              <a:ea typeface="Arial"/>
              <a:cs typeface="Arial"/>
              <a:sym typeface="Arial"/>
            </a:endParaRPr>
          </a:p>
          <a:p>
            <a:pPr marL="685800" lvl="0" indent="-571500" algn="l" rtl="0">
              <a:lnSpc>
                <a:spcPct val="100000"/>
              </a:lnSpc>
              <a:spcBef>
                <a:spcPts val="1700"/>
              </a:spcBef>
              <a:spcAft>
                <a:spcPts val="0"/>
              </a:spcAft>
              <a:buClr>
                <a:schemeClr val="dk1"/>
              </a:buClr>
              <a:buSzPts val="4000"/>
              <a:buNone/>
            </a:pPr>
            <a:endParaRPr sz="4000">
              <a:latin typeface="Arial"/>
              <a:ea typeface="Arial"/>
              <a:cs typeface="Arial"/>
              <a:sym typeface="Arial"/>
            </a:endParaRPr>
          </a:p>
          <a:p>
            <a:pPr marL="685800" lvl="0" indent="-571500" algn="l" rtl="0">
              <a:lnSpc>
                <a:spcPct val="100000"/>
              </a:lnSpc>
              <a:spcBef>
                <a:spcPts val="1700"/>
              </a:spcBef>
              <a:spcAft>
                <a:spcPts val="0"/>
              </a:spcAft>
              <a:buClr>
                <a:schemeClr val="accent1"/>
              </a:buClr>
              <a:buSzPts val="5000"/>
              <a:buFont typeface="Noto Sans Symbols"/>
              <a:buChar char="▪"/>
            </a:pPr>
            <a:r>
              <a:rPr lang="en-US" sz="4000">
                <a:latin typeface="Arial"/>
                <a:ea typeface="Arial"/>
                <a:cs typeface="Arial"/>
                <a:sym typeface="Arial"/>
              </a:rPr>
              <a:t>Global Grants</a:t>
            </a:r>
            <a:endParaRPr/>
          </a:p>
          <a:p>
            <a:pPr marL="685800" lvl="0" indent="-571500" algn="l" rtl="0">
              <a:lnSpc>
                <a:spcPct val="100000"/>
              </a:lnSpc>
              <a:spcBef>
                <a:spcPts val="1700"/>
              </a:spcBef>
              <a:spcAft>
                <a:spcPts val="0"/>
              </a:spcAft>
              <a:buClr>
                <a:schemeClr val="dk1"/>
              </a:buClr>
              <a:buSzPts val="4000"/>
              <a:buNone/>
            </a:pPr>
            <a:endParaRPr sz="4000">
              <a:solidFill>
                <a:srgbClr val="58585A"/>
              </a:solidFill>
              <a:latin typeface="Arial"/>
              <a:ea typeface="Arial"/>
              <a:cs typeface="Arial"/>
              <a:sym typeface="Arial"/>
            </a:endParaRPr>
          </a:p>
          <a:p>
            <a:pPr marL="342900" lvl="0" indent="-88900" algn="l" rtl="0">
              <a:lnSpc>
                <a:spcPct val="100000"/>
              </a:lnSpc>
              <a:spcBef>
                <a:spcPts val="1700"/>
              </a:spcBef>
              <a:spcAft>
                <a:spcPts val="0"/>
              </a:spcAft>
              <a:buClr>
                <a:schemeClr val="dk1"/>
              </a:buClr>
              <a:buSzPts val="4000"/>
              <a:buNone/>
            </a:pPr>
            <a:endParaRPr sz="4000">
              <a:solidFill>
                <a:srgbClr val="58585A"/>
              </a:solidFill>
              <a:latin typeface="Arial"/>
              <a:ea typeface="Arial"/>
              <a:cs typeface="Arial"/>
              <a:sym typeface="Arial"/>
            </a:endParaRPr>
          </a:p>
        </p:txBody>
      </p:sp>
      <p:pic>
        <p:nvPicPr>
          <p:cNvPr id="180" name="Google Shape;180;g343be4caabe_0_9"/>
          <p:cNvPicPr preferRelativeResize="0"/>
          <p:nvPr/>
        </p:nvPicPr>
        <p:blipFill rotWithShape="1">
          <a:blip r:embed="rId3">
            <a:alphaModFix/>
          </a:blip>
          <a:srcRect/>
          <a:stretch/>
        </p:blipFill>
        <p:spPr>
          <a:xfrm>
            <a:off x="7086600" y="1698625"/>
            <a:ext cx="2667000" cy="1905000"/>
          </a:xfrm>
          <a:prstGeom prst="rect">
            <a:avLst/>
          </a:prstGeom>
          <a:noFill/>
          <a:ln>
            <a:noFill/>
          </a:ln>
        </p:spPr>
      </p:pic>
      <p:pic>
        <p:nvPicPr>
          <p:cNvPr id="181" name="Google Shape;181;g343be4caabe_0_9"/>
          <p:cNvPicPr preferRelativeResize="0"/>
          <p:nvPr/>
        </p:nvPicPr>
        <p:blipFill rotWithShape="1">
          <a:blip r:embed="rId4">
            <a:alphaModFix/>
          </a:blip>
          <a:srcRect/>
          <a:stretch/>
        </p:blipFill>
        <p:spPr>
          <a:xfrm>
            <a:off x="5829300" y="3946525"/>
            <a:ext cx="2514600" cy="2552700"/>
          </a:xfrm>
          <a:prstGeom prst="ellipse">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43be4caabe_0_134"/>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GLOBAL GRANT MANAGEMENT</a:t>
            </a:r>
            <a:endParaRPr/>
          </a:p>
        </p:txBody>
      </p:sp>
      <p:sp>
        <p:nvSpPr>
          <p:cNvPr id="320" name="Google Shape;320;g343be4caabe_0_134"/>
          <p:cNvSpPr txBox="1">
            <a:spLocks noGrp="1"/>
          </p:cNvSpPr>
          <p:nvPr>
            <p:ph type="body" idx="1"/>
          </p:nvPr>
        </p:nvSpPr>
        <p:spPr>
          <a:xfrm>
            <a:off x="1828800" y="2144713"/>
            <a:ext cx="8077200" cy="3875100"/>
          </a:xfrm>
          <a:prstGeom prst="rect">
            <a:avLst/>
          </a:prstGeom>
          <a:noFill/>
          <a:ln>
            <a:noFill/>
          </a:ln>
        </p:spPr>
        <p:txBody>
          <a:bodyPr spcFirstLastPara="1" wrap="square" lIns="0" tIns="0" rIns="0" bIns="0" anchor="t" anchorCtr="0">
            <a:noAutofit/>
          </a:bodyPr>
          <a:lstStyle/>
          <a:p>
            <a:pPr marL="571500" lvl="1" indent="-457200" algn="l" rtl="0">
              <a:lnSpc>
                <a:spcPct val="100000"/>
              </a:lnSpc>
              <a:spcBef>
                <a:spcPts val="0"/>
              </a:spcBef>
              <a:spcAft>
                <a:spcPts val="0"/>
              </a:spcAft>
              <a:buSzPts val="2800"/>
              <a:buFont typeface="Arial"/>
              <a:buChar char="•"/>
            </a:pPr>
            <a:r>
              <a:rPr lang="en-US" sz="2800">
                <a:latin typeface="Arial"/>
                <a:ea typeface="Arial"/>
                <a:cs typeface="Arial"/>
                <a:sym typeface="Arial"/>
              </a:rPr>
              <a:t>Rotarian supervision </a:t>
            </a:r>
            <a:endParaRPr/>
          </a:p>
          <a:p>
            <a:pPr marL="571500" lvl="1" indent="-457200" algn="l" rtl="0">
              <a:lnSpc>
                <a:spcPct val="100000"/>
              </a:lnSpc>
              <a:spcBef>
                <a:spcPts val="600"/>
              </a:spcBef>
              <a:spcAft>
                <a:spcPts val="0"/>
              </a:spcAft>
              <a:buSzPts val="2800"/>
              <a:buFont typeface="Arial"/>
              <a:buChar char="•"/>
            </a:pPr>
            <a:r>
              <a:rPr lang="en-US" sz="2800">
                <a:latin typeface="Arial"/>
                <a:ea typeface="Arial"/>
                <a:cs typeface="Arial"/>
                <a:sym typeface="Arial"/>
              </a:rPr>
              <a:t>Financial records review</a:t>
            </a:r>
            <a:endParaRPr/>
          </a:p>
          <a:p>
            <a:pPr marL="571500" lvl="1" indent="-457200" algn="l" rtl="0">
              <a:lnSpc>
                <a:spcPct val="100000"/>
              </a:lnSpc>
              <a:spcBef>
                <a:spcPts val="600"/>
              </a:spcBef>
              <a:spcAft>
                <a:spcPts val="0"/>
              </a:spcAft>
              <a:buSzPts val="2800"/>
              <a:buFont typeface="Arial"/>
              <a:buChar char="•"/>
            </a:pPr>
            <a:r>
              <a:rPr lang="en-US" sz="2800">
                <a:latin typeface="Arial"/>
                <a:ea typeface="Arial"/>
                <a:cs typeface="Arial"/>
                <a:sym typeface="Arial"/>
              </a:rPr>
              <a:t>Oversight of funds</a:t>
            </a:r>
            <a:endParaRPr/>
          </a:p>
          <a:p>
            <a:pPr marL="571500" lvl="1" indent="-457200" algn="l" rtl="0">
              <a:lnSpc>
                <a:spcPct val="100000"/>
              </a:lnSpc>
              <a:spcBef>
                <a:spcPts val="600"/>
              </a:spcBef>
              <a:spcAft>
                <a:spcPts val="0"/>
              </a:spcAft>
              <a:buSzPts val="2800"/>
              <a:buFont typeface="Arial"/>
              <a:buChar char="•"/>
            </a:pPr>
            <a:r>
              <a:rPr lang="en-US" sz="2800">
                <a:latin typeface="Arial"/>
                <a:ea typeface="Arial"/>
                <a:cs typeface="Arial"/>
                <a:sym typeface="Arial"/>
              </a:rPr>
              <a:t>Reporting irregularities</a:t>
            </a:r>
            <a:endParaRPr/>
          </a:p>
          <a:p>
            <a:pPr marL="571500" lvl="1" indent="-457200" algn="l" rtl="0">
              <a:lnSpc>
                <a:spcPct val="100000"/>
              </a:lnSpc>
              <a:spcBef>
                <a:spcPts val="600"/>
              </a:spcBef>
              <a:spcAft>
                <a:spcPts val="0"/>
              </a:spcAft>
              <a:buSzPts val="2800"/>
              <a:buFont typeface="Arial"/>
              <a:buChar char="•"/>
            </a:pPr>
            <a:r>
              <a:rPr lang="en-US" sz="2800">
                <a:latin typeface="Arial"/>
                <a:ea typeface="Arial"/>
                <a:cs typeface="Arial"/>
                <a:sym typeface="Arial"/>
              </a:rPr>
              <a:t>Timely reporting</a:t>
            </a:r>
            <a:endParaRPr/>
          </a:p>
        </p:txBody>
      </p:sp>
      <p:sp>
        <p:nvSpPr>
          <p:cNvPr id="321" name="Google Shape;321;g343be4caabe_0_134"/>
          <p:cNvSpPr txBox="1"/>
          <p:nvPr/>
        </p:nvSpPr>
        <p:spPr>
          <a:xfrm>
            <a:off x="1693863" y="1066800"/>
            <a:ext cx="8440800" cy="107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Stewardship:  </a:t>
            </a:r>
            <a:r>
              <a:rPr lang="en-US" sz="3200">
                <a:solidFill>
                  <a:srgbClr val="FFFFFF"/>
                </a:solidFill>
                <a:latin typeface="Arial"/>
                <a:ea typeface="Arial"/>
                <a:cs typeface="Arial"/>
                <a:sym typeface="Arial"/>
              </a:rPr>
              <a:t>responsible management and oversight of grant funds</a:t>
            </a:r>
            <a:endParaRPr sz="1400">
              <a:solidFill>
                <a:srgbClr val="000000"/>
              </a:solidFill>
              <a:latin typeface="Arial"/>
              <a:ea typeface="Arial"/>
              <a:cs typeface="Arial"/>
              <a:sym typeface="Arial"/>
            </a:endParaRPr>
          </a:p>
        </p:txBody>
      </p:sp>
      <p:pic>
        <p:nvPicPr>
          <p:cNvPr id="322" name="Google Shape;322;g343be4caabe_0_134"/>
          <p:cNvPicPr preferRelativeResize="0"/>
          <p:nvPr/>
        </p:nvPicPr>
        <p:blipFill rotWithShape="1">
          <a:blip r:embed="rId3">
            <a:alphaModFix/>
          </a:blip>
          <a:srcRect/>
          <a:stretch/>
        </p:blipFill>
        <p:spPr>
          <a:xfrm>
            <a:off x="6858000" y="1776413"/>
            <a:ext cx="3809999" cy="5095874"/>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343be4caabe_0_142"/>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lt1"/>
              </a:buClr>
              <a:buSzPts val="4400"/>
              <a:buNone/>
            </a:pPr>
            <a:r>
              <a:rPr lang="en-US" sz="4400" b="1"/>
              <a:t>THANK YOU!</a:t>
            </a:r>
            <a:endParaRPr/>
          </a:p>
        </p:txBody>
      </p:sp>
      <p:pic>
        <p:nvPicPr>
          <p:cNvPr id="328" name="Google Shape;328;g343be4caabe_0_142"/>
          <p:cNvPicPr preferRelativeResize="0"/>
          <p:nvPr/>
        </p:nvPicPr>
        <p:blipFill>
          <a:blip r:embed="rId3">
            <a:alphaModFix/>
          </a:blip>
          <a:stretch>
            <a:fillRect/>
          </a:stretch>
        </p:blipFill>
        <p:spPr>
          <a:xfrm>
            <a:off x="2174700" y="1489750"/>
            <a:ext cx="7574625" cy="4487704"/>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43be4caabe_0_17"/>
          <p:cNvSpPr txBox="1">
            <a:spLocks noGrp="1"/>
          </p:cNvSpPr>
          <p:nvPr>
            <p:ph type="title"/>
          </p:nvPr>
        </p:nvSpPr>
        <p:spPr>
          <a:xfrm>
            <a:off x="1905000" y="457200"/>
            <a:ext cx="86868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dirty="0"/>
              <a:t>GLOBAL GRANTS</a:t>
            </a:r>
            <a:endParaRPr dirty="0"/>
          </a:p>
        </p:txBody>
      </p:sp>
      <p:sp>
        <p:nvSpPr>
          <p:cNvPr id="188" name="Google Shape;188;g343be4caabe_0_17"/>
          <p:cNvSpPr txBox="1">
            <a:spLocks noGrp="1"/>
          </p:cNvSpPr>
          <p:nvPr>
            <p:ph type="body" idx="1"/>
          </p:nvPr>
        </p:nvSpPr>
        <p:spPr>
          <a:xfrm>
            <a:off x="649650" y="1619250"/>
            <a:ext cx="4572000" cy="4451400"/>
          </a:xfrm>
          <a:prstGeom prst="rect">
            <a:avLst/>
          </a:prstGeom>
          <a:noFill/>
          <a:ln>
            <a:noFill/>
          </a:ln>
        </p:spPr>
        <p:txBody>
          <a:bodyPr spcFirstLastPara="1" wrap="square" lIns="91425" tIns="45700" rIns="91425" bIns="45700" anchor="t" anchorCtr="0">
            <a:normAutofit fontScale="70000" lnSpcReduction="20000"/>
          </a:bodyPr>
          <a:lstStyle/>
          <a:p>
            <a:pPr marL="457200" lvl="0" indent="-384794" algn="l" rtl="0">
              <a:lnSpc>
                <a:spcPct val="120000"/>
              </a:lnSpc>
              <a:spcBef>
                <a:spcPts val="0"/>
              </a:spcBef>
              <a:spcAft>
                <a:spcPts val="0"/>
              </a:spcAft>
              <a:buClr>
                <a:schemeClr val="accent1"/>
              </a:buClr>
              <a:buSzPct val="153754"/>
              <a:buFont typeface="Noto Sans Symbols"/>
              <a:buChar char="▪"/>
            </a:pPr>
            <a:r>
              <a:rPr lang="en-US" sz="2790" dirty="0">
                <a:latin typeface="Arial"/>
                <a:ea typeface="Arial"/>
                <a:cs typeface="Arial"/>
                <a:sym typeface="Arial"/>
              </a:rPr>
              <a:t>Large</a:t>
            </a:r>
            <a:endParaRPr sz="3190" dirty="0"/>
          </a:p>
          <a:p>
            <a:pPr marL="457200" lvl="0" indent="-384794" algn="l" rtl="0">
              <a:lnSpc>
                <a:spcPct val="120000"/>
              </a:lnSpc>
              <a:spcBef>
                <a:spcPts val="600"/>
              </a:spcBef>
              <a:spcAft>
                <a:spcPts val="0"/>
              </a:spcAft>
              <a:buClr>
                <a:schemeClr val="accent1"/>
              </a:buClr>
              <a:buSzPct val="153754"/>
              <a:buFont typeface="Noto Sans Symbols"/>
              <a:buChar char="▪"/>
            </a:pPr>
            <a:r>
              <a:rPr lang="en-US" sz="2790" dirty="0">
                <a:latin typeface="Arial"/>
                <a:ea typeface="Arial"/>
                <a:cs typeface="Arial"/>
                <a:sym typeface="Arial"/>
              </a:rPr>
              <a:t>International </a:t>
            </a:r>
            <a:endParaRPr sz="3190" dirty="0"/>
          </a:p>
          <a:p>
            <a:pPr marL="457200" lvl="0" indent="-384794" algn="l" rtl="0">
              <a:lnSpc>
                <a:spcPct val="120000"/>
              </a:lnSpc>
              <a:spcBef>
                <a:spcPts val="600"/>
              </a:spcBef>
              <a:spcAft>
                <a:spcPts val="0"/>
              </a:spcAft>
              <a:buClr>
                <a:schemeClr val="accent1"/>
              </a:buClr>
              <a:buSzPct val="153754"/>
              <a:buFont typeface="Noto Sans Symbols"/>
              <a:buChar char="▪"/>
            </a:pPr>
            <a:r>
              <a:rPr lang="en-US" sz="2790" dirty="0">
                <a:latin typeface="Arial"/>
                <a:ea typeface="Arial"/>
                <a:cs typeface="Arial"/>
                <a:sym typeface="Arial"/>
              </a:rPr>
              <a:t>Long term, high-impact </a:t>
            </a:r>
            <a:endParaRPr sz="3190" dirty="0"/>
          </a:p>
          <a:p>
            <a:pPr marL="457200" lvl="0" indent="-384794" algn="l" rtl="0">
              <a:lnSpc>
                <a:spcPct val="120000"/>
              </a:lnSpc>
              <a:spcBef>
                <a:spcPts val="600"/>
              </a:spcBef>
              <a:spcAft>
                <a:spcPts val="0"/>
              </a:spcAft>
              <a:buClr>
                <a:schemeClr val="accent1"/>
              </a:buClr>
              <a:buSzPct val="153754"/>
              <a:buFont typeface="Noto Sans Symbols"/>
              <a:buChar char="▪"/>
            </a:pPr>
            <a:r>
              <a:rPr lang="en-US" sz="2790" dirty="0">
                <a:latin typeface="Arial"/>
                <a:ea typeface="Arial"/>
                <a:cs typeface="Arial"/>
                <a:sym typeface="Arial"/>
              </a:rPr>
              <a:t>7 areas of focus </a:t>
            </a:r>
            <a:endParaRPr sz="3190" dirty="0"/>
          </a:p>
          <a:p>
            <a:pPr indent="-384794">
              <a:lnSpc>
                <a:spcPct val="120000"/>
              </a:lnSpc>
              <a:buClr>
                <a:schemeClr val="accent1"/>
              </a:buClr>
              <a:buSzPct val="153754"/>
              <a:buFont typeface="Noto Sans Symbols"/>
              <a:buChar char="▪"/>
            </a:pPr>
            <a:r>
              <a:rPr lang="en-US" sz="2900" dirty="0">
                <a:latin typeface="Arial"/>
                <a:cs typeface="Arial"/>
                <a:sym typeface="Arial"/>
              </a:rPr>
              <a:t>Club-created</a:t>
            </a:r>
          </a:p>
          <a:p>
            <a:pPr indent="-384794">
              <a:lnSpc>
                <a:spcPct val="120000"/>
              </a:lnSpc>
              <a:buClr>
                <a:schemeClr val="accent1"/>
              </a:buClr>
              <a:buSzPct val="153754"/>
              <a:buFont typeface="Noto Sans Symbols"/>
              <a:buChar char="▪"/>
            </a:pPr>
            <a:r>
              <a:rPr lang="en-US" sz="2900" dirty="0">
                <a:latin typeface="Arial"/>
                <a:cs typeface="Arial"/>
                <a:sym typeface="Arial"/>
              </a:rPr>
              <a:t>Sustainability</a:t>
            </a:r>
            <a:endParaRPr sz="2900" dirty="0">
              <a:latin typeface="Arial"/>
              <a:cs typeface="Arial"/>
              <a:sym typeface="Arial"/>
            </a:endParaRPr>
          </a:p>
          <a:p>
            <a:pPr indent="-384794">
              <a:lnSpc>
                <a:spcPct val="120000"/>
              </a:lnSpc>
              <a:buClr>
                <a:schemeClr val="accent1"/>
              </a:buClr>
              <a:buSzPct val="153754"/>
              <a:buFont typeface="Noto Sans Symbols"/>
              <a:buChar char="▪"/>
            </a:pPr>
            <a:r>
              <a:rPr lang="en-US" sz="2900" dirty="0">
                <a:latin typeface="Arial"/>
                <a:cs typeface="Arial"/>
                <a:sym typeface="Arial"/>
              </a:rPr>
              <a:t>Scho</a:t>
            </a:r>
            <a:r>
              <a:rPr lang="en-US" sz="2790" dirty="0">
                <a:latin typeface="Arial"/>
                <a:ea typeface="Arial"/>
                <a:cs typeface="Arial"/>
                <a:sym typeface="Arial"/>
              </a:rPr>
              <a:t>larships</a:t>
            </a:r>
          </a:p>
          <a:p>
            <a:pPr indent="-384794">
              <a:lnSpc>
                <a:spcPct val="120000"/>
              </a:lnSpc>
              <a:buClr>
                <a:schemeClr val="accent1"/>
              </a:buClr>
              <a:buSzPct val="153754"/>
              <a:buFont typeface="Noto Sans Symbols"/>
              <a:buChar char="▪"/>
            </a:pPr>
            <a:r>
              <a:rPr lang="en-US" sz="2700" dirty="0">
                <a:latin typeface="Arial"/>
                <a:cs typeface="Arial"/>
                <a:sym typeface="Arial"/>
              </a:rPr>
              <a:t>Vocational Training Teams (VTTs)</a:t>
            </a:r>
          </a:p>
          <a:p>
            <a:pPr indent="-384794">
              <a:lnSpc>
                <a:spcPct val="120000"/>
              </a:lnSpc>
              <a:buClr>
                <a:schemeClr val="accent1"/>
              </a:buClr>
              <a:buSzPct val="153754"/>
              <a:buFont typeface="Noto Sans Symbols"/>
              <a:buChar char="▪"/>
            </a:pPr>
            <a:r>
              <a:rPr lang="en-US" sz="2700" dirty="0">
                <a:latin typeface="Arial"/>
                <a:cs typeface="Arial"/>
                <a:sym typeface="Arial"/>
              </a:rPr>
              <a:t>Humanitarian   Grants</a:t>
            </a:r>
          </a:p>
          <a:p>
            <a:pPr indent="-384794">
              <a:lnSpc>
                <a:spcPct val="120000"/>
              </a:lnSpc>
              <a:buClr>
                <a:schemeClr val="accent1"/>
              </a:buClr>
              <a:buSzPct val="153754"/>
              <a:buFont typeface="Noto Sans Symbols"/>
              <a:buChar char="▪"/>
            </a:pPr>
            <a:r>
              <a:rPr lang="en-US" sz="2700" dirty="0">
                <a:latin typeface="Arial"/>
                <a:cs typeface="Arial"/>
                <a:sym typeface="Arial"/>
              </a:rPr>
              <a:t>District Web Site: Guide to Global Grants</a:t>
            </a:r>
          </a:p>
          <a:p>
            <a:pPr marL="457200" lvl="0" indent="-234950" algn="l" rtl="0">
              <a:lnSpc>
                <a:spcPct val="150000"/>
              </a:lnSpc>
              <a:spcBef>
                <a:spcPts val="600"/>
              </a:spcBef>
              <a:spcAft>
                <a:spcPts val="0"/>
              </a:spcAft>
              <a:buClr>
                <a:schemeClr val="accent1"/>
              </a:buClr>
              <a:buSzPct val="116666"/>
              <a:buFont typeface="Noto Sans Symbols"/>
              <a:buNone/>
            </a:pPr>
            <a:endParaRPr dirty="0"/>
          </a:p>
          <a:p>
            <a:pPr marL="342900" lvl="0" indent="-165100" algn="l" rtl="0">
              <a:lnSpc>
                <a:spcPct val="100000"/>
              </a:lnSpc>
              <a:spcBef>
                <a:spcPts val="1160"/>
              </a:spcBef>
              <a:spcAft>
                <a:spcPts val="0"/>
              </a:spcAft>
              <a:buClr>
                <a:schemeClr val="dk1"/>
              </a:buClr>
              <a:buSzPct val="100000"/>
              <a:buNone/>
            </a:pPr>
            <a:endParaRPr sz="2800" dirty="0">
              <a:latin typeface="Arial"/>
              <a:ea typeface="Arial"/>
              <a:cs typeface="Arial"/>
              <a:sym typeface="Arial"/>
            </a:endParaRPr>
          </a:p>
        </p:txBody>
      </p:sp>
      <p:sp>
        <p:nvSpPr>
          <p:cNvPr id="189" name="Google Shape;189;g343be4caabe_0_17"/>
          <p:cNvSpPr txBox="1"/>
          <p:nvPr/>
        </p:nvSpPr>
        <p:spPr>
          <a:xfrm>
            <a:off x="6248400" y="1295400"/>
            <a:ext cx="4114800" cy="4451400"/>
          </a:xfrm>
          <a:prstGeom prst="rect">
            <a:avLst/>
          </a:prstGeom>
          <a:noFill/>
          <a:ln>
            <a:noFill/>
          </a:ln>
        </p:spPr>
        <p:txBody>
          <a:bodyPr spcFirstLastPara="1" wrap="square" lIns="0" tIns="0" rIns="0" bIns="0" anchor="t" anchorCtr="0">
            <a:noAutofit/>
          </a:bodyPr>
          <a:lstStyle/>
          <a:p>
            <a:pPr marL="339725" marR="0" lvl="0" indent="-90487" algn="l" rtl="0">
              <a:spcBef>
                <a:spcPts val="0"/>
              </a:spcBef>
              <a:spcAft>
                <a:spcPts val="0"/>
              </a:spcAft>
              <a:buNone/>
            </a:pPr>
            <a:endParaRPr sz="1700">
              <a:solidFill>
                <a:srgbClr val="FFFFFF"/>
              </a:solidFill>
              <a:latin typeface="Georgia"/>
              <a:ea typeface="Georgia"/>
              <a:cs typeface="Georgia"/>
              <a:sym typeface="Georgia"/>
            </a:endParaRPr>
          </a:p>
          <a:p>
            <a:pPr marL="339725" marR="0" lvl="0" indent="-90487" algn="l" rtl="0">
              <a:spcBef>
                <a:spcPts val="1240"/>
              </a:spcBef>
              <a:spcAft>
                <a:spcPts val="0"/>
              </a:spcAft>
              <a:buNone/>
            </a:pPr>
            <a:endParaRPr sz="1700">
              <a:solidFill>
                <a:srgbClr val="FFFFFF"/>
              </a:solidFill>
              <a:latin typeface="Georgia"/>
              <a:ea typeface="Georgia"/>
              <a:cs typeface="Georgia"/>
              <a:sym typeface="Georgia"/>
            </a:endParaRPr>
          </a:p>
          <a:p>
            <a:pPr marL="339725" marR="0" lvl="0" indent="-90487" algn="l" rtl="0">
              <a:spcBef>
                <a:spcPts val="1240"/>
              </a:spcBef>
              <a:spcAft>
                <a:spcPts val="0"/>
              </a:spcAft>
              <a:buNone/>
            </a:pPr>
            <a:endParaRPr sz="1700">
              <a:solidFill>
                <a:srgbClr val="FFFFFF"/>
              </a:solidFill>
              <a:latin typeface="Georgia"/>
              <a:ea typeface="Georgia"/>
              <a:cs typeface="Georgia"/>
              <a:sym typeface="Georgia"/>
            </a:endParaRPr>
          </a:p>
          <a:p>
            <a:pPr marL="339725" marR="0" lvl="0" indent="-90487" algn="l" rtl="0">
              <a:spcBef>
                <a:spcPts val="1240"/>
              </a:spcBef>
              <a:spcAft>
                <a:spcPts val="0"/>
              </a:spcAft>
              <a:buNone/>
            </a:pPr>
            <a:endParaRPr sz="1700">
              <a:solidFill>
                <a:srgbClr val="FFFFFF"/>
              </a:solidFill>
              <a:latin typeface="Georgia"/>
              <a:ea typeface="Georgia"/>
              <a:cs typeface="Georgia"/>
              <a:sym typeface="Georgia"/>
            </a:endParaRPr>
          </a:p>
          <a:p>
            <a:pPr marL="0" marR="0" lvl="0" indent="0" algn="l" rtl="0">
              <a:spcBef>
                <a:spcPts val="900"/>
              </a:spcBef>
              <a:spcAft>
                <a:spcPts val="0"/>
              </a:spcAft>
              <a:buNone/>
            </a:pPr>
            <a:endParaRPr sz="1700">
              <a:solidFill>
                <a:srgbClr val="FFFFFF"/>
              </a:solidFill>
              <a:latin typeface="Georgia"/>
              <a:ea typeface="Georgia"/>
              <a:cs typeface="Georgia"/>
              <a:sym typeface="Georgia"/>
            </a:endParaRPr>
          </a:p>
        </p:txBody>
      </p:sp>
      <p:pic>
        <p:nvPicPr>
          <p:cNvPr id="190" name="Google Shape;190;g343be4caabe_0_17"/>
          <p:cNvPicPr preferRelativeResize="0"/>
          <p:nvPr/>
        </p:nvPicPr>
        <p:blipFill rotWithShape="1">
          <a:blip r:embed="rId3">
            <a:alphaModFix/>
          </a:blip>
          <a:srcRect/>
          <a:stretch/>
        </p:blipFill>
        <p:spPr>
          <a:xfrm>
            <a:off x="6881446" y="198425"/>
            <a:ext cx="5175250" cy="3733800"/>
          </a:xfrm>
          <a:prstGeom prst="rect">
            <a:avLst/>
          </a:prstGeom>
          <a:noFill/>
          <a:ln>
            <a:noFill/>
          </a:ln>
        </p:spPr>
      </p:pic>
      <p:pic>
        <p:nvPicPr>
          <p:cNvPr id="191" name="Google Shape;191;g343be4caabe_0_17"/>
          <p:cNvPicPr preferRelativeResize="0"/>
          <p:nvPr/>
        </p:nvPicPr>
        <p:blipFill rotWithShape="1">
          <a:blip r:embed="rId4">
            <a:alphaModFix/>
          </a:blip>
          <a:srcRect/>
          <a:stretch/>
        </p:blipFill>
        <p:spPr>
          <a:xfrm>
            <a:off x="5005753" y="3521075"/>
            <a:ext cx="4720751" cy="313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43be4caabe_0_26"/>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GLOBAL GRANTS</a:t>
            </a:r>
            <a:endParaRPr/>
          </a:p>
        </p:txBody>
      </p:sp>
      <p:sp>
        <p:nvSpPr>
          <p:cNvPr id="198" name="Google Shape;198;g343be4caabe_0_26"/>
          <p:cNvSpPr txBox="1">
            <a:spLocks noGrp="1"/>
          </p:cNvSpPr>
          <p:nvPr>
            <p:ph type="body" idx="1"/>
          </p:nvPr>
        </p:nvSpPr>
        <p:spPr>
          <a:xfrm>
            <a:off x="1905000" y="1752600"/>
            <a:ext cx="9093200" cy="4686600"/>
          </a:xfrm>
          <a:prstGeom prst="rect">
            <a:avLst/>
          </a:prstGeom>
          <a:noFill/>
          <a:ln>
            <a:noFill/>
          </a:ln>
        </p:spPr>
        <p:txBody>
          <a:bodyPr spcFirstLastPara="1" wrap="square" lIns="0" tIns="0" rIns="0" bIns="0" anchor="t" anchorCtr="0">
            <a:noAutofit/>
          </a:bodyPr>
          <a:lstStyle/>
          <a:p>
            <a:pPr marL="461962" lvl="0" indent="-461962" algn="l" rtl="0">
              <a:lnSpc>
                <a:spcPct val="100000"/>
              </a:lnSpc>
              <a:spcBef>
                <a:spcPts val="0"/>
              </a:spcBef>
              <a:spcAft>
                <a:spcPts val="0"/>
              </a:spcAft>
              <a:buClr>
                <a:schemeClr val="accent1"/>
              </a:buClr>
              <a:buSzPts val="2800"/>
              <a:buFont typeface="Noto Sans Symbols"/>
              <a:buChar char="▪"/>
            </a:pPr>
            <a:r>
              <a:rPr lang="en-US" sz="2800" dirty="0">
                <a:latin typeface="Arial"/>
                <a:ea typeface="Arial"/>
                <a:cs typeface="Arial"/>
                <a:sym typeface="Arial"/>
              </a:rPr>
              <a:t>Attend Grant Management Seminar</a:t>
            </a:r>
            <a:endParaRPr dirty="0"/>
          </a:p>
          <a:p>
            <a:pPr marL="461962" lvl="0" indent="-461962" algn="l" rtl="0">
              <a:lnSpc>
                <a:spcPct val="100000"/>
              </a:lnSpc>
              <a:spcBef>
                <a:spcPts val="1760"/>
              </a:spcBef>
              <a:spcAft>
                <a:spcPts val="0"/>
              </a:spcAft>
              <a:buClr>
                <a:schemeClr val="accent1"/>
              </a:buClr>
              <a:buSzPts val="2800"/>
              <a:buFont typeface="Noto Sans Symbols"/>
              <a:buChar char="▪"/>
            </a:pPr>
            <a:r>
              <a:rPr lang="en-US" sz="2800" dirty="0">
                <a:latin typeface="Arial"/>
                <a:ea typeface="Arial"/>
                <a:cs typeface="Arial"/>
                <a:sym typeface="Arial"/>
              </a:rPr>
              <a:t>Host partner (sponsor) in the project country </a:t>
            </a:r>
            <a:endParaRPr dirty="0"/>
          </a:p>
          <a:p>
            <a:pPr marL="461962" lvl="0" indent="-461962" algn="l" rtl="0">
              <a:lnSpc>
                <a:spcPct val="100000"/>
              </a:lnSpc>
              <a:spcBef>
                <a:spcPts val="1760"/>
              </a:spcBef>
              <a:spcAft>
                <a:spcPts val="0"/>
              </a:spcAft>
              <a:buClr>
                <a:schemeClr val="accent1"/>
              </a:buClr>
              <a:buSzPts val="2800"/>
              <a:buFont typeface="Noto Sans Symbols"/>
              <a:buChar char="▪"/>
            </a:pPr>
            <a:r>
              <a:rPr lang="en-US" sz="2800" dirty="0">
                <a:latin typeface="Arial"/>
                <a:ea typeface="Arial"/>
                <a:cs typeface="Arial"/>
                <a:sym typeface="Arial"/>
              </a:rPr>
              <a:t>International partner (sponsor) outside project country (Us)</a:t>
            </a:r>
            <a:endParaRPr dirty="0"/>
          </a:p>
          <a:p>
            <a:pPr marL="461962" lvl="0" indent="-461962" algn="l" rtl="0">
              <a:lnSpc>
                <a:spcPct val="100000"/>
              </a:lnSpc>
              <a:spcBef>
                <a:spcPts val="1760"/>
              </a:spcBef>
              <a:spcAft>
                <a:spcPts val="0"/>
              </a:spcAft>
              <a:buClr>
                <a:schemeClr val="accent1"/>
              </a:buClr>
              <a:buSzPts val="2800"/>
              <a:buFont typeface="Noto Sans Symbols"/>
              <a:buChar char="▪"/>
            </a:pPr>
            <a:r>
              <a:rPr lang="en-US" sz="2800" dirty="0">
                <a:latin typeface="Arial"/>
                <a:ea typeface="Arial"/>
                <a:cs typeface="Arial"/>
                <a:sym typeface="Arial"/>
              </a:rPr>
              <a:t>Both partners are “qualified”  (unless a “contributor”)</a:t>
            </a:r>
            <a:endParaRPr dirty="0"/>
          </a:p>
          <a:p>
            <a:pPr marL="461962" lvl="0" indent="-461962" algn="l" rtl="0">
              <a:lnSpc>
                <a:spcPct val="100000"/>
              </a:lnSpc>
              <a:spcBef>
                <a:spcPts val="1760"/>
              </a:spcBef>
              <a:spcAft>
                <a:spcPts val="0"/>
              </a:spcAft>
              <a:buClr>
                <a:schemeClr val="accent1"/>
              </a:buClr>
              <a:buSzPts val="2800"/>
              <a:buFont typeface="Noto Sans Symbols"/>
              <a:buChar char="▪"/>
            </a:pPr>
            <a:r>
              <a:rPr lang="en-US" sz="2800" dirty="0">
                <a:latin typeface="Arial"/>
                <a:ea typeface="Arial"/>
                <a:cs typeface="Arial"/>
                <a:sym typeface="Arial"/>
              </a:rPr>
              <a:t>Sign TRF Memorandum of Understanding &amp;              D-6000 Addendum</a:t>
            </a:r>
            <a:endParaRPr dirty="0"/>
          </a:p>
          <a:p>
            <a:pPr marL="461962" lvl="0" indent="-461962" algn="l" rtl="0">
              <a:lnSpc>
                <a:spcPct val="100000"/>
              </a:lnSpc>
              <a:spcBef>
                <a:spcPts val="1760"/>
              </a:spcBef>
              <a:spcAft>
                <a:spcPts val="0"/>
              </a:spcAft>
              <a:buClr>
                <a:schemeClr val="accent1"/>
              </a:buClr>
              <a:buSzPts val="2800"/>
              <a:buFont typeface="Noto Sans Symbols"/>
              <a:buChar char="▪"/>
            </a:pPr>
            <a:r>
              <a:rPr lang="en-US" sz="2800" dirty="0">
                <a:latin typeface="Arial"/>
                <a:ea typeface="Arial"/>
                <a:cs typeface="Arial"/>
                <a:sym typeface="Arial"/>
              </a:rPr>
              <a:t>Both partners are current with grant reports</a:t>
            </a:r>
            <a:endParaRPr dirty="0"/>
          </a:p>
        </p:txBody>
      </p:sp>
      <p:sp>
        <p:nvSpPr>
          <p:cNvPr id="199" name="Google Shape;199;g343be4caabe_0_26"/>
          <p:cNvSpPr txBox="1"/>
          <p:nvPr/>
        </p:nvSpPr>
        <p:spPr>
          <a:xfrm>
            <a:off x="1676400" y="1085850"/>
            <a:ext cx="6013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Qualifications &amp; Prerequisites</a:t>
            </a:r>
            <a:endParaRPr sz="1400">
              <a:solidFill>
                <a:srgbClr val="000000"/>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43be4caabe_0_33"/>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GLOBAL GRANTS</a:t>
            </a:r>
            <a:endParaRPr/>
          </a:p>
        </p:txBody>
      </p:sp>
      <p:sp>
        <p:nvSpPr>
          <p:cNvPr id="206" name="Google Shape;206;g343be4caabe_0_33"/>
          <p:cNvSpPr txBox="1">
            <a:spLocks noGrp="1"/>
          </p:cNvSpPr>
          <p:nvPr>
            <p:ph type="body" idx="1"/>
          </p:nvPr>
        </p:nvSpPr>
        <p:spPr>
          <a:xfrm>
            <a:off x="1905000" y="1727200"/>
            <a:ext cx="8001000" cy="3987900"/>
          </a:xfrm>
          <a:prstGeom prst="rect">
            <a:avLst/>
          </a:prstGeom>
          <a:noFill/>
          <a:ln>
            <a:noFill/>
          </a:ln>
        </p:spPr>
        <p:txBody>
          <a:bodyPr spcFirstLastPara="1" wrap="square" lIns="0" tIns="0" rIns="0" bIns="0" anchor="t" anchorCtr="0">
            <a:noAutofit/>
          </a:bodyPr>
          <a:lstStyle/>
          <a:p>
            <a:pPr marL="461962" lvl="0" indent="-461962" algn="l" rtl="0">
              <a:lnSpc>
                <a:spcPct val="100000"/>
              </a:lnSpc>
              <a:spcBef>
                <a:spcPts val="0"/>
              </a:spcBef>
              <a:spcAft>
                <a:spcPts val="0"/>
              </a:spcAft>
              <a:buClr>
                <a:schemeClr val="accent1"/>
              </a:buClr>
              <a:buSzPts val="3000"/>
              <a:buFont typeface="Noto Sans Symbols"/>
              <a:buChar char="▪"/>
            </a:pPr>
            <a:r>
              <a:rPr lang="en-US">
                <a:latin typeface="Arial"/>
                <a:ea typeface="Arial"/>
                <a:cs typeface="Arial"/>
                <a:sym typeface="Arial"/>
              </a:rPr>
              <a:t>Valid for </a:t>
            </a:r>
            <a:r>
              <a:rPr lang="en-US" u="sng">
                <a:solidFill>
                  <a:schemeClr val="lt1"/>
                </a:solidFill>
                <a:latin typeface="Arial"/>
                <a:ea typeface="Arial"/>
                <a:cs typeface="Arial"/>
                <a:sym typeface="Arial"/>
              </a:rPr>
              <a:t>one year</a:t>
            </a:r>
            <a:endParaRPr/>
          </a:p>
          <a:p>
            <a:pPr marL="461962" lvl="0" indent="-461962" algn="l" rtl="0">
              <a:lnSpc>
                <a:spcPct val="100000"/>
              </a:lnSpc>
              <a:spcBef>
                <a:spcPts val="1800"/>
              </a:spcBef>
              <a:spcAft>
                <a:spcPts val="0"/>
              </a:spcAft>
              <a:buClr>
                <a:schemeClr val="accent1"/>
              </a:buClr>
              <a:buSzPts val="3000"/>
              <a:buFont typeface="Noto Sans Symbols"/>
              <a:buChar char="▪"/>
            </a:pPr>
            <a:r>
              <a:rPr lang="en-US">
                <a:latin typeface="Arial"/>
                <a:ea typeface="Arial"/>
                <a:cs typeface="Arial"/>
                <a:sym typeface="Arial"/>
              </a:rPr>
              <a:t>Club responsibility for grant funds</a:t>
            </a:r>
            <a:endParaRPr/>
          </a:p>
          <a:p>
            <a:pPr marL="461962" lvl="0" indent="-461962" algn="l" rtl="0">
              <a:lnSpc>
                <a:spcPct val="100000"/>
              </a:lnSpc>
              <a:spcBef>
                <a:spcPts val="1800"/>
              </a:spcBef>
              <a:spcAft>
                <a:spcPts val="0"/>
              </a:spcAft>
              <a:buClr>
                <a:schemeClr val="accent1"/>
              </a:buClr>
              <a:buSzPts val="3000"/>
              <a:buFont typeface="Noto Sans Symbols"/>
              <a:buChar char="▪"/>
            </a:pPr>
            <a:r>
              <a:rPr lang="en-US">
                <a:latin typeface="Arial"/>
                <a:ea typeface="Arial"/>
                <a:cs typeface="Arial"/>
                <a:sym typeface="Arial"/>
              </a:rPr>
              <a:t>Disclose conflicts of interest</a:t>
            </a:r>
            <a:endParaRPr/>
          </a:p>
          <a:p>
            <a:pPr marL="461962" lvl="0" indent="-461962" algn="l" rtl="0">
              <a:lnSpc>
                <a:spcPct val="100000"/>
              </a:lnSpc>
              <a:spcBef>
                <a:spcPts val="1800"/>
              </a:spcBef>
              <a:spcAft>
                <a:spcPts val="0"/>
              </a:spcAft>
              <a:buClr>
                <a:schemeClr val="accent1"/>
              </a:buClr>
              <a:buSzPts val="3000"/>
              <a:buFont typeface="Noto Sans Symbols"/>
              <a:buChar char="▪"/>
            </a:pPr>
            <a:r>
              <a:rPr lang="en-US">
                <a:latin typeface="Arial"/>
                <a:ea typeface="Arial"/>
                <a:cs typeface="Arial"/>
                <a:sym typeface="Arial"/>
              </a:rPr>
              <a:t>Cooperate with all audits</a:t>
            </a:r>
            <a:endParaRPr/>
          </a:p>
          <a:p>
            <a:pPr marL="461962" lvl="0" indent="-461962" algn="l" rtl="0">
              <a:lnSpc>
                <a:spcPct val="100000"/>
              </a:lnSpc>
              <a:spcBef>
                <a:spcPts val="1800"/>
              </a:spcBef>
              <a:spcAft>
                <a:spcPts val="0"/>
              </a:spcAft>
              <a:buClr>
                <a:schemeClr val="accent1"/>
              </a:buClr>
              <a:buSzPts val="3000"/>
              <a:buFont typeface="Noto Sans Symbols"/>
              <a:buChar char="▪"/>
            </a:pPr>
            <a:r>
              <a:rPr lang="en-US">
                <a:latin typeface="Arial"/>
                <a:ea typeface="Arial"/>
                <a:cs typeface="Arial"/>
                <a:sym typeface="Arial"/>
              </a:rPr>
              <a:t>Use grant funds properly</a:t>
            </a:r>
            <a:endParaRPr/>
          </a:p>
          <a:p>
            <a:pPr marL="461962" lvl="0" indent="-461962" algn="l" rtl="0">
              <a:lnSpc>
                <a:spcPct val="100000"/>
              </a:lnSpc>
              <a:spcBef>
                <a:spcPts val="1800"/>
              </a:spcBef>
              <a:spcAft>
                <a:spcPts val="0"/>
              </a:spcAft>
              <a:buClr>
                <a:schemeClr val="accent1"/>
              </a:buClr>
              <a:buSzPts val="3000"/>
              <a:buFont typeface="Noto Sans Symbols"/>
              <a:buChar char="▪"/>
            </a:pPr>
            <a:r>
              <a:rPr lang="en-US">
                <a:latin typeface="Arial"/>
                <a:ea typeface="Arial"/>
                <a:cs typeface="Arial"/>
                <a:sym typeface="Arial"/>
              </a:rPr>
              <a:t>Implement the club MOU</a:t>
            </a:r>
            <a:endParaRPr/>
          </a:p>
        </p:txBody>
      </p:sp>
      <p:sp>
        <p:nvSpPr>
          <p:cNvPr id="207" name="Google Shape;207;g343be4caabe_0_33"/>
          <p:cNvSpPr txBox="1"/>
          <p:nvPr/>
        </p:nvSpPr>
        <p:spPr>
          <a:xfrm>
            <a:off x="1693863" y="1066800"/>
            <a:ext cx="44784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FFFF"/>
                </a:solidFill>
                <a:latin typeface="Arial"/>
                <a:ea typeface="Arial"/>
                <a:cs typeface="Arial"/>
                <a:sym typeface="Arial"/>
              </a:rPr>
              <a:t>Terms of Qualification</a:t>
            </a:r>
            <a:endParaRPr sz="1400">
              <a:solidFill>
                <a:srgbClr val="000000"/>
              </a:solidFill>
              <a:latin typeface="Arial"/>
              <a:ea typeface="Arial"/>
              <a:cs typeface="Arial"/>
              <a:sym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43be4caabe_0_40"/>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GLOBAL GRANTS</a:t>
            </a:r>
            <a:endParaRPr/>
          </a:p>
        </p:txBody>
      </p:sp>
      <p:sp>
        <p:nvSpPr>
          <p:cNvPr id="214" name="Google Shape;214;g343be4caabe_0_40"/>
          <p:cNvSpPr txBox="1">
            <a:spLocks noGrp="1"/>
          </p:cNvSpPr>
          <p:nvPr>
            <p:ph type="body" idx="1"/>
          </p:nvPr>
        </p:nvSpPr>
        <p:spPr>
          <a:xfrm>
            <a:off x="1905000" y="1066800"/>
            <a:ext cx="8458200" cy="49530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chemeClr val="accent1"/>
              </a:buClr>
              <a:buSzPts val="3000"/>
              <a:buFont typeface="Noto Sans Symbols"/>
              <a:buChar char="▪"/>
            </a:pPr>
            <a:r>
              <a:rPr lang="en-US" dirty="0">
                <a:latin typeface="Arial"/>
                <a:ea typeface="Arial"/>
                <a:cs typeface="Arial"/>
                <a:sym typeface="Arial"/>
              </a:rPr>
              <a:t>Are sponsored by </a:t>
            </a:r>
            <a:endParaRPr dirty="0"/>
          </a:p>
          <a:p>
            <a:pPr marL="742950" lvl="1" indent="-285750" algn="l" rtl="0">
              <a:lnSpc>
                <a:spcPct val="100000"/>
              </a:lnSpc>
              <a:spcBef>
                <a:spcPts val="1200"/>
              </a:spcBef>
              <a:spcAft>
                <a:spcPts val="0"/>
              </a:spcAft>
              <a:buClr>
                <a:schemeClr val="accent1"/>
              </a:buClr>
              <a:buSzPts val="2600"/>
              <a:buFont typeface="Courier New"/>
              <a:buChar char="o"/>
            </a:pPr>
            <a:r>
              <a:rPr lang="en-US" dirty="0">
                <a:latin typeface="Arial"/>
                <a:ea typeface="Arial"/>
                <a:cs typeface="Arial"/>
                <a:sym typeface="Arial"/>
              </a:rPr>
              <a:t>“host” Rotary club in the project country and </a:t>
            </a:r>
            <a:endParaRPr dirty="0"/>
          </a:p>
          <a:p>
            <a:pPr marL="742950" lvl="1" indent="-285750" algn="l" rtl="0">
              <a:lnSpc>
                <a:spcPct val="100000"/>
              </a:lnSpc>
              <a:spcBef>
                <a:spcPts val="1200"/>
              </a:spcBef>
              <a:spcAft>
                <a:spcPts val="0"/>
              </a:spcAft>
              <a:buClr>
                <a:schemeClr val="accent1"/>
              </a:buClr>
              <a:buSzPts val="2600"/>
              <a:buFont typeface="Courier New"/>
              <a:buChar char="o"/>
            </a:pPr>
            <a:r>
              <a:rPr lang="en-US" dirty="0">
                <a:latin typeface="Arial"/>
                <a:ea typeface="Arial"/>
                <a:cs typeface="Arial"/>
                <a:sym typeface="Arial"/>
              </a:rPr>
              <a:t>“international” Rotary club outside the project country</a:t>
            </a:r>
            <a:endParaRPr dirty="0"/>
          </a:p>
          <a:p>
            <a:pPr marL="457200" lvl="0" indent="-457200" algn="l" rtl="0">
              <a:lnSpc>
                <a:spcPct val="100000"/>
              </a:lnSpc>
              <a:spcBef>
                <a:spcPts val="1200"/>
              </a:spcBef>
              <a:spcAft>
                <a:spcPts val="0"/>
              </a:spcAft>
              <a:buClr>
                <a:schemeClr val="accent1"/>
              </a:buClr>
              <a:buSzPts val="3000"/>
              <a:buFont typeface="Noto Sans Symbols"/>
              <a:buChar char="▪"/>
            </a:pPr>
            <a:r>
              <a:rPr lang="en-US" dirty="0">
                <a:latin typeface="Arial"/>
                <a:ea typeface="Arial"/>
                <a:cs typeface="Arial"/>
                <a:sym typeface="Arial"/>
              </a:rPr>
              <a:t>Align with an </a:t>
            </a:r>
            <a:r>
              <a:rPr lang="en-US" b="1" dirty="0">
                <a:latin typeface="Arial"/>
                <a:ea typeface="Arial"/>
                <a:cs typeface="Arial"/>
                <a:sym typeface="Arial"/>
              </a:rPr>
              <a:t>area of focus</a:t>
            </a:r>
            <a:endParaRPr b="1" dirty="0"/>
          </a:p>
          <a:p>
            <a:pPr marL="457200" lvl="0" indent="-457200" algn="l" rtl="0">
              <a:lnSpc>
                <a:spcPct val="100000"/>
              </a:lnSpc>
              <a:spcBef>
                <a:spcPts val="1200"/>
              </a:spcBef>
              <a:spcAft>
                <a:spcPts val="0"/>
              </a:spcAft>
              <a:buClr>
                <a:schemeClr val="accent1"/>
              </a:buClr>
              <a:buSzPts val="3000"/>
              <a:buFont typeface="Noto Sans Symbols"/>
              <a:buChar char="▪"/>
            </a:pPr>
            <a:r>
              <a:rPr lang="en-US" dirty="0">
                <a:latin typeface="Arial"/>
                <a:ea typeface="Arial"/>
                <a:cs typeface="Arial"/>
                <a:sym typeface="Arial"/>
              </a:rPr>
              <a:t>Respond to a community need – Needs Assessment</a:t>
            </a:r>
            <a:endParaRPr dirty="0"/>
          </a:p>
          <a:p>
            <a:pPr marL="457200" lvl="0" indent="-457200" algn="l" rtl="0">
              <a:lnSpc>
                <a:spcPct val="100000"/>
              </a:lnSpc>
              <a:spcBef>
                <a:spcPts val="1200"/>
              </a:spcBef>
              <a:spcAft>
                <a:spcPts val="0"/>
              </a:spcAft>
              <a:buClr>
                <a:schemeClr val="accent1"/>
              </a:buClr>
              <a:buSzPts val="3000"/>
              <a:buFont typeface="Noto Sans Symbols"/>
              <a:buChar char="▪"/>
            </a:pPr>
            <a:r>
              <a:rPr lang="en-US" dirty="0">
                <a:latin typeface="Arial"/>
                <a:ea typeface="Arial"/>
                <a:cs typeface="Arial"/>
                <a:sym typeface="Arial"/>
              </a:rPr>
              <a:t>Include active community and Rotarian participation</a:t>
            </a:r>
            <a:endParaRPr dirty="0"/>
          </a:p>
          <a:p>
            <a:pPr marL="457200" lvl="0" indent="-457200" algn="l" rtl="0">
              <a:lnSpc>
                <a:spcPct val="100000"/>
              </a:lnSpc>
              <a:spcBef>
                <a:spcPts val="1200"/>
              </a:spcBef>
              <a:spcAft>
                <a:spcPts val="0"/>
              </a:spcAft>
              <a:buClr>
                <a:schemeClr val="accent1"/>
              </a:buClr>
              <a:buSzPts val="3000"/>
              <a:buFont typeface="Noto Sans Symbols"/>
              <a:buChar char="▪"/>
            </a:pPr>
            <a:r>
              <a:rPr lang="en-US" dirty="0">
                <a:latin typeface="Arial"/>
                <a:ea typeface="Arial"/>
                <a:cs typeface="Arial"/>
                <a:sym typeface="Arial"/>
              </a:rPr>
              <a:t>Rotaract clubs as of July 1, 2022</a:t>
            </a:r>
            <a:endParaRPr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343be4caabe_0_46"/>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GLOBAL GRANTS</a:t>
            </a:r>
            <a:endParaRPr/>
          </a:p>
        </p:txBody>
      </p:sp>
      <p:sp>
        <p:nvSpPr>
          <p:cNvPr id="221" name="Google Shape;221;g343be4caabe_0_46"/>
          <p:cNvSpPr txBox="1">
            <a:spLocks noGrp="1"/>
          </p:cNvSpPr>
          <p:nvPr>
            <p:ph type="body" idx="1"/>
          </p:nvPr>
        </p:nvSpPr>
        <p:spPr>
          <a:xfrm>
            <a:off x="1905000" y="1295400"/>
            <a:ext cx="8001000" cy="47244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chemeClr val="accent1"/>
              </a:buClr>
              <a:buSzPts val="3600"/>
              <a:buFont typeface="Noto Sans Symbols"/>
              <a:buChar char="▪"/>
            </a:pPr>
            <a:r>
              <a:rPr lang="en-US" sz="3600">
                <a:latin typeface="Arial"/>
                <a:ea typeface="Arial"/>
                <a:cs typeface="Arial"/>
                <a:sym typeface="Arial"/>
              </a:rPr>
              <a:t>Strengthen knowledge, skills, resources</a:t>
            </a:r>
            <a:endParaRPr/>
          </a:p>
          <a:p>
            <a:pPr marL="457200" lvl="0" indent="-457200" algn="l" rtl="0">
              <a:lnSpc>
                <a:spcPct val="100000"/>
              </a:lnSpc>
              <a:spcBef>
                <a:spcPts val="3600"/>
              </a:spcBef>
              <a:spcAft>
                <a:spcPts val="0"/>
              </a:spcAft>
              <a:buClr>
                <a:schemeClr val="accent1"/>
              </a:buClr>
              <a:buSzPts val="3600"/>
              <a:buFont typeface="Noto Sans Symbols"/>
              <a:buChar char="▪"/>
            </a:pPr>
            <a:r>
              <a:rPr lang="en-US" sz="3600">
                <a:latin typeface="Arial"/>
                <a:ea typeface="Arial"/>
                <a:cs typeface="Arial"/>
                <a:sym typeface="Arial"/>
              </a:rPr>
              <a:t>Have long-term, sustainable benefits</a:t>
            </a:r>
            <a:endParaRPr/>
          </a:p>
          <a:p>
            <a:pPr marL="457200" lvl="0" indent="-457200" algn="l" rtl="0">
              <a:lnSpc>
                <a:spcPct val="100000"/>
              </a:lnSpc>
              <a:spcBef>
                <a:spcPts val="3600"/>
              </a:spcBef>
              <a:spcAft>
                <a:spcPts val="0"/>
              </a:spcAft>
              <a:buClr>
                <a:schemeClr val="accent1"/>
              </a:buClr>
              <a:buSzPts val="3600"/>
              <a:buFont typeface="Noto Sans Symbols"/>
              <a:buChar char="▪"/>
            </a:pPr>
            <a:r>
              <a:rPr lang="en-US" sz="3600">
                <a:latin typeface="Arial"/>
                <a:ea typeface="Arial"/>
                <a:cs typeface="Arial"/>
                <a:sym typeface="Arial"/>
              </a:rPr>
              <a:t>Have measurable results</a:t>
            </a:r>
            <a:endParaRPr/>
          </a:p>
          <a:p>
            <a:pPr marL="457200" lvl="0" indent="-457200" algn="l" rtl="0">
              <a:lnSpc>
                <a:spcPct val="100000"/>
              </a:lnSpc>
              <a:spcBef>
                <a:spcPts val="3600"/>
              </a:spcBef>
              <a:spcAft>
                <a:spcPts val="0"/>
              </a:spcAft>
              <a:buClr>
                <a:schemeClr val="accent1"/>
              </a:buClr>
              <a:buSzPts val="3600"/>
              <a:buFont typeface="Noto Sans Symbols"/>
              <a:buChar char="▪"/>
            </a:pPr>
            <a:r>
              <a:rPr lang="en-US" sz="3600">
                <a:latin typeface="Arial"/>
                <a:ea typeface="Arial"/>
                <a:cs typeface="Arial"/>
                <a:sym typeface="Arial"/>
              </a:rPr>
              <a:t>Have a budget of at least $30,000</a:t>
            </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43be4caabe_0_52"/>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SEVEN AREAS OF FOCUS</a:t>
            </a:r>
            <a:endParaRPr/>
          </a:p>
        </p:txBody>
      </p:sp>
      <p:sp>
        <p:nvSpPr>
          <p:cNvPr id="228" name="Google Shape;228;g343be4caabe_0_52"/>
          <p:cNvSpPr txBox="1"/>
          <p:nvPr/>
        </p:nvSpPr>
        <p:spPr>
          <a:xfrm>
            <a:off x="4114800" y="1219200"/>
            <a:ext cx="5715000" cy="556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FFFFF"/>
                </a:solidFill>
                <a:latin typeface="Arial"/>
                <a:ea typeface="Arial"/>
                <a:cs typeface="Arial"/>
                <a:sym typeface="Arial"/>
              </a:rPr>
              <a:t>Peacebuilding and conflict prevention</a:t>
            </a:r>
            <a:endParaRPr sz="1400">
              <a:solidFill>
                <a:srgbClr val="000000"/>
              </a:solidFill>
              <a:latin typeface="Arial"/>
              <a:ea typeface="Arial"/>
              <a:cs typeface="Arial"/>
              <a:sym typeface="Arial"/>
            </a:endParaRPr>
          </a:p>
          <a:p>
            <a:pPr marL="0" marR="0" lvl="0" indent="0" algn="l" rtl="0">
              <a:spcBef>
                <a:spcPts val="600"/>
              </a:spcBef>
              <a:spcAft>
                <a:spcPts val="0"/>
              </a:spcAft>
              <a:buNone/>
            </a:pPr>
            <a:endParaRPr sz="2200" b="1">
              <a:solidFill>
                <a:srgbClr val="FFFFFF"/>
              </a:solidFill>
              <a:latin typeface="Arial"/>
              <a:ea typeface="Arial"/>
              <a:cs typeface="Arial"/>
              <a:sym typeface="Arial"/>
            </a:endParaRPr>
          </a:p>
          <a:p>
            <a:pPr marL="0" marR="0" lvl="0" indent="0" algn="l" rtl="0">
              <a:spcBef>
                <a:spcPts val="600"/>
              </a:spcBef>
              <a:spcAft>
                <a:spcPts val="0"/>
              </a:spcAft>
              <a:buNone/>
            </a:pPr>
            <a:r>
              <a:rPr lang="en-US" sz="2200" b="1">
                <a:solidFill>
                  <a:srgbClr val="FFFFFF"/>
                </a:solidFill>
                <a:latin typeface="Arial"/>
                <a:ea typeface="Arial"/>
                <a:cs typeface="Arial"/>
                <a:sym typeface="Arial"/>
              </a:rPr>
              <a:t>Disease prevention and treatment</a:t>
            </a:r>
            <a:endParaRPr sz="1400">
              <a:solidFill>
                <a:srgbClr val="000000"/>
              </a:solidFill>
              <a:latin typeface="Arial"/>
              <a:ea typeface="Arial"/>
              <a:cs typeface="Arial"/>
              <a:sym typeface="Arial"/>
            </a:endParaRPr>
          </a:p>
          <a:p>
            <a:pPr marL="0" marR="0" lvl="0" indent="0" algn="l" rtl="0">
              <a:spcBef>
                <a:spcPts val="600"/>
              </a:spcBef>
              <a:spcAft>
                <a:spcPts val="0"/>
              </a:spcAft>
              <a:buNone/>
            </a:pPr>
            <a:endParaRPr sz="2200" b="1">
              <a:solidFill>
                <a:srgbClr val="FFFFFF"/>
              </a:solidFill>
              <a:latin typeface="Arial"/>
              <a:ea typeface="Arial"/>
              <a:cs typeface="Arial"/>
              <a:sym typeface="Arial"/>
            </a:endParaRPr>
          </a:p>
          <a:p>
            <a:pPr marL="0" marR="0" lvl="0" indent="0" algn="l" rtl="0">
              <a:spcBef>
                <a:spcPts val="500"/>
              </a:spcBef>
              <a:spcAft>
                <a:spcPts val="0"/>
              </a:spcAft>
              <a:buNone/>
            </a:pPr>
            <a:r>
              <a:rPr lang="en-US" sz="2200" b="1">
                <a:solidFill>
                  <a:srgbClr val="FFFFFF"/>
                </a:solidFill>
                <a:latin typeface="Arial"/>
                <a:ea typeface="Arial"/>
                <a:cs typeface="Arial"/>
                <a:sym typeface="Arial"/>
              </a:rPr>
              <a:t>Water, sanitation and hygiene</a:t>
            </a:r>
            <a:endParaRPr sz="1400">
              <a:solidFill>
                <a:srgbClr val="000000"/>
              </a:solidFill>
              <a:latin typeface="Arial"/>
              <a:ea typeface="Arial"/>
              <a:cs typeface="Arial"/>
              <a:sym typeface="Arial"/>
            </a:endParaRPr>
          </a:p>
          <a:p>
            <a:pPr marL="0" marR="0" lvl="0" indent="0" algn="l" rtl="0">
              <a:spcBef>
                <a:spcPts val="200"/>
              </a:spcBef>
              <a:spcAft>
                <a:spcPts val="0"/>
              </a:spcAft>
              <a:buNone/>
            </a:pPr>
            <a:endParaRPr sz="2200" b="1">
              <a:solidFill>
                <a:srgbClr val="FFFFFF"/>
              </a:solidFill>
              <a:latin typeface="Arial"/>
              <a:ea typeface="Arial"/>
              <a:cs typeface="Arial"/>
              <a:sym typeface="Arial"/>
            </a:endParaRPr>
          </a:p>
          <a:p>
            <a:pPr marL="0" marR="0" lvl="0" indent="0" algn="l" rtl="0">
              <a:spcBef>
                <a:spcPts val="300"/>
              </a:spcBef>
              <a:spcAft>
                <a:spcPts val="0"/>
              </a:spcAft>
              <a:buNone/>
            </a:pPr>
            <a:r>
              <a:rPr lang="en-US" sz="2200" b="1">
                <a:solidFill>
                  <a:srgbClr val="FFFFFF"/>
                </a:solidFill>
                <a:latin typeface="Arial"/>
                <a:ea typeface="Arial"/>
                <a:cs typeface="Arial"/>
                <a:sym typeface="Arial"/>
              </a:rPr>
              <a:t>Maternal and child health</a:t>
            </a:r>
            <a:endParaRPr sz="1400">
              <a:solidFill>
                <a:srgbClr val="000000"/>
              </a:solidFill>
              <a:latin typeface="Arial"/>
              <a:ea typeface="Arial"/>
              <a:cs typeface="Arial"/>
              <a:sym typeface="Arial"/>
            </a:endParaRPr>
          </a:p>
          <a:p>
            <a:pPr marL="0" marR="0" lvl="0" indent="0" algn="l" rtl="0">
              <a:spcBef>
                <a:spcPts val="0"/>
              </a:spcBef>
              <a:spcAft>
                <a:spcPts val="0"/>
              </a:spcAft>
              <a:buNone/>
            </a:pPr>
            <a:endParaRPr sz="2200" b="1">
              <a:solidFill>
                <a:srgbClr val="FFFFFF"/>
              </a:solidFill>
              <a:latin typeface="Arial"/>
              <a:ea typeface="Arial"/>
              <a:cs typeface="Arial"/>
              <a:sym typeface="Arial"/>
            </a:endParaRPr>
          </a:p>
          <a:p>
            <a:pPr marL="0" marR="0" lvl="0" indent="0" algn="l" rtl="0">
              <a:spcBef>
                <a:spcPts val="600"/>
              </a:spcBef>
              <a:spcAft>
                <a:spcPts val="0"/>
              </a:spcAft>
              <a:buNone/>
            </a:pPr>
            <a:r>
              <a:rPr lang="en-US" sz="2200" b="1">
                <a:solidFill>
                  <a:srgbClr val="FFFFFF"/>
                </a:solidFill>
                <a:latin typeface="Arial"/>
                <a:ea typeface="Arial"/>
                <a:cs typeface="Arial"/>
                <a:sym typeface="Arial"/>
              </a:rPr>
              <a:t>Basic education and literacy </a:t>
            </a:r>
            <a:endParaRPr sz="1400">
              <a:solidFill>
                <a:srgbClr val="000000"/>
              </a:solidFill>
              <a:latin typeface="Arial"/>
              <a:ea typeface="Arial"/>
              <a:cs typeface="Arial"/>
              <a:sym typeface="Arial"/>
            </a:endParaRPr>
          </a:p>
          <a:p>
            <a:pPr marL="0" marR="0" lvl="0" indent="0" algn="l" rtl="0">
              <a:spcBef>
                <a:spcPts val="3600"/>
              </a:spcBef>
              <a:spcAft>
                <a:spcPts val="0"/>
              </a:spcAft>
              <a:buNone/>
            </a:pPr>
            <a:r>
              <a:rPr lang="en-US" sz="2200" b="1">
                <a:solidFill>
                  <a:srgbClr val="FFFFFF"/>
                </a:solidFill>
                <a:latin typeface="Arial"/>
                <a:ea typeface="Arial"/>
                <a:cs typeface="Arial"/>
                <a:sym typeface="Arial"/>
              </a:rPr>
              <a:t>Community economic development</a:t>
            </a:r>
            <a:endParaRPr sz="1400">
              <a:solidFill>
                <a:srgbClr val="000000"/>
              </a:solidFill>
              <a:latin typeface="Arial"/>
              <a:ea typeface="Arial"/>
              <a:cs typeface="Arial"/>
              <a:sym typeface="Arial"/>
            </a:endParaRPr>
          </a:p>
          <a:p>
            <a:pPr marL="0" marR="0" lvl="0" indent="0" algn="l" rtl="0">
              <a:spcBef>
                <a:spcPts val="3400"/>
              </a:spcBef>
              <a:spcAft>
                <a:spcPts val="0"/>
              </a:spcAft>
              <a:buNone/>
            </a:pPr>
            <a:r>
              <a:rPr lang="en-US" sz="2200" b="1">
                <a:solidFill>
                  <a:srgbClr val="FFFFFF"/>
                </a:solidFill>
                <a:latin typeface="Arial"/>
                <a:ea typeface="Arial"/>
                <a:cs typeface="Arial"/>
                <a:sym typeface="Arial"/>
              </a:rPr>
              <a:t>The Environment</a:t>
            </a:r>
            <a:endParaRPr sz="1400">
              <a:solidFill>
                <a:srgbClr val="000000"/>
              </a:solidFill>
              <a:latin typeface="Arial"/>
              <a:ea typeface="Arial"/>
              <a:cs typeface="Arial"/>
              <a:sym typeface="Arial"/>
            </a:endParaRPr>
          </a:p>
          <a:p>
            <a:pPr marL="0" marR="0" lvl="0" indent="0" algn="l" rtl="0">
              <a:spcBef>
                <a:spcPts val="600"/>
              </a:spcBef>
              <a:spcAft>
                <a:spcPts val="0"/>
              </a:spcAft>
              <a:buNone/>
            </a:pPr>
            <a:endParaRPr sz="2200" b="1">
              <a:solidFill>
                <a:srgbClr val="FFFFFF"/>
              </a:solidFill>
              <a:latin typeface="Arial"/>
              <a:ea typeface="Arial"/>
              <a:cs typeface="Arial"/>
              <a:sym typeface="Arial"/>
            </a:endParaRPr>
          </a:p>
        </p:txBody>
      </p:sp>
      <p:pic>
        <p:nvPicPr>
          <p:cNvPr id="230" name="Google Shape;230;g343be4caabe_0_52"/>
          <p:cNvPicPr preferRelativeResize="0"/>
          <p:nvPr/>
        </p:nvPicPr>
        <p:blipFill rotWithShape="1">
          <a:blip r:embed="rId3">
            <a:alphaModFix/>
          </a:blip>
          <a:srcRect/>
          <a:stretch/>
        </p:blipFill>
        <p:spPr>
          <a:xfrm>
            <a:off x="3278187" y="1138237"/>
            <a:ext cx="703262" cy="5334000"/>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43be4caabe_0_60"/>
          <p:cNvSpPr txBox="1">
            <a:spLocks noGrp="1"/>
          </p:cNvSpPr>
          <p:nvPr>
            <p:ph type="title"/>
          </p:nvPr>
        </p:nvSpPr>
        <p:spPr>
          <a:xfrm>
            <a:off x="1905000" y="457200"/>
            <a:ext cx="8763000" cy="533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None/>
            </a:pPr>
            <a:r>
              <a:rPr lang="en-US" sz="2800"/>
              <a:t>AREAS OF FOCUS</a:t>
            </a:r>
            <a:endParaRPr sz="2800"/>
          </a:p>
        </p:txBody>
      </p:sp>
      <p:pic>
        <p:nvPicPr>
          <p:cNvPr id="237" name="Google Shape;237;g343be4caabe_0_60"/>
          <p:cNvPicPr preferRelativeResize="0"/>
          <p:nvPr/>
        </p:nvPicPr>
        <p:blipFill rotWithShape="1">
          <a:blip r:embed="rId3">
            <a:alphaModFix/>
          </a:blip>
          <a:srcRect/>
          <a:stretch/>
        </p:blipFill>
        <p:spPr>
          <a:xfrm rot="-1079996">
            <a:off x="1766886" y="1360489"/>
            <a:ext cx="2362201" cy="3057526"/>
          </a:xfrm>
          <a:prstGeom prst="rect">
            <a:avLst/>
          </a:prstGeom>
          <a:noFill/>
          <a:ln>
            <a:noFill/>
          </a:ln>
        </p:spPr>
      </p:pic>
      <p:pic>
        <p:nvPicPr>
          <p:cNvPr id="238" name="Google Shape;238;g343be4caabe_0_60"/>
          <p:cNvPicPr preferRelativeResize="0"/>
          <p:nvPr/>
        </p:nvPicPr>
        <p:blipFill rotWithShape="1">
          <a:blip r:embed="rId4">
            <a:alphaModFix/>
          </a:blip>
          <a:srcRect/>
          <a:stretch/>
        </p:blipFill>
        <p:spPr>
          <a:xfrm rot="-1079998">
            <a:off x="2728911" y="2397127"/>
            <a:ext cx="2347911" cy="3038475"/>
          </a:xfrm>
          <a:prstGeom prst="rect">
            <a:avLst/>
          </a:prstGeom>
          <a:noFill/>
          <a:ln>
            <a:noFill/>
          </a:ln>
        </p:spPr>
      </p:pic>
      <p:pic>
        <p:nvPicPr>
          <p:cNvPr id="239" name="Google Shape;239;g343be4caabe_0_60"/>
          <p:cNvPicPr preferRelativeResize="0"/>
          <p:nvPr/>
        </p:nvPicPr>
        <p:blipFill rotWithShape="1">
          <a:blip r:embed="rId5">
            <a:alphaModFix/>
          </a:blip>
          <a:srcRect/>
          <a:stretch/>
        </p:blipFill>
        <p:spPr>
          <a:xfrm rot="-1140000">
            <a:off x="3659186" y="3689351"/>
            <a:ext cx="2362199" cy="3057522"/>
          </a:xfrm>
          <a:prstGeom prst="rect">
            <a:avLst/>
          </a:prstGeom>
          <a:noFill/>
          <a:ln>
            <a:noFill/>
          </a:ln>
        </p:spPr>
      </p:pic>
      <p:pic>
        <p:nvPicPr>
          <p:cNvPr id="240" name="Google Shape;240;g343be4caabe_0_60"/>
          <p:cNvPicPr preferRelativeResize="0"/>
          <p:nvPr/>
        </p:nvPicPr>
        <p:blipFill rotWithShape="1">
          <a:blip r:embed="rId6">
            <a:alphaModFix/>
          </a:blip>
          <a:srcRect/>
          <a:stretch/>
        </p:blipFill>
        <p:spPr>
          <a:xfrm rot="-1139999">
            <a:off x="5532438" y="1355726"/>
            <a:ext cx="2351088" cy="3043237"/>
          </a:xfrm>
          <a:prstGeom prst="rect">
            <a:avLst/>
          </a:prstGeom>
          <a:noFill/>
          <a:ln>
            <a:noFill/>
          </a:ln>
        </p:spPr>
      </p:pic>
      <p:pic>
        <p:nvPicPr>
          <p:cNvPr id="241" name="Google Shape;241;g343be4caabe_0_60"/>
          <p:cNvPicPr preferRelativeResize="0"/>
          <p:nvPr/>
        </p:nvPicPr>
        <p:blipFill rotWithShape="1">
          <a:blip r:embed="rId7">
            <a:alphaModFix/>
          </a:blip>
          <a:srcRect/>
          <a:stretch/>
        </p:blipFill>
        <p:spPr>
          <a:xfrm rot="-1140001">
            <a:off x="6619876" y="2406650"/>
            <a:ext cx="2347911" cy="3040065"/>
          </a:xfrm>
          <a:prstGeom prst="rect">
            <a:avLst/>
          </a:prstGeom>
          <a:noFill/>
          <a:ln>
            <a:noFill/>
          </a:ln>
        </p:spPr>
      </p:pic>
      <p:pic>
        <p:nvPicPr>
          <p:cNvPr id="242" name="Google Shape;242;g343be4caabe_0_60"/>
          <p:cNvPicPr preferRelativeResize="0"/>
          <p:nvPr/>
        </p:nvPicPr>
        <p:blipFill rotWithShape="1">
          <a:blip r:embed="rId8">
            <a:alphaModFix/>
          </a:blip>
          <a:srcRect/>
          <a:stretch/>
        </p:blipFill>
        <p:spPr>
          <a:xfrm rot="-1079999">
            <a:off x="7791450" y="3614739"/>
            <a:ext cx="2359023" cy="3051172"/>
          </a:xfrm>
          <a:prstGeom prst="rect">
            <a:avLst/>
          </a:prstGeom>
          <a:noFill/>
          <a:ln>
            <a:noFill/>
          </a:ln>
        </p:spPr>
      </p:pic>
      <p:sp>
        <p:nvSpPr>
          <p:cNvPr id="243" name="Google Shape;243;g343be4caabe_0_60"/>
          <p:cNvSpPr txBox="1"/>
          <p:nvPr/>
        </p:nvSpPr>
        <p:spPr>
          <a:xfrm>
            <a:off x="2971800" y="3371850"/>
            <a:ext cx="6767400" cy="144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a:solidFill>
                  <a:srgbClr val="FF0000"/>
                </a:solidFill>
                <a:latin typeface="Arial"/>
                <a:ea typeface="Arial"/>
                <a:cs typeface="Arial"/>
                <a:sym typeface="Arial"/>
              </a:rPr>
              <a:t>STUDY ‘EM!</a:t>
            </a:r>
            <a:endParaRPr sz="1400">
              <a:solidFill>
                <a:srgbClr val="000000"/>
              </a:solidFill>
              <a:latin typeface="Arial"/>
              <a:ea typeface="Arial"/>
              <a:cs typeface="Arial"/>
              <a:sym typeface="Arial"/>
            </a:endParaRPr>
          </a:p>
        </p:txBody>
      </p:sp>
      <p:sp>
        <p:nvSpPr>
          <p:cNvPr id="244" name="Google Shape;244;g343be4caabe_0_60"/>
          <p:cNvSpPr txBox="1"/>
          <p:nvPr/>
        </p:nvSpPr>
        <p:spPr>
          <a:xfrm>
            <a:off x="5101100" y="361800"/>
            <a:ext cx="64599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lt1"/>
                </a:solidFill>
                <a:latin typeface="Arial Narrow"/>
                <a:ea typeface="Arial Narrow"/>
                <a:cs typeface="Arial Narrow"/>
                <a:sym typeface="Arial Narrow"/>
              </a:rPr>
              <a:t>https://rotary6000.org/SitePage/global-grants</a:t>
            </a:r>
            <a:endParaRPr sz="2800">
              <a:solidFill>
                <a:schemeClr val="lt1"/>
              </a:solidFill>
              <a:latin typeface="Arial Narrow"/>
              <a:ea typeface="Arial Narrow"/>
              <a:cs typeface="Arial Narrow"/>
              <a:sym typeface="Arial Narrow"/>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ateLogo">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late_NoMoE">
  <a:themeElements>
    <a:clrScheme name="Rotary-NewBrand_Pallette">
      <a:dk1>
        <a:srgbClr val="958D85"/>
      </a:dk1>
      <a:lt1>
        <a:srgbClr val="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TotalTime>
  <Words>3531</Words>
  <Application>Microsoft Office PowerPoint</Application>
  <PresentationFormat>Widescreen</PresentationFormat>
  <Paragraphs>257</Paragraphs>
  <Slides>21</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Noto Sans Symbols</vt:lpstr>
      <vt:lpstr>Georgia</vt:lpstr>
      <vt:lpstr>Calibri</vt:lpstr>
      <vt:lpstr>Courier New</vt:lpstr>
      <vt:lpstr>Arial Narrow</vt:lpstr>
      <vt:lpstr>Office Theme</vt:lpstr>
      <vt:lpstr>1_SlateLogo</vt:lpstr>
      <vt:lpstr>2_Slate_NoMoE</vt:lpstr>
      <vt:lpstr>Rotary Foundation Global Grants</vt:lpstr>
      <vt:lpstr>THE ROTARY FOUNDATION</vt:lpstr>
      <vt:lpstr>GLOBAL GRANTS</vt:lpstr>
      <vt:lpstr>GLOBAL GRANTS</vt:lpstr>
      <vt:lpstr>GLOBAL GRANTS</vt:lpstr>
      <vt:lpstr>GLOBAL GRANTS</vt:lpstr>
      <vt:lpstr>GLOBAL GRANTS</vt:lpstr>
      <vt:lpstr>SEVEN AREAS OF FOCUS</vt:lpstr>
      <vt:lpstr>AREAS OF FOCUS</vt:lpstr>
      <vt:lpstr>GLOBAL GRANTS</vt:lpstr>
      <vt:lpstr>Eligibility &amp; Restrictions</vt:lpstr>
      <vt:lpstr>GLOBAL GRANTS</vt:lpstr>
      <vt:lpstr>SUCCESSFUL PROJECTS PARTNERS</vt:lpstr>
      <vt:lpstr>Global Grant Timeline</vt:lpstr>
      <vt:lpstr>Global Grant Timeline, Continued</vt:lpstr>
      <vt:lpstr>APPLYING FOR GLOBAL GRANTS</vt:lpstr>
      <vt:lpstr>APPLYING FOR GLOBAL GRANTS</vt:lpstr>
      <vt:lpstr>APPLYING FOR GLOBAL GRANTS</vt:lpstr>
      <vt:lpstr>GLOBAL GRANT MANAGEMENT</vt:lpstr>
      <vt:lpstr>GLOBAL GRANT MANAGEMENT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FK B</dc:creator>
  <cp:lastModifiedBy>Glen Rippke</cp:lastModifiedBy>
  <cp:revision>5</cp:revision>
  <dcterms:created xsi:type="dcterms:W3CDTF">2019-11-18T03:22:22Z</dcterms:created>
  <dcterms:modified xsi:type="dcterms:W3CDTF">2025-03-27T23:08:54Z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