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9" r:id="rId4"/>
    <p:sldId id="258"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8F25B1-EE22-4E66-913F-357ECAC6455C}" type="doc">
      <dgm:prSet loTypeId="urn:microsoft.com/office/officeart/2016/7/layout/BasicLinearProcessNumbered" loCatId="process" qsTypeId="urn:microsoft.com/office/officeart/2005/8/quickstyle/simple1" qsCatId="simple" csTypeId="urn:microsoft.com/office/officeart/2005/8/colors/colorful2" csCatId="colorful" phldr="1"/>
      <dgm:spPr/>
      <dgm:t>
        <a:bodyPr/>
        <a:lstStyle/>
        <a:p>
          <a:endParaRPr lang="en-US"/>
        </a:p>
      </dgm:t>
    </dgm:pt>
    <dgm:pt modelId="{7E0A64E2-3895-451C-96DD-24D4202FEF38}">
      <dgm:prSet/>
      <dgm:spPr/>
      <dgm:t>
        <a:bodyPr/>
        <a:lstStyle/>
        <a:p>
          <a:r>
            <a:rPr lang="en-US"/>
            <a:t>Increase club engagement in the process</a:t>
          </a:r>
        </a:p>
      </dgm:t>
    </dgm:pt>
    <dgm:pt modelId="{BE44F7AD-FC6D-498A-A0A7-D1C4D537028C}" type="parTrans" cxnId="{D3B4DBD2-E78D-4CB0-A323-29421F2BA20C}">
      <dgm:prSet/>
      <dgm:spPr/>
      <dgm:t>
        <a:bodyPr/>
        <a:lstStyle/>
        <a:p>
          <a:endParaRPr lang="en-US"/>
        </a:p>
      </dgm:t>
    </dgm:pt>
    <dgm:pt modelId="{70000212-2449-4703-911D-EEF1882CBB04}" type="sibTrans" cxnId="{D3B4DBD2-E78D-4CB0-A323-29421F2BA20C}">
      <dgm:prSet phldrT="1" phldr="0"/>
      <dgm:spPr/>
      <dgm:t>
        <a:bodyPr/>
        <a:lstStyle/>
        <a:p>
          <a:r>
            <a:rPr lang="en-US"/>
            <a:t>1</a:t>
          </a:r>
        </a:p>
      </dgm:t>
    </dgm:pt>
    <dgm:pt modelId="{2AD59D83-011E-4612-8BEC-BF637A7C67E1}">
      <dgm:prSet/>
      <dgm:spPr/>
      <dgm:t>
        <a:bodyPr/>
        <a:lstStyle/>
        <a:p>
          <a:r>
            <a:rPr lang="en-US"/>
            <a:t>Diversify our giving</a:t>
          </a:r>
        </a:p>
      </dgm:t>
    </dgm:pt>
    <dgm:pt modelId="{EAC98C88-B8F6-4F07-B77A-CF0AE6A30110}" type="parTrans" cxnId="{03FA7145-907A-4017-93F2-1D1B57CD0F89}">
      <dgm:prSet/>
      <dgm:spPr/>
      <dgm:t>
        <a:bodyPr/>
        <a:lstStyle/>
        <a:p>
          <a:endParaRPr lang="en-US"/>
        </a:p>
      </dgm:t>
    </dgm:pt>
    <dgm:pt modelId="{F9A224C2-1535-4C34-99A4-720C38FDEBB1}" type="sibTrans" cxnId="{03FA7145-907A-4017-93F2-1D1B57CD0F89}">
      <dgm:prSet phldrT="2" phldr="0"/>
      <dgm:spPr/>
      <dgm:t>
        <a:bodyPr/>
        <a:lstStyle/>
        <a:p>
          <a:r>
            <a:rPr lang="en-US"/>
            <a:t>2</a:t>
          </a:r>
        </a:p>
      </dgm:t>
    </dgm:pt>
    <dgm:pt modelId="{B0814320-994B-4ED6-B59F-2877A88136A3}">
      <dgm:prSet/>
      <dgm:spPr/>
      <dgm:t>
        <a:bodyPr/>
        <a:lstStyle/>
        <a:p>
          <a:r>
            <a:rPr lang="en-US" dirty="0"/>
            <a:t>Make the most significant impact </a:t>
          </a:r>
        </a:p>
      </dgm:t>
    </dgm:pt>
    <dgm:pt modelId="{595D6851-7786-4204-8819-EF426BE74685}" type="parTrans" cxnId="{88CE0759-C895-4FFF-A77F-A15939C5713E}">
      <dgm:prSet/>
      <dgm:spPr/>
      <dgm:t>
        <a:bodyPr/>
        <a:lstStyle/>
        <a:p>
          <a:endParaRPr lang="en-US"/>
        </a:p>
      </dgm:t>
    </dgm:pt>
    <dgm:pt modelId="{9CC454DB-2E5C-4030-91F7-C89C1DFCD3A3}" type="sibTrans" cxnId="{88CE0759-C895-4FFF-A77F-A15939C5713E}">
      <dgm:prSet phldrT="3" phldr="0"/>
      <dgm:spPr/>
      <dgm:t>
        <a:bodyPr/>
        <a:lstStyle/>
        <a:p>
          <a:r>
            <a:rPr lang="en-US"/>
            <a:t>3</a:t>
          </a:r>
        </a:p>
      </dgm:t>
    </dgm:pt>
    <dgm:pt modelId="{4791A971-A7EF-4FDE-956E-3D01894C71A2}" type="pres">
      <dgm:prSet presAssocID="{FA8F25B1-EE22-4E66-913F-357ECAC6455C}" presName="Name0" presStyleCnt="0">
        <dgm:presLayoutVars>
          <dgm:animLvl val="lvl"/>
          <dgm:resizeHandles val="exact"/>
        </dgm:presLayoutVars>
      </dgm:prSet>
      <dgm:spPr/>
    </dgm:pt>
    <dgm:pt modelId="{A008FAE0-028C-45FE-9013-6C53570BF8E6}" type="pres">
      <dgm:prSet presAssocID="{7E0A64E2-3895-451C-96DD-24D4202FEF38}" presName="compositeNode" presStyleCnt="0">
        <dgm:presLayoutVars>
          <dgm:bulletEnabled val="1"/>
        </dgm:presLayoutVars>
      </dgm:prSet>
      <dgm:spPr/>
    </dgm:pt>
    <dgm:pt modelId="{3F20A3BF-2317-4CE0-BE82-9A0278EC54A9}" type="pres">
      <dgm:prSet presAssocID="{7E0A64E2-3895-451C-96DD-24D4202FEF38}" presName="bgRect" presStyleLbl="bgAccFollowNode1" presStyleIdx="0" presStyleCnt="3"/>
      <dgm:spPr/>
    </dgm:pt>
    <dgm:pt modelId="{7DA60E2A-A296-4666-A910-232F98CBBF14}" type="pres">
      <dgm:prSet presAssocID="{70000212-2449-4703-911D-EEF1882CBB04}" presName="sibTransNodeCircle" presStyleLbl="alignNode1" presStyleIdx="0" presStyleCnt="6">
        <dgm:presLayoutVars>
          <dgm:chMax val="0"/>
          <dgm:bulletEnabled/>
        </dgm:presLayoutVars>
      </dgm:prSet>
      <dgm:spPr/>
    </dgm:pt>
    <dgm:pt modelId="{8E7E48ED-DAE5-4C2C-9730-6CDCFD85465D}" type="pres">
      <dgm:prSet presAssocID="{7E0A64E2-3895-451C-96DD-24D4202FEF38}" presName="bottomLine" presStyleLbl="alignNode1" presStyleIdx="1" presStyleCnt="6">
        <dgm:presLayoutVars/>
      </dgm:prSet>
      <dgm:spPr/>
    </dgm:pt>
    <dgm:pt modelId="{61BE41D7-E611-4665-965B-C451C0905BE6}" type="pres">
      <dgm:prSet presAssocID="{7E0A64E2-3895-451C-96DD-24D4202FEF38}" presName="nodeText" presStyleLbl="bgAccFollowNode1" presStyleIdx="0" presStyleCnt="3">
        <dgm:presLayoutVars>
          <dgm:bulletEnabled val="1"/>
        </dgm:presLayoutVars>
      </dgm:prSet>
      <dgm:spPr/>
    </dgm:pt>
    <dgm:pt modelId="{AEE2F00D-72E5-4C87-B3F2-9763B8D679B4}" type="pres">
      <dgm:prSet presAssocID="{70000212-2449-4703-911D-EEF1882CBB04}" presName="sibTrans" presStyleCnt="0"/>
      <dgm:spPr/>
    </dgm:pt>
    <dgm:pt modelId="{AE53E289-A60A-4508-979F-64752A0E0CCB}" type="pres">
      <dgm:prSet presAssocID="{2AD59D83-011E-4612-8BEC-BF637A7C67E1}" presName="compositeNode" presStyleCnt="0">
        <dgm:presLayoutVars>
          <dgm:bulletEnabled val="1"/>
        </dgm:presLayoutVars>
      </dgm:prSet>
      <dgm:spPr/>
    </dgm:pt>
    <dgm:pt modelId="{C38B85BF-5A72-4009-882F-805DEC3D406C}" type="pres">
      <dgm:prSet presAssocID="{2AD59D83-011E-4612-8BEC-BF637A7C67E1}" presName="bgRect" presStyleLbl="bgAccFollowNode1" presStyleIdx="1" presStyleCnt="3"/>
      <dgm:spPr/>
    </dgm:pt>
    <dgm:pt modelId="{738744A1-E577-4EF9-8B3D-2C6AB8EA747E}" type="pres">
      <dgm:prSet presAssocID="{F9A224C2-1535-4C34-99A4-720C38FDEBB1}" presName="sibTransNodeCircle" presStyleLbl="alignNode1" presStyleIdx="2" presStyleCnt="6">
        <dgm:presLayoutVars>
          <dgm:chMax val="0"/>
          <dgm:bulletEnabled/>
        </dgm:presLayoutVars>
      </dgm:prSet>
      <dgm:spPr/>
    </dgm:pt>
    <dgm:pt modelId="{B092C4A6-6756-49C7-B4A6-612C8EF34676}" type="pres">
      <dgm:prSet presAssocID="{2AD59D83-011E-4612-8BEC-BF637A7C67E1}" presName="bottomLine" presStyleLbl="alignNode1" presStyleIdx="3" presStyleCnt="6">
        <dgm:presLayoutVars/>
      </dgm:prSet>
      <dgm:spPr/>
    </dgm:pt>
    <dgm:pt modelId="{53049A06-712D-4B79-A984-06BA40E6AA29}" type="pres">
      <dgm:prSet presAssocID="{2AD59D83-011E-4612-8BEC-BF637A7C67E1}" presName="nodeText" presStyleLbl="bgAccFollowNode1" presStyleIdx="1" presStyleCnt="3">
        <dgm:presLayoutVars>
          <dgm:bulletEnabled val="1"/>
        </dgm:presLayoutVars>
      </dgm:prSet>
      <dgm:spPr/>
    </dgm:pt>
    <dgm:pt modelId="{0E7C3A23-2DC0-4769-8D9B-672D5D0F29FF}" type="pres">
      <dgm:prSet presAssocID="{F9A224C2-1535-4C34-99A4-720C38FDEBB1}" presName="sibTrans" presStyleCnt="0"/>
      <dgm:spPr/>
    </dgm:pt>
    <dgm:pt modelId="{CD181446-ABA5-4438-A0B1-8BEFA5DB38EE}" type="pres">
      <dgm:prSet presAssocID="{B0814320-994B-4ED6-B59F-2877A88136A3}" presName="compositeNode" presStyleCnt="0">
        <dgm:presLayoutVars>
          <dgm:bulletEnabled val="1"/>
        </dgm:presLayoutVars>
      </dgm:prSet>
      <dgm:spPr/>
    </dgm:pt>
    <dgm:pt modelId="{7023B0DF-4C90-40E6-8BA5-68D2010AC05D}" type="pres">
      <dgm:prSet presAssocID="{B0814320-994B-4ED6-B59F-2877A88136A3}" presName="bgRect" presStyleLbl="bgAccFollowNode1" presStyleIdx="2" presStyleCnt="3"/>
      <dgm:spPr/>
    </dgm:pt>
    <dgm:pt modelId="{7C9A6E3B-0C0F-46B9-B7EB-E2B54D5A08CE}" type="pres">
      <dgm:prSet presAssocID="{9CC454DB-2E5C-4030-91F7-C89C1DFCD3A3}" presName="sibTransNodeCircle" presStyleLbl="alignNode1" presStyleIdx="4" presStyleCnt="6">
        <dgm:presLayoutVars>
          <dgm:chMax val="0"/>
          <dgm:bulletEnabled/>
        </dgm:presLayoutVars>
      </dgm:prSet>
      <dgm:spPr/>
    </dgm:pt>
    <dgm:pt modelId="{6DC34228-48E0-4B95-AAFE-5AD535F53189}" type="pres">
      <dgm:prSet presAssocID="{B0814320-994B-4ED6-B59F-2877A88136A3}" presName="bottomLine" presStyleLbl="alignNode1" presStyleIdx="5" presStyleCnt="6">
        <dgm:presLayoutVars/>
      </dgm:prSet>
      <dgm:spPr/>
    </dgm:pt>
    <dgm:pt modelId="{32C2F4BB-78F3-4B54-A029-F2CEA73F3825}" type="pres">
      <dgm:prSet presAssocID="{B0814320-994B-4ED6-B59F-2877A88136A3}" presName="nodeText" presStyleLbl="bgAccFollowNode1" presStyleIdx="2" presStyleCnt="3">
        <dgm:presLayoutVars>
          <dgm:bulletEnabled val="1"/>
        </dgm:presLayoutVars>
      </dgm:prSet>
      <dgm:spPr/>
    </dgm:pt>
  </dgm:ptLst>
  <dgm:cxnLst>
    <dgm:cxn modelId="{E86E7116-0BD9-46A0-AEAB-E62A2EEC3298}" type="presOf" srcId="{F9A224C2-1535-4C34-99A4-720C38FDEBB1}" destId="{738744A1-E577-4EF9-8B3D-2C6AB8EA747E}" srcOrd="0" destOrd="0" presId="urn:microsoft.com/office/officeart/2016/7/layout/BasicLinearProcessNumbered"/>
    <dgm:cxn modelId="{65CF9419-4AF1-408B-B9C6-6FCBB64D2C66}" type="presOf" srcId="{FA8F25B1-EE22-4E66-913F-357ECAC6455C}" destId="{4791A971-A7EF-4FDE-956E-3D01894C71A2}" srcOrd="0" destOrd="0" presId="urn:microsoft.com/office/officeart/2016/7/layout/BasicLinearProcessNumbered"/>
    <dgm:cxn modelId="{97150930-A995-464B-9EAA-C464EDE30300}" type="presOf" srcId="{70000212-2449-4703-911D-EEF1882CBB04}" destId="{7DA60E2A-A296-4666-A910-232F98CBBF14}" srcOrd="0" destOrd="0" presId="urn:microsoft.com/office/officeart/2016/7/layout/BasicLinearProcessNumbered"/>
    <dgm:cxn modelId="{B24F9462-4299-4815-8365-3E0215680FE3}" type="presOf" srcId="{9CC454DB-2E5C-4030-91F7-C89C1DFCD3A3}" destId="{7C9A6E3B-0C0F-46B9-B7EB-E2B54D5A08CE}" srcOrd="0" destOrd="0" presId="urn:microsoft.com/office/officeart/2016/7/layout/BasicLinearProcessNumbered"/>
    <dgm:cxn modelId="{03FA7145-907A-4017-93F2-1D1B57CD0F89}" srcId="{FA8F25B1-EE22-4E66-913F-357ECAC6455C}" destId="{2AD59D83-011E-4612-8BEC-BF637A7C67E1}" srcOrd="1" destOrd="0" parTransId="{EAC98C88-B8F6-4F07-B77A-CF0AE6A30110}" sibTransId="{F9A224C2-1535-4C34-99A4-720C38FDEBB1}"/>
    <dgm:cxn modelId="{9311CC48-04D7-4983-99E2-B962CBBF88B1}" type="presOf" srcId="{B0814320-994B-4ED6-B59F-2877A88136A3}" destId="{32C2F4BB-78F3-4B54-A029-F2CEA73F3825}" srcOrd="1" destOrd="0" presId="urn:microsoft.com/office/officeart/2016/7/layout/BasicLinearProcessNumbered"/>
    <dgm:cxn modelId="{7542AF4C-9834-4078-8FB2-E90859AED3BB}" type="presOf" srcId="{7E0A64E2-3895-451C-96DD-24D4202FEF38}" destId="{3F20A3BF-2317-4CE0-BE82-9A0278EC54A9}" srcOrd="0" destOrd="0" presId="urn:microsoft.com/office/officeart/2016/7/layout/BasicLinearProcessNumbered"/>
    <dgm:cxn modelId="{EE9F7176-ED55-46D5-8079-D9F2C801C01C}" type="presOf" srcId="{2AD59D83-011E-4612-8BEC-BF637A7C67E1}" destId="{C38B85BF-5A72-4009-882F-805DEC3D406C}" srcOrd="0" destOrd="0" presId="urn:microsoft.com/office/officeart/2016/7/layout/BasicLinearProcessNumbered"/>
    <dgm:cxn modelId="{88CE0759-C895-4FFF-A77F-A15939C5713E}" srcId="{FA8F25B1-EE22-4E66-913F-357ECAC6455C}" destId="{B0814320-994B-4ED6-B59F-2877A88136A3}" srcOrd="2" destOrd="0" parTransId="{595D6851-7786-4204-8819-EF426BE74685}" sibTransId="{9CC454DB-2E5C-4030-91F7-C89C1DFCD3A3}"/>
    <dgm:cxn modelId="{8A71F0A8-4199-4E2F-B34F-23A1DE50DB49}" type="presOf" srcId="{B0814320-994B-4ED6-B59F-2877A88136A3}" destId="{7023B0DF-4C90-40E6-8BA5-68D2010AC05D}" srcOrd="0" destOrd="0" presId="urn:microsoft.com/office/officeart/2016/7/layout/BasicLinearProcessNumbered"/>
    <dgm:cxn modelId="{3B38EFC6-AA3C-4C13-8CFB-39BE86D5E73D}" type="presOf" srcId="{2AD59D83-011E-4612-8BEC-BF637A7C67E1}" destId="{53049A06-712D-4B79-A984-06BA40E6AA29}" srcOrd="1" destOrd="0" presId="urn:microsoft.com/office/officeart/2016/7/layout/BasicLinearProcessNumbered"/>
    <dgm:cxn modelId="{0E791EC7-EDA4-473F-B5DF-BD53650F4D63}" type="presOf" srcId="{7E0A64E2-3895-451C-96DD-24D4202FEF38}" destId="{61BE41D7-E611-4665-965B-C451C0905BE6}" srcOrd="1" destOrd="0" presId="urn:microsoft.com/office/officeart/2016/7/layout/BasicLinearProcessNumbered"/>
    <dgm:cxn modelId="{D3B4DBD2-E78D-4CB0-A323-29421F2BA20C}" srcId="{FA8F25B1-EE22-4E66-913F-357ECAC6455C}" destId="{7E0A64E2-3895-451C-96DD-24D4202FEF38}" srcOrd="0" destOrd="0" parTransId="{BE44F7AD-FC6D-498A-A0A7-D1C4D537028C}" sibTransId="{70000212-2449-4703-911D-EEF1882CBB04}"/>
    <dgm:cxn modelId="{35D0487E-B338-4F82-8835-90CA2034FDF9}" type="presParOf" srcId="{4791A971-A7EF-4FDE-956E-3D01894C71A2}" destId="{A008FAE0-028C-45FE-9013-6C53570BF8E6}" srcOrd="0" destOrd="0" presId="urn:microsoft.com/office/officeart/2016/7/layout/BasicLinearProcessNumbered"/>
    <dgm:cxn modelId="{9576C82C-2F44-4D5B-8B11-C4EDD64E03F5}" type="presParOf" srcId="{A008FAE0-028C-45FE-9013-6C53570BF8E6}" destId="{3F20A3BF-2317-4CE0-BE82-9A0278EC54A9}" srcOrd="0" destOrd="0" presId="urn:microsoft.com/office/officeart/2016/7/layout/BasicLinearProcessNumbered"/>
    <dgm:cxn modelId="{FA38FD94-5455-4813-BC28-E5908291B201}" type="presParOf" srcId="{A008FAE0-028C-45FE-9013-6C53570BF8E6}" destId="{7DA60E2A-A296-4666-A910-232F98CBBF14}" srcOrd="1" destOrd="0" presId="urn:microsoft.com/office/officeart/2016/7/layout/BasicLinearProcessNumbered"/>
    <dgm:cxn modelId="{45EEB542-593C-43BF-B488-B537469DB13C}" type="presParOf" srcId="{A008FAE0-028C-45FE-9013-6C53570BF8E6}" destId="{8E7E48ED-DAE5-4C2C-9730-6CDCFD85465D}" srcOrd="2" destOrd="0" presId="urn:microsoft.com/office/officeart/2016/7/layout/BasicLinearProcessNumbered"/>
    <dgm:cxn modelId="{25613253-A0D8-4B6C-B733-CD4BEEB938D8}" type="presParOf" srcId="{A008FAE0-028C-45FE-9013-6C53570BF8E6}" destId="{61BE41D7-E611-4665-965B-C451C0905BE6}" srcOrd="3" destOrd="0" presId="urn:microsoft.com/office/officeart/2016/7/layout/BasicLinearProcessNumbered"/>
    <dgm:cxn modelId="{99E68BF5-1ADB-4AA8-B8AD-C309BD1DEEAB}" type="presParOf" srcId="{4791A971-A7EF-4FDE-956E-3D01894C71A2}" destId="{AEE2F00D-72E5-4C87-B3F2-9763B8D679B4}" srcOrd="1" destOrd="0" presId="urn:microsoft.com/office/officeart/2016/7/layout/BasicLinearProcessNumbered"/>
    <dgm:cxn modelId="{3209A16F-C0B0-4A39-A1BB-4B16284D5F86}" type="presParOf" srcId="{4791A971-A7EF-4FDE-956E-3D01894C71A2}" destId="{AE53E289-A60A-4508-979F-64752A0E0CCB}" srcOrd="2" destOrd="0" presId="urn:microsoft.com/office/officeart/2016/7/layout/BasicLinearProcessNumbered"/>
    <dgm:cxn modelId="{76C06924-B817-449C-864C-6B79D078ABED}" type="presParOf" srcId="{AE53E289-A60A-4508-979F-64752A0E0CCB}" destId="{C38B85BF-5A72-4009-882F-805DEC3D406C}" srcOrd="0" destOrd="0" presId="urn:microsoft.com/office/officeart/2016/7/layout/BasicLinearProcessNumbered"/>
    <dgm:cxn modelId="{4B59D1F5-0C8C-4A97-AA47-E9843213CDAB}" type="presParOf" srcId="{AE53E289-A60A-4508-979F-64752A0E0CCB}" destId="{738744A1-E577-4EF9-8B3D-2C6AB8EA747E}" srcOrd="1" destOrd="0" presId="urn:microsoft.com/office/officeart/2016/7/layout/BasicLinearProcessNumbered"/>
    <dgm:cxn modelId="{E8520D29-4F92-4A3C-A800-5CC2DCF8368F}" type="presParOf" srcId="{AE53E289-A60A-4508-979F-64752A0E0CCB}" destId="{B092C4A6-6756-49C7-B4A6-612C8EF34676}" srcOrd="2" destOrd="0" presId="urn:microsoft.com/office/officeart/2016/7/layout/BasicLinearProcessNumbered"/>
    <dgm:cxn modelId="{5E4B99DA-473D-4AED-9ECF-CD0B3843E8AB}" type="presParOf" srcId="{AE53E289-A60A-4508-979F-64752A0E0CCB}" destId="{53049A06-712D-4B79-A984-06BA40E6AA29}" srcOrd="3" destOrd="0" presId="urn:microsoft.com/office/officeart/2016/7/layout/BasicLinearProcessNumbered"/>
    <dgm:cxn modelId="{C663206A-D63D-4282-9CDE-F682F4666BFC}" type="presParOf" srcId="{4791A971-A7EF-4FDE-956E-3D01894C71A2}" destId="{0E7C3A23-2DC0-4769-8D9B-672D5D0F29FF}" srcOrd="3" destOrd="0" presId="urn:microsoft.com/office/officeart/2016/7/layout/BasicLinearProcessNumbered"/>
    <dgm:cxn modelId="{CADC6DC0-095A-4DC3-856B-72073642E0AB}" type="presParOf" srcId="{4791A971-A7EF-4FDE-956E-3D01894C71A2}" destId="{CD181446-ABA5-4438-A0B1-8BEFA5DB38EE}" srcOrd="4" destOrd="0" presId="urn:microsoft.com/office/officeart/2016/7/layout/BasicLinearProcessNumbered"/>
    <dgm:cxn modelId="{C55953FD-A7DE-4AF1-9C27-D299228CDB91}" type="presParOf" srcId="{CD181446-ABA5-4438-A0B1-8BEFA5DB38EE}" destId="{7023B0DF-4C90-40E6-8BA5-68D2010AC05D}" srcOrd="0" destOrd="0" presId="urn:microsoft.com/office/officeart/2016/7/layout/BasicLinearProcessNumbered"/>
    <dgm:cxn modelId="{0CA9F1C6-D122-4DE3-A4C0-F2B49F1DF7EB}" type="presParOf" srcId="{CD181446-ABA5-4438-A0B1-8BEFA5DB38EE}" destId="{7C9A6E3B-0C0F-46B9-B7EB-E2B54D5A08CE}" srcOrd="1" destOrd="0" presId="urn:microsoft.com/office/officeart/2016/7/layout/BasicLinearProcessNumbered"/>
    <dgm:cxn modelId="{E6C1350B-3FB0-4260-A91F-8D81AD51C4B8}" type="presParOf" srcId="{CD181446-ABA5-4438-A0B1-8BEFA5DB38EE}" destId="{6DC34228-48E0-4B95-AAFE-5AD535F53189}" srcOrd="2" destOrd="0" presId="urn:microsoft.com/office/officeart/2016/7/layout/BasicLinearProcessNumbered"/>
    <dgm:cxn modelId="{55EED98A-FE19-4A8D-9377-CE21BDA759E5}" type="presParOf" srcId="{CD181446-ABA5-4438-A0B1-8BEFA5DB38EE}" destId="{32C2F4BB-78F3-4B54-A029-F2CEA73F3825}"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8ACF75-0CDC-4101-96FE-ADECEC2672D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3D147224-7D43-41E7-B47D-D9E0B28235D7}">
      <dgm:prSet/>
      <dgm:spPr/>
      <dgm:t>
        <a:bodyPr/>
        <a:lstStyle/>
        <a:p>
          <a:r>
            <a:rPr lang="en-US"/>
            <a:t>Poll membership on charities </a:t>
          </a:r>
        </a:p>
      </dgm:t>
    </dgm:pt>
    <dgm:pt modelId="{A43390AB-5096-4E43-BF40-9FE36D32A744}" type="parTrans" cxnId="{2645D32F-1278-4B68-BDAF-9DFD32E64AAA}">
      <dgm:prSet/>
      <dgm:spPr/>
      <dgm:t>
        <a:bodyPr/>
        <a:lstStyle/>
        <a:p>
          <a:endParaRPr lang="en-US"/>
        </a:p>
      </dgm:t>
    </dgm:pt>
    <dgm:pt modelId="{763FE4B9-A70D-4970-8981-D085AFA6829E}" type="sibTrans" cxnId="{2645D32F-1278-4B68-BDAF-9DFD32E64AAA}">
      <dgm:prSet/>
      <dgm:spPr/>
      <dgm:t>
        <a:bodyPr/>
        <a:lstStyle/>
        <a:p>
          <a:endParaRPr lang="en-US"/>
        </a:p>
      </dgm:t>
    </dgm:pt>
    <dgm:pt modelId="{999930FD-197D-4898-B80F-080C64D459E0}">
      <dgm:prSet/>
      <dgm:spPr/>
      <dgm:t>
        <a:bodyPr/>
        <a:lstStyle/>
        <a:p>
          <a:r>
            <a:rPr lang="en-US"/>
            <a:t>Send out RFP form to suggested charities</a:t>
          </a:r>
        </a:p>
      </dgm:t>
    </dgm:pt>
    <dgm:pt modelId="{AB0D808D-62B8-43D7-8EA6-D1C34399E3D4}" type="parTrans" cxnId="{3EBEF35C-E191-46ED-8069-EF1BF4A1EE10}">
      <dgm:prSet/>
      <dgm:spPr/>
      <dgm:t>
        <a:bodyPr/>
        <a:lstStyle/>
        <a:p>
          <a:endParaRPr lang="en-US"/>
        </a:p>
      </dgm:t>
    </dgm:pt>
    <dgm:pt modelId="{C0B31425-272C-48C7-907A-353974D2D97D}" type="sibTrans" cxnId="{3EBEF35C-E191-46ED-8069-EF1BF4A1EE10}">
      <dgm:prSet/>
      <dgm:spPr/>
      <dgm:t>
        <a:bodyPr/>
        <a:lstStyle/>
        <a:p>
          <a:endParaRPr lang="en-US"/>
        </a:p>
      </dgm:t>
    </dgm:pt>
    <dgm:pt modelId="{8CB99C04-14D6-4316-986C-AE3567019BBE}">
      <dgm:prSet/>
      <dgm:spPr/>
      <dgm:t>
        <a:bodyPr/>
        <a:lstStyle/>
        <a:p>
          <a:r>
            <a:rPr lang="en-US"/>
            <a:t>Community service subcommittee reviews RFP</a:t>
          </a:r>
        </a:p>
      </dgm:t>
    </dgm:pt>
    <dgm:pt modelId="{518AB156-F93B-4F7B-BE35-F8C1259D1AD8}" type="parTrans" cxnId="{4AD49D01-A272-4B67-9B9C-BA5C888E6AB8}">
      <dgm:prSet/>
      <dgm:spPr/>
      <dgm:t>
        <a:bodyPr/>
        <a:lstStyle/>
        <a:p>
          <a:endParaRPr lang="en-US"/>
        </a:p>
      </dgm:t>
    </dgm:pt>
    <dgm:pt modelId="{5AF79CEB-CD92-47F4-B9BA-1F114C655D2A}" type="sibTrans" cxnId="{4AD49D01-A272-4B67-9B9C-BA5C888E6AB8}">
      <dgm:prSet/>
      <dgm:spPr/>
      <dgm:t>
        <a:bodyPr/>
        <a:lstStyle/>
        <a:p>
          <a:endParaRPr lang="en-US"/>
        </a:p>
      </dgm:t>
    </dgm:pt>
    <dgm:pt modelId="{750F091D-CE57-45CA-B07C-0F07449268EE}">
      <dgm:prSet/>
      <dgm:spPr/>
      <dgm:t>
        <a:bodyPr/>
        <a:lstStyle/>
        <a:p>
          <a:r>
            <a:rPr lang="en-US"/>
            <a:t>5 are selected to present to the club</a:t>
          </a:r>
        </a:p>
      </dgm:t>
    </dgm:pt>
    <dgm:pt modelId="{3DE1E846-A8B9-4801-9AB1-B8411D1204A1}" type="parTrans" cxnId="{61776FD7-695F-4D81-93A2-E0240808FBAD}">
      <dgm:prSet/>
      <dgm:spPr/>
      <dgm:t>
        <a:bodyPr/>
        <a:lstStyle/>
        <a:p>
          <a:endParaRPr lang="en-US"/>
        </a:p>
      </dgm:t>
    </dgm:pt>
    <dgm:pt modelId="{BCCF9661-3E9D-4FB0-A490-C1E788C9638F}" type="sibTrans" cxnId="{61776FD7-695F-4D81-93A2-E0240808FBAD}">
      <dgm:prSet/>
      <dgm:spPr/>
      <dgm:t>
        <a:bodyPr/>
        <a:lstStyle/>
        <a:p>
          <a:endParaRPr lang="en-US"/>
        </a:p>
      </dgm:t>
    </dgm:pt>
    <dgm:pt modelId="{49103895-310F-453D-AD85-44C8706B3F75}">
      <dgm:prSet/>
      <dgm:spPr/>
      <dgm:t>
        <a:bodyPr/>
        <a:lstStyle/>
        <a:p>
          <a:r>
            <a:rPr lang="en-US"/>
            <a:t>Membership votes that day or via email polling over next 5 days</a:t>
          </a:r>
        </a:p>
      </dgm:t>
    </dgm:pt>
    <dgm:pt modelId="{517FF167-B5C0-412D-979B-164B262D6449}" type="parTrans" cxnId="{C5EA75A4-4E31-4DA4-B54C-5F4DDE64B1A9}">
      <dgm:prSet/>
      <dgm:spPr/>
      <dgm:t>
        <a:bodyPr/>
        <a:lstStyle/>
        <a:p>
          <a:endParaRPr lang="en-US"/>
        </a:p>
      </dgm:t>
    </dgm:pt>
    <dgm:pt modelId="{E28D074E-9EAA-4866-8FFB-C2A15A034D24}" type="sibTrans" cxnId="{C5EA75A4-4E31-4DA4-B54C-5F4DDE64B1A9}">
      <dgm:prSet/>
      <dgm:spPr/>
      <dgm:t>
        <a:bodyPr/>
        <a:lstStyle/>
        <a:p>
          <a:endParaRPr lang="en-US"/>
        </a:p>
      </dgm:t>
    </dgm:pt>
    <dgm:pt modelId="{87FB773C-C7E5-4990-AC17-EBE2D71921DC}">
      <dgm:prSet/>
      <dgm:spPr/>
      <dgm:t>
        <a:bodyPr/>
        <a:lstStyle/>
        <a:p>
          <a:r>
            <a:rPr lang="en-US"/>
            <a:t>Top vote recipient is notified and grant submission process begins</a:t>
          </a:r>
        </a:p>
      </dgm:t>
    </dgm:pt>
    <dgm:pt modelId="{5BFD7ED4-140E-4A0C-A156-B6060EA3EFF3}" type="parTrans" cxnId="{1DD962C6-F685-4ED9-B40D-1F80BB586942}">
      <dgm:prSet/>
      <dgm:spPr/>
      <dgm:t>
        <a:bodyPr/>
        <a:lstStyle/>
        <a:p>
          <a:endParaRPr lang="en-US"/>
        </a:p>
      </dgm:t>
    </dgm:pt>
    <dgm:pt modelId="{8DDF871D-BE62-4D32-8C3C-656FD71EDA34}" type="sibTrans" cxnId="{1DD962C6-F685-4ED9-B40D-1F80BB586942}">
      <dgm:prSet/>
      <dgm:spPr/>
      <dgm:t>
        <a:bodyPr/>
        <a:lstStyle/>
        <a:p>
          <a:endParaRPr lang="en-US"/>
        </a:p>
      </dgm:t>
    </dgm:pt>
    <dgm:pt modelId="{660CA69A-0D8D-4035-95D5-AA61FD4D5863}" type="pres">
      <dgm:prSet presAssocID="{1C8ACF75-0CDC-4101-96FE-ADECEC2672D1}" presName="vert0" presStyleCnt="0">
        <dgm:presLayoutVars>
          <dgm:dir/>
          <dgm:animOne val="branch"/>
          <dgm:animLvl val="lvl"/>
        </dgm:presLayoutVars>
      </dgm:prSet>
      <dgm:spPr/>
    </dgm:pt>
    <dgm:pt modelId="{9EE92EB4-B3F0-4D0C-9534-9788C1488DB5}" type="pres">
      <dgm:prSet presAssocID="{3D147224-7D43-41E7-B47D-D9E0B28235D7}" presName="thickLine" presStyleLbl="alignNode1" presStyleIdx="0" presStyleCnt="6"/>
      <dgm:spPr/>
    </dgm:pt>
    <dgm:pt modelId="{1C81848A-4BD3-42FF-8A34-2486824CE489}" type="pres">
      <dgm:prSet presAssocID="{3D147224-7D43-41E7-B47D-D9E0B28235D7}" presName="horz1" presStyleCnt="0"/>
      <dgm:spPr/>
    </dgm:pt>
    <dgm:pt modelId="{1F956CE4-B8F6-4E2C-A151-A964A9771E21}" type="pres">
      <dgm:prSet presAssocID="{3D147224-7D43-41E7-B47D-D9E0B28235D7}" presName="tx1" presStyleLbl="revTx" presStyleIdx="0" presStyleCnt="6"/>
      <dgm:spPr/>
    </dgm:pt>
    <dgm:pt modelId="{AD1445F0-E11C-4D73-9DA6-0D97C99A7901}" type="pres">
      <dgm:prSet presAssocID="{3D147224-7D43-41E7-B47D-D9E0B28235D7}" presName="vert1" presStyleCnt="0"/>
      <dgm:spPr/>
    </dgm:pt>
    <dgm:pt modelId="{5BCD7960-0A65-4E3D-91A6-5EF00EBF89F2}" type="pres">
      <dgm:prSet presAssocID="{999930FD-197D-4898-B80F-080C64D459E0}" presName="thickLine" presStyleLbl="alignNode1" presStyleIdx="1" presStyleCnt="6"/>
      <dgm:spPr/>
    </dgm:pt>
    <dgm:pt modelId="{0F6C968C-33A2-44AC-A765-0174CE89E4DB}" type="pres">
      <dgm:prSet presAssocID="{999930FD-197D-4898-B80F-080C64D459E0}" presName="horz1" presStyleCnt="0"/>
      <dgm:spPr/>
    </dgm:pt>
    <dgm:pt modelId="{92AE2731-7664-4C57-BDD8-C21E11ACF8B2}" type="pres">
      <dgm:prSet presAssocID="{999930FD-197D-4898-B80F-080C64D459E0}" presName="tx1" presStyleLbl="revTx" presStyleIdx="1" presStyleCnt="6"/>
      <dgm:spPr/>
    </dgm:pt>
    <dgm:pt modelId="{2DBD3302-6465-44A2-96AD-2BAC134B5EF1}" type="pres">
      <dgm:prSet presAssocID="{999930FD-197D-4898-B80F-080C64D459E0}" presName="vert1" presStyleCnt="0"/>
      <dgm:spPr/>
    </dgm:pt>
    <dgm:pt modelId="{71173E6F-2CCB-4DA4-85B6-3DD2A4CBE98E}" type="pres">
      <dgm:prSet presAssocID="{8CB99C04-14D6-4316-986C-AE3567019BBE}" presName="thickLine" presStyleLbl="alignNode1" presStyleIdx="2" presStyleCnt="6"/>
      <dgm:spPr/>
    </dgm:pt>
    <dgm:pt modelId="{7A29C508-ACE4-473B-99AE-0498279E57AC}" type="pres">
      <dgm:prSet presAssocID="{8CB99C04-14D6-4316-986C-AE3567019BBE}" presName="horz1" presStyleCnt="0"/>
      <dgm:spPr/>
    </dgm:pt>
    <dgm:pt modelId="{FA750BDE-66DA-4D89-AB8A-5C58D7148EA3}" type="pres">
      <dgm:prSet presAssocID="{8CB99C04-14D6-4316-986C-AE3567019BBE}" presName="tx1" presStyleLbl="revTx" presStyleIdx="2" presStyleCnt="6"/>
      <dgm:spPr/>
    </dgm:pt>
    <dgm:pt modelId="{F4A84EA3-E084-48A0-8BA9-2F413534AA0D}" type="pres">
      <dgm:prSet presAssocID="{8CB99C04-14D6-4316-986C-AE3567019BBE}" presName="vert1" presStyleCnt="0"/>
      <dgm:spPr/>
    </dgm:pt>
    <dgm:pt modelId="{1F25D3A3-DF67-4709-9EE3-9975308C759E}" type="pres">
      <dgm:prSet presAssocID="{750F091D-CE57-45CA-B07C-0F07449268EE}" presName="thickLine" presStyleLbl="alignNode1" presStyleIdx="3" presStyleCnt="6"/>
      <dgm:spPr/>
    </dgm:pt>
    <dgm:pt modelId="{E497A578-A431-4933-BABE-B013C6A79228}" type="pres">
      <dgm:prSet presAssocID="{750F091D-CE57-45CA-B07C-0F07449268EE}" presName="horz1" presStyleCnt="0"/>
      <dgm:spPr/>
    </dgm:pt>
    <dgm:pt modelId="{61E0066A-B1EF-4AF8-8C3B-71F3869CAB38}" type="pres">
      <dgm:prSet presAssocID="{750F091D-CE57-45CA-B07C-0F07449268EE}" presName="tx1" presStyleLbl="revTx" presStyleIdx="3" presStyleCnt="6"/>
      <dgm:spPr/>
    </dgm:pt>
    <dgm:pt modelId="{6E1F930D-09A9-4CA4-B61F-6801EA4C2822}" type="pres">
      <dgm:prSet presAssocID="{750F091D-CE57-45CA-B07C-0F07449268EE}" presName="vert1" presStyleCnt="0"/>
      <dgm:spPr/>
    </dgm:pt>
    <dgm:pt modelId="{561CAC69-3260-416D-83ED-9FF9F92CF539}" type="pres">
      <dgm:prSet presAssocID="{49103895-310F-453D-AD85-44C8706B3F75}" presName="thickLine" presStyleLbl="alignNode1" presStyleIdx="4" presStyleCnt="6"/>
      <dgm:spPr/>
    </dgm:pt>
    <dgm:pt modelId="{5A370926-3047-4E2C-B731-2E2B77069160}" type="pres">
      <dgm:prSet presAssocID="{49103895-310F-453D-AD85-44C8706B3F75}" presName="horz1" presStyleCnt="0"/>
      <dgm:spPr/>
    </dgm:pt>
    <dgm:pt modelId="{666A2BD2-BBFA-402C-B161-3C28E9D7539A}" type="pres">
      <dgm:prSet presAssocID="{49103895-310F-453D-AD85-44C8706B3F75}" presName="tx1" presStyleLbl="revTx" presStyleIdx="4" presStyleCnt="6"/>
      <dgm:spPr/>
    </dgm:pt>
    <dgm:pt modelId="{0C47490E-BAF4-4036-AAF1-E8F0D0086CC3}" type="pres">
      <dgm:prSet presAssocID="{49103895-310F-453D-AD85-44C8706B3F75}" presName="vert1" presStyleCnt="0"/>
      <dgm:spPr/>
    </dgm:pt>
    <dgm:pt modelId="{BE4D738B-524F-461A-8BEE-DDE910CD3A1A}" type="pres">
      <dgm:prSet presAssocID="{87FB773C-C7E5-4990-AC17-EBE2D71921DC}" presName="thickLine" presStyleLbl="alignNode1" presStyleIdx="5" presStyleCnt="6"/>
      <dgm:spPr/>
    </dgm:pt>
    <dgm:pt modelId="{BCFE94F3-3D86-4EB0-969D-896271460A88}" type="pres">
      <dgm:prSet presAssocID="{87FB773C-C7E5-4990-AC17-EBE2D71921DC}" presName="horz1" presStyleCnt="0"/>
      <dgm:spPr/>
    </dgm:pt>
    <dgm:pt modelId="{38B4C805-1CEC-4610-ACF6-8ECD0C61E5E5}" type="pres">
      <dgm:prSet presAssocID="{87FB773C-C7E5-4990-AC17-EBE2D71921DC}" presName="tx1" presStyleLbl="revTx" presStyleIdx="5" presStyleCnt="6"/>
      <dgm:spPr/>
    </dgm:pt>
    <dgm:pt modelId="{651A9ED4-6C16-42C1-835B-B429890CB7B8}" type="pres">
      <dgm:prSet presAssocID="{87FB773C-C7E5-4990-AC17-EBE2D71921DC}" presName="vert1" presStyleCnt="0"/>
      <dgm:spPr/>
    </dgm:pt>
  </dgm:ptLst>
  <dgm:cxnLst>
    <dgm:cxn modelId="{AE154801-23D5-4BDD-A4C6-EDABE4300C8A}" type="presOf" srcId="{750F091D-CE57-45CA-B07C-0F07449268EE}" destId="{61E0066A-B1EF-4AF8-8C3B-71F3869CAB38}" srcOrd="0" destOrd="0" presId="urn:microsoft.com/office/officeart/2008/layout/LinedList"/>
    <dgm:cxn modelId="{4AD49D01-A272-4B67-9B9C-BA5C888E6AB8}" srcId="{1C8ACF75-0CDC-4101-96FE-ADECEC2672D1}" destId="{8CB99C04-14D6-4316-986C-AE3567019BBE}" srcOrd="2" destOrd="0" parTransId="{518AB156-F93B-4F7B-BE35-F8C1259D1AD8}" sibTransId="{5AF79CEB-CD92-47F4-B9BA-1F114C655D2A}"/>
    <dgm:cxn modelId="{42FC1F21-05AF-48F3-A5AB-954D80F0CC0F}" type="presOf" srcId="{49103895-310F-453D-AD85-44C8706B3F75}" destId="{666A2BD2-BBFA-402C-B161-3C28E9D7539A}" srcOrd="0" destOrd="0" presId="urn:microsoft.com/office/officeart/2008/layout/LinedList"/>
    <dgm:cxn modelId="{2645D32F-1278-4B68-BDAF-9DFD32E64AAA}" srcId="{1C8ACF75-0CDC-4101-96FE-ADECEC2672D1}" destId="{3D147224-7D43-41E7-B47D-D9E0B28235D7}" srcOrd="0" destOrd="0" parTransId="{A43390AB-5096-4E43-BF40-9FE36D32A744}" sibTransId="{763FE4B9-A70D-4970-8981-D085AFA6829E}"/>
    <dgm:cxn modelId="{431D493A-A171-42DB-8411-79C62623B80E}" type="presOf" srcId="{999930FD-197D-4898-B80F-080C64D459E0}" destId="{92AE2731-7664-4C57-BDD8-C21E11ACF8B2}" srcOrd="0" destOrd="0" presId="urn:microsoft.com/office/officeart/2008/layout/LinedList"/>
    <dgm:cxn modelId="{3EBEF35C-E191-46ED-8069-EF1BF4A1EE10}" srcId="{1C8ACF75-0CDC-4101-96FE-ADECEC2672D1}" destId="{999930FD-197D-4898-B80F-080C64D459E0}" srcOrd="1" destOrd="0" parTransId="{AB0D808D-62B8-43D7-8EA6-D1C34399E3D4}" sibTransId="{C0B31425-272C-48C7-907A-353974D2D97D}"/>
    <dgm:cxn modelId="{8EAC2A6D-35F6-44BC-9900-4C87621164C2}" type="presOf" srcId="{87FB773C-C7E5-4990-AC17-EBE2D71921DC}" destId="{38B4C805-1CEC-4610-ACF6-8ECD0C61E5E5}" srcOrd="0" destOrd="0" presId="urn:microsoft.com/office/officeart/2008/layout/LinedList"/>
    <dgm:cxn modelId="{C5EA75A4-4E31-4DA4-B54C-5F4DDE64B1A9}" srcId="{1C8ACF75-0CDC-4101-96FE-ADECEC2672D1}" destId="{49103895-310F-453D-AD85-44C8706B3F75}" srcOrd="4" destOrd="0" parTransId="{517FF167-B5C0-412D-979B-164B262D6449}" sibTransId="{E28D074E-9EAA-4866-8FFB-C2A15A034D24}"/>
    <dgm:cxn modelId="{865E4BB2-D1F6-489F-A1D7-1A9890778CAE}" type="presOf" srcId="{8CB99C04-14D6-4316-986C-AE3567019BBE}" destId="{FA750BDE-66DA-4D89-AB8A-5C58D7148EA3}" srcOrd="0" destOrd="0" presId="urn:microsoft.com/office/officeart/2008/layout/LinedList"/>
    <dgm:cxn modelId="{4AEC78B3-DDCD-4C7F-927B-FDF991622C57}" type="presOf" srcId="{1C8ACF75-0CDC-4101-96FE-ADECEC2672D1}" destId="{660CA69A-0D8D-4035-95D5-AA61FD4D5863}" srcOrd="0" destOrd="0" presId="urn:microsoft.com/office/officeart/2008/layout/LinedList"/>
    <dgm:cxn modelId="{1DD962C6-F685-4ED9-B40D-1F80BB586942}" srcId="{1C8ACF75-0CDC-4101-96FE-ADECEC2672D1}" destId="{87FB773C-C7E5-4990-AC17-EBE2D71921DC}" srcOrd="5" destOrd="0" parTransId="{5BFD7ED4-140E-4A0C-A156-B6060EA3EFF3}" sibTransId="{8DDF871D-BE62-4D32-8C3C-656FD71EDA34}"/>
    <dgm:cxn modelId="{782B8DCD-CB54-4C4B-8EEE-4D0D7EBD57A1}" type="presOf" srcId="{3D147224-7D43-41E7-B47D-D9E0B28235D7}" destId="{1F956CE4-B8F6-4E2C-A151-A964A9771E21}" srcOrd="0" destOrd="0" presId="urn:microsoft.com/office/officeart/2008/layout/LinedList"/>
    <dgm:cxn modelId="{61776FD7-695F-4D81-93A2-E0240808FBAD}" srcId="{1C8ACF75-0CDC-4101-96FE-ADECEC2672D1}" destId="{750F091D-CE57-45CA-B07C-0F07449268EE}" srcOrd="3" destOrd="0" parTransId="{3DE1E846-A8B9-4801-9AB1-B8411D1204A1}" sibTransId="{BCCF9661-3E9D-4FB0-A490-C1E788C9638F}"/>
    <dgm:cxn modelId="{C7AAFCD7-CC0F-4D3E-B0E3-D1E4D6E210DD}" type="presParOf" srcId="{660CA69A-0D8D-4035-95D5-AA61FD4D5863}" destId="{9EE92EB4-B3F0-4D0C-9534-9788C1488DB5}" srcOrd="0" destOrd="0" presId="urn:microsoft.com/office/officeart/2008/layout/LinedList"/>
    <dgm:cxn modelId="{0EC37A00-A8D2-4BED-A43F-BC781FC4443A}" type="presParOf" srcId="{660CA69A-0D8D-4035-95D5-AA61FD4D5863}" destId="{1C81848A-4BD3-42FF-8A34-2486824CE489}" srcOrd="1" destOrd="0" presId="urn:microsoft.com/office/officeart/2008/layout/LinedList"/>
    <dgm:cxn modelId="{66ABC11E-843E-42C7-8C6F-D2B221A0765D}" type="presParOf" srcId="{1C81848A-4BD3-42FF-8A34-2486824CE489}" destId="{1F956CE4-B8F6-4E2C-A151-A964A9771E21}" srcOrd="0" destOrd="0" presId="urn:microsoft.com/office/officeart/2008/layout/LinedList"/>
    <dgm:cxn modelId="{C381F9EA-6F49-4333-B848-EE2B43EE078A}" type="presParOf" srcId="{1C81848A-4BD3-42FF-8A34-2486824CE489}" destId="{AD1445F0-E11C-4D73-9DA6-0D97C99A7901}" srcOrd="1" destOrd="0" presId="urn:microsoft.com/office/officeart/2008/layout/LinedList"/>
    <dgm:cxn modelId="{2B6DC77E-1698-4FF7-9BA0-1F00D62E940C}" type="presParOf" srcId="{660CA69A-0D8D-4035-95D5-AA61FD4D5863}" destId="{5BCD7960-0A65-4E3D-91A6-5EF00EBF89F2}" srcOrd="2" destOrd="0" presId="urn:microsoft.com/office/officeart/2008/layout/LinedList"/>
    <dgm:cxn modelId="{DA1B4920-244E-47DC-A93A-9CCA31844BDF}" type="presParOf" srcId="{660CA69A-0D8D-4035-95D5-AA61FD4D5863}" destId="{0F6C968C-33A2-44AC-A765-0174CE89E4DB}" srcOrd="3" destOrd="0" presId="urn:microsoft.com/office/officeart/2008/layout/LinedList"/>
    <dgm:cxn modelId="{8EE33A67-5D63-4704-8C60-94322B8E6822}" type="presParOf" srcId="{0F6C968C-33A2-44AC-A765-0174CE89E4DB}" destId="{92AE2731-7664-4C57-BDD8-C21E11ACF8B2}" srcOrd="0" destOrd="0" presId="urn:microsoft.com/office/officeart/2008/layout/LinedList"/>
    <dgm:cxn modelId="{382AC959-019B-442E-BA73-7FCFD028C986}" type="presParOf" srcId="{0F6C968C-33A2-44AC-A765-0174CE89E4DB}" destId="{2DBD3302-6465-44A2-96AD-2BAC134B5EF1}" srcOrd="1" destOrd="0" presId="urn:microsoft.com/office/officeart/2008/layout/LinedList"/>
    <dgm:cxn modelId="{F4CDF692-7E1E-4ECC-9D8E-6C73968DB49E}" type="presParOf" srcId="{660CA69A-0D8D-4035-95D5-AA61FD4D5863}" destId="{71173E6F-2CCB-4DA4-85B6-3DD2A4CBE98E}" srcOrd="4" destOrd="0" presId="urn:microsoft.com/office/officeart/2008/layout/LinedList"/>
    <dgm:cxn modelId="{F4B79675-30AF-4FDB-93FB-4518129821CB}" type="presParOf" srcId="{660CA69A-0D8D-4035-95D5-AA61FD4D5863}" destId="{7A29C508-ACE4-473B-99AE-0498279E57AC}" srcOrd="5" destOrd="0" presId="urn:microsoft.com/office/officeart/2008/layout/LinedList"/>
    <dgm:cxn modelId="{D798D4A7-7C61-4215-9D8D-6A086D21EF88}" type="presParOf" srcId="{7A29C508-ACE4-473B-99AE-0498279E57AC}" destId="{FA750BDE-66DA-4D89-AB8A-5C58D7148EA3}" srcOrd="0" destOrd="0" presId="urn:microsoft.com/office/officeart/2008/layout/LinedList"/>
    <dgm:cxn modelId="{12ECE405-E324-4B40-906C-13459F943C90}" type="presParOf" srcId="{7A29C508-ACE4-473B-99AE-0498279E57AC}" destId="{F4A84EA3-E084-48A0-8BA9-2F413534AA0D}" srcOrd="1" destOrd="0" presId="urn:microsoft.com/office/officeart/2008/layout/LinedList"/>
    <dgm:cxn modelId="{0915A921-9D08-4C43-82EA-81384A9E7E1C}" type="presParOf" srcId="{660CA69A-0D8D-4035-95D5-AA61FD4D5863}" destId="{1F25D3A3-DF67-4709-9EE3-9975308C759E}" srcOrd="6" destOrd="0" presId="urn:microsoft.com/office/officeart/2008/layout/LinedList"/>
    <dgm:cxn modelId="{FC6986E5-4EE1-42D5-9F18-0C33E740F9C6}" type="presParOf" srcId="{660CA69A-0D8D-4035-95D5-AA61FD4D5863}" destId="{E497A578-A431-4933-BABE-B013C6A79228}" srcOrd="7" destOrd="0" presId="urn:microsoft.com/office/officeart/2008/layout/LinedList"/>
    <dgm:cxn modelId="{32790213-0781-41DA-96F2-DC32137DAD3E}" type="presParOf" srcId="{E497A578-A431-4933-BABE-B013C6A79228}" destId="{61E0066A-B1EF-4AF8-8C3B-71F3869CAB38}" srcOrd="0" destOrd="0" presId="urn:microsoft.com/office/officeart/2008/layout/LinedList"/>
    <dgm:cxn modelId="{075470A8-D08B-42A0-AF09-9A24A25F5773}" type="presParOf" srcId="{E497A578-A431-4933-BABE-B013C6A79228}" destId="{6E1F930D-09A9-4CA4-B61F-6801EA4C2822}" srcOrd="1" destOrd="0" presId="urn:microsoft.com/office/officeart/2008/layout/LinedList"/>
    <dgm:cxn modelId="{BCC04983-45FE-4CCF-A4F4-01EBD421DBB9}" type="presParOf" srcId="{660CA69A-0D8D-4035-95D5-AA61FD4D5863}" destId="{561CAC69-3260-416D-83ED-9FF9F92CF539}" srcOrd="8" destOrd="0" presId="urn:microsoft.com/office/officeart/2008/layout/LinedList"/>
    <dgm:cxn modelId="{11CD9F31-6B47-4E98-9556-0D658071523E}" type="presParOf" srcId="{660CA69A-0D8D-4035-95D5-AA61FD4D5863}" destId="{5A370926-3047-4E2C-B731-2E2B77069160}" srcOrd="9" destOrd="0" presId="urn:microsoft.com/office/officeart/2008/layout/LinedList"/>
    <dgm:cxn modelId="{34951945-00E7-4220-8621-3AF64C5F06AE}" type="presParOf" srcId="{5A370926-3047-4E2C-B731-2E2B77069160}" destId="{666A2BD2-BBFA-402C-B161-3C28E9D7539A}" srcOrd="0" destOrd="0" presId="urn:microsoft.com/office/officeart/2008/layout/LinedList"/>
    <dgm:cxn modelId="{F05412BF-7F4A-4455-9EC6-0CE14B2F7133}" type="presParOf" srcId="{5A370926-3047-4E2C-B731-2E2B77069160}" destId="{0C47490E-BAF4-4036-AAF1-E8F0D0086CC3}" srcOrd="1" destOrd="0" presId="urn:microsoft.com/office/officeart/2008/layout/LinedList"/>
    <dgm:cxn modelId="{E19792A5-B786-4FC9-A070-2D54E92881D1}" type="presParOf" srcId="{660CA69A-0D8D-4035-95D5-AA61FD4D5863}" destId="{BE4D738B-524F-461A-8BEE-DDE910CD3A1A}" srcOrd="10" destOrd="0" presId="urn:microsoft.com/office/officeart/2008/layout/LinedList"/>
    <dgm:cxn modelId="{F2F6A876-4BC2-403C-80F3-4194F28E8960}" type="presParOf" srcId="{660CA69A-0D8D-4035-95D5-AA61FD4D5863}" destId="{BCFE94F3-3D86-4EB0-969D-896271460A88}" srcOrd="11" destOrd="0" presId="urn:microsoft.com/office/officeart/2008/layout/LinedList"/>
    <dgm:cxn modelId="{89116BE7-B4BC-4633-B79F-FA8142C410D4}" type="presParOf" srcId="{BCFE94F3-3D86-4EB0-969D-896271460A88}" destId="{38B4C805-1CEC-4610-ACF6-8ECD0C61E5E5}" srcOrd="0" destOrd="0" presId="urn:microsoft.com/office/officeart/2008/layout/LinedList"/>
    <dgm:cxn modelId="{39A04657-B115-454A-9402-3C9B8573439D}" type="presParOf" srcId="{BCFE94F3-3D86-4EB0-969D-896271460A88}" destId="{651A9ED4-6C16-42C1-835B-B429890CB7B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0A3BF-2317-4CE0-BE82-9A0278EC54A9}">
      <dsp:nvSpPr>
        <dsp:cNvPr id="0" name=""/>
        <dsp:cNvSpPr/>
      </dsp:nvSpPr>
      <dsp:spPr>
        <a:xfrm>
          <a:off x="0" y="0"/>
          <a:ext cx="3403415" cy="3738863"/>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5343" tIns="330200" rIns="265343" bIns="330200" numCol="1" spcCol="1270" anchor="t" anchorCtr="0">
          <a:noAutofit/>
        </a:bodyPr>
        <a:lstStyle/>
        <a:p>
          <a:pPr marL="0" lvl="0" indent="0" algn="l" defTabSz="1155700">
            <a:lnSpc>
              <a:spcPct val="90000"/>
            </a:lnSpc>
            <a:spcBef>
              <a:spcPct val="0"/>
            </a:spcBef>
            <a:spcAft>
              <a:spcPct val="35000"/>
            </a:spcAft>
            <a:buNone/>
          </a:pPr>
          <a:r>
            <a:rPr lang="en-US" sz="2600" kern="1200"/>
            <a:t>Increase club engagement in the process</a:t>
          </a:r>
        </a:p>
      </dsp:txBody>
      <dsp:txXfrm>
        <a:off x="0" y="1420767"/>
        <a:ext cx="3403415" cy="2243317"/>
      </dsp:txXfrm>
    </dsp:sp>
    <dsp:sp modelId="{7DA60E2A-A296-4666-A910-232F98CBBF14}">
      <dsp:nvSpPr>
        <dsp:cNvPr id="0" name=""/>
        <dsp:cNvSpPr/>
      </dsp:nvSpPr>
      <dsp:spPr>
        <a:xfrm>
          <a:off x="1140878" y="373886"/>
          <a:ext cx="1121658" cy="1121658"/>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449" tIns="12700" rIns="87449"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305141" y="538149"/>
        <a:ext cx="793132" cy="793132"/>
      </dsp:txXfrm>
    </dsp:sp>
    <dsp:sp modelId="{8E7E48ED-DAE5-4C2C-9730-6CDCFD85465D}">
      <dsp:nvSpPr>
        <dsp:cNvPr id="0" name=""/>
        <dsp:cNvSpPr/>
      </dsp:nvSpPr>
      <dsp:spPr>
        <a:xfrm>
          <a:off x="0" y="3738791"/>
          <a:ext cx="3403415" cy="72"/>
        </a:xfrm>
        <a:prstGeom prst="rect">
          <a:avLst/>
        </a:prstGeom>
        <a:solidFill>
          <a:schemeClr val="accent2">
            <a:hueOff val="1414419"/>
            <a:satOff val="-5328"/>
            <a:lumOff val="4471"/>
            <a:alphaOff val="0"/>
          </a:schemeClr>
        </a:solidFill>
        <a:ln w="12700" cap="flat" cmpd="sng" algn="ctr">
          <a:solidFill>
            <a:schemeClr val="accent2">
              <a:hueOff val="1414419"/>
              <a:satOff val="-5328"/>
              <a:lumOff val="447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8B85BF-5A72-4009-882F-805DEC3D406C}">
      <dsp:nvSpPr>
        <dsp:cNvPr id="0" name=""/>
        <dsp:cNvSpPr/>
      </dsp:nvSpPr>
      <dsp:spPr>
        <a:xfrm>
          <a:off x="3743756" y="0"/>
          <a:ext cx="3403415" cy="3738863"/>
        </a:xfrm>
        <a:prstGeom prst="rect">
          <a:avLst/>
        </a:prstGeom>
        <a:solidFill>
          <a:schemeClr val="accent2">
            <a:tint val="40000"/>
            <a:alpha val="90000"/>
            <a:hueOff val="3707439"/>
            <a:satOff val="-3703"/>
            <a:lumOff val="1707"/>
            <a:alphaOff val="0"/>
          </a:schemeClr>
        </a:solidFill>
        <a:ln w="12700" cap="flat" cmpd="sng" algn="ctr">
          <a:solidFill>
            <a:schemeClr val="accent2">
              <a:tint val="40000"/>
              <a:alpha val="90000"/>
              <a:hueOff val="3707439"/>
              <a:satOff val="-3703"/>
              <a:lumOff val="170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5343" tIns="330200" rIns="265343" bIns="330200" numCol="1" spcCol="1270" anchor="t" anchorCtr="0">
          <a:noAutofit/>
        </a:bodyPr>
        <a:lstStyle/>
        <a:p>
          <a:pPr marL="0" lvl="0" indent="0" algn="l" defTabSz="1155700">
            <a:lnSpc>
              <a:spcPct val="90000"/>
            </a:lnSpc>
            <a:spcBef>
              <a:spcPct val="0"/>
            </a:spcBef>
            <a:spcAft>
              <a:spcPct val="35000"/>
            </a:spcAft>
            <a:buNone/>
          </a:pPr>
          <a:r>
            <a:rPr lang="en-US" sz="2600" kern="1200"/>
            <a:t>Diversify our giving</a:t>
          </a:r>
        </a:p>
      </dsp:txBody>
      <dsp:txXfrm>
        <a:off x="3743756" y="1420767"/>
        <a:ext cx="3403415" cy="2243317"/>
      </dsp:txXfrm>
    </dsp:sp>
    <dsp:sp modelId="{738744A1-E577-4EF9-8B3D-2C6AB8EA747E}">
      <dsp:nvSpPr>
        <dsp:cNvPr id="0" name=""/>
        <dsp:cNvSpPr/>
      </dsp:nvSpPr>
      <dsp:spPr>
        <a:xfrm>
          <a:off x="4884635" y="373886"/>
          <a:ext cx="1121658" cy="1121658"/>
        </a:xfrm>
        <a:prstGeom prst="ellipse">
          <a:avLst/>
        </a:prstGeom>
        <a:solidFill>
          <a:schemeClr val="accent2">
            <a:hueOff val="2828839"/>
            <a:satOff val="-10655"/>
            <a:lumOff val="8941"/>
            <a:alphaOff val="0"/>
          </a:schemeClr>
        </a:solidFill>
        <a:ln w="12700" cap="flat" cmpd="sng" algn="ctr">
          <a:solidFill>
            <a:schemeClr val="accent2">
              <a:hueOff val="2828839"/>
              <a:satOff val="-10655"/>
              <a:lumOff val="894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449" tIns="12700" rIns="87449"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5048898" y="538149"/>
        <a:ext cx="793132" cy="793132"/>
      </dsp:txXfrm>
    </dsp:sp>
    <dsp:sp modelId="{B092C4A6-6756-49C7-B4A6-612C8EF34676}">
      <dsp:nvSpPr>
        <dsp:cNvPr id="0" name=""/>
        <dsp:cNvSpPr/>
      </dsp:nvSpPr>
      <dsp:spPr>
        <a:xfrm>
          <a:off x="3743756" y="3738791"/>
          <a:ext cx="3403415" cy="72"/>
        </a:xfrm>
        <a:prstGeom prst="rect">
          <a:avLst/>
        </a:prstGeom>
        <a:solidFill>
          <a:schemeClr val="accent2">
            <a:hueOff val="4243259"/>
            <a:satOff val="-15983"/>
            <a:lumOff val="13412"/>
            <a:alphaOff val="0"/>
          </a:schemeClr>
        </a:solidFill>
        <a:ln w="12700" cap="flat" cmpd="sng" algn="ctr">
          <a:solidFill>
            <a:schemeClr val="accent2">
              <a:hueOff val="4243259"/>
              <a:satOff val="-15983"/>
              <a:lumOff val="1341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23B0DF-4C90-40E6-8BA5-68D2010AC05D}">
      <dsp:nvSpPr>
        <dsp:cNvPr id="0" name=""/>
        <dsp:cNvSpPr/>
      </dsp:nvSpPr>
      <dsp:spPr>
        <a:xfrm>
          <a:off x="7487513" y="0"/>
          <a:ext cx="3403415" cy="3738863"/>
        </a:xfrm>
        <a:prstGeom prst="rect">
          <a:avLst/>
        </a:prstGeom>
        <a:solidFill>
          <a:schemeClr val="accent2">
            <a:tint val="40000"/>
            <a:alpha val="90000"/>
            <a:hueOff val="7414877"/>
            <a:satOff val="-7406"/>
            <a:lumOff val="3414"/>
            <a:alphaOff val="0"/>
          </a:schemeClr>
        </a:solidFill>
        <a:ln w="12700" cap="flat" cmpd="sng" algn="ctr">
          <a:solidFill>
            <a:schemeClr val="accent2">
              <a:tint val="40000"/>
              <a:alpha val="90000"/>
              <a:hueOff val="7414877"/>
              <a:satOff val="-7406"/>
              <a:lumOff val="341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5343" tIns="330200" rIns="265343" bIns="330200" numCol="1" spcCol="1270" anchor="t" anchorCtr="0">
          <a:noAutofit/>
        </a:bodyPr>
        <a:lstStyle/>
        <a:p>
          <a:pPr marL="0" lvl="0" indent="0" algn="l" defTabSz="1155700">
            <a:lnSpc>
              <a:spcPct val="90000"/>
            </a:lnSpc>
            <a:spcBef>
              <a:spcPct val="0"/>
            </a:spcBef>
            <a:spcAft>
              <a:spcPct val="35000"/>
            </a:spcAft>
            <a:buNone/>
          </a:pPr>
          <a:r>
            <a:rPr lang="en-US" sz="2600" kern="1200" dirty="0"/>
            <a:t>Make the most significant impact </a:t>
          </a:r>
        </a:p>
      </dsp:txBody>
      <dsp:txXfrm>
        <a:off x="7487513" y="1420767"/>
        <a:ext cx="3403415" cy="2243317"/>
      </dsp:txXfrm>
    </dsp:sp>
    <dsp:sp modelId="{7C9A6E3B-0C0F-46B9-B7EB-E2B54D5A08CE}">
      <dsp:nvSpPr>
        <dsp:cNvPr id="0" name=""/>
        <dsp:cNvSpPr/>
      </dsp:nvSpPr>
      <dsp:spPr>
        <a:xfrm>
          <a:off x="8628391" y="373886"/>
          <a:ext cx="1121658" cy="1121658"/>
        </a:xfrm>
        <a:prstGeom prst="ellipse">
          <a:avLst/>
        </a:prstGeom>
        <a:solidFill>
          <a:schemeClr val="accent2">
            <a:hueOff val="5657678"/>
            <a:satOff val="-21310"/>
            <a:lumOff val="17882"/>
            <a:alphaOff val="0"/>
          </a:schemeClr>
        </a:solidFill>
        <a:ln w="12700" cap="flat" cmpd="sng" algn="ctr">
          <a:solidFill>
            <a:schemeClr val="accent2">
              <a:hueOff val="5657678"/>
              <a:satOff val="-21310"/>
              <a:lumOff val="1788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449" tIns="12700" rIns="87449"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8792654" y="538149"/>
        <a:ext cx="793132" cy="793132"/>
      </dsp:txXfrm>
    </dsp:sp>
    <dsp:sp modelId="{6DC34228-48E0-4B95-AAFE-5AD535F53189}">
      <dsp:nvSpPr>
        <dsp:cNvPr id="0" name=""/>
        <dsp:cNvSpPr/>
      </dsp:nvSpPr>
      <dsp:spPr>
        <a:xfrm>
          <a:off x="7487513" y="3738791"/>
          <a:ext cx="3403415" cy="72"/>
        </a:xfrm>
        <a:prstGeom prst="rect">
          <a:avLst/>
        </a:prstGeom>
        <a:solidFill>
          <a:schemeClr val="accent2">
            <a:hueOff val="7072097"/>
            <a:satOff val="-26638"/>
            <a:lumOff val="22353"/>
            <a:alphaOff val="0"/>
          </a:schemeClr>
        </a:solidFill>
        <a:ln w="12700" cap="flat" cmpd="sng" algn="ctr">
          <a:solidFill>
            <a:schemeClr val="accent2">
              <a:hueOff val="7072097"/>
              <a:satOff val="-26638"/>
              <a:lumOff val="2235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E92EB4-B3F0-4D0C-9534-9788C1488DB5}">
      <dsp:nvSpPr>
        <dsp:cNvPr id="0" name=""/>
        <dsp:cNvSpPr/>
      </dsp:nvSpPr>
      <dsp:spPr>
        <a:xfrm>
          <a:off x="0" y="2495"/>
          <a:ext cx="721641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956CE4-B8F6-4E2C-A151-A964A9771E21}">
      <dsp:nvSpPr>
        <dsp:cNvPr id="0" name=""/>
        <dsp:cNvSpPr/>
      </dsp:nvSpPr>
      <dsp:spPr>
        <a:xfrm>
          <a:off x="0" y="2495"/>
          <a:ext cx="7216416" cy="851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Poll membership on charities </a:t>
          </a:r>
        </a:p>
      </dsp:txBody>
      <dsp:txXfrm>
        <a:off x="0" y="2495"/>
        <a:ext cx="7216416" cy="851044"/>
      </dsp:txXfrm>
    </dsp:sp>
    <dsp:sp modelId="{5BCD7960-0A65-4E3D-91A6-5EF00EBF89F2}">
      <dsp:nvSpPr>
        <dsp:cNvPr id="0" name=""/>
        <dsp:cNvSpPr/>
      </dsp:nvSpPr>
      <dsp:spPr>
        <a:xfrm>
          <a:off x="0" y="853540"/>
          <a:ext cx="721641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AE2731-7664-4C57-BDD8-C21E11ACF8B2}">
      <dsp:nvSpPr>
        <dsp:cNvPr id="0" name=""/>
        <dsp:cNvSpPr/>
      </dsp:nvSpPr>
      <dsp:spPr>
        <a:xfrm>
          <a:off x="0" y="853540"/>
          <a:ext cx="7216416" cy="851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Send out RFP form to suggested charities</a:t>
          </a:r>
        </a:p>
      </dsp:txBody>
      <dsp:txXfrm>
        <a:off x="0" y="853540"/>
        <a:ext cx="7216416" cy="851044"/>
      </dsp:txXfrm>
    </dsp:sp>
    <dsp:sp modelId="{71173E6F-2CCB-4DA4-85B6-3DD2A4CBE98E}">
      <dsp:nvSpPr>
        <dsp:cNvPr id="0" name=""/>
        <dsp:cNvSpPr/>
      </dsp:nvSpPr>
      <dsp:spPr>
        <a:xfrm>
          <a:off x="0" y="1704585"/>
          <a:ext cx="721641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750BDE-66DA-4D89-AB8A-5C58D7148EA3}">
      <dsp:nvSpPr>
        <dsp:cNvPr id="0" name=""/>
        <dsp:cNvSpPr/>
      </dsp:nvSpPr>
      <dsp:spPr>
        <a:xfrm>
          <a:off x="0" y="1704585"/>
          <a:ext cx="7216416" cy="851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Community service subcommittee reviews RFP</a:t>
          </a:r>
        </a:p>
      </dsp:txBody>
      <dsp:txXfrm>
        <a:off x="0" y="1704585"/>
        <a:ext cx="7216416" cy="851044"/>
      </dsp:txXfrm>
    </dsp:sp>
    <dsp:sp modelId="{1F25D3A3-DF67-4709-9EE3-9975308C759E}">
      <dsp:nvSpPr>
        <dsp:cNvPr id="0" name=""/>
        <dsp:cNvSpPr/>
      </dsp:nvSpPr>
      <dsp:spPr>
        <a:xfrm>
          <a:off x="0" y="2555630"/>
          <a:ext cx="721641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E0066A-B1EF-4AF8-8C3B-71F3869CAB38}">
      <dsp:nvSpPr>
        <dsp:cNvPr id="0" name=""/>
        <dsp:cNvSpPr/>
      </dsp:nvSpPr>
      <dsp:spPr>
        <a:xfrm>
          <a:off x="0" y="2555630"/>
          <a:ext cx="7216416" cy="851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5 are selected to present to the club</a:t>
          </a:r>
        </a:p>
      </dsp:txBody>
      <dsp:txXfrm>
        <a:off x="0" y="2555630"/>
        <a:ext cx="7216416" cy="851044"/>
      </dsp:txXfrm>
    </dsp:sp>
    <dsp:sp modelId="{561CAC69-3260-416D-83ED-9FF9F92CF539}">
      <dsp:nvSpPr>
        <dsp:cNvPr id="0" name=""/>
        <dsp:cNvSpPr/>
      </dsp:nvSpPr>
      <dsp:spPr>
        <a:xfrm>
          <a:off x="0" y="3406674"/>
          <a:ext cx="721641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6A2BD2-BBFA-402C-B161-3C28E9D7539A}">
      <dsp:nvSpPr>
        <dsp:cNvPr id="0" name=""/>
        <dsp:cNvSpPr/>
      </dsp:nvSpPr>
      <dsp:spPr>
        <a:xfrm>
          <a:off x="0" y="3406674"/>
          <a:ext cx="7216416" cy="851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Membership votes that day or via email polling over next 5 days</a:t>
          </a:r>
        </a:p>
      </dsp:txBody>
      <dsp:txXfrm>
        <a:off x="0" y="3406674"/>
        <a:ext cx="7216416" cy="851044"/>
      </dsp:txXfrm>
    </dsp:sp>
    <dsp:sp modelId="{BE4D738B-524F-461A-8BEE-DDE910CD3A1A}">
      <dsp:nvSpPr>
        <dsp:cNvPr id="0" name=""/>
        <dsp:cNvSpPr/>
      </dsp:nvSpPr>
      <dsp:spPr>
        <a:xfrm>
          <a:off x="0" y="4257719"/>
          <a:ext cx="721641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B4C805-1CEC-4610-ACF6-8ECD0C61E5E5}">
      <dsp:nvSpPr>
        <dsp:cNvPr id="0" name=""/>
        <dsp:cNvSpPr/>
      </dsp:nvSpPr>
      <dsp:spPr>
        <a:xfrm>
          <a:off x="0" y="4257719"/>
          <a:ext cx="7216416" cy="851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Top vote recipient is notified and grant submission process begins</a:t>
          </a:r>
        </a:p>
      </dsp:txBody>
      <dsp:txXfrm>
        <a:off x="0" y="4257719"/>
        <a:ext cx="7216416" cy="851044"/>
      </dsp:txXfrm>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3/26/2025</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70985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3/26/2025</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706860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3/26/2025</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8487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3/26/2025</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3748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3/26/2025</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965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3/26/2025</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82273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3/26/2025</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925584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3/26/2025</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935712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3/26/2025</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549792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3/26/2025</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668362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3/26/2025</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28079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3/26/2025</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3599217"/>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hyperlink" Target="mailto:kristen@harmonyconsultingdsm.com"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FD1D2CD-954D-4C4D-B505-05EAD159B2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03A642-87A6-AE74-A504-18BFAD9B00EA}"/>
              </a:ext>
            </a:extLst>
          </p:cNvPr>
          <p:cNvSpPr>
            <a:spLocks noGrp="1"/>
          </p:cNvSpPr>
          <p:nvPr>
            <p:ph type="ctrTitle"/>
          </p:nvPr>
        </p:nvSpPr>
        <p:spPr>
          <a:xfrm>
            <a:off x="640080" y="1371600"/>
            <a:ext cx="4670661" cy="3030842"/>
          </a:xfrm>
        </p:spPr>
        <p:txBody>
          <a:bodyPr>
            <a:normAutofit/>
          </a:bodyPr>
          <a:lstStyle/>
          <a:p>
            <a:r>
              <a:rPr lang="en-US" dirty="0"/>
              <a:t>Community Grants </a:t>
            </a:r>
          </a:p>
        </p:txBody>
      </p:sp>
      <p:sp>
        <p:nvSpPr>
          <p:cNvPr id="3" name="Subtitle 2">
            <a:extLst>
              <a:ext uri="{FF2B5EF4-FFF2-40B4-BE49-F238E27FC236}">
                <a16:creationId xmlns:a16="http://schemas.microsoft.com/office/drawing/2014/main" id="{3C34DF19-8BB4-387A-1D1B-8F91A8910A73}"/>
              </a:ext>
            </a:extLst>
          </p:cNvPr>
          <p:cNvSpPr>
            <a:spLocks noGrp="1"/>
          </p:cNvSpPr>
          <p:nvPr>
            <p:ph type="subTitle" idx="1"/>
          </p:nvPr>
        </p:nvSpPr>
        <p:spPr>
          <a:xfrm>
            <a:off x="640080" y="4584879"/>
            <a:ext cx="4670660" cy="1287887"/>
          </a:xfrm>
        </p:spPr>
        <p:txBody>
          <a:bodyPr>
            <a:normAutofit/>
          </a:bodyPr>
          <a:lstStyle/>
          <a:p>
            <a:r>
              <a:rPr lang="en-US" dirty="0"/>
              <a:t>Best Practices for Preparation and Submission</a:t>
            </a:r>
          </a:p>
        </p:txBody>
      </p:sp>
      <p:cxnSp>
        <p:nvCxnSpPr>
          <p:cNvPr id="11" name="Straight Connector 10">
            <a:extLst>
              <a:ext uri="{FF2B5EF4-FFF2-40B4-BE49-F238E27FC236}">
                <a16:creationId xmlns:a16="http://schemas.microsoft.com/office/drawing/2014/main" id="{D132AEA7-A24A-45A9-BF8F-D0AFF34DF6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805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109F3B9E-7E9D-985E-95BB-07C771513B12}"/>
              </a:ext>
            </a:extLst>
          </p:cNvPr>
          <p:cNvPicPr>
            <a:picLocks noChangeAspect="1"/>
          </p:cNvPicPr>
          <p:nvPr/>
        </p:nvPicPr>
        <p:blipFill>
          <a:blip r:embed="rId2"/>
          <a:srcRect l="37917"/>
          <a:stretch/>
        </p:blipFill>
        <p:spPr>
          <a:xfrm>
            <a:off x="6515100" y="10"/>
            <a:ext cx="5676900" cy="6857990"/>
          </a:xfrm>
          <a:prstGeom prst="rect">
            <a:avLst/>
          </a:prstGeom>
        </p:spPr>
      </p:pic>
    </p:spTree>
    <p:extLst>
      <p:ext uri="{BB962C8B-B14F-4D97-AF65-F5344CB8AC3E}">
        <p14:creationId xmlns:p14="http://schemas.microsoft.com/office/powerpoint/2010/main" val="3290406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668864-6DA9-3A73-5566-89E969B5536D}"/>
              </a:ext>
            </a:extLst>
          </p:cNvPr>
          <p:cNvSpPr>
            <a:spLocks noGrp="1"/>
          </p:cNvSpPr>
          <p:nvPr>
            <p:ph type="title"/>
          </p:nvPr>
        </p:nvSpPr>
        <p:spPr>
          <a:xfrm>
            <a:off x="640079" y="570750"/>
            <a:ext cx="10890929" cy="1387934"/>
          </a:xfrm>
        </p:spPr>
        <p:txBody>
          <a:bodyPr anchor="b">
            <a:normAutofit/>
          </a:bodyPr>
          <a:lstStyle/>
          <a:p>
            <a:r>
              <a:rPr lang="en-US" dirty="0"/>
              <a:t>Goals for the grant process</a:t>
            </a:r>
          </a:p>
        </p:txBody>
      </p:sp>
      <p:cxnSp>
        <p:nvCxnSpPr>
          <p:cNvPr id="11" name="Straight Connector 10">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4852D6EC-BFBB-01BC-F755-14D68A3CBAAB}"/>
              </a:ext>
            </a:extLst>
          </p:cNvPr>
          <p:cNvGraphicFramePr>
            <a:graphicFrameLocks noGrp="1"/>
          </p:cNvGraphicFramePr>
          <p:nvPr>
            <p:ph idx="1"/>
            <p:extLst>
              <p:ext uri="{D42A27DB-BD31-4B8C-83A1-F6EECF244321}">
                <p14:modId xmlns:p14="http://schemas.microsoft.com/office/powerpoint/2010/main" val="1082127786"/>
              </p:ext>
            </p:extLst>
          </p:nvPr>
        </p:nvGraphicFramePr>
        <p:xfrm>
          <a:off x="640079" y="2559050"/>
          <a:ext cx="10890929" cy="373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0812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7E48BDE-2BE4-F061-77AF-2F336420AFC0}"/>
              </a:ext>
            </a:extLst>
          </p:cNvPr>
          <p:cNvSpPr>
            <a:spLocks noGrp="1"/>
          </p:cNvSpPr>
          <p:nvPr>
            <p:ph type="title"/>
          </p:nvPr>
        </p:nvSpPr>
        <p:spPr>
          <a:xfrm>
            <a:off x="640080" y="914399"/>
            <a:ext cx="3000587" cy="4160520"/>
          </a:xfrm>
        </p:spPr>
        <p:txBody>
          <a:bodyPr anchor="t">
            <a:normAutofit/>
          </a:bodyPr>
          <a:lstStyle/>
          <a:p>
            <a:r>
              <a:rPr lang="en-US" sz="3600"/>
              <a:t>Our Process</a:t>
            </a:r>
          </a:p>
        </p:txBody>
      </p:sp>
      <p:cxnSp>
        <p:nvCxnSpPr>
          <p:cNvPr id="12" name="Straight Connector 11">
            <a:extLst>
              <a:ext uri="{FF2B5EF4-FFF2-40B4-BE49-F238E27FC236}">
                <a16:creationId xmlns:a16="http://schemas.microsoft.com/office/drawing/2014/main" id="{05ADA91C-AD52-A530-A898-AD6E6987459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60B6B9C3-530D-7EF1-E420-67D877639E7F}"/>
              </a:ext>
            </a:extLst>
          </p:cNvPr>
          <p:cNvGraphicFramePr>
            <a:graphicFrameLocks noGrp="1"/>
          </p:cNvGraphicFramePr>
          <p:nvPr>
            <p:ph idx="1"/>
            <p:extLst>
              <p:ext uri="{D42A27DB-BD31-4B8C-83A1-F6EECF244321}">
                <p14:modId xmlns:p14="http://schemas.microsoft.com/office/powerpoint/2010/main" val="334036054"/>
              </p:ext>
            </p:extLst>
          </p:nvPr>
        </p:nvGraphicFramePr>
        <p:xfrm>
          <a:off x="4303332" y="891606"/>
          <a:ext cx="7216416" cy="51112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1663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ABAF06F-473D-865A-7F32-CAD9E8C506B7}"/>
              </a:ext>
            </a:extLst>
          </p:cNvPr>
          <p:cNvSpPr txBox="1"/>
          <p:nvPr/>
        </p:nvSpPr>
        <p:spPr>
          <a:xfrm>
            <a:off x="378542" y="657898"/>
            <a:ext cx="11434916" cy="6041526"/>
          </a:xfrm>
          <a:prstGeom prst="rect">
            <a:avLst/>
          </a:prstGeom>
          <a:noFill/>
        </p:spPr>
        <p:txBody>
          <a:bodyPr wrap="square">
            <a:spAutoFit/>
          </a:bodyPr>
          <a:lstStyle/>
          <a:p>
            <a:pPr marL="0" marR="0">
              <a:lnSpc>
                <a:spcPct val="107000"/>
              </a:lnSpc>
              <a:spcAft>
                <a:spcPts val="800"/>
              </a:spcAft>
              <a:buNone/>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Good Afternoon, ____________</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 I serve on the Board for our local Rotary Club of Des Moines AM. Each year our Club provides a grant to a local organization to assist with a specific project/endeavor that a non-profit, such as yourself, may be working on.  Our Club’s motto is </a:t>
            </a:r>
            <a:r>
              <a:rPr lang="en-US" sz="1200" i="1"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Service Over Self </a:t>
            </a: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and our Community Grants serve our mission to support the local need in our community. This year we surveyed our members for suggestions of nonprofits in Des Moines that might be a good fit for our annual grant and your name was submitted.</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 Our requirements for a RFP are outlined below.  Although we know you are busy carrying out your mission and day-to-day, we would please ask that you submit your RFP to me no later than end of day</a:t>
            </a:r>
            <a:r>
              <a:rPr lang="en-US" sz="1200" b="1"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 </a:t>
            </a:r>
            <a:r>
              <a:rPr lang="en-US" sz="1200" b="1" u="sng"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Friday, March 28, 2024</a:t>
            </a: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 Please complete the RFP specific to your organization’s focus.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Provide a brief description of your organization and its mission.</a:t>
            </a:r>
            <a:endParaRPr lang="en-US" sz="12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Describe a current project including its location and objectives.</a:t>
            </a:r>
            <a:endParaRPr lang="en-US" sz="12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Describe how the project will benefit the community.</a:t>
            </a:r>
            <a:endParaRPr lang="en-US" sz="12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Describe how the project improve the lives of disadvantaged/underserved people.</a:t>
            </a:r>
            <a:endParaRPr lang="en-US" sz="12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Describe how our Rotary Club may be able to participate in the project.</a:t>
            </a:r>
            <a:endParaRPr lang="en-US" sz="12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Provide an overview of the current project budget.</a:t>
            </a:r>
            <a:endParaRPr lang="en-US" sz="12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Provide an overview of the sources of current funding towards project.</a:t>
            </a:r>
            <a:endParaRPr lang="en-US" sz="12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How would the public know this project is being fully/partially sponsored by our Club?</a:t>
            </a:r>
            <a:endParaRPr lang="en-US" sz="12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  We know it is a short time frame and we appreciate your prompt response and look forward to hearing from you by </a:t>
            </a:r>
            <a:r>
              <a:rPr lang="en-US" sz="1200" b="1" u="sng"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Friday, March 28, 2024</a:t>
            </a: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 The RFPs will be reviewed by our Community Service Committee who will narrow the list to 5 organizations by </a:t>
            </a:r>
            <a:r>
              <a:rPr lang="en-US" sz="1200" u="sng"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April 12, 2024</a:t>
            </a: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 These top 5 candidates will be invited to give a short presentation (5-10 minutes) to our Club at our meeting on </a:t>
            </a:r>
            <a:r>
              <a:rPr lang="en-US" sz="1200" b="1" u="sng"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April 26, 2024, at 7am</a:t>
            </a: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 Members will vote on their top choice and we will notify the winning grant recipient by May 3, 2024.</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 Please don’t hesitate to call/email with any questions.  Thank you for all you do in making our local community a better place!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Kristen Boldt</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buNone/>
            </a:pPr>
            <a:r>
              <a:rPr lang="en-US" sz="12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DMAM Rotary Community Service Committee Chair</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buNone/>
            </a:pPr>
            <a:r>
              <a:rPr lang="en-US" sz="1200" u="sng" kern="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hlinkClick r:id="rId2"/>
              </a:rPr>
              <a:t>kristen@harmonyconsultingdsm.com</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buNone/>
            </a:pPr>
            <a:r>
              <a:rPr lang="en-US" sz="1200" kern="0" dirty="0">
                <a:solidFill>
                  <a:srgbClr val="242424"/>
                </a:solidFill>
                <a:effectLst/>
                <a:latin typeface="Calibri" panose="020F0502020204030204" pitchFamily="34" charset="0"/>
                <a:ea typeface="Times New Roman" panose="02020603050405020304" pitchFamily="18" charset="0"/>
                <a:cs typeface="Times New Roman" panose="02020603050405020304" pitchFamily="18" charset="0"/>
              </a:rPr>
              <a:t>515-229-7395</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29B0FC64-4BFB-5773-F821-AA78702DB505}"/>
              </a:ext>
            </a:extLst>
          </p:cNvPr>
          <p:cNvSpPr txBox="1"/>
          <p:nvPr/>
        </p:nvSpPr>
        <p:spPr>
          <a:xfrm>
            <a:off x="378542" y="255639"/>
            <a:ext cx="4734232" cy="369332"/>
          </a:xfrm>
          <a:prstGeom prst="rect">
            <a:avLst/>
          </a:prstGeom>
          <a:noFill/>
        </p:spPr>
        <p:txBody>
          <a:bodyPr wrap="square" rtlCol="0">
            <a:spAutoFit/>
          </a:bodyPr>
          <a:lstStyle/>
          <a:p>
            <a:r>
              <a:rPr lang="en-US" b="1" u="sng" dirty="0"/>
              <a:t>RFP Letter to Nonprofits</a:t>
            </a:r>
          </a:p>
        </p:txBody>
      </p:sp>
    </p:spTree>
    <p:extLst>
      <p:ext uri="{BB962C8B-B14F-4D97-AF65-F5344CB8AC3E}">
        <p14:creationId xmlns:p14="http://schemas.microsoft.com/office/powerpoint/2010/main" val="2854772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74CDA4-ADA7-66A4-8E04-85DC7B1F86F1}"/>
              </a:ext>
            </a:extLst>
          </p:cNvPr>
          <p:cNvSpPr>
            <a:spLocks noGrp="1"/>
          </p:cNvSpPr>
          <p:nvPr>
            <p:ph type="title"/>
          </p:nvPr>
        </p:nvSpPr>
        <p:spPr>
          <a:xfrm>
            <a:off x="640080" y="570750"/>
            <a:ext cx="10890929" cy="1176643"/>
          </a:xfrm>
        </p:spPr>
        <p:txBody>
          <a:bodyPr anchor="b">
            <a:normAutofit/>
          </a:bodyPr>
          <a:lstStyle/>
          <a:p>
            <a:r>
              <a:rPr lang="en-US" dirty="0"/>
              <a:t>Selection Criteria</a:t>
            </a:r>
          </a:p>
        </p:txBody>
      </p:sp>
      <p:cxnSp>
        <p:nvCxnSpPr>
          <p:cNvPr id="10" name="Straight Connector 9">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3" name="Content Placeholder 2">
            <a:extLst>
              <a:ext uri="{FF2B5EF4-FFF2-40B4-BE49-F238E27FC236}">
                <a16:creationId xmlns:a16="http://schemas.microsoft.com/office/drawing/2014/main" id="{3C7D21A6-F46B-8C17-6C68-C3A3124C3663}"/>
              </a:ext>
            </a:extLst>
          </p:cNvPr>
          <p:cNvSpPr>
            <a:spLocks noGrp="1"/>
          </p:cNvSpPr>
          <p:nvPr>
            <p:ph idx="1"/>
          </p:nvPr>
        </p:nvSpPr>
        <p:spPr>
          <a:xfrm>
            <a:off x="640080" y="2529435"/>
            <a:ext cx="10890929" cy="3768480"/>
          </a:xfrm>
        </p:spPr>
        <p:txBody>
          <a:bodyPr>
            <a:normAutofit/>
          </a:bodyPr>
          <a:lstStyle/>
          <a:p>
            <a:pPr>
              <a:spcAft>
                <a:spcPts val="800"/>
              </a:spcAft>
            </a:pPr>
            <a:r>
              <a:rPr lang="en-US" sz="2400" kern="100" dirty="0">
                <a:effectLst/>
                <a:latin typeface="Century Gothic" panose="020B0502020202020204" pitchFamily="34" charset="0"/>
                <a:ea typeface="Aptos" panose="020B0004020202020204" pitchFamily="34" charset="0"/>
                <a:cs typeface="Times New Roman" panose="02020603050405020304" pitchFamily="18" charset="0"/>
              </a:rPr>
              <a:t>Eliminated any organization who received funds from our club in the last 2 years </a:t>
            </a:r>
          </a:p>
          <a:p>
            <a:pPr>
              <a:spcAft>
                <a:spcPts val="800"/>
              </a:spcAft>
            </a:pPr>
            <a:r>
              <a:rPr lang="en-US" sz="2400" kern="100" dirty="0">
                <a:effectLst/>
                <a:latin typeface="Century Gothic" panose="020B0502020202020204" pitchFamily="34" charset="0"/>
                <a:ea typeface="Aptos" panose="020B0004020202020204" pitchFamily="34" charset="0"/>
                <a:cs typeface="Times New Roman" panose="02020603050405020304" pitchFamily="18" charset="0"/>
              </a:rPr>
              <a:t>Sorted remaining RFP into categories by (broad) topic</a:t>
            </a:r>
          </a:p>
          <a:p>
            <a:pPr>
              <a:spcAft>
                <a:spcPts val="800"/>
              </a:spcAft>
            </a:pPr>
            <a:r>
              <a:rPr lang="en-US" sz="2400" kern="100" dirty="0">
                <a:latin typeface="Century Gothic" panose="020B0502020202020204" pitchFamily="34" charset="0"/>
                <a:ea typeface="Aptos" panose="020B0004020202020204" pitchFamily="34" charset="0"/>
                <a:cs typeface="Times New Roman" panose="02020603050405020304" pitchFamily="18" charset="0"/>
              </a:rPr>
              <a:t>Each committee member shared their top picks, bottom picks and up for discussion</a:t>
            </a:r>
            <a:endParaRPr lang="en-US" sz="2400" kern="100" dirty="0">
              <a:effectLst/>
              <a:latin typeface="Century Gothic" panose="020B0502020202020204" pitchFamily="34" charset="0"/>
              <a:ea typeface="Aptos" panose="020B0004020202020204" pitchFamily="34" charset="0"/>
              <a:cs typeface="Times New Roman" panose="02020603050405020304" pitchFamily="18" charset="0"/>
            </a:endParaRPr>
          </a:p>
          <a:p>
            <a:pPr>
              <a:spcAft>
                <a:spcPts val="800"/>
              </a:spcAft>
            </a:pPr>
            <a:r>
              <a:rPr lang="en-US" sz="2400" kern="100" dirty="0">
                <a:effectLst/>
                <a:latin typeface="Century Gothic" panose="020B0502020202020204" pitchFamily="34" charset="0"/>
                <a:ea typeface="Aptos" panose="020B0004020202020204" pitchFamily="34" charset="0"/>
                <a:cs typeface="Times New Roman" panose="02020603050405020304" pitchFamily="18" charset="0"/>
              </a:rPr>
              <a:t>Narrowed list to 10 for discussion</a:t>
            </a:r>
          </a:p>
          <a:p>
            <a:pPr marL="0" marR="0">
              <a:spcAft>
                <a:spcPts val="800"/>
              </a:spcAft>
              <a:buNone/>
            </a:pPr>
            <a:endParaRPr lang="en-US" dirty="0"/>
          </a:p>
        </p:txBody>
      </p:sp>
    </p:spTree>
    <p:extLst>
      <p:ext uri="{BB962C8B-B14F-4D97-AF65-F5344CB8AC3E}">
        <p14:creationId xmlns:p14="http://schemas.microsoft.com/office/powerpoint/2010/main" val="3684753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5693287-FCE3-2047-C983-1FFA5A0730A8}"/>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653AE3C-AC4F-907C-B473-B9A30D2150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sp>
        <p:nvSpPr>
          <p:cNvPr id="2" name="Title 1">
            <a:extLst>
              <a:ext uri="{FF2B5EF4-FFF2-40B4-BE49-F238E27FC236}">
                <a16:creationId xmlns:a16="http://schemas.microsoft.com/office/drawing/2014/main" id="{52E5D260-D4C3-BDF6-A2E4-EFD5A2DCA0C2}"/>
              </a:ext>
            </a:extLst>
          </p:cNvPr>
          <p:cNvSpPr>
            <a:spLocks noGrp="1"/>
          </p:cNvSpPr>
          <p:nvPr>
            <p:ph type="title"/>
          </p:nvPr>
        </p:nvSpPr>
        <p:spPr>
          <a:xfrm>
            <a:off x="238146" y="974690"/>
            <a:ext cx="3412998" cy="1839433"/>
          </a:xfrm>
        </p:spPr>
        <p:txBody>
          <a:bodyPr>
            <a:normAutofit/>
          </a:bodyPr>
          <a:lstStyle/>
          <a:p>
            <a:r>
              <a:rPr lang="en-US" sz="3600" dirty="0"/>
              <a:t>Selection Criteria</a:t>
            </a:r>
          </a:p>
        </p:txBody>
      </p:sp>
      <p:sp>
        <p:nvSpPr>
          <p:cNvPr id="3" name="Content Placeholder 2">
            <a:extLst>
              <a:ext uri="{FF2B5EF4-FFF2-40B4-BE49-F238E27FC236}">
                <a16:creationId xmlns:a16="http://schemas.microsoft.com/office/drawing/2014/main" id="{461DE6DB-D824-BBCA-D150-3E67A5F90C55}"/>
              </a:ext>
            </a:extLst>
          </p:cNvPr>
          <p:cNvSpPr>
            <a:spLocks noGrp="1"/>
          </p:cNvSpPr>
          <p:nvPr>
            <p:ph idx="1"/>
          </p:nvPr>
        </p:nvSpPr>
        <p:spPr>
          <a:xfrm>
            <a:off x="2763297" y="344129"/>
            <a:ext cx="8898647" cy="5985541"/>
          </a:xfrm>
        </p:spPr>
        <p:txBody>
          <a:bodyPr>
            <a:noAutofit/>
          </a:bodyPr>
          <a:lstStyle/>
          <a:p>
            <a:pPr marL="0" marR="0">
              <a:lnSpc>
                <a:spcPct val="110000"/>
              </a:lnSpc>
              <a:spcAft>
                <a:spcPts val="800"/>
              </a:spcAft>
              <a:buNone/>
            </a:pPr>
            <a:r>
              <a:rPr lang="en-US" sz="2200" u="sng" kern="100" dirty="0">
                <a:effectLst/>
                <a:latin typeface="Century Gothic" panose="020B0502020202020204" pitchFamily="34" charset="0"/>
                <a:ea typeface="Aptos" panose="020B0004020202020204" pitchFamily="34" charset="0"/>
                <a:cs typeface="Times New Roman" panose="02020603050405020304" pitchFamily="18" charset="0"/>
              </a:rPr>
              <a:t>District Criteria</a:t>
            </a:r>
          </a:p>
          <a:p>
            <a:pPr marL="342900" marR="0" lvl="0" indent="-342900">
              <a:lnSpc>
                <a:spcPct val="110000"/>
              </a:lnSpc>
              <a:spcAft>
                <a:spcPts val="800"/>
              </a:spcAft>
              <a:buFont typeface="Arial" panose="020B0604020202020204" pitchFamily="34" charset="0"/>
              <a:buChar char="•"/>
              <a:tabLst>
                <a:tab pos="457200" algn="l"/>
              </a:tabLst>
            </a:pPr>
            <a:r>
              <a:rPr lang="en-US" sz="2200" kern="100" dirty="0">
                <a:effectLst/>
                <a:latin typeface="Century Gothic" panose="020B0502020202020204" pitchFamily="34" charset="0"/>
                <a:ea typeface="Aptos" panose="020B0004020202020204" pitchFamily="34" charset="0"/>
                <a:cs typeface="Times New Roman" panose="02020603050405020304" pitchFamily="18" charset="0"/>
              </a:rPr>
              <a:t>Benefit to others. What is the community benefit/impact; who is being served?</a:t>
            </a:r>
          </a:p>
          <a:p>
            <a:pPr marL="342900" marR="0" lvl="0" indent="-342900">
              <a:lnSpc>
                <a:spcPct val="110000"/>
              </a:lnSpc>
              <a:spcAft>
                <a:spcPts val="800"/>
              </a:spcAft>
              <a:buFont typeface="Arial" panose="020B0604020202020204" pitchFamily="34" charset="0"/>
              <a:buChar char="•"/>
              <a:tabLst>
                <a:tab pos="457200" algn="l"/>
              </a:tabLst>
            </a:pPr>
            <a:r>
              <a:rPr lang="en-US" sz="2200" kern="100" dirty="0">
                <a:effectLst/>
                <a:latin typeface="Century Gothic" panose="020B0502020202020204" pitchFamily="34" charset="0"/>
                <a:ea typeface="Aptos" panose="020B0004020202020204" pitchFamily="34" charset="0"/>
                <a:cs typeface="Times New Roman" panose="02020603050405020304" pitchFamily="18" charset="0"/>
              </a:rPr>
              <a:t>Rotary public image. How will Rotary be recognized for the contribution</a:t>
            </a:r>
          </a:p>
          <a:p>
            <a:pPr marL="342900" marR="0" lvl="0" indent="-342900">
              <a:lnSpc>
                <a:spcPct val="110000"/>
              </a:lnSpc>
              <a:spcAft>
                <a:spcPts val="800"/>
              </a:spcAft>
              <a:buFont typeface="Arial" panose="020B0604020202020204" pitchFamily="34" charset="0"/>
              <a:buChar char="•"/>
              <a:tabLst>
                <a:tab pos="457200" algn="l"/>
              </a:tabLst>
            </a:pPr>
            <a:r>
              <a:rPr lang="en-US" sz="2200" kern="100" dirty="0">
                <a:effectLst/>
                <a:latin typeface="Century Gothic" panose="020B0502020202020204" pitchFamily="34" charset="0"/>
                <a:ea typeface="Aptos" panose="020B0004020202020204" pitchFamily="34" charset="0"/>
                <a:cs typeface="Times New Roman" panose="02020603050405020304" pitchFamily="18" charset="0"/>
              </a:rPr>
              <a:t>Club engagement. Can members participate (sweat equity) with the project or organization? </a:t>
            </a:r>
          </a:p>
          <a:p>
            <a:pPr marL="342900" marR="0" lvl="0" indent="-342900">
              <a:lnSpc>
                <a:spcPct val="110000"/>
              </a:lnSpc>
              <a:spcAft>
                <a:spcPts val="800"/>
              </a:spcAft>
              <a:buFont typeface="Arial" panose="020B0604020202020204" pitchFamily="34" charset="0"/>
              <a:buChar char="•"/>
              <a:tabLst>
                <a:tab pos="457200" algn="l"/>
              </a:tabLst>
            </a:pPr>
            <a:r>
              <a:rPr lang="en-US" sz="2200" kern="100" dirty="0">
                <a:effectLst/>
                <a:latin typeface="Century Gothic" panose="020B0502020202020204" pitchFamily="34" charset="0"/>
                <a:ea typeface="Aptos" panose="020B0004020202020204" pitchFamily="34" charset="0"/>
                <a:cs typeface="Times New Roman" panose="02020603050405020304" pitchFamily="18" charset="0"/>
              </a:rPr>
              <a:t>Club support to TRF Annual Fund </a:t>
            </a:r>
          </a:p>
          <a:p>
            <a:pPr marL="0" indent="0">
              <a:lnSpc>
                <a:spcPct val="110000"/>
              </a:lnSpc>
              <a:spcAft>
                <a:spcPts val="800"/>
              </a:spcAft>
              <a:buNone/>
              <a:tabLst>
                <a:tab pos="457200" algn="l"/>
              </a:tabLst>
            </a:pPr>
            <a:r>
              <a:rPr lang="en-US" sz="2200" u="sng" kern="100" dirty="0">
                <a:latin typeface="Century Gothic" panose="020B0502020202020204" pitchFamily="34" charset="0"/>
                <a:ea typeface="Aptos" panose="020B0004020202020204" pitchFamily="34" charset="0"/>
                <a:cs typeface="Times New Roman" panose="02020603050405020304" pitchFamily="18" charset="0"/>
              </a:rPr>
              <a:t>Additional</a:t>
            </a:r>
            <a:r>
              <a:rPr lang="en-US" sz="2200" u="sng" kern="100" dirty="0">
                <a:effectLst/>
                <a:latin typeface="Century Gothic" panose="020B0502020202020204" pitchFamily="34" charset="0"/>
                <a:ea typeface="Aptos" panose="020B0004020202020204" pitchFamily="34" charset="0"/>
                <a:cs typeface="Times New Roman" panose="02020603050405020304" pitchFamily="18" charset="0"/>
              </a:rPr>
              <a:t> Criteria</a:t>
            </a:r>
          </a:p>
          <a:p>
            <a:pPr>
              <a:lnSpc>
                <a:spcPct val="110000"/>
              </a:lnSpc>
              <a:spcAft>
                <a:spcPts val="800"/>
              </a:spcAft>
            </a:pPr>
            <a:r>
              <a:rPr lang="en-US" sz="2200" kern="100" dirty="0">
                <a:effectLst/>
                <a:latin typeface="Century Gothic" panose="020B0502020202020204" pitchFamily="34" charset="0"/>
                <a:ea typeface="Aptos" panose="020B0004020202020204" pitchFamily="34" charset="0"/>
                <a:cs typeface="Times New Roman" panose="02020603050405020304" pitchFamily="18" charset="0"/>
              </a:rPr>
              <a:t>How can we make the biggest “splash” in the organization bucket? </a:t>
            </a:r>
          </a:p>
          <a:p>
            <a:pPr>
              <a:lnSpc>
                <a:spcPct val="110000"/>
              </a:lnSpc>
              <a:spcAft>
                <a:spcPts val="800"/>
              </a:spcAft>
            </a:pPr>
            <a:r>
              <a:rPr lang="en-US" sz="2200" kern="100" dirty="0">
                <a:effectLst/>
                <a:latin typeface="Century Gothic" panose="020B0502020202020204" pitchFamily="34" charset="0"/>
                <a:ea typeface="Aptos" panose="020B0004020202020204" pitchFamily="34" charset="0"/>
                <a:cs typeface="Times New Roman" panose="02020603050405020304" pitchFamily="18" charset="0"/>
              </a:rPr>
              <a:t>Variety in types of nonprofit and causes to present to the club </a:t>
            </a:r>
            <a:endParaRPr lang="en-US" sz="2200" dirty="0"/>
          </a:p>
        </p:txBody>
      </p:sp>
    </p:spTree>
    <p:extLst>
      <p:ext uri="{BB962C8B-B14F-4D97-AF65-F5344CB8AC3E}">
        <p14:creationId xmlns:p14="http://schemas.microsoft.com/office/powerpoint/2010/main" val="3107129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951E2-1371-5B78-8DF0-2C297368603B}"/>
              </a:ext>
            </a:extLst>
          </p:cNvPr>
          <p:cNvSpPr>
            <a:spLocks noGrp="1"/>
          </p:cNvSpPr>
          <p:nvPr>
            <p:ph type="title"/>
          </p:nvPr>
        </p:nvSpPr>
        <p:spPr>
          <a:xfrm>
            <a:off x="571253" y="260555"/>
            <a:ext cx="10890929" cy="1097280"/>
          </a:xfrm>
        </p:spPr>
        <p:txBody>
          <a:bodyPr/>
          <a:lstStyle/>
          <a:p>
            <a:r>
              <a:rPr lang="en-US" dirty="0"/>
              <a:t>Grant Submission</a:t>
            </a:r>
          </a:p>
        </p:txBody>
      </p:sp>
      <p:sp>
        <p:nvSpPr>
          <p:cNvPr id="3" name="Content Placeholder 2">
            <a:extLst>
              <a:ext uri="{FF2B5EF4-FFF2-40B4-BE49-F238E27FC236}">
                <a16:creationId xmlns:a16="http://schemas.microsoft.com/office/drawing/2014/main" id="{2DD493AC-BC21-1CF4-C3E6-C0757387315D}"/>
              </a:ext>
            </a:extLst>
          </p:cNvPr>
          <p:cNvSpPr>
            <a:spLocks noGrp="1"/>
          </p:cNvSpPr>
          <p:nvPr>
            <p:ph idx="1"/>
          </p:nvPr>
        </p:nvSpPr>
        <p:spPr>
          <a:xfrm>
            <a:off x="640080" y="1199535"/>
            <a:ext cx="10890928" cy="5525730"/>
          </a:xfrm>
        </p:spPr>
        <p:txBody>
          <a:bodyPr>
            <a:normAutofit fontScale="85000" lnSpcReduction="20000"/>
          </a:bodyPr>
          <a:lstStyle/>
          <a:p>
            <a:pPr marL="0" marR="0" lvl="0" indent="0">
              <a:spcAft>
                <a:spcPts val="800"/>
              </a:spcAft>
              <a:buNone/>
              <a:tabLst>
                <a:tab pos="457200" algn="l"/>
              </a:tabLst>
            </a:pPr>
            <a:r>
              <a:rPr lang="en-US" sz="2600" kern="0" dirty="0">
                <a:solidFill>
                  <a:srgbClr val="242424"/>
                </a:solidFill>
                <a:latin typeface="Calibri Light" panose="020F0302020204030204" pitchFamily="34" charset="0"/>
                <a:ea typeface="Times New Roman" panose="02020603050405020304" pitchFamily="18" charset="0"/>
                <a:cs typeface="Times New Roman" panose="02020603050405020304" pitchFamily="18" charset="0"/>
              </a:rPr>
              <a:t>Our RFP mirrors the information requested by District so once we have a selection, we have most of what we need in the original proposal</a:t>
            </a:r>
            <a:endParaRPr lang="en-US" sz="26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26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Provide a brief description of your organization and its mission.</a:t>
            </a:r>
            <a:endParaRPr lang="en-US" sz="26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26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Describe a current project including its location and objectives.</a:t>
            </a:r>
            <a:endParaRPr lang="en-US" sz="26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26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Describe how the project will benefit the community.</a:t>
            </a:r>
            <a:endParaRPr lang="en-US" sz="26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26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Describe how the project improve the lives of disadvantaged/underserved people.</a:t>
            </a:r>
            <a:endParaRPr lang="en-US" sz="26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26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Describe how our Rotary Club may be able to participate in the project.</a:t>
            </a:r>
            <a:endParaRPr lang="en-US" sz="26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26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Provide an overview of the current project budget.</a:t>
            </a:r>
            <a:endParaRPr lang="en-US" sz="26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26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Provide an overview of the sources of current funding towards project.</a:t>
            </a:r>
            <a:endParaRPr lang="en-US" sz="26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Aft>
                <a:spcPts val="800"/>
              </a:spcAft>
              <a:buFont typeface="+mj-lt"/>
              <a:buAutoNum type="arabicPeriod"/>
              <a:tabLst>
                <a:tab pos="457200" algn="l"/>
              </a:tabLst>
            </a:pPr>
            <a:r>
              <a:rPr lang="en-US" sz="2600" kern="0" dirty="0">
                <a:solidFill>
                  <a:srgbClr val="242424"/>
                </a:solidFill>
                <a:effectLst/>
                <a:latin typeface="Calibri Light" panose="020F0302020204030204" pitchFamily="34" charset="0"/>
                <a:ea typeface="Times New Roman" panose="02020603050405020304" pitchFamily="18" charset="0"/>
                <a:cs typeface="Times New Roman" panose="02020603050405020304" pitchFamily="18" charset="0"/>
              </a:rPr>
              <a:t>How would the public know this project is being fully/partially sponsored by our Club?</a:t>
            </a:r>
            <a:endParaRPr lang="en-US" sz="2600" kern="100" dirty="0">
              <a:solidFill>
                <a:srgbClr val="242424"/>
              </a:solidFill>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19334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4A01E-CFA1-1D1F-C3F3-1EF30910468D}"/>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3340772987"/>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TotalTime>294</TotalTime>
  <Words>741</Words>
  <Application>Microsoft Office PowerPoint</Application>
  <PresentationFormat>Widescreen</PresentationFormat>
  <Paragraphs>60</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Aptos</vt:lpstr>
      <vt:lpstr>Arial</vt:lpstr>
      <vt:lpstr>Bierstadt</vt:lpstr>
      <vt:lpstr>Calibri</vt:lpstr>
      <vt:lpstr>Calibri Light</vt:lpstr>
      <vt:lpstr>Century Gothic</vt:lpstr>
      <vt:lpstr>Grandview Display</vt:lpstr>
      <vt:lpstr>DashVTI</vt:lpstr>
      <vt:lpstr>Community Grants </vt:lpstr>
      <vt:lpstr>Goals for the grant process</vt:lpstr>
      <vt:lpstr>Our Process</vt:lpstr>
      <vt:lpstr>PowerPoint Presentation</vt:lpstr>
      <vt:lpstr>Selection Criteria</vt:lpstr>
      <vt:lpstr>Selection Criteria</vt:lpstr>
      <vt:lpstr>Grant Submission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Kristen Boldt</dc:creator>
  <cp:lastModifiedBy>Kristen Boldt</cp:lastModifiedBy>
  <cp:revision>1</cp:revision>
  <dcterms:created xsi:type="dcterms:W3CDTF">2025-03-26T21:13:32Z</dcterms:created>
  <dcterms:modified xsi:type="dcterms:W3CDTF">2025-03-27T02:07:58Z</dcterms:modified>
</cp:coreProperties>
</file>