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2" r:id="rId2"/>
    <p:sldId id="368" r:id="rId3"/>
    <p:sldId id="37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76" r:id="rId12"/>
    <p:sldId id="377" r:id="rId13"/>
    <p:sldId id="378" r:id="rId14"/>
    <p:sldId id="379" r:id="rId15"/>
    <p:sldId id="380" r:id="rId16"/>
    <p:sldId id="369" r:id="rId17"/>
    <p:sldId id="381" r:id="rId18"/>
    <p:sldId id="372" r:id="rId19"/>
    <p:sldId id="373" r:id="rId20"/>
    <p:sldId id="374" r:id="rId21"/>
    <p:sldId id="382" r:id="rId22"/>
    <p:sldId id="393" r:id="rId23"/>
    <p:sldId id="394" r:id="rId24"/>
    <p:sldId id="38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8F"/>
    <a:srgbClr val="17448F"/>
    <a:srgbClr val="16468F"/>
    <a:srgbClr val="48595D"/>
    <a:srgbClr val="FFFFFF"/>
    <a:srgbClr val="D9185C"/>
    <a:srgbClr val="06B4E6"/>
    <a:srgbClr val="15458F"/>
    <a:srgbClr val="DA1A5A"/>
    <a:srgbClr val="00B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4" autoAdjust="0"/>
    <p:restoredTop sz="96327" autoAdjust="0"/>
  </p:normalViewPr>
  <p:slideViewPr>
    <p:cSldViewPr snapToGrid="0" showGuides="1">
      <p:cViewPr varScale="1">
        <p:scale>
          <a:sx n="95" d="100"/>
          <a:sy n="95" d="100"/>
        </p:scale>
        <p:origin x="1080" y="472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597BB3C4-A25A-4E4F-BE28-871986059840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087504-2937-DA49-A67C-4C1312BE8F43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79435-8D64-A617-B30F-B0454258BFB7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C3935-CA92-CDE2-3BF6-E39C7320DF6D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FBBFAC-0F1F-087E-2C8A-51580DFFA607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53D8C92A-A541-5F2D-B8F3-88CCB0DE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67E0E14-E8EC-142C-391B-E89FBAAFC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2A3860-8B2A-7053-FB5A-2FFE0053F5A1}"/>
              </a:ext>
            </a:extLst>
          </p:cNvPr>
          <p:cNvSpPr txBox="1"/>
          <p:nvPr/>
        </p:nvSpPr>
        <p:spPr>
          <a:xfrm>
            <a:off x="2860885" y="2037458"/>
            <a:ext cx="64702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17458F"/>
                </a:solidFill>
                <a:latin typeface="Aptos Display" panose="020B0004020202020204" pitchFamily="34" charset="0"/>
              </a:rPr>
              <a:t>Welcome</a:t>
            </a:r>
          </a:p>
          <a:p>
            <a:pPr algn="ctr"/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ptos Display" panose="020B0004020202020204" pitchFamily="34" charset="0"/>
              </a:rPr>
              <a:t>&amp;</a:t>
            </a:r>
          </a:p>
          <a:p>
            <a:pPr algn="ctr"/>
            <a:r>
              <a:rPr lang="en-US" sz="6600" b="1" dirty="0">
                <a:solidFill>
                  <a:srgbClr val="17458F"/>
                </a:solidFill>
                <a:latin typeface="Aptos Display" panose="020B0004020202020204" pitchFamily="34" charset="0"/>
              </a:rPr>
              <a:t>Introductions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3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CFF99-EC95-9B31-D2D7-45BB6297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39751506-5155-5CF7-3F1B-80176A5FD4B9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F545A1D-3A9D-BD19-B4FA-29887E2B2C4A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B55D8-86E4-D5B3-EA12-4F0405734A05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BC6160-BB22-2A1F-4291-EE3C451B3EC1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DD93B0-E725-B22D-EA69-2ED65AE937F3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E4A2FD05-242F-2773-EE26-AD51C261D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9FC3990-1A42-9A1E-AAE5-A44C16FC8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5FC03A-D2A1-91C7-C2A4-5FAE86220A81}"/>
              </a:ext>
            </a:extLst>
          </p:cNvPr>
          <p:cNvSpPr txBox="1"/>
          <p:nvPr/>
        </p:nvSpPr>
        <p:spPr>
          <a:xfrm>
            <a:off x="1942897" y="1764321"/>
            <a:ext cx="9433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Communicat</a:t>
            </a:r>
            <a:r>
              <a:rPr lang="en-US" sz="2800" b="1" dirty="0">
                <a:solidFill>
                  <a:srgbClr val="17458F"/>
                </a:solidFill>
                <a:latin typeface="Aptos" panose="020B0004020202020204" pitchFamily="34" charset="0"/>
              </a:rPr>
              <a:t>e the Why</a:t>
            </a:r>
            <a:endParaRPr lang="en-US" sz="2800" b="1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Learn What Appeals to Them About Rotary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Share How They Make a Difference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Talk About</a:t>
            </a: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 Service Above Self</a:t>
            </a: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CB7F94-3263-3034-8AD5-2EFC2883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786" y="4195756"/>
            <a:ext cx="3734349" cy="2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332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C692D-1DC9-A502-C61E-77AB7AC3B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EC37434F-1E46-E318-BB49-D9F2C24D6E30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8C805B-0B19-285A-4200-1A04C679EF62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75C05-35EC-ED83-1C28-B0B0407A1B9D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AE8D8-FD80-10A0-EFD7-D773E3031186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A86325-8073-20C0-B7BC-C8C60C3F90DC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9CD07CFA-5A1E-22E7-100A-42EBD73C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9574C12-81BE-D719-1A94-99032D174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79C90-A0FC-C3C9-B5F1-D538525C41F1}"/>
              </a:ext>
            </a:extLst>
          </p:cNvPr>
          <p:cNvSpPr txBox="1"/>
          <p:nvPr/>
        </p:nvSpPr>
        <p:spPr>
          <a:xfrm>
            <a:off x="2517569" y="1856919"/>
            <a:ext cx="6811625" cy="342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3200" b="1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b="1" dirty="0">
                <a:solidFill>
                  <a:srgbClr val="17458F"/>
                </a:solidFill>
              </a:rPr>
              <a:t>Engaging Members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320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320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>
                <a:solidFill>
                  <a:srgbClr val="17458F"/>
                </a:solidFill>
              </a:rPr>
              <a:t>By D6000 Membership Tri-Chair  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>
                <a:solidFill>
                  <a:srgbClr val="17458F"/>
                </a:solidFill>
              </a:rPr>
              <a:t>Larry Thein </a:t>
            </a:r>
          </a:p>
          <a:p>
            <a:endParaRPr lang="en-US" sz="4400" b="1" dirty="0">
              <a:solidFill>
                <a:srgbClr val="17458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11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9AD2-03ED-A283-62D6-10A468F3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18A8FEE4-F4E8-E2C0-A4B7-53B2D2F497FB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FB12C58-4DFA-9CFA-F250-1539D63C0AEE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B590C-EDC7-CF2A-C842-22334982D797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E14B47-9900-E6B5-2EFE-65800B769A3B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7DBC-14B2-92E6-FB51-C357AB2B7428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CCE0F6C6-C44E-B921-2D22-7EBB0A77F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F218696-1550-57F6-C6F4-E796B58D1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422269-B899-F025-C505-EF67A3AE3B50}"/>
              </a:ext>
            </a:extLst>
          </p:cNvPr>
          <p:cNvSpPr txBox="1"/>
          <p:nvPr/>
        </p:nvSpPr>
        <p:spPr>
          <a:xfrm>
            <a:off x="1942897" y="1764321"/>
            <a:ext cx="94336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What is an engaged member?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Why does it matter if members are engaged?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How can you tell if a member is engaged?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Why do people remain servin</a:t>
            </a: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g </a:t>
            </a: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in Rotary?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Rotary helps members get what they want/need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Fellowship, Service, Networking, Pride, Sense of belonging</a:t>
            </a:r>
          </a:p>
        </p:txBody>
      </p:sp>
      <p:pic>
        <p:nvPicPr>
          <p:cNvPr id="4" name="Picture 2" descr="Membership Engagement: The Key to Retention | PPT | Free Download">
            <a:extLst>
              <a:ext uri="{FF2B5EF4-FFF2-40B4-BE49-F238E27FC236}">
                <a16:creationId xmlns:a16="http://schemas.microsoft.com/office/drawing/2014/main" id="{AFCF1367-70C7-4A4C-04D5-7CF6BA86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23" y="4503694"/>
            <a:ext cx="3018771" cy="22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93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9438-66CF-381B-0BC6-062A9FAC1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93B3FA9E-6B42-7DEA-B709-4C046E7D25E4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5D76B3-AD54-29C7-5CC3-AB0AFC251B3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E0086-E976-923F-8CF4-C54742785233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773B99-574A-55D1-4113-DD1B0E4827F8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479EA5-FB1B-412D-3A81-85EE945C2C21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66F052F7-3B1B-FC91-1712-61CD0C89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EF90C23-03DC-182C-AD37-FFA8D625A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61F9EE-9277-ED57-9A1C-1702536BF924}"/>
              </a:ext>
            </a:extLst>
          </p:cNvPr>
          <p:cNvSpPr txBox="1"/>
          <p:nvPr/>
        </p:nvSpPr>
        <p:spPr>
          <a:xfrm>
            <a:off x="1942898" y="1856920"/>
            <a:ext cx="81036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Why do clubs want engaged members?</a:t>
            </a:r>
          </a:p>
          <a:p>
            <a:pPr marL="457200" marR="0"/>
            <a:endParaRPr lang="en-US" sz="2800" b="1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800100" marR="0" lvl="1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Actively engaged members make the club stronger.</a:t>
            </a:r>
          </a:p>
          <a:p>
            <a:pPr marL="800100" marR="0" lvl="1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Actively engaged members are happier, more focused, and willing to do more.</a:t>
            </a:r>
          </a:p>
          <a:p>
            <a:pPr marL="800100" marR="0" lvl="1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Actively engaged members stay longer.</a:t>
            </a:r>
          </a:p>
        </p:txBody>
      </p:sp>
      <p:pic>
        <p:nvPicPr>
          <p:cNvPr id="3" name="Picture 6" descr="Amwell Rotary Club | Why Join Rotary?">
            <a:extLst>
              <a:ext uri="{FF2B5EF4-FFF2-40B4-BE49-F238E27FC236}">
                <a16:creationId xmlns:a16="http://schemas.microsoft.com/office/drawing/2014/main" id="{7C8B55C4-CA3C-BF39-7E1F-7E17BB78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40" y="4640565"/>
            <a:ext cx="4752520" cy="18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4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5BD77-C771-CDA9-505E-4F62A9BFE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FB4B2846-16A1-9DE8-72B2-B6C2445CCB63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5AB5F3A-7990-8320-A723-368EE5004EDB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2119E-B418-55D7-67BA-35BB3B5F2A3E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739209-E810-F107-03E2-77B6A4321773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BE962C-85B7-E489-06EF-8BE51AE2F2D3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7B0E8472-5FC6-4F51-2CF9-7AA352D6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6213D78-BF6D-5FCE-1D28-A814D6876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6C2FD-9083-6829-1B12-62D02321E7B8}"/>
              </a:ext>
            </a:extLst>
          </p:cNvPr>
          <p:cNvSpPr txBox="1"/>
          <p:nvPr/>
        </p:nvSpPr>
        <p:spPr>
          <a:xfrm>
            <a:off x="1610359" y="1689905"/>
            <a:ext cx="9089309" cy="3182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+mj-lt"/>
              </a:rPr>
              <a:t>Why do members leave?</a:t>
            </a:r>
          </a:p>
          <a:p>
            <a:pPr marL="457200" marR="0" algn="l"/>
            <a:endParaRPr lang="en-US" sz="2400" b="1" i="0" dirty="0">
              <a:solidFill>
                <a:srgbClr val="17458F"/>
              </a:solidFill>
              <a:effectLst/>
              <a:latin typeface="+mj-lt"/>
            </a:endParaRP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Job Change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Relocation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Death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Dissatisfied with what the club has not delivered on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Their employer stopped paying dues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Many new members leave within the first couple of years</a:t>
            </a:r>
          </a:p>
        </p:txBody>
      </p:sp>
      <p:pic>
        <p:nvPicPr>
          <p:cNvPr id="4" name="Picture 2" descr="State of Membership | PPT | Free Download">
            <a:extLst>
              <a:ext uri="{FF2B5EF4-FFF2-40B4-BE49-F238E27FC236}">
                <a16:creationId xmlns:a16="http://schemas.microsoft.com/office/drawing/2014/main" id="{37B3EC90-4C8E-5D1B-4FD1-04D2F535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42" y="4769523"/>
            <a:ext cx="2696515" cy="20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93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B59F3-7C55-9DF0-C5AC-868A278D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D33A7718-F6DA-895E-1F9C-53B00F6A8E63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497EFE7-BB1E-D5B8-1EE5-789637C09FA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A9603-8939-A6EB-785C-CBB8A039C601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99E8CD-E54A-540A-78A4-61623AFB66F8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FEB4D-23B9-0C1E-F781-3CC99E7888A5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25ADE17F-9675-05B9-9080-70E95BF5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2728FDC-C303-34EE-A0BE-30EA304B3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113BE0-99BC-7D7F-55CC-BCE57305BCC3}"/>
              </a:ext>
            </a:extLst>
          </p:cNvPr>
          <p:cNvSpPr txBox="1"/>
          <p:nvPr/>
        </p:nvSpPr>
        <p:spPr>
          <a:xfrm>
            <a:off x="1610359" y="1689905"/>
            <a:ext cx="91605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400" b="1" i="0" dirty="0">
                <a:solidFill>
                  <a:srgbClr val="17458F"/>
                </a:solidFill>
                <a:effectLst/>
                <a:latin typeface="+mj-lt"/>
              </a:rPr>
              <a:t>How can we create more irresistible clubs that members will not want to leave?</a:t>
            </a:r>
          </a:p>
          <a:p>
            <a:pPr marL="457200" marR="0" algn="l"/>
            <a:endParaRPr lang="en-US" sz="1600" b="1" i="0" dirty="0">
              <a:solidFill>
                <a:srgbClr val="17458F"/>
              </a:solidFill>
              <a:effectLst/>
              <a:latin typeface="+mj-lt"/>
            </a:endParaRP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Ask and/or appoint new members to serve on a committee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Implement a Mentorship Program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Red Badge Program/Fireside Chat within the 1st 6 months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Conduct member spotlight (Identify members periodically to talk about themselves) Make this fun!</a:t>
            </a:r>
          </a:p>
          <a:p>
            <a:pPr marL="800100" marR="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Small group social interaction outside of the regular meeting (coffee, cocktails, lunch, or dinner) Become friends outside of Rotary</a:t>
            </a:r>
          </a:p>
        </p:txBody>
      </p:sp>
      <p:pic>
        <p:nvPicPr>
          <p:cNvPr id="7" name="Picture 6" descr="Rotary's Action Plan | District 7930">
            <a:extLst>
              <a:ext uri="{FF2B5EF4-FFF2-40B4-BE49-F238E27FC236}">
                <a16:creationId xmlns:a16="http://schemas.microsoft.com/office/drawing/2014/main" id="{8F1EF37F-05BC-34B9-DDE1-1166551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96" y="4859205"/>
            <a:ext cx="3080808" cy="2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77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3ACB5-8435-CF8E-1FEC-D5462CB7A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2999BFFB-D67A-E544-C52C-872E2642657D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1EE2BBF-385E-78FA-6863-A736E85E8F5D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D8BFF-D61D-D208-ADC9-353118D3E777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337EF7-92BE-79E6-706E-03AE5F2C21C5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9C2AE2-A92C-DA41-3919-94F682AD4BD9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5A801ECE-46B4-88A2-9278-5FDE5A66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532A948-D484-95A6-8953-CE1A86B38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504803-4B5F-1085-BFAD-7AE0510A4548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39BF0-6CD9-EA64-A370-302F6C067935}"/>
              </a:ext>
            </a:extLst>
          </p:cNvPr>
          <p:cNvSpPr txBox="1"/>
          <p:nvPr/>
        </p:nvSpPr>
        <p:spPr>
          <a:xfrm>
            <a:off x="1942897" y="2158293"/>
            <a:ext cx="8222381" cy="3710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458F"/>
                </a:solidFill>
              </a:rPr>
              <a:t>Alternative Meetings</a:t>
            </a:r>
          </a:p>
          <a:p>
            <a:pPr algn="ctr"/>
            <a:r>
              <a:rPr lang="en-US" sz="3200" b="1" dirty="0">
                <a:solidFill>
                  <a:srgbClr val="17458F"/>
                </a:solidFill>
              </a:rPr>
              <a:t>Membership Olympics</a:t>
            </a:r>
          </a:p>
          <a:p>
            <a:pPr algn="ctr"/>
            <a:r>
              <a:rPr lang="en-US" sz="3200" b="1" dirty="0">
                <a:solidFill>
                  <a:srgbClr val="17458F"/>
                </a:solidFill>
              </a:rPr>
              <a:t>Membership Leads Management System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320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320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>
                <a:solidFill>
                  <a:srgbClr val="17458F"/>
                </a:solidFill>
              </a:rPr>
              <a:t>By D6000 Membership Tri-Chair  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>
                <a:solidFill>
                  <a:srgbClr val="17458F"/>
                </a:solidFill>
              </a:rPr>
              <a:t>Steve Wieneke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559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9C6D1-2BAA-79CC-B992-AF971A8F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4CD20B80-A9A0-DA53-93D6-381EE9CABB93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93B3A5-9303-CAF6-ECCE-37135A1D559A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730C8-0100-1342-3B75-1D8981757F52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6DBF03-59B4-6893-86B8-0763C4F7AA59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955322-79AC-78D9-6607-78A74F7490E5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442AEF3E-245C-DBBC-4E45-83262AAF7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18D09B6-9DD8-312E-755D-AFFB4852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CCE743-9126-6C42-F704-54653367F02E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92DDE-8CDE-5D8D-22E5-7874425F5C51}"/>
              </a:ext>
            </a:extLst>
          </p:cNvPr>
          <p:cNvSpPr txBox="1"/>
          <p:nvPr/>
        </p:nvSpPr>
        <p:spPr>
          <a:xfrm>
            <a:off x="1604043" y="1898681"/>
            <a:ext cx="8544298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17458F"/>
                </a:solidFill>
              </a:rPr>
              <a:t>Rotary Club Extensions and Cause Based Opportunities</a:t>
            </a:r>
            <a:endParaRPr lang="en-US" sz="24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17458F"/>
                </a:solidFill>
              </a:rPr>
              <a:t>Rotary Club Extension Best Practices</a:t>
            </a:r>
            <a:endParaRPr lang="en-US" sz="2400" dirty="0">
              <a:solidFill>
                <a:srgbClr val="17458F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400" dirty="0">
              <a:solidFill>
                <a:srgbClr val="17458F"/>
              </a:solidFill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Use creativity and imagination to think outside the box</a:t>
            </a:r>
          </a:p>
          <a:p>
            <a:pPr marL="635000" lvl="0" indent="-2794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>
              <a:solidFill>
                <a:srgbClr val="17458F"/>
              </a:solidFill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Don’t be afraid to try something new to attract excitement that new prospective members may find irresistible to be part of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>
              <a:solidFill>
                <a:srgbClr val="17458F"/>
              </a:solidFill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Think of prospective members that we may have discriminated against in the past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45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FA866-5F3E-59C5-85D0-6266D8466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545A59C8-40CF-896D-F836-1EFC70151F05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BE753F-C217-B234-8C5D-F2F01DE8AA7F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9914-DDAC-7354-0C71-BB856E4EB39A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203F8B-7353-274E-9019-530B206142AC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9E63A1-7B8C-A85B-C61E-E6F78F7899D5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DC85FADC-BD3D-81AB-DE16-EF67AC06C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F26272C-4669-D7D5-7347-B3FD0FDB3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13667C-2033-28DE-FCAA-79FE776D88AF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F4E3E-0D4C-2924-004A-A0D0DB596F3D}"/>
              </a:ext>
            </a:extLst>
          </p:cNvPr>
          <p:cNvSpPr txBox="1"/>
          <p:nvPr/>
        </p:nvSpPr>
        <p:spPr>
          <a:xfrm>
            <a:off x="1604043" y="1898681"/>
            <a:ext cx="8544298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Meet people where they are at, that is more convenient for their lifestyle</a:t>
            </a:r>
          </a:p>
          <a:p>
            <a:pPr marL="6350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How can we make what we are offering more appealing?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Dates/Times/Places and What prospective members are passionate about (What Jazzes them up)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400" dirty="0">
                <a:solidFill>
                  <a:srgbClr val="17458F"/>
                </a:solidFill>
              </a:rPr>
              <a:t>Costs savings when members have the option of NOT paying for a meal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41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6BAAA-16F8-3AED-E703-B0CE6798F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FC18C2FC-D0A0-F20F-4C8C-FFAC210E2639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C811BF2-56FF-7C6E-C7F1-97C44247278F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5ED49-008B-FD0F-790B-1FD6E8C3C09B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14E01D-0665-96AD-47FC-6EE5D03FD3FE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4CF10A-989A-0420-C58C-E601F2F1E8B6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E1BBD6D2-DC91-E4FF-5F5E-227B4F26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075FD33-609D-469B-975E-6C7F35292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BDCED-60B6-E23A-4C61-6E228004294B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5BBF-0B89-DC73-DB88-D00B82C6CAB6}"/>
              </a:ext>
            </a:extLst>
          </p:cNvPr>
          <p:cNvSpPr txBox="1"/>
          <p:nvPr/>
        </p:nvSpPr>
        <p:spPr>
          <a:xfrm>
            <a:off x="1314185" y="1764321"/>
            <a:ext cx="9637647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r>
              <a:rPr lang="en-US" sz="2400" b="1" dirty="0">
                <a:solidFill>
                  <a:srgbClr val="17458F"/>
                </a:solidFill>
              </a:rPr>
              <a:t>          Cause and/or Interest Based Clubs</a:t>
            </a:r>
            <a:endParaRPr lang="en-US" sz="24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lang="en-US" sz="2000" b="1" dirty="0">
              <a:solidFill>
                <a:srgbClr val="17458F"/>
              </a:solidFill>
            </a:endParaRP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r>
              <a:rPr lang="en-US" sz="2000" b="1" dirty="0">
                <a:solidFill>
                  <a:srgbClr val="17458F"/>
                </a:solidFill>
              </a:rPr>
              <a:t>            CLUB MODELS – What approach serves your members best?</a:t>
            </a: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549400" lvl="2" indent="-457200">
              <a:lnSpc>
                <a:spcPct val="90000"/>
              </a:lnSpc>
              <a:buSzPct val="108108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Homeless, Outreach, Prevention, &amp; Education (HOPE) </a:t>
            </a:r>
          </a:p>
          <a:p>
            <a:pPr marL="17780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549400" lvl="2" indent="-457200">
              <a:lnSpc>
                <a:spcPct val="90000"/>
              </a:lnSpc>
              <a:buSzPct val="108108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VETERANS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549400" lvl="2" indent="-457200">
              <a:lnSpc>
                <a:spcPct val="90000"/>
              </a:lnSpc>
              <a:buSzPct val="108108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MENTAL HEALTH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549400" lvl="2" indent="-457200">
              <a:lnSpc>
                <a:spcPct val="90000"/>
              </a:lnSpc>
              <a:buSzPct val="108108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PASSPORT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SzPct val="108108"/>
              <a:buFont typeface="Wingdings" pitchFamily="2" charset="2"/>
              <a:buChar char="Ø"/>
            </a:pPr>
            <a:r>
              <a:rPr lang="en-US" sz="2000" dirty="0">
                <a:solidFill>
                  <a:srgbClr val="17458F"/>
                </a:solidFill>
              </a:rPr>
              <a:t>District and/or International Online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26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F4E4-A457-2236-9367-97F0473A3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6DBA4D12-A898-1A5B-AF69-BFFF3E68E37D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CAFB4DE-DC7A-245E-AB81-612F9CF8014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AE2B4-CDDA-40C2-D68C-34A1F9445B32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1745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86962B-3F03-57A9-2D74-C59DA250CF24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163E51-A20B-5B9A-04CB-A0A60356E5B1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3C852F70-3D5C-2046-8CF0-2F33C2DB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AE6641D-CF23-B1B6-8CC1-456D93C26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F75C50-3EBA-75AF-F8BF-070FC297D5C1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7458F"/>
                </a:solidFill>
                <a:latin typeface="+mj-lt"/>
              </a:rPr>
              <a:t>Subjects to be Discussed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91DB0-516B-A6A3-EB9B-968B2E8AAFDF}"/>
              </a:ext>
            </a:extLst>
          </p:cNvPr>
          <p:cNvSpPr txBox="1"/>
          <p:nvPr/>
        </p:nvSpPr>
        <p:spPr>
          <a:xfrm>
            <a:off x="2758190" y="2846385"/>
            <a:ext cx="7148836" cy="351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458F"/>
                </a:solidFill>
              </a:rPr>
              <a:t>Attracting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458F"/>
                </a:solidFill>
              </a:rPr>
              <a:t>Engaging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458F"/>
                </a:solidFill>
              </a:rPr>
              <a:t>Retaining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458F"/>
                </a:solidFill>
              </a:rPr>
              <a:t>Alternative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458F"/>
                </a:solidFill>
              </a:rPr>
              <a:t>Membership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7458F"/>
                </a:solidFill>
              </a:rPr>
              <a:t>Membership Leads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7458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7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8C1B-DF4C-9CA8-BA45-B8A358FD4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3A31E89C-DF40-3E54-9440-130098002344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4D89CD-F5CF-7F80-457A-894051682B40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EA3C4-FD13-0590-AB38-1C10EF66658A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6F0971-0745-2718-0F18-D67D54902537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D16E54-96D2-D925-1DA5-EF12A3289FE8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8CDF7E01-5C0A-4C27-120F-6DFDA75A7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C18EA30-0CC4-1523-AABE-540502969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A9130E-A82B-E996-4A85-8E1A3AE2E5C1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A7822-0DAC-4656-74CF-52D04AEB6C73}"/>
              </a:ext>
            </a:extLst>
          </p:cNvPr>
          <p:cNvSpPr txBox="1"/>
          <p:nvPr/>
        </p:nvSpPr>
        <p:spPr>
          <a:xfrm>
            <a:off x="1604042" y="1898681"/>
            <a:ext cx="9563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HYBRID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COMMUNITY CORPS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CORPORATE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ALUMNI BASED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1092200" lvl="1" indent="-457200">
              <a:lnSpc>
                <a:spcPct val="90000"/>
              </a:lnSpc>
              <a:buSzPts val="280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SERVICE BASED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740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CB72-1A32-0579-3C6D-BFE635F56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8FF2E0C6-1EEC-7EB4-1B8C-EF6B113FFFD9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CF345C4-4563-0866-6592-6A7ED31C01CD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D54F5-345F-A1D2-8442-EF5E107D1F39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678DC6-692A-01CA-8CBB-5F1F1A51FC0F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760B4C-0926-6164-A9CC-26A119E3DAF8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645F2334-A81D-EB4E-FE6F-FBF224DD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DFD79C7-E1C3-DDFB-D8C9-9F9032146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832402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6B6564-82AF-51D5-9599-BBF7717E1C71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294DF-3A7D-44CB-26BE-6A6ABBDE0D3C}"/>
              </a:ext>
            </a:extLst>
          </p:cNvPr>
          <p:cNvSpPr txBox="1"/>
          <p:nvPr/>
        </p:nvSpPr>
        <p:spPr>
          <a:xfrm>
            <a:off x="736270" y="1991279"/>
            <a:ext cx="8592925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r>
              <a:rPr lang="en-US" sz="2400" b="1" dirty="0">
                <a:solidFill>
                  <a:srgbClr val="17458F"/>
                </a:solidFill>
              </a:rPr>
              <a:t>Club Membership Olympics Challenge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400" b="1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Appoint a Club Membership Chair</a:t>
            </a:r>
          </a:p>
          <a:p>
            <a:pPr marL="1092200" lvl="2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Appoint a Club Membership Committee</a:t>
            </a:r>
          </a:p>
          <a:p>
            <a:pPr marL="1092200" lvl="2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Conduct a New Member Orientation/Fireside Chat Program</a:t>
            </a:r>
          </a:p>
          <a:p>
            <a:pPr marL="1092200" lvl="2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Submit an Annual Club Membership Goal</a:t>
            </a:r>
          </a:p>
          <a:p>
            <a:pPr marL="1092200" lvl="2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New Members assigned to a mentoring sponsor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0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1F70-D069-135C-4A75-95EBE285E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2BD2E29A-392B-FC0A-2C28-A38490C5DB6D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838EA02-8596-AB2D-CFB8-62B68A2BD840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2BA9F-1C63-A968-6974-D48AB14E6C6E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B1AAEC-4E08-87EE-4B9E-F6D477CB0570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272223-EFFC-0843-3661-7569BE0F7509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F07E82CC-D7BE-FC42-14E9-B1A687402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868F0CC-AF0B-75DF-CBAC-1C47B083B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461D1C-A26D-80AB-2414-5E88CE2C714C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D840E-D8E9-5082-6D45-3C96EDA6C16D}"/>
              </a:ext>
            </a:extLst>
          </p:cNvPr>
          <p:cNvSpPr txBox="1"/>
          <p:nvPr/>
        </p:nvSpPr>
        <p:spPr>
          <a:xfrm>
            <a:off x="891523" y="1544722"/>
            <a:ext cx="9563629" cy="491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indent="-50800">
              <a:lnSpc>
                <a:spcPct val="90000"/>
              </a:lnSpc>
              <a:buClr>
                <a:schemeClr val="dk1"/>
              </a:buClr>
              <a:buSzPct val="100900"/>
            </a:pPr>
            <a:r>
              <a:rPr lang="en-US" sz="2400" b="1" dirty="0">
                <a:solidFill>
                  <a:srgbClr val="17458F"/>
                </a:solidFill>
              </a:rPr>
              <a:t>                Club Membership Olympics Challenge</a:t>
            </a:r>
          </a:p>
          <a:p>
            <a:pPr marL="228600" indent="-50800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400" b="1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Survey Club Members</a:t>
            </a:r>
          </a:p>
          <a:p>
            <a:pPr marL="1435100" lvl="2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Conduct Fun Member Engagement Activity</a:t>
            </a:r>
          </a:p>
          <a:p>
            <a:pPr marL="1092200" lvl="2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Conduct Program to Address Retention of Members</a:t>
            </a:r>
          </a:p>
          <a:p>
            <a:pPr marL="977900" lvl="1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7458F"/>
              </a:solidFill>
            </a:endParaRPr>
          </a:p>
          <a:p>
            <a:pPr marL="635000" lvl="1">
              <a:lnSpc>
                <a:spcPct val="90000"/>
              </a:lnSpc>
              <a:buClr>
                <a:schemeClr val="dk1"/>
              </a:buClr>
              <a:buSzPct val="100900"/>
            </a:pPr>
            <a:r>
              <a:rPr lang="en-US" sz="2000" b="1" dirty="0">
                <a:solidFill>
                  <a:srgbClr val="17458F"/>
                </a:solidFill>
              </a:rPr>
              <a:t>			         2 Bonus Rounds</a:t>
            </a:r>
          </a:p>
          <a:p>
            <a:pPr marL="635000" lvl="1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b="1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Complete Membership Basic Learning Plan</a:t>
            </a:r>
          </a:p>
          <a:p>
            <a:pPr marL="1092200" lvl="2">
              <a:lnSpc>
                <a:spcPct val="90000"/>
              </a:lnSpc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892300" lvl="3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Sponsor and nurture a Club Extension, Interact, &amp; Rotaract Club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22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71DC-9171-C82D-5C93-14150FC16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B73EDC5F-33DE-106A-E5F0-83CED18BEC31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1CC4761-D4D9-96F7-2D58-923E6093E77F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60F0D-AFB3-4178-DCFB-BAAE863260F7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9800F8-53E6-98C3-2970-CB3508EB570C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892211-BE85-666A-6B7F-F089D8F21F2C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D4D9CF4F-EEAD-5F4F-0C93-AACB14DFB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E5661E5-7825-1BC0-90CC-92C7B33A3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0269EC-B1BB-0F27-E9AA-4AA17972CD3F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C947F-27DD-39A4-7F05-389D42E943BE}"/>
              </a:ext>
            </a:extLst>
          </p:cNvPr>
          <p:cNvSpPr txBox="1"/>
          <p:nvPr/>
        </p:nvSpPr>
        <p:spPr>
          <a:xfrm>
            <a:off x="1143145" y="1856919"/>
            <a:ext cx="10853493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r>
              <a:rPr lang="en-US" sz="2400" b="1" dirty="0">
                <a:solidFill>
                  <a:srgbClr val="17458F"/>
                </a:solidFill>
              </a:rPr>
              <a:t>          Redesign of the RI Membership Leads Management System</a:t>
            </a:r>
          </a:p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400" b="1" dirty="0">
              <a:solidFill>
                <a:srgbClr val="17458F"/>
              </a:solidFill>
            </a:endParaRPr>
          </a:p>
          <a:p>
            <a:pPr marL="1435100" lvl="2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How does the current member leads management system operate</a:t>
            </a:r>
          </a:p>
          <a:p>
            <a:pPr marL="17780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435100" lvl="2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Roles and responsibilities of club and district leaders in the current system</a:t>
            </a:r>
          </a:p>
          <a:p>
            <a:pPr marL="17780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435100" lvl="2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Reasons why a redesign of a member lead management system is needed</a:t>
            </a:r>
          </a:p>
          <a:p>
            <a:pPr marL="17780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435100" lvl="2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Action steps to be taken now by current club and district leaders</a:t>
            </a:r>
          </a:p>
          <a:p>
            <a:pPr marL="17780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</a:pPr>
            <a:endParaRPr lang="en-US" sz="2000" dirty="0">
              <a:solidFill>
                <a:srgbClr val="17458F"/>
              </a:solidFill>
            </a:endParaRPr>
          </a:p>
          <a:p>
            <a:pPr marL="1435100" lvl="2" indent="-342900">
              <a:lnSpc>
                <a:spcPct val="90000"/>
              </a:lnSpc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58F"/>
                </a:solidFill>
              </a:rPr>
              <a:t>Action steps club and district leaders are responsible for after redesign goes live</a:t>
            </a:r>
          </a:p>
          <a:p>
            <a:pPr marL="520700" lvl="0" indent="-3429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0"/>
              <a:buNone/>
            </a:pPr>
            <a:endParaRPr lang="en-US" sz="2000" dirty="0">
              <a:solidFill>
                <a:srgbClr val="17458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20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D9E5-08D5-DA9F-FDE0-E33103212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9DB0A9B5-2F62-087D-96F8-F2F4C7F42BD4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556C5E2-D75E-EBC8-7B32-AE29DC966E4B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002B6-E31C-A9B7-8BCE-6C5E346A1F22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C1BB1-00E5-4FE0-B0A8-BC5E87B4EF9B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CC41EE-B55B-6AC3-3296-A15DC58620F4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6D6E48D5-68E8-A7E8-4728-BC61715C5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6B38635-3153-2FC0-75D2-176CDE404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C9BDC4-D4FA-DC30-B849-27E9EE4C4DC0}"/>
              </a:ext>
            </a:extLst>
          </p:cNvPr>
          <p:cNvSpPr txBox="1"/>
          <p:nvPr/>
        </p:nvSpPr>
        <p:spPr>
          <a:xfrm>
            <a:off x="2407534" y="1898681"/>
            <a:ext cx="854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effectLst/>
              </a:rPr>
              <a:t> </a:t>
            </a:r>
            <a:endParaRPr lang="en-US" sz="3600" b="1" dirty="0">
              <a:solidFill>
                <a:srgbClr val="17458F"/>
              </a:solidFill>
              <a:latin typeface="+mj-lt"/>
            </a:endParaRPr>
          </a:p>
        </p:txBody>
      </p:sp>
      <p:pic>
        <p:nvPicPr>
          <p:cNvPr id="12" name="Picture 11" descr="A yellow text with black outline&#10;&#10;Description automatically generated">
            <a:extLst>
              <a:ext uri="{FF2B5EF4-FFF2-40B4-BE49-F238E27FC236}">
                <a16:creationId xmlns:a16="http://schemas.microsoft.com/office/drawing/2014/main" id="{37FBA9B1-3481-2329-F0F1-C6315D982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20" y="2066578"/>
            <a:ext cx="4390641" cy="3203428"/>
          </a:xfrm>
          <a:prstGeom prst="rect">
            <a:avLst/>
          </a:prstGeom>
        </p:spPr>
      </p:pic>
      <p:pic>
        <p:nvPicPr>
          <p:cNvPr id="14" name="Picture 13" descr="A white person leaning on a question mark&#10;&#10;Description automatically generated">
            <a:extLst>
              <a:ext uri="{FF2B5EF4-FFF2-40B4-BE49-F238E27FC236}">
                <a16:creationId xmlns:a16="http://schemas.microsoft.com/office/drawing/2014/main" id="{A741F6F5-E77F-3332-0707-F1DA8932E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8681"/>
            <a:ext cx="4889500" cy="370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767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C105E-FF18-88C2-ADEF-CE82CAAB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BC2D7448-5048-86E6-F1BB-17139C582DD7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42BB19C-72DA-E59C-9D1F-CB79CD5153F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CEA7F-C751-FF34-491D-5D01340D5937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9C96F-D141-FCAE-A30F-6861101C7894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E03AEA-B83C-7CC3-27DF-12B929EAE412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F0249BA2-20A4-ECD7-BEA8-E877AA861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7FAD8A8-556F-8EB6-634C-AA7ECBC9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A82EB7-E2E2-3C13-79C4-7137EF0096B3}"/>
              </a:ext>
            </a:extLst>
          </p:cNvPr>
          <p:cNvSpPr txBox="1"/>
          <p:nvPr/>
        </p:nvSpPr>
        <p:spPr>
          <a:xfrm>
            <a:off x="2403876" y="2283402"/>
            <a:ext cx="73842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 dirty="0">
                <a:solidFill>
                  <a:srgbClr val="17458F"/>
                </a:solidFill>
              </a:rPr>
              <a:t>Attracting Members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olidFill>
                  <a:srgbClr val="17458F"/>
                </a:solidFill>
              </a:rPr>
              <a:t>By D6000 Membership Tri-Chair  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olidFill>
                  <a:srgbClr val="17458F"/>
                </a:solidFill>
              </a:rPr>
              <a:t>Jennifer Chittenden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11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28580-9682-4723-AA62-97419D082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959FED4D-BD1E-9A85-6271-E7A14B34D6BA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F064B8-1B92-3AAB-D587-97EB1FDA21EC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888A7-5A71-B485-908B-6830EB9E6382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CED2E9-C50A-CBC6-65F5-3514291E7DBE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E66A42-1EFF-48FA-1A24-B9DE3BCCA4B9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EE9646BC-8AE6-AB31-D1C9-AF71C2754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0FEE3A5-1EA9-BB06-371C-BAC04212B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ECF2E1-E60A-9C39-7A3F-A7CC100ABCA3}"/>
              </a:ext>
            </a:extLst>
          </p:cNvPr>
          <p:cNvSpPr txBox="1"/>
          <p:nvPr/>
        </p:nvSpPr>
        <p:spPr>
          <a:xfrm>
            <a:off x="1942897" y="1764321"/>
            <a:ext cx="9433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Highlight the Value Proposition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We Are People of Action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Gain Leadership and Connection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Have </a:t>
            </a: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Local and Global Impact</a:t>
            </a: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C54A50-796F-EC36-E358-1CB5DABE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3647" y="4296381"/>
            <a:ext cx="3742586" cy="24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88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B8C40-2121-AA4E-9AD8-7A790A9F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44726239-5FAE-3BC5-022C-5B80E57C7B0C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7A5AAA7-CC13-5096-A40A-1B461F84C2C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43D75-EACE-9B46-B96F-6F97425B6C2F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865134-921E-E1DE-D350-8DE28BE3C213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FC275A-EDBF-B666-7A16-4D01DB9852FB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C1369708-A6B9-E564-34AA-CADF3AA7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5AA70F7-19BD-402B-4283-1B9FD40BB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CA25F-552E-E94F-B503-ABB6BD626124}"/>
              </a:ext>
            </a:extLst>
          </p:cNvPr>
          <p:cNvSpPr txBox="1"/>
          <p:nvPr/>
        </p:nvSpPr>
        <p:spPr>
          <a:xfrm>
            <a:off x="1942897" y="1764321"/>
            <a:ext cx="9433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Share About Community Impact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Tour Club Projects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Describe Rotary International Causes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Invite to Hands-On Service</a:t>
            </a: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91EC47-0828-AA6D-3E9E-625D3C2F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7574" y="3770965"/>
            <a:ext cx="8941579" cy="18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06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4E30F-8B45-51A3-8F26-49950095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729920F2-9D76-FDDE-5526-ED93ACDE1E84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6084957-0C34-2758-77BE-479E280D3172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EBAC5-F093-A831-16D7-47122C4B8951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014A4A-4ABE-C3FC-D35A-12BDB607F359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4A63BD-6B48-2CD5-A6EB-7F95EAE29940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69730422-420F-C807-A0FF-6C8D8E18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8D078C7-29CB-6DFD-8DAA-9E830D614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11E888-3F8C-465D-D5D3-1A5F87121FD1}"/>
              </a:ext>
            </a:extLst>
          </p:cNvPr>
          <p:cNvSpPr txBox="1"/>
          <p:nvPr/>
        </p:nvSpPr>
        <p:spPr>
          <a:xfrm>
            <a:off x="1942897" y="1764321"/>
            <a:ext cx="9433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Find Members Where They Already Are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Seek From a Variety of Events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Be Present in Diverse Communities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Ask About Young Professionals Looking to Grow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0E3EAE-66FB-10FC-E065-75AFB5643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3264" y="4208094"/>
            <a:ext cx="3725472" cy="24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98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9F8F4-93AE-EF3D-F054-955DAEBDC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048069FB-1479-CAF5-275C-412D7BA265C4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C47F269-0389-2866-D3C4-7BB12D8BACC9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25E5A-49A4-E985-138B-01637B1983A0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ABC898-B100-E9C5-5660-A799745CAE70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8F7CB5-93AF-39FB-DD03-96329535DC25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1B3D7A92-F4A6-BE0D-E8B3-32F8089B4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BA04387-4C3C-2244-A5D4-6693A52DA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7F2EC-BC83-2FE4-5664-15709DB1C42A}"/>
              </a:ext>
            </a:extLst>
          </p:cNvPr>
          <p:cNvSpPr txBox="1"/>
          <p:nvPr/>
        </p:nvSpPr>
        <p:spPr>
          <a:xfrm>
            <a:off x="1942897" y="1764321"/>
            <a:ext cx="9433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Offer Options for Involvement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Meetings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Service Projects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Socials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Committees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Events and Learning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Virtual (where applicable)</a:t>
            </a: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E32565-84AA-ECBC-AAD7-0F497142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1990" y="2405060"/>
            <a:ext cx="3696624" cy="24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51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3FFC6-68DC-B212-9951-B15F9588D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7087B3FE-A887-4B22-DA10-8B6E78248797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B668D1C-2912-6228-FEB0-B83CC952C8C5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73DE3-9960-A48D-FB44-D6F46C09BC6C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D329C-47CA-3F03-B0D0-9C034131C029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5C253E-6D63-8148-9A8E-14F8BA1FA5CE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3C984D39-326F-F4E8-310E-9CE223D40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1335A0E-717C-359B-0972-06F246402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1B4C34-9EBB-1E22-C8C9-CF2D6D1CFC5C}"/>
              </a:ext>
            </a:extLst>
          </p:cNvPr>
          <p:cNvSpPr txBox="1"/>
          <p:nvPr/>
        </p:nvSpPr>
        <p:spPr>
          <a:xfrm>
            <a:off x="1942897" y="1764321"/>
            <a:ext cx="94336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Create a Welcoming Culture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Communicate Logistics in Advance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Plan for First Impression</a:t>
            </a: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s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Facilitate the Introductions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Thank and Follow-Up</a:t>
            </a: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45557D-E354-4A2E-9225-83FAB360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2124" y="4261360"/>
            <a:ext cx="3565674" cy="23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01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ECAD-6353-2250-8224-B6C92F7DA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>
            <a:extLst>
              <a:ext uri="{FF2B5EF4-FFF2-40B4-BE49-F238E27FC236}">
                <a16:creationId xmlns:a16="http://schemas.microsoft.com/office/drawing/2014/main" id="{D8AE2271-A7E3-7EF4-AC72-FD038C6C0501}"/>
              </a:ext>
            </a:extLst>
          </p:cNvPr>
          <p:cNvSpPr txBox="1">
            <a:spLocks/>
          </p:cNvSpPr>
          <p:nvPr/>
        </p:nvSpPr>
        <p:spPr>
          <a:xfrm>
            <a:off x="1238865" y="3196154"/>
            <a:ext cx="7964129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b="1" dirty="0">
              <a:solidFill>
                <a:srgbClr val="1744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087EB57-9C11-51A3-A3A6-9BA3C386CF3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ACAC3-94BA-8F34-B06D-AA45E5917ED4}"/>
              </a:ext>
            </a:extLst>
          </p:cNvPr>
          <p:cNvSpPr txBox="1"/>
          <p:nvPr/>
        </p:nvSpPr>
        <p:spPr>
          <a:xfrm>
            <a:off x="1942897" y="598767"/>
            <a:ext cx="79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3600" b="1" u="none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r>
              <a:rPr lang="en-US" sz="3600" b="1" u="none" kern="0" dirty="0">
                <a:solidFill>
                  <a:srgbClr val="0027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6000 Membership</a:t>
            </a:r>
            <a:endParaRPr lang="en-US" sz="3600" b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6750B0-EB16-F506-3786-2A6D368A5482}"/>
              </a:ext>
            </a:extLst>
          </p:cNvPr>
          <p:cNvCxnSpPr>
            <a:cxnSpLocks/>
          </p:cNvCxnSpPr>
          <p:nvPr/>
        </p:nvCxnSpPr>
        <p:spPr>
          <a:xfrm>
            <a:off x="2407534" y="1597307"/>
            <a:ext cx="692166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53D482-5B4D-AF23-B099-CAA585AA79D3}"/>
              </a:ext>
            </a:extLst>
          </p:cNvPr>
          <p:cNvCxnSpPr>
            <a:cxnSpLocks/>
          </p:cNvCxnSpPr>
          <p:nvPr/>
        </p:nvCxnSpPr>
        <p:spPr>
          <a:xfrm flipH="1">
            <a:off x="2415888" y="1504709"/>
            <a:ext cx="691330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stars with text&#10;&#10;Description automatically generated">
            <a:extLst>
              <a:ext uri="{FF2B5EF4-FFF2-40B4-BE49-F238E27FC236}">
                <a16:creationId xmlns:a16="http://schemas.microsoft.com/office/drawing/2014/main" id="{ACEF322B-0D48-1477-2BFA-1A2A0173B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26" y="5543910"/>
            <a:ext cx="2089613" cy="1209987"/>
          </a:xfrm>
          <a:prstGeom prst="rect">
            <a:avLst/>
          </a:prstGeom>
        </p:spPr>
      </p:pic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A4E7DFC-5EE8-FA9B-0F79-75CB0F3C8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54" y="4796777"/>
            <a:ext cx="4838830" cy="2446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65DEDB-B83A-4B68-9FF6-1B77C13B09B9}"/>
              </a:ext>
            </a:extLst>
          </p:cNvPr>
          <p:cNvSpPr txBox="1"/>
          <p:nvPr/>
        </p:nvSpPr>
        <p:spPr>
          <a:xfrm>
            <a:off x="1942897" y="1764321"/>
            <a:ext cx="9433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l"/>
            <a:r>
              <a:rPr lang="en-US" sz="2800" b="1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Connect to Rotary’s Global Reach</a:t>
            </a:r>
          </a:p>
          <a:p>
            <a:pPr marL="457200" marR="0" algn="l"/>
            <a:endParaRPr lang="en-US" sz="28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458F"/>
                </a:solidFill>
                <a:latin typeface="Aptos" panose="020B0004020202020204" pitchFamily="34" charset="0"/>
              </a:rPr>
              <a:t>Over 1.2 Million Members</a:t>
            </a:r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Share Stories of Global Impact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458F"/>
                </a:solidFill>
                <a:effectLst/>
                <a:latin typeface="Aptos" panose="020B0004020202020204" pitchFamily="34" charset="0"/>
              </a:rPr>
              <a:t>Explain Local, District and International</a:t>
            </a:r>
          </a:p>
          <a:p>
            <a:pPr lvl="2"/>
            <a:endParaRPr lang="en-US" sz="2400" b="0" i="0" dirty="0">
              <a:solidFill>
                <a:srgbClr val="17458F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B4AA58-0C18-1AF6-4922-D2DE6E5EE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8858" y="4225849"/>
            <a:ext cx="3672206" cy="24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5659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4821</TotalTime>
  <Words>871</Words>
  <Application>Microsoft Macintosh PowerPoint</Application>
  <PresentationFormat>Widescreen</PresentationFormat>
  <Paragraphs>233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Brenda Wieneke</cp:lastModifiedBy>
  <cp:revision>217</cp:revision>
  <cp:lastPrinted>2019-12-04T20:41:25Z</cp:lastPrinted>
  <dcterms:created xsi:type="dcterms:W3CDTF">2019-11-18T03:22:22Z</dcterms:created>
  <dcterms:modified xsi:type="dcterms:W3CDTF">2025-01-17T21:55:45Z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