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 id="2147483696" r:id="rId2"/>
    <p:sldMasterId id="2147483708" r:id="rId3"/>
  </p:sldMasterIdLst>
  <p:notesMasterIdLst>
    <p:notesMasterId r:id="rId18"/>
  </p:notesMasterIdLst>
  <p:handoutMasterIdLst>
    <p:handoutMasterId r:id="rId19"/>
  </p:handoutMasterIdLst>
  <p:sldIdLst>
    <p:sldId id="270" r:id="rId4"/>
    <p:sldId id="301" r:id="rId5"/>
    <p:sldId id="311" r:id="rId6"/>
    <p:sldId id="310" r:id="rId7"/>
    <p:sldId id="299" r:id="rId8"/>
    <p:sldId id="293" r:id="rId9"/>
    <p:sldId id="305" r:id="rId10"/>
    <p:sldId id="295" r:id="rId11"/>
    <p:sldId id="306" r:id="rId12"/>
    <p:sldId id="312" r:id="rId13"/>
    <p:sldId id="307" r:id="rId14"/>
    <p:sldId id="308" r:id="rId15"/>
    <p:sldId id="303" r:id="rId16"/>
    <p:sldId id="304"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ly Doherty" initials="K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A"/>
    <a:srgbClr val="0066FF"/>
    <a:srgbClr val="3B689F"/>
    <a:srgbClr val="585858"/>
    <a:srgbClr val="366092"/>
    <a:srgbClr val="264468"/>
    <a:srgbClr val="000000"/>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50" autoAdjust="0"/>
    <p:restoredTop sz="94725" autoAdjust="0"/>
  </p:normalViewPr>
  <p:slideViewPr>
    <p:cSldViewPr snapToGrid="0" snapToObjects="1">
      <p:cViewPr varScale="1">
        <p:scale>
          <a:sx n="66" d="100"/>
          <a:sy n="66" d="100"/>
        </p:scale>
        <p:origin x="11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08"/>
    </p:cViewPr>
  </p:sorterViewPr>
  <p:notesViewPr>
    <p:cSldViewPr snapToGrid="0" snapToObjects="1">
      <p:cViewPr varScale="1">
        <p:scale>
          <a:sx n="72" d="100"/>
          <a:sy n="72" d="100"/>
        </p:scale>
        <p:origin x="-50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DA027B0-D58D-4EF3-A53A-45231A8FFF0B}" type="datetimeFigureOut">
              <a:rPr lang="en-US" smtClean="0"/>
              <a:t>8/17/2019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4FAF428-3B49-45A8-96AE-CC646F921FBC}" type="slidenum">
              <a:rPr lang="en-US" smtClean="0"/>
              <a:t>‹#›</a:t>
            </a:fld>
            <a:endParaRPr lang="en-US"/>
          </a:p>
        </p:txBody>
      </p:sp>
    </p:spTree>
    <p:extLst>
      <p:ext uri="{BB962C8B-B14F-4D97-AF65-F5344CB8AC3E}">
        <p14:creationId xmlns:p14="http://schemas.microsoft.com/office/powerpoint/2010/main" val="6678285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FD8879-E38C-40A2-8815-4A1ED446EEB5}" type="datetimeFigureOut">
              <a:rPr lang="en-US" smtClean="0"/>
              <a:t>8/17/2019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61650EA-7282-4386-9CA4-0759BF4B110B}" type="slidenum">
              <a:rPr lang="en-US" smtClean="0"/>
              <a:t>‹#›</a:t>
            </a:fld>
            <a:endParaRPr lang="en-US" dirty="0"/>
          </a:p>
        </p:txBody>
      </p:sp>
    </p:spTree>
    <p:extLst>
      <p:ext uri="{BB962C8B-B14F-4D97-AF65-F5344CB8AC3E}">
        <p14:creationId xmlns:p14="http://schemas.microsoft.com/office/powerpoint/2010/main" val="393806397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90172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32983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70599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7264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191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76851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76851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19245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lnSpc>
                <a:spcPts val="1325"/>
              </a:lnSpc>
              <a:spcBef>
                <a:spcPts val="611"/>
              </a:spcBef>
              <a:buFont typeface="Arial" pitchFamily="34" charset="0"/>
              <a:buChar char="•"/>
            </a:pPr>
            <a:endParaRPr lang="en-US" dirty="0">
              <a:solidFill>
                <a:srgbClr val="000000"/>
              </a:solidFill>
              <a:latin typeface="BerkeleyStd-Book"/>
              <a:ea typeface="Times New Roman"/>
              <a:cs typeface="BerkeleyStd-Book"/>
            </a:endParaRPr>
          </a:p>
        </p:txBody>
      </p:sp>
    </p:spTree>
    <p:extLst>
      <p:ext uri="{BB962C8B-B14F-4D97-AF65-F5344CB8AC3E}">
        <p14:creationId xmlns:p14="http://schemas.microsoft.com/office/powerpoint/2010/main" val="820093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7470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7264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36479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32983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22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228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7703435" y="6420173"/>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i="0" dirty="0">
                <a:solidFill>
                  <a:schemeClr val="bg1"/>
                </a:solidFill>
                <a:latin typeface="Arial Narrow Bold"/>
                <a:cs typeface="Arial Narrow Bold"/>
              </a:rPr>
              <a:t>2015</a:t>
            </a:r>
          </a:p>
        </p:txBody>
      </p:sp>
    </p:spTree>
    <p:extLst>
      <p:ext uri="{BB962C8B-B14F-4D97-AF65-F5344CB8AC3E}">
        <p14:creationId xmlns:p14="http://schemas.microsoft.com/office/powerpoint/2010/main" val="1040622915"/>
      </p:ext>
    </p:extLst>
  </p:cSld>
  <p:clrMap bg1="lt1" tx1="dk1" bg2="lt2" tx2="dk2" accent1="accent1" accent2="accent2" accent3="accent3" accent4="accent4" accent5="accent5" accent6="accent6" hlink="hlink" folHlink="folHlink"/>
  <p:sldLayoutIdLst>
    <p:sldLayoutId id="2147483709"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7703435" y="6420173"/>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i="0" dirty="0">
                <a:solidFill>
                  <a:schemeClr val="tx1"/>
                </a:solidFill>
                <a:latin typeface="Arial Narrow Bold"/>
                <a:cs typeface="Arial Narrow Bold"/>
              </a:rPr>
              <a:t>2015</a:t>
            </a:r>
          </a:p>
        </p:txBody>
      </p:sp>
    </p:spTree>
    <p:extLst>
      <p:ext uri="{BB962C8B-B14F-4D97-AF65-F5344CB8AC3E}">
        <p14:creationId xmlns:p14="http://schemas.microsoft.com/office/powerpoint/2010/main" val="3514436161"/>
      </p:ext>
    </p:extLst>
  </p:cSld>
  <p:clrMap bg1="lt1" tx1="dk1" bg2="lt2" tx2="dk2" accent1="accent1" accent2="accent2" accent3="accent3" accent4="accent4" accent5="accent5" accent6="accent6" hlink="hlink" folHlink="folHlink"/>
  <p:sldLayoutIdLst>
    <p:sldLayoutId id="2147483686"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703435" y="6420173"/>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i="0" dirty="0">
                <a:solidFill>
                  <a:schemeClr val="tx1"/>
                </a:solidFill>
                <a:latin typeface="Arial Narrow Bold"/>
                <a:cs typeface="Arial Narrow Bold"/>
              </a:rPr>
              <a:t>2015</a:t>
            </a:r>
          </a:p>
        </p:txBody>
      </p:sp>
    </p:spTree>
    <p:extLst>
      <p:ext uri="{BB962C8B-B14F-4D97-AF65-F5344CB8AC3E}">
        <p14:creationId xmlns:p14="http://schemas.microsoft.com/office/powerpoint/2010/main" val="122273598"/>
      </p:ext>
    </p:extLst>
  </p:cSld>
  <p:clrMap bg1="lt1" tx1="dk1" bg2="lt2" tx2="dk2" accent1="accent1" accent2="accent2" accent3="accent3" accent4="accent4" accent5="accent5" accent6="accent6" hlink="hlink" folHlink="folHlink"/>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585858"/>
          </a:solidFill>
          <a:latin typeface="+mn-lt"/>
          <a:ea typeface="+mn-ea"/>
          <a:cs typeface="+mn-cs"/>
        </a:defRPr>
      </a:lvl1pPr>
      <a:lvl2pPr marL="457200" indent="0" algn="l" defTabSz="457200" rtl="0" eaLnBrk="1" latinLnBrk="0" hangingPunct="1">
        <a:spcBef>
          <a:spcPct val="20000"/>
        </a:spcBef>
        <a:buFont typeface="Arial"/>
        <a:buNone/>
        <a:defRPr sz="2800" kern="1200">
          <a:solidFill>
            <a:srgbClr val="585858"/>
          </a:solidFill>
          <a:latin typeface="+mn-lt"/>
          <a:ea typeface="+mn-ea"/>
          <a:cs typeface="+mn-cs"/>
        </a:defRPr>
      </a:lvl2pPr>
      <a:lvl3pPr marL="914400" indent="0" algn="l" defTabSz="457200" rtl="0" eaLnBrk="1" latinLnBrk="0" hangingPunct="1">
        <a:spcBef>
          <a:spcPct val="20000"/>
        </a:spcBef>
        <a:buFont typeface="Arial"/>
        <a:buNone/>
        <a:defRPr sz="2400" kern="1200">
          <a:solidFill>
            <a:srgbClr val="585858"/>
          </a:solidFill>
          <a:latin typeface="+mn-lt"/>
          <a:ea typeface="+mn-ea"/>
          <a:cs typeface="+mn-cs"/>
        </a:defRPr>
      </a:lvl3pPr>
      <a:lvl4pPr marL="1371600" indent="0" algn="l" defTabSz="457200" rtl="0" eaLnBrk="1" latinLnBrk="0" hangingPunct="1">
        <a:spcBef>
          <a:spcPct val="20000"/>
        </a:spcBef>
        <a:buFont typeface="Arial"/>
        <a:buNone/>
        <a:defRPr sz="2000" kern="1200">
          <a:solidFill>
            <a:srgbClr val="585858"/>
          </a:solidFill>
          <a:latin typeface="+mn-lt"/>
          <a:ea typeface="+mn-ea"/>
          <a:cs typeface="+mn-cs"/>
        </a:defRPr>
      </a:lvl4pPr>
      <a:lvl5pPr marL="1828800" indent="0" algn="l" defTabSz="457200" rtl="0" eaLnBrk="1" latinLnBrk="0" hangingPunct="1">
        <a:spcBef>
          <a:spcPct val="20000"/>
        </a:spcBef>
        <a:buFont typeface="Arial"/>
        <a:buNone/>
        <a:defRPr sz="2000" kern="1200">
          <a:solidFill>
            <a:srgbClr val="5858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emf"/><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8913" y="709204"/>
            <a:ext cx="4973637" cy="4433806"/>
          </a:xfrm>
          <a:prstGeom prst="rect">
            <a:avLst/>
          </a:prstGeom>
        </p:spPr>
        <p:txBody>
          <a:bodyP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12000" b="1" spc="-150" dirty="0">
                <a:solidFill>
                  <a:srgbClr val="FFFFFF"/>
                </a:solidFill>
                <a:cs typeface="Arial Narrow Bold"/>
              </a:rPr>
              <a:t>Play </a:t>
            </a:r>
          </a:p>
          <a:p>
            <a:pPr algn="l">
              <a:lnSpc>
                <a:spcPct val="80000"/>
              </a:lnSpc>
            </a:pPr>
            <a:r>
              <a:rPr lang="en-US" sz="12000" b="1" spc="-150" dirty="0">
                <a:solidFill>
                  <a:srgbClr val="FFFFFF"/>
                </a:solidFill>
                <a:cs typeface="Arial Narrow Bold"/>
              </a:rPr>
              <a:t>for </a:t>
            </a:r>
          </a:p>
          <a:p>
            <a:pPr algn="l">
              <a:lnSpc>
                <a:spcPct val="80000"/>
              </a:lnSpc>
            </a:pPr>
            <a:r>
              <a:rPr lang="en-US" sz="12000" b="1" spc="-150" dirty="0">
                <a:solidFill>
                  <a:srgbClr val="FFFFFF"/>
                </a:solidFill>
                <a:cs typeface="Arial Narrow Bold"/>
              </a:rPr>
              <a:t>Polio</a:t>
            </a:r>
          </a:p>
          <a:p>
            <a:pPr algn="l">
              <a:lnSpc>
                <a:spcPct val="80000"/>
              </a:lnSpc>
            </a:pPr>
            <a:r>
              <a:rPr lang="en-US" sz="1200" b="1" spc="-150" dirty="0">
                <a:solidFill>
                  <a:srgbClr val="FFFFFF"/>
                </a:solidFill>
                <a:cs typeface="Arial Narrow Bold"/>
              </a:rPr>
              <a:t>(</a:t>
            </a:r>
            <a:endParaRPr lang="en-US" sz="1600" b="1" spc="-150" dirty="0">
              <a:solidFill>
                <a:srgbClr val="FFFFFF"/>
              </a:solidFill>
              <a:cs typeface="Arial Narrow Bold"/>
            </a:endParaRPr>
          </a:p>
        </p:txBody>
      </p:sp>
      <p:pic>
        <p:nvPicPr>
          <p:cNvPr id="3" name="Picture 2"/>
          <p:cNvPicPr/>
          <p:nvPr/>
        </p:nvPicPr>
        <p:blipFill>
          <a:blip r:embed="rId3">
            <a:extLst>
              <a:ext uri="{28A0092B-C50C-407E-A947-70E740481C1C}">
                <a14:useLocalDpi xmlns:a14="http://schemas.microsoft.com/office/drawing/2010/main" val="0"/>
              </a:ext>
            </a:extLst>
          </a:blip>
          <a:stretch>
            <a:fillRect/>
          </a:stretch>
        </p:blipFill>
        <p:spPr>
          <a:xfrm>
            <a:off x="6020223" y="4005862"/>
            <a:ext cx="1975387" cy="2274295"/>
          </a:xfrm>
          <a:prstGeom prst="rect">
            <a:avLst/>
          </a:prstGeom>
        </p:spPr>
      </p:pic>
      <p:sp>
        <p:nvSpPr>
          <p:cNvPr id="2" name="TextBox 1"/>
          <p:cNvSpPr txBox="1"/>
          <p:nvPr/>
        </p:nvSpPr>
        <p:spPr>
          <a:xfrm>
            <a:off x="8335108" y="6459415"/>
            <a:ext cx="715107" cy="338554"/>
          </a:xfrm>
          <a:prstGeom prst="rect">
            <a:avLst/>
          </a:prstGeom>
          <a:solidFill>
            <a:srgbClr val="005DAA"/>
          </a:solidFill>
        </p:spPr>
        <p:txBody>
          <a:bodyPr wrap="square" rtlCol="0" anchor="t">
            <a:spAutoFit/>
          </a:bodyPr>
          <a:lstStyle/>
          <a:p>
            <a:pPr algn="r"/>
            <a:endParaRPr lang="en-US" sz="1600" b="1" i="0" dirty="0">
              <a:solidFill>
                <a:srgbClr val="01B4E7"/>
              </a:solidFill>
              <a:latin typeface="Arial Narrow Bold"/>
              <a:cs typeface="Arial Narrow Bold"/>
            </a:endParaRPr>
          </a:p>
        </p:txBody>
      </p:sp>
    </p:spTree>
    <p:extLst>
      <p:ext uri="{BB962C8B-B14F-4D97-AF65-F5344CB8AC3E}">
        <p14:creationId xmlns:p14="http://schemas.microsoft.com/office/powerpoint/2010/main" val="1061919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9108" y="225449"/>
            <a:ext cx="8763917" cy="874849"/>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gn="ctr"/>
            <a:endParaRPr lang="en-US" sz="3600" spc="0" dirty="0">
              <a:solidFill>
                <a:prstClr val="white"/>
              </a:solidFill>
            </a:endParaRPr>
          </a:p>
        </p:txBody>
      </p:sp>
      <p:sp>
        <p:nvSpPr>
          <p:cNvPr id="4" name="Title 1"/>
          <p:cNvSpPr txBox="1">
            <a:spLocks/>
          </p:cNvSpPr>
          <p:nvPr/>
        </p:nvSpPr>
        <p:spPr>
          <a:xfrm>
            <a:off x="341508" y="377849"/>
            <a:ext cx="8763917" cy="874849"/>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gn="ctr"/>
            <a:r>
              <a:rPr lang="en-US" sz="3600" spc="0" dirty="0">
                <a:solidFill>
                  <a:prstClr val="white"/>
                </a:solidFill>
                <a:latin typeface="+mj-lt"/>
              </a:rPr>
              <a:t>Raising Funds</a:t>
            </a:r>
          </a:p>
        </p:txBody>
      </p:sp>
      <p:sp>
        <p:nvSpPr>
          <p:cNvPr id="5" name="Rectangle 4"/>
          <p:cNvSpPr/>
          <p:nvPr/>
        </p:nvSpPr>
        <p:spPr>
          <a:xfrm>
            <a:off x="468923" y="1524001"/>
            <a:ext cx="8276492" cy="4216539"/>
          </a:xfrm>
          <a:prstGeom prst="rect">
            <a:avLst/>
          </a:prstGeom>
        </p:spPr>
        <p:txBody>
          <a:bodyPr wrap="square">
            <a:spAutoFit/>
          </a:bodyPr>
          <a:lstStyle/>
          <a:p>
            <a:pPr marL="285750" indent="-285750">
              <a:spcBef>
                <a:spcPts val="2400"/>
              </a:spcBef>
              <a:buFont typeface="Arial" panose="020B0604020202020204" pitchFamily="34" charset="0"/>
              <a:buChar char="•"/>
            </a:pPr>
            <a:r>
              <a:rPr lang="en-US" sz="3200" dirty="0">
                <a:latin typeface="Georgia" panose="02040502050405020303" pitchFamily="18" charset="0"/>
              </a:rPr>
              <a:t>Each club set a fundraising goal</a:t>
            </a:r>
          </a:p>
          <a:p>
            <a:pPr marL="285750" indent="-285750">
              <a:spcBef>
                <a:spcPts val="2400"/>
              </a:spcBef>
              <a:buFont typeface="Arial" panose="020B0604020202020204" pitchFamily="34" charset="0"/>
              <a:buChar char="•"/>
            </a:pPr>
            <a:r>
              <a:rPr lang="en-US" sz="3200" dirty="0">
                <a:latin typeface="Georgia" panose="02040502050405020303" pitchFamily="18" charset="0"/>
              </a:rPr>
              <a:t>Request all members contribute something</a:t>
            </a:r>
          </a:p>
          <a:p>
            <a:pPr marL="285750" indent="-285750">
              <a:spcBef>
                <a:spcPts val="2400"/>
              </a:spcBef>
              <a:buFont typeface="Arial" panose="020B0604020202020204" pitchFamily="34" charset="0"/>
              <a:buChar char="•"/>
            </a:pPr>
            <a:r>
              <a:rPr lang="en-US" sz="3200" dirty="0">
                <a:latin typeface="Georgia" panose="02040502050405020303" pitchFamily="18" charset="0"/>
              </a:rPr>
              <a:t>Tell the Rotary/Polio story: This Close</a:t>
            </a:r>
          </a:p>
          <a:p>
            <a:pPr marL="285750" indent="-285750">
              <a:spcBef>
                <a:spcPts val="2400"/>
              </a:spcBef>
              <a:buFont typeface="Arial" panose="020B0604020202020204" pitchFamily="34" charset="0"/>
              <a:buChar char="•"/>
            </a:pPr>
            <a:r>
              <a:rPr lang="en-US" sz="3200" dirty="0">
                <a:latin typeface="Georgia" panose="02040502050405020303" pitchFamily="18" charset="0"/>
              </a:rPr>
              <a:t>Give potential donors a polio fact sheet</a:t>
            </a:r>
          </a:p>
          <a:p>
            <a:pPr marL="285750" indent="-285750">
              <a:spcBef>
                <a:spcPts val="2400"/>
              </a:spcBef>
              <a:buFont typeface="Arial" panose="020B0604020202020204" pitchFamily="34" charset="0"/>
              <a:buChar char="•"/>
            </a:pPr>
            <a:r>
              <a:rPr lang="en-US" sz="3200" dirty="0">
                <a:latin typeface="Georgia" panose="02040502050405020303" pitchFamily="18" charset="0"/>
              </a:rPr>
              <a:t>Ask for pledges per hole or lump sum</a:t>
            </a:r>
          </a:p>
          <a:p>
            <a:pPr marL="742950" lvl="1" indent="-285750">
              <a:buFont typeface="Arial" panose="020B0604020202020204" pitchFamily="34" charset="0"/>
              <a:buChar char="•"/>
            </a:pPr>
            <a:endParaRPr lang="en-US" sz="2800" dirty="0">
              <a:latin typeface="Georgia" panose="02040502050405020303" pitchFamily="18" charset="0"/>
            </a:endParaRPr>
          </a:p>
        </p:txBody>
      </p:sp>
      <p:sp>
        <p:nvSpPr>
          <p:cNvPr id="6" name="TextBox 5"/>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82156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9108" y="225449"/>
            <a:ext cx="8763917" cy="874849"/>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gn="ctr"/>
            <a:endParaRPr lang="en-US" sz="3600" spc="0" dirty="0">
              <a:solidFill>
                <a:prstClr val="white"/>
              </a:solidFill>
            </a:endParaRPr>
          </a:p>
        </p:txBody>
      </p:sp>
      <p:sp>
        <p:nvSpPr>
          <p:cNvPr id="4" name="Title 1"/>
          <p:cNvSpPr txBox="1">
            <a:spLocks/>
          </p:cNvSpPr>
          <p:nvPr/>
        </p:nvSpPr>
        <p:spPr>
          <a:xfrm>
            <a:off x="341508" y="377849"/>
            <a:ext cx="8763917" cy="874849"/>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gn="ctr"/>
            <a:r>
              <a:rPr lang="en-US" sz="3600" spc="0" dirty="0">
                <a:solidFill>
                  <a:prstClr val="white"/>
                </a:solidFill>
                <a:latin typeface="+mj-lt"/>
              </a:rPr>
              <a:t>Raising Funds, </a:t>
            </a:r>
            <a:r>
              <a:rPr lang="en-US" sz="1800" spc="0" dirty="0">
                <a:solidFill>
                  <a:prstClr val="white"/>
                </a:solidFill>
                <a:latin typeface="+mj-lt"/>
              </a:rPr>
              <a:t>(cont.)</a:t>
            </a:r>
          </a:p>
        </p:txBody>
      </p:sp>
      <p:sp>
        <p:nvSpPr>
          <p:cNvPr id="5" name="Rectangle 4"/>
          <p:cNvSpPr/>
          <p:nvPr/>
        </p:nvSpPr>
        <p:spPr>
          <a:xfrm>
            <a:off x="468923" y="1524001"/>
            <a:ext cx="8276492" cy="4955203"/>
          </a:xfrm>
          <a:prstGeom prst="rect">
            <a:avLst/>
          </a:prstGeom>
        </p:spPr>
        <p:txBody>
          <a:bodyPr wrap="square">
            <a:spAutoFit/>
          </a:bodyPr>
          <a:lstStyle/>
          <a:p>
            <a:pPr marL="285750" indent="-285750">
              <a:spcBef>
                <a:spcPts val="2400"/>
              </a:spcBef>
              <a:buFont typeface="Arial" panose="020B0604020202020204" pitchFamily="34" charset="0"/>
              <a:buChar char="•"/>
            </a:pPr>
            <a:r>
              <a:rPr lang="en-US" sz="3200" dirty="0">
                <a:latin typeface="Georgia" panose="02040502050405020303" pitchFamily="18" charset="0"/>
              </a:rPr>
              <a:t>Create a PGA Championship pool – sell squares</a:t>
            </a:r>
          </a:p>
          <a:p>
            <a:pPr marL="285750" indent="-285750">
              <a:spcBef>
                <a:spcPts val="2400"/>
              </a:spcBef>
              <a:buFont typeface="Arial" panose="020B0604020202020204" pitchFamily="34" charset="0"/>
              <a:buChar char="•"/>
            </a:pPr>
            <a:r>
              <a:rPr lang="en-US" sz="3200" dirty="0">
                <a:latin typeface="Georgia" panose="02040502050405020303" pitchFamily="18" charset="0"/>
              </a:rPr>
              <a:t>Club competitions</a:t>
            </a:r>
          </a:p>
          <a:p>
            <a:pPr marL="742950" lvl="1" indent="-285750">
              <a:spcBef>
                <a:spcPts val="2400"/>
              </a:spcBef>
              <a:buFont typeface="Arial" panose="020B0604020202020204" pitchFamily="34" charset="0"/>
              <a:buChar char="•"/>
            </a:pPr>
            <a:r>
              <a:rPr lang="en-US" sz="2800" dirty="0">
                <a:latin typeface="Georgia" panose="02040502050405020303" pitchFamily="18" charset="0"/>
              </a:rPr>
              <a:t>Play most holes, frames bowled, innings pitched</a:t>
            </a:r>
          </a:p>
          <a:p>
            <a:pPr marL="742950" lvl="1" indent="-285750">
              <a:spcBef>
                <a:spcPts val="2400"/>
              </a:spcBef>
              <a:buFont typeface="Arial" panose="020B0604020202020204" pitchFamily="34" charset="0"/>
              <a:buChar char="•"/>
            </a:pPr>
            <a:r>
              <a:rPr lang="en-US" sz="2800" dirty="0">
                <a:latin typeface="Georgia" panose="02040502050405020303" pitchFamily="18" charset="0"/>
              </a:rPr>
              <a:t>Raise most money</a:t>
            </a:r>
          </a:p>
          <a:p>
            <a:pPr marL="742950" lvl="1" indent="-285750">
              <a:spcBef>
                <a:spcPts val="2400"/>
              </a:spcBef>
              <a:buFont typeface="Arial" panose="020B0604020202020204" pitchFamily="34" charset="0"/>
              <a:buChar char="•"/>
            </a:pPr>
            <a:r>
              <a:rPr lang="en-US" sz="2800" dirty="0">
                <a:latin typeface="Georgia" panose="02040502050405020303" pitchFamily="18" charset="0"/>
              </a:rPr>
              <a:t>Set up a competition with another club</a:t>
            </a:r>
          </a:p>
          <a:p>
            <a:pPr marL="742950" lvl="1" indent="-285750">
              <a:buFont typeface="Arial" panose="020B0604020202020204" pitchFamily="34" charset="0"/>
              <a:buChar char="•"/>
            </a:pPr>
            <a:endParaRPr lang="en-US" sz="2800" dirty="0">
              <a:latin typeface="Georgia" panose="02040502050405020303" pitchFamily="18" charset="0"/>
            </a:endParaRPr>
          </a:p>
        </p:txBody>
      </p:sp>
      <p:sp>
        <p:nvSpPr>
          <p:cNvPr id="6" name="TextBox 5"/>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422361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41508" y="377849"/>
            <a:ext cx="8763917" cy="874849"/>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gn="ctr"/>
            <a:r>
              <a:rPr lang="en-US" sz="3600" spc="0" dirty="0">
                <a:solidFill>
                  <a:prstClr val="white"/>
                </a:solidFill>
                <a:latin typeface="+mj-lt"/>
              </a:rPr>
              <a:t>Raising Funds</a:t>
            </a:r>
            <a:r>
              <a:rPr lang="en-US" sz="1600" spc="0" dirty="0">
                <a:solidFill>
                  <a:prstClr val="white"/>
                </a:solidFill>
                <a:latin typeface="+mj-lt"/>
              </a:rPr>
              <a:t> (cont.)</a:t>
            </a:r>
            <a:endParaRPr lang="en-US" sz="3600" spc="0" dirty="0">
              <a:solidFill>
                <a:prstClr val="white"/>
              </a:solidFill>
              <a:latin typeface="+mj-lt"/>
            </a:endParaRPr>
          </a:p>
        </p:txBody>
      </p:sp>
      <p:sp>
        <p:nvSpPr>
          <p:cNvPr id="3" name="Rectangle 2"/>
          <p:cNvSpPr/>
          <p:nvPr/>
        </p:nvSpPr>
        <p:spPr>
          <a:xfrm>
            <a:off x="468923" y="1524001"/>
            <a:ext cx="8276492" cy="4924425"/>
          </a:xfrm>
          <a:prstGeom prst="rect">
            <a:avLst/>
          </a:prstGeom>
        </p:spPr>
        <p:txBody>
          <a:bodyPr wrap="square">
            <a:spAutoFit/>
          </a:bodyPr>
          <a:lstStyle/>
          <a:p>
            <a:pPr marL="285750" indent="-285750">
              <a:spcBef>
                <a:spcPts val="1800"/>
              </a:spcBef>
              <a:buFont typeface="Arial" panose="020B0604020202020204" pitchFamily="34" charset="0"/>
              <a:buChar char="•"/>
            </a:pPr>
            <a:r>
              <a:rPr lang="en-US" sz="3200" dirty="0">
                <a:latin typeface="Georgia" panose="02040502050405020303" pitchFamily="18" charset="0"/>
              </a:rPr>
              <a:t>Advise donors they can make checks to “The Rotary Foundation” – a charitable donation</a:t>
            </a:r>
          </a:p>
          <a:p>
            <a:pPr marL="285750" indent="-285750">
              <a:spcBef>
                <a:spcPts val="1800"/>
              </a:spcBef>
              <a:buFont typeface="Arial" panose="020B0604020202020204" pitchFamily="34" charset="0"/>
              <a:buChar char="•"/>
            </a:pPr>
            <a:r>
              <a:rPr lang="en-US" sz="3200" dirty="0">
                <a:latin typeface="Georgia" panose="02040502050405020303" pitchFamily="18" charset="0"/>
              </a:rPr>
              <a:t>Checks should be mailed to the Club Champion for their deposit on the Multiple Donor Form of The Rotary Foundation.</a:t>
            </a:r>
          </a:p>
          <a:p>
            <a:pPr marL="742950" lvl="1" indent="-285750">
              <a:spcBef>
                <a:spcPts val="1800"/>
              </a:spcBef>
              <a:buFont typeface="Arial" panose="020B0604020202020204" pitchFamily="34" charset="0"/>
              <a:buChar char="•"/>
            </a:pPr>
            <a:r>
              <a:rPr lang="en-US" sz="3200" dirty="0">
                <a:latin typeface="Georgia" panose="02040502050405020303" pitchFamily="18" charset="0"/>
              </a:rPr>
              <a:t>Contact the club secretary or treasurer or Play for Polio Coordinators</a:t>
            </a:r>
            <a:endParaRPr lang="en-US" sz="2800" dirty="0">
              <a:latin typeface="Georgia" panose="02040502050405020303" pitchFamily="18" charset="0"/>
            </a:endParaRPr>
          </a:p>
          <a:p>
            <a:pPr marL="742950" lvl="1" indent="-285750">
              <a:buFont typeface="Arial" panose="020B0604020202020204" pitchFamily="34" charset="0"/>
              <a:buChar char="•"/>
            </a:pPr>
            <a:endParaRPr lang="en-US" sz="2800" dirty="0">
              <a:latin typeface="Georgia" panose="02040502050405020303" pitchFamily="18" charset="0"/>
            </a:endParaRPr>
          </a:p>
        </p:txBody>
      </p:sp>
      <p:sp>
        <p:nvSpPr>
          <p:cNvPr id="4" name="TextBox 3"/>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942542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646185" y="1501101"/>
            <a:ext cx="7476883" cy="430996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3000" dirty="0">
              <a:solidFill>
                <a:srgbClr val="585858"/>
              </a:solidFill>
              <a:latin typeface="Georgia"/>
              <a:cs typeface="Georgia"/>
            </a:endParaRPr>
          </a:p>
        </p:txBody>
      </p:sp>
      <p:sp>
        <p:nvSpPr>
          <p:cNvPr id="4" name="Title 1"/>
          <p:cNvSpPr txBox="1">
            <a:spLocks/>
          </p:cNvSpPr>
          <p:nvPr/>
        </p:nvSpPr>
        <p:spPr>
          <a:xfrm>
            <a:off x="189108" y="225449"/>
            <a:ext cx="8763917" cy="874849"/>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gn="ctr"/>
            <a:r>
              <a:rPr lang="en-US" sz="3600" spc="0" dirty="0">
                <a:solidFill>
                  <a:prstClr val="white"/>
                </a:solidFill>
                <a:latin typeface="+mj-lt"/>
              </a:rPr>
              <a:t>Most Importantly</a:t>
            </a:r>
          </a:p>
        </p:txBody>
      </p:sp>
      <p:sp>
        <p:nvSpPr>
          <p:cNvPr id="5" name="Rectangle 4"/>
          <p:cNvSpPr/>
          <p:nvPr/>
        </p:nvSpPr>
        <p:spPr>
          <a:xfrm>
            <a:off x="468923" y="1524001"/>
            <a:ext cx="8276492" cy="4524315"/>
          </a:xfrm>
          <a:prstGeom prst="rect">
            <a:avLst/>
          </a:prstGeom>
        </p:spPr>
        <p:txBody>
          <a:bodyPr wrap="square">
            <a:spAutoFit/>
          </a:bodyPr>
          <a:lstStyle/>
          <a:p>
            <a:pPr marL="285750" indent="-285750">
              <a:spcBef>
                <a:spcPts val="4800"/>
              </a:spcBef>
              <a:buFont typeface="Arial" panose="020B0604020202020204" pitchFamily="34" charset="0"/>
              <a:buChar char="•"/>
            </a:pPr>
            <a:r>
              <a:rPr lang="en-US" sz="2800" dirty="0">
                <a:latin typeface="Georgia" panose="02040502050405020303" pitchFamily="18" charset="0"/>
              </a:rPr>
              <a:t>Get Creative</a:t>
            </a:r>
          </a:p>
          <a:p>
            <a:pPr marL="285750" indent="-285750">
              <a:spcBef>
                <a:spcPts val="4800"/>
              </a:spcBef>
              <a:buFont typeface="Arial" panose="020B0604020202020204" pitchFamily="34" charset="0"/>
              <a:buChar char="•"/>
            </a:pPr>
            <a:r>
              <a:rPr lang="en-US" sz="2800" dirty="0">
                <a:latin typeface="Georgia" panose="02040502050405020303" pitchFamily="18" charset="0"/>
              </a:rPr>
              <a:t>Get Out, Get Active, Socialize</a:t>
            </a:r>
          </a:p>
          <a:p>
            <a:pPr marL="285750" indent="-285750">
              <a:spcBef>
                <a:spcPts val="4800"/>
              </a:spcBef>
              <a:buFont typeface="Arial" panose="020B0604020202020204" pitchFamily="34" charset="0"/>
              <a:buChar char="•"/>
            </a:pPr>
            <a:r>
              <a:rPr lang="en-US" sz="2800" dirty="0">
                <a:latin typeface="Georgia" panose="02040502050405020303" pitchFamily="18" charset="0"/>
              </a:rPr>
              <a:t>Eradicate Polio EVERYWHERE</a:t>
            </a:r>
          </a:p>
          <a:p>
            <a:pPr marL="285750" indent="-285750">
              <a:spcBef>
                <a:spcPts val="4800"/>
              </a:spcBef>
              <a:buFont typeface="Arial" panose="020B0604020202020204" pitchFamily="34" charset="0"/>
              <a:buChar char="•"/>
            </a:pPr>
            <a:r>
              <a:rPr lang="en-US" sz="2800" dirty="0">
                <a:latin typeface="Georgia" panose="02040502050405020303" pitchFamily="18" charset="0"/>
              </a:rPr>
              <a:t>HAVE FUN!!!</a:t>
            </a:r>
          </a:p>
          <a:p>
            <a:endParaRPr lang="en-US" sz="2800" dirty="0">
              <a:latin typeface="Georgia" panose="02040502050405020303" pitchFamily="18" charset="0"/>
            </a:endParaRPr>
          </a:p>
          <a:p>
            <a:pPr marL="742950" lvl="1" indent="-285750">
              <a:buFont typeface="Arial" panose="020B0604020202020204" pitchFamily="34" charset="0"/>
              <a:buChar char="•"/>
            </a:pPr>
            <a:endParaRPr lang="en-US" sz="2800" dirty="0">
              <a:latin typeface="Georgia" panose="02040502050405020303" pitchFamily="18" charset="0"/>
            </a:endParaRPr>
          </a:p>
        </p:txBody>
      </p:sp>
      <p:sp>
        <p:nvSpPr>
          <p:cNvPr id="6" name="TextBox 5"/>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pic>
        <p:nvPicPr>
          <p:cNvPr id="2" name="Picture 1"/>
          <p:cNvPicPr>
            <a:picLocks noChangeAspect="1"/>
          </p:cNvPicPr>
          <p:nvPr/>
        </p:nvPicPr>
        <p:blipFill>
          <a:blip r:embed="rId3"/>
          <a:stretch>
            <a:fillRect/>
          </a:stretch>
        </p:blipFill>
        <p:spPr>
          <a:xfrm>
            <a:off x="6377126" y="2232798"/>
            <a:ext cx="2167880" cy="3217631"/>
          </a:xfrm>
          <a:prstGeom prst="rect">
            <a:avLst/>
          </a:prstGeom>
        </p:spPr>
      </p:pic>
    </p:spTree>
    <p:extLst>
      <p:ext uri="{BB962C8B-B14F-4D97-AF65-F5344CB8AC3E}">
        <p14:creationId xmlns:p14="http://schemas.microsoft.com/office/powerpoint/2010/main" val="762749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646185" y="1501101"/>
            <a:ext cx="7476883" cy="430996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000" dirty="0">
                <a:solidFill>
                  <a:srgbClr val="000000"/>
                </a:solidFill>
                <a:latin typeface="Georgia"/>
                <a:cs typeface="Georgia"/>
              </a:rPr>
              <a:t>Deadline is March 30, 2020 for games to be completed. </a:t>
            </a:r>
          </a:p>
          <a:p>
            <a:r>
              <a:rPr lang="en-US" sz="3000" dirty="0">
                <a:solidFill>
                  <a:srgbClr val="000000"/>
                </a:solidFill>
                <a:latin typeface="Georgia"/>
                <a:cs typeface="Georgia"/>
              </a:rPr>
              <a:t>Collect money and submit to TRF</a:t>
            </a:r>
          </a:p>
          <a:p>
            <a:pPr lvl="1"/>
            <a:r>
              <a:rPr lang="en-US" sz="2600" dirty="0">
                <a:solidFill>
                  <a:srgbClr val="000000"/>
                </a:solidFill>
                <a:latin typeface="Georgia"/>
                <a:cs typeface="Georgia"/>
              </a:rPr>
              <a:t>Club Secretary or Treasurer should be familiar </a:t>
            </a:r>
          </a:p>
          <a:p>
            <a:r>
              <a:rPr lang="en-US" sz="3000" dirty="0">
                <a:solidFill>
                  <a:srgbClr val="000000"/>
                </a:solidFill>
                <a:latin typeface="Georgia"/>
                <a:cs typeface="Georgia"/>
              </a:rPr>
              <a:t>Send total to Jim Bergman to tally for District wide effort</a:t>
            </a:r>
          </a:p>
          <a:p>
            <a:pPr lvl="1"/>
            <a:r>
              <a:rPr lang="en-US" sz="2600" dirty="0">
                <a:solidFill>
                  <a:srgbClr val="000000"/>
                </a:solidFill>
                <a:latin typeface="Georgia"/>
                <a:cs typeface="Georgia"/>
              </a:rPr>
              <a:t>Jim_bergman@chs.net</a:t>
            </a:r>
          </a:p>
        </p:txBody>
      </p:sp>
      <p:sp>
        <p:nvSpPr>
          <p:cNvPr id="4" name="Title 1"/>
          <p:cNvSpPr txBox="1">
            <a:spLocks/>
          </p:cNvSpPr>
          <p:nvPr/>
        </p:nvSpPr>
        <p:spPr>
          <a:xfrm>
            <a:off x="189108" y="225449"/>
            <a:ext cx="8763917" cy="874849"/>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gn="ctr"/>
            <a:r>
              <a:rPr lang="en-US" sz="3600" spc="0" dirty="0">
                <a:solidFill>
                  <a:prstClr val="white"/>
                </a:solidFill>
                <a:latin typeface="+mj-lt"/>
              </a:rPr>
              <a:t>Submit Funds to TRF</a:t>
            </a:r>
          </a:p>
        </p:txBody>
      </p:sp>
      <p:sp>
        <p:nvSpPr>
          <p:cNvPr id="5" name="TextBox 4"/>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67086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9241" y="1443841"/>
            <a:ext cx="7689370" cy="4601260"/>
          </a:xfrm>
          <a:prstGeom prst="rect">
            <a:avLst/>
          </a:prstGeom>
        </p:spPr>
        <p:txBody>
          <a:bodyPr wrap="square">
            <a:spAutoFit/>
          </a:bodyPr>
          <a:lstStyle/>
          <a:p>
            <a:pPr marL="285750" lvl="0" indent="-285750">
              <a:spcBef>
                <a:spcPts val="600"/>
              </a:spcBef>
              <a:buFont typeface="Arial"/>
              <a:buChar char="•"/>
            </a:pPr>
            <a:r>
              <a:rPr lang="en-US" sz="2600" dirty="0">
                <a:latin typeface="Georgia" panose="02040502050405020303" pitchFamily="18" charset="0"/>
              </a:rPr>
              <a:t>Polio is a crippling – and fatal – disease primarily effecting children under 5 years</a:t>
            </a:r>
          </a:p>
          <a:p>
            <a:pPr marL="285750" lvl="0" indent="-285750">
              <a:spcBef>
                <a:spcPts val="600"/>
              </a:spcBef>
              <a:buFont typeface="Arial"/>
              <a:buChar char="•"/>
            </a:pPr>
            <a:r>
              <a:rPr lang="en-US" sz="2600" dirty="0">
                <a:latin typeface="Georgia" panose="02040502050405020303" pitchFamily="18" charset="0"/>
              </a:rPr>
              <a:t>Prior to 1985, polio killed or crippled </a:t>
            </a:r>
            <a:r>
              <a:rPr lang="en-US" sz="2600" u="sng" dirty="0">
                <a:latin typeface="Georgia" panose="02040502050405020303" pitchFamily="18" charset="0"/>
              </a:rPr>
              <a:t>more than 1,000 people a day in the developing world</a:t>
            </a:r>
            <a:endParaRPr lang="en-US" sz="2600" dirty="0">
              <a:latin typeface="Georgia" panose="02040502050405020303" pitchFamily="18" charset="0"/>
            </a:endParaRPr>
          </a:p>
          <a:p>
            <a:pPr marL="285750" lvl="0" indent="-285750">
              <a:spcBef>
                <a:spcPts val="600"/>
              </a:spcBef>
              <a:buFont typeface="Arial"/>
              <a:buChar char="•"/>
            </a:pPr>
            <a:r>
              <a:rPr lang="en-US" sz="2600" dirty="0">
                <a:latin typeface="Georgia" panose="02040502050405020303" pitchFamily="18" charset="0"/>
              </a:rPr>
              <a:t>In 1985, RI launched “PolioPlus,” a multimillion dollar campaign to immunize the world’s children against polio</a:t>
            </a:r>
          </a:p>
          <a:p>
            <a:pPr marL="285750" lvl="0" indent="-285750">
              <a:spcBef>
                <a:spcPts val="600"/>
              </a:spcBef>
              <a:buFont typeface="Arial"/>
              <a:buChar char="•"/>
            </a:pPr>
            <a:r>
              <a:rPr lang="en-US" sz="2600" dirty="0">
                <a:latin typeface="Georgia" panose="02040502050405020303" pitchFamily="18" charset="0"/>
              </a:rPr>
              <a:t>In 1988, Rotary formed a partnership with the World Health Organization, UNICEF and the CDC and announced its goal to eradicate polio</a:t>
            </a:r>
          </a:p>
          <a:p>
            <a:pPr marL="285750" lvl="0" indent="-285750">
              <a:buFont typeface="Arial"/>
              <a:buChar char="•"/>
            </a:pPr>
            <a:endParaRPr lang="en-US" dirty="0"/>
          </a:p>
        </p:txBody>
      </p:sp>
      <p:sp>
        <p:nvSpPr>
          <p:cNvPr id="6" name="Rectangle 5"/>
          <p:cNvSpPr/>
          <p:nvPr/>
        </p:nvSpPr>
        <p:spPr>
          <a:xfrm>
            <a:off x="220010" y="220466"/>
            <a:ext cx="8923990" cy="1631216"/>
          </a:xfrm>
          <a:prstGeom prst="rect">
            <a:avLst/>
          </a:prstGeom>
        </p:spPr>
        <p:txBody>
          <a:bodyPr wrap="square">
            <a:spAutoFit/>
          </a:bodyPr>
          <a:lstStyle/>
          <a:p>
            <a:r>
              <a:rPr lang="en-US" sz="3200" b="1" dirty="0">
                <a:solidFill>
                  <a:srgbClr val="FFFFFF"/>
                </a:solidFill>
              </a:rPr>
              <a:t>What is Polio?    </a:t>
            </a:r>
          </a:p>
          <a:p>
            <a:r>
              <a:rPr lang="en-US" sz="3200" b="1" dirty="0">
                <a:solidFill>
                  <a:srgbClr val="FFFFFF"/>
                </a:solidFill>
              </a:rPr>
              <a:t>Attention:  Those born after 1970</a:t>
            </a:r>
          </a:p>
          <a:p>
            <a:endParaRPr lang="en-US" sz="3600" dirty="0">
              <a:solidFill>
                <a:srgbClr val="FFFFFF"/>
              </a:solidFill>
            </a:endParaRPr>
          </a:p>
        </p:txBody>
      </p:sp>
      <p:sp>
        <p:nvSpPr>
          <p:cNvPr id="2" name="TextBox 1"/>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47929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9241" y="1443841"/>
            <a:ext cx="7689370" cy="4370427"/>
          </a:xfrm>
          <a:prstGeom prst="rect">
            <a:avLst/>
          </a:prstGeom>
        </p:spPr>
        <p:txBody>
          <a:bodyPr wrap="square">
            <a:spAutoFit/>
          </a:bodyPr>
          <a:lstStyle/>
          <a:p>
            <a:pPr marL="285750" lvl="0" indent="-285750">
              <a:buFont typeface="Arial"/>
              <a:buChar char="•"/>
            </a:pPr>
            <a:r>
              <a:rPr lang="en-US" sz="2600" dirty="0">
                <a:latin typeface="Georgia" panose="02040502050405020303" pitchFamily="18" charset="0"/>
              </a:rPr>
              <a:t>More than 2.5 billion children have been immunized</a:t>
            </a:r>
          </a:p>
          <a:p>
            <a:pPr marL="285750" lvl="0" indent="-285750">
              <a:buFont typeface="Arial"/>
              <a:buChar char="•"/>
            </a:pPr>
            <a:r>
              <a:rPr lang="en-US" sz="2600" dirty="0">
                <a:latin typeface="Georgia" panose="02040502050405020303" pitchFamily="18" charset="0"/>
              </a:rPr>
              <a:t>17,400,000 children have been saved from the paralysis of Polio since 1988</a:t>
            </a:r>
          </a:p>
          <a:p>
            <a:pPr marL="285750" lvl="0" indent="-285750">
              <a:buFont typeface="Arial"/>
              <a:buChar char="•"/>
            </a:pPr>
            <a:r>
              <a:rPr lang="en-US" sz="2600" dirty="0">
                <a:latin typeface="Georgia" panose="02040502050405020303" pitchFamily="18" charset="0"/>
              </a:rPr>
              <a:t>In 2017, less than 25 cases worldwide</a:t>
            </a:r>
          </a:p>
          <a:p>
            <a:pPr marL="285750" lvl="0" indent="-285750">
              <a:buFont typeface="Arial"/>
              <a:buChar char="•"/>
            </a:pPr>
            <a:r>
              <a:rPr lang="en-US" sz="2600" dirty="0">
                <a:latin typeface="Georgia" panose="02040502050405020303" pitchFamily="18" charset="0"/>
              </a:rPr>
              <a:t>Polio cases have been reduced by 99.9% since 1988</a:t>
            </a:r>
          </a:p>
          <a:p>
            <a:pPr marL="285750" lvl="0" indent="-285750">
              <a:buFont typeface="Arial"/>
              <a:buChar char="•"/>
            </a:pPr>
            <a:r>
              <a:rPr lang="en-US" sz="2600" dirty="0">
                <a:latin typeface="Georgia" panose="02040502050405020303" pitchFamily="18" charset="0"/>
              </a:rPr>
              <a:t>The Bill and Melinda Gates Foundation matches $2 for every $1 raised by Rotary to fund Polio eradication</a:t>
            </a:r>
          </a:p>
          <a:p>
            <a:pPr marL="285750" lvl="0" indent="-285750">
              <a:buFont typeface="Arial"/>
              <a:buChar char="•"/>
            </a:pPr>
            <a:endParaRPr lang="en-US" dirty="0"/>
          </a:p>
        </p:txBody>
      </p:sp>
      <p:sp>
        <p:nvSpPr>
          <p:cNvPr id="6" name="Rectangle 5"/>
          <p:cNvSpPr/>
          <p:nvPr/>
        </p:nvSpPr>
        <p:spPr>
          <a:xfrm>
            <a:off x="220010" y="243512"/>
            <a:ext cx="5856692" cy="1631216"/>
          </a:xfrm>
          <a:prstGeom prst="rect">
            <a:avLst/>
          </a:prstGeom>
        </p:spPr>
        <p:txBody>
          <a:bodyPr wrap="none">
            <a:spAutoFit/>
          </a:bodyPr>
          <a:lstStyle/>
          <a:p>
            <a:r>
              <a:rPr lang="en-US" sz="3200" b="1" dirty="0">
                <a:solidFill>
                  <a:srgbClr val="FFFFFF"/>
                </a:solidFill>
              </a:rPr>
              <a:t>What is Polio?    </a:t>
            </a:r>
          </a:p>
          <a:p>
            <a:r>
              <a:rPr lang="en-US" sz="3200" b="1" dirty="0">
                <a:solidFill>
                  <a:srgbClr val="FFFFFF"/>
                </a:solidFill>
              </a:rPr>
              <a:t>Attention:  Those born after 1970</a:t>
            </a:r>
          </a:p>
          <a:p>
            <a:endParaRPr lang="en-US" sz="3600" dirty="0">
              <a:solidFill>
                <a:srgbClr val="FFFFFF"/>
              </a:solidFill>
            </a:endParaRPr>
          </a:p>
        </p:txBody>
      </p:sp>
      <p:sp>
        <p:nvSpPr>
          <p:cNvPr id="2" name="TextBox 1"/>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824431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9241" y="356309"/>
            <a:ext cx="6254469" cy="646331"/>
          </a:xfrm>
          <a:prstGeom prst="rect">
            <a:avLst/>
          </a:prstGeom>
        </p:spPr>
        <p:txBody>
          <a:bodyPr wrap="none">
            <a:spAutoFit/>
          </a:bodyPr>
          <a:lstStyle/>
          <a:p>
            <a:r>
              <a:rPr lang="en-US" sz="3600" b="1" dirty="0">
                <a:solidFill>
                  <a:srgbClr val="FFFFFF"/>
                </a:solidFill>
              </a:rPr>
              <a:t>Campaign to eradicate Polio </a:t>
            </a:r>
            <a:r>
              <a:rPr lang="en-US" sz="1600" b="1" dirty="0">
                <a:solidFill>
                  <a:srgbClr val="FFFFFF"/>
                </a:solidFill>
              </a:rPr>
              <a:t>(cont.) </a:t>
            </a:r>
            <a:endParaRPr lang="en-US" sz="1600" dirty="0">
              <a:solidFill>
                <a:srgbClr val="FFFFFF"/>
              </a:solidFill>
            </a:endParaRPr>
          </a:p>
        </p:txBody>
      </p:sp>
      <p:sp>
        <p:nvSpPr>
          <p:cNvPr id="3" name="Rectangle 2"/>
          <p:cNvSpPr/>
          <p:nvPr/>
        </p:nvSpPr>
        <p:spPr>
          <a:xfrm>
            <a:off x="549241" y="1443841"/>
            <a:ext cx="7689370" cy="1754326"/>
          </a:xfrm>
          <a:prstGeom prst="rect">
            <a:avLst/>
          </a:prstGeom>
        </p:spPr>
        <p:txBody>
          <a:bodyPr wrap="square">
            <a:spAutoFit/>
          </a:bodyPr>
          <a:lstStyle/>
          <a:p>
            <a:pPr marL="285750" indent="-285750">
              <a:buFont typeface="Arial"/>
              <a:buChar char="•"/>
            </a:pPr>
            <a:r>
              <a:rPr lang="en-US" dirty="0">
                <a:latin typeface="Georgia" panose="02040502050405020303" pitchFamily="18" charset="0"/>
              </a:rPr>
              <a:t>Today, polio is endemic in only three countries – Pakistan, Nigeria  and Afghanistan </a:t>
            </a:r>
            <a:endParaRPr lang="en-US" dirty="0"/>
          </a:p>
          <a:p>
            <a:pPr marL="285750" lvl="0" indent="-285750">
              <a:buFont typeface="Arial"/>
              <a:buChar char="•"/>
            </a:pPr>
            <a:r>
              <a:rPr lang="en-US" dirty="0">
                <a:latin typeface="Georgia" panose="02040502050405020303" pitchFamily="18" charset="0"/>
              </a:rPr>
              <a:t>Rotary wide 2017-2018 Polio fundraising goal is $50 Million + Gates Foundation match</a:t>
            </a:r>
          </a:p>
          <a:p>
            <a:pPr marL="285750" lvl="0" indent="-285750">
              <a:buFont typeface="Arial"/>
              <a:buChar char="•"/>
            </a:pPr>
            <a:r>
              <a:rPr lang="en-US" dirty="0">
                <a:latin typeface="Georgia" panose="02040502050405020303" pitchFamily="18" charset="0"/>
              </a:rPr>
              <a:t>District 6040 raised $83,900 in Rotary year 2016-2017 to eradicate Polio</a:t>
            </a:r>
          </a:p>
        </p:txBody>
      </p:sp>
      <p:graphicFrame>
        <p:nvGraphicFramePr>
          <p:cNvPr id="4" name="Table 3"/>
          <p:cNvGraphicFramePr>
            <a:graphicFrameLocks noGrp="1"/>
          </p:cNvGraphicFramePr>
          <p:nvPr>
            <p:extLst>
              <p:ext uri="{D42A27DB-BD31-4B8C-83A1-F6EECF244321}">
                <p14:modId xmlns:p14="http://schemas.microsoft.com/office/powerpoint/2010/main" val="2295585984"/>
              </p:ext>
            </p:extLst>
          </p:nvPr>
        </p:nvGraphicFramePr>
        <p:xfrm>
          <a:off x="549241" y="3458309"/>
          <a:ext cx="8020329" cy="2309446"/>
        </p:xfrm>
        <a:graphic>
          <a:graphicData uri="http://schemas.openxmlformats.org/drawingml/2006/table">
            <a:tbl>
              <a:tblPr>
                <a:tableStyleId>{5C22544A-7EE6-4342-B048-85BDC9FD1C3A}</a:tableStyleId>
              </a:tblPr>
              <a:tblGrid>
                <a:gridCol w="2212505">
                  <a:extLst>
                    <a:ext uri="{9D8B030D-6E8A-4147-A177-3AD203B41FA5}">
                      <a16:colId xmlns:a16="http://schemas.microsoft.com/office/drawing/2014/main" val="20000"/>
                    </a:ext>
                  </a:extLst>
                </a:gridCol>
                <a:gridCol w="1498818">
                  <a:extLst>
                    <a:ext uri="{9D8B030D-6E8A-4147-A177-3AD203B41FA5}">
                      <a16:colId xmlns:a16="http://schemas.microsoft.com/office/drawing/2014/main" val="20001"/>
                    </a:ext>
                  </a:extLst>
                </a:gridCol>
                <a:gridCol w="894220">
                  <a:extLst>
                    <a:ext uri="{9D8B030D-6E8A-4147-A177-3AD203B41FA5}">
                      <a16:colId xmlns:a16="http://schemas.microsoft.com/office/drawing/2014/main" val="20002"/>
                    </a:ext>
                  </a:extLst>
                </a:gridCol>
                <a:gridCol w="1271422">
                  <a:extLst>
                    <a:ext uri="{9D8B030D-6E8A-4147-A177-3AD203B41FA5}">
                      <a16:colId xmlns:a16="http://schemas.microsoft.com/office/drawing/2014/main" val="20003"/>
                    </a:ext>
                  </a:extLst>
                </a:gridCol>
                <a:gridCol w="1175393">
                  <a:extLst>
                    <a:ext uri="{9D8B030D-6E8A-4147-A177-3AD203B41FA5}">
                      <a16:colId xmlns:a16="http://schemas.microsoft.com/office/drawing/2014/main" val="20004"/>
                    </a:ext>
                  </a:extLst>
                </a:gridCol>
                <a:gridCol w="967971">
                  <a:extLst>
                    <a:ext uri="{9D8B030D-6E8A-4147-A177-3AD203B41FA5}">
                      <a16:colId xmlns:a16="http://schemas.microsoft.com/office/drawing/2014/main" val="20005"/>
                    </a:ext>
                  </a:extLst>
                </a:gridCol>
              </a:tblGrid>
              <a:tr h="1005919">
                <a:tc>
                  <a:txBody>
                    <a:bodyPr/>
                    <a:lstStyle/>
                    <a:p>
                      <a:pPr marL="0" marR="0">
                        <a:spcBef>
                          <a:spcPts val="0"/>
                        </a:spcBef>
                        <a:spcAft>
                          <a:spcPts val="0"/>
                        </a:spcAft>
                      </a:pPr>
                      <a:r>
                        <a:rPr lang="en-US" sz="1000" dirty="0">
                          <a:effectLst/>
                        </a:rPr>
                        <a:t> Total paralysis cases</a:t>
                      </a:r>
                      <a:endParaRPr lang="en-US" sz="1200" dirty="0">
                        <a:effectLst/>
                        <a:latin typeface="Times New Roman"/>
                        <a:ea typeface="Times New Roman"/>
                      </a:endParaRPr>
                    </a:p>
                  </a:txBody>
                  <a:tcPr marL="47625" marR="47625" marT="47625" marB="47625" anchor="b"/>
                </a:tc>
                <a:tc>
                  <a:txBody>
                    <a:bodyPr/>
                    <a:lstStyle/>
                    <a:p>
                      <a:pPr marL="0" marR="0" algn="ctr">
                        <a:spcBef>
                          <a:spcPts val="0"/>
                        </a:spcBef>
                        <a:spcAft>
                          <a:spcPts val="0"/>
                        </a:spcAft>
                      </a:pPr>
                      <a:r>
                        <a:rPr lang="en-US" sz="1200" dirty="0">
                          <a:effectLst/>
                        </a:rPr>
                        <a:t>Year-to-date 2018</a:t>
                      </a:r>
                      <a:endParaRPr lang="en-US" sz="1200" dirty="0">
                        <a:effectLst/>
                        <a:latin typeface="Times New Roman"/>
                        <a:ea typeface="Times New Roman"/>
                      </a:endParaRPr>
                    </a:p>
                  </a:txBody>
                  <a:tcPr marL="47625" marR="47625" marT="47625" marB="47625" anchor="b"/>
                </a:tc>
                <a:tc>
                  <a:txBody>
                    <a:bodyPr/>
                    <a:lstStyle/>
                    <a:p>
                      <a:pPr marL="0" marR="0" algn="ctr">
                        <a:spcBef>
                          <a:spcPts val="0"/>
                        </a:spcBef>
                        <a:spcAft>
                          <a:spcPts val="0"/>
                        </a:spcAft>
                      </a:pPr>
                      <a:r>
                        <a:rPr lang="en-US" sz="1200">
                          <a:effectLst/>
                        </a:rPr>
                        <a:t> </a:t>
                      </a:r>
                    </a:p>
                    <a:p>
                      <a:pPr marL="0" marR="0" algn="ctr">
                        <a:spcBef>
                          <a:spcPts val="0"/>
                        </a:spcBef>
                        <a:spcAft>
                          <a:spcPts val="0"/>
                        </a:spcAft>
                      </a:pPr>
                      <a:r>
                        <a:rPr lang="en-US" sz="1200">
                          <a:effectLst/>
                        </a:rPr>
                        <a:t>LY to D 2017</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Total </a:t>
                      </a:r>
                    </a:p>
                    <a:p>
                      <a:pPr marL="0" marR="0" algn="ctr">
                        <a:spcBef>
                          <a:spcPts val="0"/>
                        </a:spcBef>
                        <a:spcAft>
                          <a:spcPts val="0"/>
                        </a:spcAft>
                      </a:pPr>
                      <a:r>
                        <a:rPr lang="en-US" sz="1200">
                          <a:effectLst/>
                        </a:rPr>
                        <a:t>2017</a:t>
                      </a:r>
                      <a:endParaRPr lang="en-US" sz="1200">
                        <a:effectLst/>
                        <a:latin typeface="Times New Roman"/>
                        <a:ea typeface="Times New Roman"/>
                      </a:endParaRPr>
                    </a:p>
                  </a:txBody>
                  <a:tcPr marL="47625" marR="47625" marT="47625" marB="47625" anchor="b"/>
                </a:tc>
                <a:tc>
                  <a:txBody>
                    <a:bodyPr/>
                    <a:lstStyle/>
                    <a:p>
                      <a:pPr marL="0" marR="0" algn="ctr">
                        <a:spcBef>
                          <a:spcPts val="0"/>
                        </a:spcBef>
                        <a:spcAft>
                          <a:spcPts val="0"/>
                        </a:spcAft>
                      </a:pPr>
                      <a:r>
                        <a:rPr lang="en-US" sz="1200">
                          <a:effectLst/>
                        </a:rPr>
                        <a:t> </a:t>
                      </a:r>
                    </a:p>
                    <a:p>
                      <a:pPr marL="0" marR="0" algn="ctr">
                        <a:spcBef>
                          <a:spcPts val="0"/>
                        </a:spcBef>
                        <a:spcAft>
                          <a:spcPts val="0"/>
                        </a:spcAft>
                      </a:pPr>
                      <a:r>
                        <a:rPr lang="en-US" sz="1200">
                          <a:effectLst/>
                        </a:rPr>
                        <a:t>Total </a:t>
                      </a:r>
                    </a:p>
                    <a:p>
                      <a:pPr marL="0" marR="0" algn="ctr">
                        <a:spcBef>
                          <a:spcPts val="0"/>
                        </a:spcBef>
                        <a:spcAft>
                          <a:spcPts val="0"/>
                        </a:spcAft>
                      </a:pPr>
                      <a:r>
                        <a:rPr lang="en-US" sz="1200">
                          <a:effectLst/>
                        </a:rPr>
                        <a:t>2016</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Total</a:t>
                      </a:r>
                    </a:p>
                    <a:p>
                      <a:pPr marL="0" marR="0" algn="ctr">
                        <a:spcBef>
                          <a:spcPts val="0"/>
                        </a:spcBef>
                        <a:spcAft>
                          <a:spcPts val="0"/>
                        </a:spcAft>
                      </a:pPr>
                      <a:r>
                        <a:rPr lang="en-US" sz="1200">
                          <a:effectLst/>
                        </a:rPr>
                        <a:t> 2015</a:t>
                      </a:r>
                      <a:endParaRPr lang="en-US" sz="1200">
                        <a:effectLst/>
                        <a:latin typeface="Times New Roman"/>
                        <a:ea typeface="Times New Roman"/>
                      </a:endParaRPr>
                    </a:p>
                  </a:txBody>
                  <a:tcPr marL="47625" marR="47625" marT="47625" marB="47625" anchor="b"/>
                </a:tc>
                <a:extLst>
                  <a:ext uri="{0D108BD9-81ED-4DB2-BD59-A6C34878D82A}">
                    <a16:rowId xmlns:a16="http://schemas.microsoft.com/office/drawing/2014/main" val="10000"/>
                  </a:ext>
                </a:extLst>
              </a:tr>
              <a:tr h="434509">
                <a:tc>
                  <a:txBody>
                    <a:bodyPr/>
                    <a:lstStyle/>
                    <a:p>
                      <a:pPr marL="0" marR="0">
                        <a:spcBef>
                          <a:spcPts val="0"/>
                        </a:spcBef>
                        <a:spcAft>
                          <a:spcPts val="0"/>
                        </a:spcAft>
                      </a:pPr>
                      <a:r>
                        <a:rPr lang="en-US" sz="1000">
                          <a:effectLst/>
                        </a:rPr>
                        <a:t>Globally</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3</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3</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dirty="0">
                          <a:effectLst/>
                        </a:rPr>
                        <a:t>22</a:t>
                      </a:r>
                      <a:endParaRPr lang="en-US" sz="1200" dirty="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37</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74</a:t>
                      </a:r>
                      <a:endParaRPr lang="en-US" sz="1200">
                        <a:effectLst/>
                        <a:latin typeface="Times New Roman"/>
                        <a:ea typeface="Times New Roman"/>
                      </a:endParaRPr>
                    </a:p>
                  </a:txBody>
                  <a:tcPr marL="47625" marR="47625" marT="47625" marB="47625"/>
                </a:tc>
                <a:extLst>
                  <a:ext uri="{0D108BD9-81ED-4DB2-BD59-A6C34878D82A}">
                    <a16:rowId xmlns:a16="http://schemas.microsoft.com/office/drawing/2014/main" val="10001"/>
                  </a:ext>
                </a:extLst>
              </a:tr>
              <a:tr h="434509">
                <a:tc>
                  <a:txBody>
                    <a:bodyPr/>
                    <a:lstStyle/>
                    <a:p>
                      <a:pPr marL="0" marR="0">
                        <a:spcBef>
                          <a:spcPts val="0"/>
                        </a:spcBef>
                        <a:spcAft>
                          <a:spcPts val="0"/>
                        </a:spcAft>
                      </a:pPr>
                      <a:r>
                        <a:rPr lang="en-US" sz="1000">
                          <a:effectLst/>
                        </a:rPr>
                        <a:t>- in endemic countries:</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3</a:t>
                      </a:r>
                      <a:endParaRPr lang="en-US" sz="1200">
                        <a:effectLst/>
                        <a:latin typeface="Times New Roman"/>
                        <a:ea typeface="Times New Roman"/>
                      </a:endParaRPr>
                    </a:p>
                  </a:txBody>
                  <a:tcPr marL="47625" marR="47625" marT="47625" marB="47625" anchor="ctr"/>
                </a:tc>
                <a:tc>
                  <a:txBody>
                    <a:bodyPr/>
                    <a:lstStyle/>
                    <a:p>
                      <a:pPr marL="0" marR="0" algn="ctr">
                        <a:spcBef>
                          <a:spcPts val="0"/>
                        </a:spcBef>
                        <a:spcAft>
                          <a:spcPts val="0"/>
                        </a:spcAft>
                        <a:tabLst>
                          <a:tab pos="293370" algn="l"/>
                          <a:tab pos="382905" algn="ctr"/>
                        </a:tabLst>
                      </a:pPr>
                      <a:r>
                        <a:rPr lang="en-US" sz="1200">
                          <a:effectLst/>
                        </a:rPr>
                        <a:t>3</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22</a:t>
                      </a:r>
                      <a:endParaRPr lang="en-US" sz="1200">
                        <a:effectLst/>
                        <a:latin typeface="Times New Roman"/>
                        <a:ea typeface="Times New Roman"/>
                      </a:endParaRPr>
                    </a:p>
                  </a:txBody>
                  <a:tcPr marL="47625" marR="47625" marT="47625" marB="47625" anchor="ctr"/>
                </a:tc>
                <a:tc>
                  <a:txBody>
                    <a:bodyPr/>
                    <a:lstStyle/>
                    <a:p>
                      <a:pPr marL="0" marR="0" algn="ctr">
                        <a:spcBef>
                          <a:spcPts val="0"/>
                        </a:spcBef>
                        <a:spcAft>
                          <a:spcPts val="0"/>
                        </a:spcAft>
                      </a:pPr>
                      <a:r>
                        <a:rPr lang="en-US" sz="1200">
                          <a:effectLst/>
                        </a:rPr>
                        <a:t>37</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74</a:t>
                      </a:r>
                      <a:endParaRPr lang="en-US" sz="1200">
                        <a:effectLst/>
                        <a:latin typeface="Times New Roman"/>
                        <a:ea typeface="Times New Roman"/>
                      </a:endParaRPr>
                    </a:p>
                  </a:txBody>
                  <a:tcPr marL="47625" marR="47625" marT="47625" marB="47625" anchor="ctr"/>
                </a:tc>
                <a:extLst>
                  <a:ext uri="{0D108BD9-81ED-4DB2-BD59-A6C34878D82A}">
                    <a16:rowId xmlns:a16="http://schemas.microsoft.com/office/drawing/2014/main" val="10002"/>
                  </a:ext>
                </a:extLst>
              </a:tr>
              <a:tr h="434509">
                <a:tc>
                  <a:txBody>
                    <a:bodyPr/>
                    <a:lstStyle/>
                    <a:p>
                      <a:pPr marL="0" marR="0">
                        <a:spcBef>
                          <a:spcPts val="0"/>
                        </a:spcBef>
                        <a:spcAft>
                          <a:spcPts val="0"/>
                        </a:spcAft>
                      </a:pPr>
                      <a:r>
                        <a:rPr lang="en-US" sz="1000">
                          <a:effectLst/>
                        </a:rPr>
                        <a:t>- in post-endemic countries:</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0</a:t>
                      </a:r>
                      <a:endParaRPr lang="en-US" sz="1200">
                        <a:effectLst/>
                        <a:latin typeface="Times New Roman"/>
                        <a:ea typeface="Times New Roman"/>
                      </a:endParaRPr>
                    </a:p>
                  </a:txBody>
                  <a:tcPr marL="47625" marR="47625" marT="47625" marB="47625" anchor="ctr"/>
                </a:tc>
                <a:tc>
                  <a:txBody>
                    <a:bodyPr/>
                    <a:lstStyle/>
                    <a:p>
                      <a:pPr marL="0" marR="0" algn="ctr">
                        <a:spcBef>
                          <a:spcPts val="0"/>
                        </a:spcBef>
                        <a:spcAft>
                          <a:spcPts val="0"/>
                        </a:spcAft>
                      </a:pPr>
                      <a:r>
                        <a:rPr lang="en-US" sz="1200" dirty="0">
                          <a:effectLst/>
                        </a:rPr>
                        <a:t>0</a:t>
                      </a:r>
                      <a:endParaRPr lang="en-US" sz="1200" dirty="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a:effectLst/>
                        </a:rPr>
                        <a:t>0</a:t>
                      </a:r>
                      <a:endParaRPr lang="en-US" sz="1200">
                        <a:effectLst/>
                        <a:latin typeface="Times New Roman"/>
                        <a:ea typeface="Times New Roman"/>
                      </a:endParaRPr>
                    </a:p>
                  </a:txBody>
                  <a:tcPr marL="47625" marR="47625" marT="47625" marB="47625" anchor="ctr"/>
                </a:tc>
                <a:tc>
                  <a:txBody>
                    <a:bodyPr/>
                    <a:lstStyle/>
                    <a:p>
                      <a:pPr marL="0" marR="0" algn="ctr">
                        <a:spcBef>
                          <a:spcPts val="0"/>
                        </a:spcBef>
                        <a:spcAft>
                          <a:spcPts val="0"/>
                        </a:spcAft>
                      </a:pPr>
                      <a:r>
                        <a:rPr lang="en-US" sz="1200">
                          <a:effectLst/>
                        </a:rPr>
                        <a:t>0</a:t>
                      </a:r>
                      <a:endParaRPr lang="en-US" sz="1200">
                        <a:effectLst/>
                        <a:latin typeface="Times New Roman"/>
                        <a:ea typeface="Times New Roman"/>
                      </a:endParaRPr>
                    </a:p>
                  </a:txBody>
                  <a:tcPr marL="47625" marR="47625" marT="47625" marB="47625"/>
                </a:tc>
                <a:tc>
                  <a:txBody>
                    <a:bodyPr/>
                    <a:lstStyle/>
                    <a:p>
                      <a:pPr marL="0" marR="0" algn="ctr">
                        <a:spcBef>
                          <a:spcPts val="0"/>
                        </a:spcBef>
                        <a:spcAft>
                          <a:spcPts val="0"/>
                        </a:spcAft>
                      </a:pPr>
                      <a:r>
                        <a:rPr lang="en-US" sz="1200" dirty="0">
                          <a:effectLst/>
                        </a:rPr>
                        <a:t>0</a:t>
                      </a:r>
                      <a:endParaRPr lang="en-US" sz="1200" dirty="0">
                        <a:effectLst/>
                        <a:latin typeface="Times New Roman"/>
                        <a:ea typeface="Times New Roman"/>
                      </a:endParaRPr>
                    </a:p>
                  </a:txBody>
                  <a:tcPr marL="47625" marR="47625" marT="47625" marB="47625"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08494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ceholder"/>
          <p:cNvPicPr/>
          <p:nvPr/>
        </p:nvPicPr>
        <p:blipFill>
          <a:blip r:embed="rId3">
            <a:extLst>
              <a:ext uri="{BEBA8EAE-BF5A-486C-A8C5-ECC9F3942E4B}">
                <a14:imgProps xmlns:a14="http://schemas.microsoft.com/office/drawing/2010/main">
                  <a14:imgLayer r:embed="rId4">
                    <a14:imgEffect>
                      <a14:brightnessContrast bright="26000"/>
                    </a14:imgEffect>
                  </a14:imgLayer>
                </a14:imgProps>
              </a:ext>
              <a:ext uri="{28A0092B-C50C-407E-A947-70E740481C1C}">
                <a14:useLocalDpi xmlns:a14="http://schemas.microsoft.com/office/drawing/2010/main" val="0"/>
              </a:ext>
            </a:extLst>
          </a:blip>
          <a:stretch>
            <a:fillRect/>
          </a:stretch>
        </p:blipFill>
        <p:spPr>
          <a:xfrm>
            <a:off x="2435259" y="3428999"/>
            <a:ext cx="4733925" cy="2807335"/>
          </a:xfrm>
          <a:prstGeom prst="rect">
            <a:avLst/>
          </a:prstGeom>
          <a:solidFill>
            <a:srgbClr val="FFFFFF">
              <a:shade val="85000"/>
            </a:srgbClr>
          </a:solidFill>
          <a:ln w="1270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p:cNvSpPr txBox="1"/>
          <p:nvPr/>
        </p:nvSpPr>
        <p:spPr>
          <a:xfrm flipH="1">
            <a:off x="343274" y="424996"/>
            <a:ext cx="8577987" cy="646331"/>
          </a:xfrm>
          <a:prstGeom prst="rect">
            <a:avLst/>
          </a:prstGeom>
          <a:noFill/>
        </p:spPr>
        <p:txBody>
          <a:bodyPr wrap="square" rtlCol="0">
            <a:spAutoFit/>
          </a:bodyPr>
          <a:lstStyle/>
          <a:p>
            <a:r>
              <a:rPr lang="en-US" sz="3600" b="1" dirty="0">
                <a:solidFill>
                  <a:schemeClr val="bg1"/>
                </a:solidFill>
              </a:rPr>
              <a:t>Raise money to help eradicate Polio</a:t>
            </a:r>
          </a:p>
        </p:txBody>
      </p:sp>
      <p:pic>
        <p:nvPicPr>
          <p:cNvPr id="6" name="Picture 5"/>
          <p:cNvPicPr/>
          <p:nvPr/>
        </p:nvPicPr>
        <p:blipFill>
          <a:blip r:embed="rId5">
            <a:extLst>
              <a:ext uri="{28A0092B-C50C-407E-A947-70E740481C1C}">
                <a14:useLocalDpi xmlns:a14="http://schemas.microsoft.com/office/drawing/2010/main" val="0"/>
              </a:ext>
            </a:extLst>
          </a:blip>
          <a:stretch>
            <a:fillRect/>
          </a:stretch>
        </p:blipFill>
        <p:spPr>
          <a:xfrm>
            <a:off x="583568" y="2987993"/>
            <a:ext cx="1098482" cy="1234956"/>
          </a:xfrm>
          <a:prstGeom prst="rect">
            <a:avLst/>
          </a:prstGeom>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68324" y="6492875"/>
            <a:ext cx="65881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8055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58476" y="1518469"/>
            <a:ext cx="8425179" cy="430996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solidFill>
                  <a:srgbClr val="000000"/>
                </a:solidFill>
                <a:latin typeface="Georgia"/>
                <a:cs typeface="Georgia"/>
              </a:rPr>
              <a:t>District Goal of $40,000 = $16 per Rotary member in District 6040!</a:t>
            </a:r>
          </a:p>
          <a:p>
            <a:r>
              <a:rPr lang="en-US" sz="2800" dirty="0">
                <a:solidFill>
                  <a:srgbClr val="000000"/>
                </a:solidFill>
                <a:latin typeface="Georgia"/>
                <a:cs typeface="Georgia"/>
              </a:rPr>
              <a:t>District 6040 raised over $83,900 last year for Polio</a:t>
            </a:r>
          </a:p>
          <a:p>
            <a:r>
              <a:rPr lang="en-US" sz="2800" dirty="0">
                <a:solidFill>
                  <a:srgbClr val="000000"/>
                </a:solidFill>
                <a:latin typeface="Georgia"/>
                <a:cs typeface="Georgia"/>
              </a:rPr>
              <a:t>District 6040 has raised over $100,000 through the Pars vs. Polio golf marathons and $300,000 in total since Pars vs. Polio’s inception with the help of the Gates Foundation match</a:t>
            </a:r>
          </a:p>
          <a:p>
            <a:pPr marL="0" indent="0">
              <a:lnSpc>
                <a:spcPct val="200000"/>
              </a:lnSpc>
              <a:buNone/>
            </a:pPr>
            <a:endParaRPr lang="en-US" sz="2800" dirty="0">
              <a:solidFill>
                <a:srgbClr val="585858"/>
              </a:solidFill>
              <a:latin typeface="Georgia"/>
              <a:cs typeface="Georgia"/>
            </a:endParaRPr>
          </a:p>
        </p:txBody>
      </p:sp>
      <p:sp>
        <p:nvSpPr>
          <p:cNvPr id="4" name="Title 1"/>
          <p:cNvSpPr txBox="1">
            <a:spLocks/>
          </p:cNvSpPr>
          <p:nvPr/>
        </p:nvSpPr>
        <p:spPr>
          <a:xfrm>
            <a:off x="189108" y="215699"/>
            <a:ext cx="8763917" cy="1293020"/>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r>
              <a:rPr lang="en-US" sz="3600" spc="0" dirty="0">
                <a:solidFill>
                  <a:prstClr val="white"/>
                </a:solidFill>
                <a:latin typeface="+mn-lt"/>
              </a:rPr>
              <a:t>Play (Pars or anything) for Polio </a:t>
            </a:r>
          </a:p>
          <a:p>
            <a:r>
              <a:rPr lang="en-US" sz="3600" spc="0" dirty="0">
                <a:solidFill>
                  <a:prstClr val="white"/>
                </a:solidFill>
                <a:latin typeface="+mn-lt"/>
              </a:rPr>
              <a:t>District GOAL 2019-20:                  $40,000.00</a:t>
            </a:r>
          </a:p>
        </p:txBody>
      </p:sp>
      <p:sp>
        <p:nvSpPr>
          <p:cNvPr id="5" name="TextBox 4"/>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12382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923" y="1281551"/>
            <a:ext cx="8276492" cy="10187402"/>
          </a:xfrm>
          <a:prstGeom prst="rect">
            <a:avLst/>
          </a:prstGeom>
        </p:spPr>
        <p:txBody>
          <a:bodyPr wrap="square" numCol="2">
            <a:spAutoFit/>
          </a:bodyPr>
          <a:lstStyle/>
          <a:p>
            <a:pPr marL="285750" indent="-285750">
              <a:buFont typeface="Arial" panose="020B0604020202020204" pitchFamily="34" charset="0"/>
              <a:buChar char="•"/>
            </a:pPr>
            <a:r>
              <a:rPr lang="en-US" sz="2400" dirty="0">
                <a:latin typeface="Georgia" panose="02040502050405020303" pitchFamily="18" charset="0"/>
              </a:rPr>
              <a:t>Rotarians choose the game:</a:t>
            </a:r>
          </a:p>
          <a:p>
            <a:pPr marL="742950" lvl="1" indent="-285750">
              <a:buFont typeface="Arial" panose="020B0604020202020204" pitchFamily="34" charset="0"/>
              <a:buChar char="•"/>
            </a:pPr>
            <a:r>
              <a:rPr lang="en-US" sz="2400" dirty="0">
                <a:latin typeface="Georgia" panose="02040502050405020303" pitchFamily="18" charset="0"/>
              </a:rPr>
              <a:t>Bowling (frames bowled)</a:t>
            </a:r>
          </a:p>
          <a:p>
            <a:pPr marL="742950" lvl="1" indent="-285750">
              <a:buFont typeface="Arial" panose="020B0604020202020204" pitchFamily="34" charset="0"/>
              <a:buChar char="•"/>
            </a:pPr>
            <a:r>
              <a:rPr lang="en-US" sz="2400" dirty="0">
                <a:latin typeface="Georgia" panose="02040502050405020303" pitchFamily="18" charset="0"/>
              </a:rPr>
              <a:t>Softball (Pitches thrown, Swings taken)</a:t>
            </a:r>
          </a:p>
          <a:p>
            <a:pPr marL="742950" lvl="1" indent="-285750">
              <a:buFont typeface="Arial" panose="020B0604020202020204" pitchFamily="34" charset="0"/>
              <a:buChar char="•"/>
            </a:pPr>
            <a:r>
              <a:rPr lang="en-US" sz="2400" dirty="0" err="1">
                <a:latin typeface="Georgia" panose="02040502050405020303" pitchFamily="18" charset="0"/>
              </a:rPr>
              <a:t>Pickelball</a:t>
            </a:r>
            <a:r>
              <a:rPr lang="en-US" sz="2400" dirty="0">
                <a:latin typeface="Georgia" panose="02040502050405020303" pitchFamily="18" charset="0"/>
              </a:rPr>
              <a:t> Dove Hunt (shots taken, Doves harvested</a:t>
            </a:r>
          </a:p>
          <a:p>
            <a:pPr marL="742950" lvl="1" indent="-285750">
              <a:buFont typeface="Arial" panose="020B0604020202020204" pitchFamily="34" charset="0"/>
              <a:buChar char="•"/>
            </a:pPr>
            <a:r>
              <a:rPr lang="en-US" sz="2400" dirty="0">
                <a:latin typeface="Georgia" panose="02040502050405020303" pitchFamily="18" charset="0"/>
              </a:rPr>
              <a:t>Poker, Bridge, Cribbage Marathons (Hands played, won)</a:t>
            </a: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endParaRPr lang="en-US" sz="2400" dirty="0">
              <a:latin typeface="Georgia" panose="02040502050405020303" pitchFamily="18" charset="0"/>
            </a:endParaRPr>
          </a:p>
          <a:p>
            <a:pPr marL="742950" lvl="1" indent="-285750">
              <a:buFont typeface="Arial" panose="020B0604020202020204" pitchFamily="34" charset="0"/>
              <a:buChar char="•"/>
            </a:pPr>
            <a:r>
              <a:rPr lang="en-US" sz="2400" dirty="0">
                <a:latin typeface="Georgia" panose="02040502050405020303" pitchFamily="18" charset="0"/>
              </a:rPr>
              <a:t>Golf (Holes played)</a:t>
            </a:r>
          </a:p>
          <a:p>
            <a:pPr marL="742950" lvl="1" indent="-285750">
              <a:buFont typeface="Arial" panose="020B0604020202020204" pitchFamily="34" charset="0"/>
              <a:buChar char="•"/>
            </a:pPr>
            <a:r>
              <a:rPr lang="en-US" sz="2400" dirty="0">
                <a:latin typeface="Georgia" panose="02040502050405020303" pitchFamily="18" charset="0"/>
              </a:rPr>
              <a:t>Soccer Basketball (baskets made from 3pt line)</a:t>
            </a:r>
          </a:p>
          <a:p>
            <a:pPr marL="742950" lvl="1" indent="-285750">
              <a:buFont typeface="Arial" panose="020B0604020202020204" pitchFamily="34" charset="0"/>
              <a:buChar char="•"/>
            </a:pPr>
            <a:r>
              <a:rPr lang="en-US" sz="2400" dirty="0">
                <a:latin typeface="Georgia" panose="02040502050405020303" pitchFamily="18" charset="0"/>
              </a:rPr>
              <a:t>Songs danced to (a wedding coming up?)</a:t>
            </a:r>
          </a:p>
          <a:p>
            <a:pPr marL="742950" lvl="1" indent="-285750">
              <a:buFont typeface="Arial" panose="020B0604020202020204" pitchFamily="34" charset="0"/>
              <a:buChar char="•"/>
            </a:pPr>
            <a:r>
              <a:rPr lang="en-US" sz="2400" dirty="0">
                <a:latin typeface="Georgia" panose="02040502050405020303" pitchFamily="18" charset="0"/>
              </a:rPr>
              <a:t>Bean bag toss (maybe at a tailgate party)</a:t>
            </a:r>
          </a:p>
          <a:p>
            <a:pPr marL="285750" indent="-285750" algn="ctr">
              <a:buFont typeface="Arial" panose="020B0604020202020204" pitchFamily="34" charset="0"/>
              <a:buChar char="•"/>
            </a:pPr>
            <a:r>
              <a:rPr lang="en-US" sz="2400" dirty="0">
                <a:latin typeface="Georgia" panose="02040502050405020303" pitchFamily="18" charset="0"/>
              </a:rPr>
              <a:t>Individuals in a club can play at the same time or  individually; the same game or different</a:t>
            </a:r>
          </a:p>
          <a:p>
            <a:pPr marL="742950" lvl="1" indent="-285750">
              <a:buFont typeface="Arial" panose="020B0604020202020204" pitchFamily="34" charset="0"/>
              <a:buChar char="•"/>
            </a:pPr>
            <a:endParaRPr lang="en-US" sz="3200" dirty="0">
              <a:latin typeface="Georgia" panose="02040502050405020303" pitchFamily="18" charset="0"/>
            </a:endParaRPr>
          </a:p>
        </p:txBody>
      </p:sp>
      <p:sp>
        <p:nvSpPr>
          <p:cNvPr id="4" name="Title 1"/>
          <p:cNvSpPr txBox="1">
            <a:spLocks/>
          </p:cNvSpPr>
          <p:nvPr/>
        </p:nvSpPr>
        <p:spPr>
          <a:xfrm>
            <a:off x="189108" y="225449"/>
            <a:ext cx="8763917" cy="874849"/>
          </a:xfrm>
          <a:prstGeom prst="rect">
            <a:avLst/>
          </a:prstGeom>
        </p:spPr>
        <p:txBody>
          <a:bodyPr vert="horz" lIns="91440" tIns="45720" rIns="91440" bIns="45720" rtlCol="0" anchor="t">
            <a:normAutofit lnSpcReduction="10000"/>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gn="ctr"/>
            <a:r>
              <a:rPr lang="en-US" sz="3600" spc="0" dirty="0">
                <a:solidFill>
                  <a:prstClr val="white"/>
                </a:solidFill>
                <a:latin typeface="+mj-lt"/>
              </a:rPr>
              <a:t>In Play for Polio – </a:t>
            </a:r>
          </a:p>
          <a:p>
            <a:pPr algn="ctr"/>
            <a:r>
              <a:rPr lang="en-US" sz="3600" spc="0" dirty="0">
                <a:solidFill>
                  <a:prstClr val="white"/>
                </a:solidFill>
                <a:latin typeface="+mj-lt"/>
              </a:rPr>
              <a:t>Rotarians Conduct Local Marathons</a:t>
            </a:r>
          </a:p>
        </p:txBody>
      </p:sp>
      <p:sp>
        <p:nvSpPr>
          <p:cNvPr id="6" name="TextBox 5"/>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965563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38975" y="1344302"/>
            <a:ext cx="8058321" cy="430996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solidFill>
                  <a:srgbClr val="000000"/>
                </a:solidFill>
                <a:latin typeface="Georgia"/>
                <a:cs typeface="Georgia"/>
              </a:rPr>
              <a:t>Each club designates a Play for Polio Champion</a:t>
            </a:r>
          </a:p>
          <a:p>
            <a:pPr lvl="1"/>
            <a:r>
              <a:rPr lang="en-US" dirty="0">
                <a:solidFill>
                  <a:srgbClr val="000000"/>
                </a:solidFill>
                <a:latin typeface="Georgia"/>
                <a:cs typeface="Georgia"/>
              </a:rPr>
              <a:t>Schedules a day for a club event and gets club members to identify the games they’ll play (or members play on their own schedule)</a:t>
            </a:r>
          </a:p>
          <a:p>
            <a:pPr lvl="1"/>
            <a:r>
              <a:rPr lang="en-US" dirty="0">
                <a:solidFill>
                  <a:srgbClr val="000000"/>
                </a:solidFill>
                <a:latin typeface="Georgia"/>
                <a:cs typeface="Georgia"/>
              </a:rPr>
              <a:t>Identify club members to get pledges from Rotarians and non-Rotarians friends and family for the number of holes played, doves shot, frames of bowling, pitches thrown, base hits, swings taken, hands of poker played, songs danced to, bean bags tossed, </a:t>
            </a:r>
            <a:r>
              <a:rPr lang="en-US" sz="2400" dirty="0">
                <a:solidFill>
                  <a:srgbClr val="585858"/>
                </a:solidFill>
                <a:latin typeface="Georgia"/>
                <a:cs typeface="Georgia"/>
              </a:rPr>
              <a:t>……..</a:t>
            </a:r>
            <a:endParaRPr lang="en-US" dirty="0">
              <a:solidFill>
                <a:srgbClr val="000000"/>
              </a:solidFill>
              <a:latin typeface="Georgia"/>
              <a:cs typeface="Georgia"/>
            </a:endParaRPr>
          </a:p>
        </p:txBody>
      </p:sp>
      <p:sp>
        <p:nvSpPr>
          <p:cNvPr id="4" name="Title 1"/>
          <p:cNvSpPr txBox="1">
            <a:spLocks/>
          </p:cNvSpPr>
          <p:nvPr/>
        </p:nvSpPr>
        <p:spPr>
          <a:xfrm>
            <a:off x="189108" y="225449"/>
            <a:ext cx="8763917" cy="874849"/>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gn="ctr"/>
            <a:r>
              <a:rPr lang="en-US" sz="3600" spc="0" dirty="0">
                <a:solidFill>
                  <a:prstClr val="white"/>
                </a:solidFill>
                <a:latin typeface="+mj-lt"/>
              </a:rPr>
              <a:t>Conduct Local Marathons</a:t>
            </a:r>
          </a:p>
        </p:txBody>
      </p:sp>
      <p:sp>
        <p:nvSpPr>
          <p:cNvPr id="5" name="TextBox 4"/>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168135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9108" y="225449"/>
            <a:ext cx="8763917" cy="874849"/>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gn="ctr"/>
            <a:r>
              <a:rPr lang="en-US" sz="3600" spc="0" dirty="0">
                <a:solidFill>
                  <a:prstClr val="white"/>
                </a:solidFill>
                <a:latin typeface="+mj-lt"/>
              </a:rPr>
              <a:t>Promote, Promote, Promote</a:t>
            </a:r>
          </a:p>
        </p:txBody>
      </p:sp>
      <p:sp>
        <p:nvSpPr>
          <p:cNvPr id="3" name="Rectangle 2"/>
          <p:cNvSpPr/>
          <p:nvPr/>
        </p:nvSpPr>
        <p:spPr>
          <a:xfrm>
            <a:off x="468923" y="1524001"/>
            <a:ext cx="8276492" cy="5293757"/>
          </a:xfrm>
          <a:prstGeom prst="rect">
            <a:avLst/>
          </a:prstGeom>
        </p:spPr>
        <p:txBody>
          <a:bodyPr wrap="square">
            <a:spAutoFit/>
          </a:bodyPr>
          <a:lstStyle/>
          <a:p>
            <a:pPr marL="285750" indent="-285750">
              <a:spcBef>
                <a:spcPts val="600"/>
              </a:spcBef>
              <a:buFont typeface="Arial" panose="020B0604020202020204" pitchFamily="34" charset="0"/>
              <a:buChar char="•"/>
            </a:pPr>
            <a:r>
              <a:rPr lang="en-US" sz="2800" dirty="0">
                <a:latin typeface="Georgia" panose="02040502050405020303" pitchFamily="18" charset="0"/>
              </a:rPr>
              <a:t>All club members are promoters</a:t>
            </a:r>
          </a:p>
          <a:p>
            <a:pPr marL="285750" indent="-285750">
              <a:spcBef>
                <a:spcPts val="600"/>
              </a:spcBef>
              <a:buFont typeface="Arial" panose="020B0604020202020204" pitchFamily="34" charset="0"/>
              <a:buChar char="•"/>
            </a:pPr>
            <a:r>
              <a:rPr lang="en-US" sz="2800" dirty="0">
                <a:latin typeface="Georgia" panose="02040502050405020303" pitchFamily="18" charset="0"/>
              </a:rPr>
              <a:t>Rotary newsletters, meetings, events</a:t>
            </a:r>
          </a:p>
          <a:p>
            <a:pPr marL="285750" indent="-285750">
              <a:spcBef>
                <a:spcPts val="600"/>
              </a:spcBef>
              <a:buFont typeface="Arial" panose="020B0604020202020204" pitchFamily="34" charset="0"/>
              <a:buChar char="•"/>
            </a:pPr>
            <a:r>
              <a:rPr lang="en-US" sz="2800" dirty="0">
                <a:latin typeface="Georgia" panose="02040502050405020303" pitchFamily="18" charset="0"/>
              </a:rPr>
              <a:t>Local media outlets</a:t>
            </a:r>
          </a:p>
          <a:p>
            <a:pPr marL="285750" indent="-285750">
              <a:spcBef>
                <a:spcPts val="600"/>
              </a:spcBef>
              <a:buFont typeface="Arial" panose="020B0604020202020204" pitchFamily="34" charset="0"/>
              <a:buChar char="•"/>
            </a:pPr>
            <a:r>
              <a:rPr lang="en-US" sz="2800" dirty="0">
                <a:latin typeface="Georgia" panose="02040502050405020303" pitchFamily="18" charset="0"/>
              </a:rPr>
              <a:t>All forms of social media</a:t>
            </a:r>
          </a:p>
          <a:p>
            <a:pPr marL="285750" indent="-285750">
              <a:spcBef>
                <a:spcPts val="600"/>
              </a:spcBef>
              <a:buFont typeface="Arial" panose="020B0604020202020204" pitchFamily="34" charset="0"/>
              <a:buChar char="•"/>
            </a:pPr>
            <a:r>
              <a:rPr lang="en-US" sz="2800" dirty="0">
                <a:latin typeface="Georgia" panose="02040502050405020303" pitchFamily="18" charset="0"/>
              </a:rPr>
              <a:t>Through local golf clubs, dance clubs, bowling leagues, soccer clubs, poker clubs</a:t>
            </a:r>
          </a:p>
          <a:p>
            <a:pPr marL="285750" indent="-285750">
              <a:spcBef>
                <a:spcPts val="600"/>
              </a:spcBef>
              <a:buFont typeface="Arial" panose="020B0604020202020204" pitchFamily="34" charset="0"/>
              <a:buChar char="•"/>
            </a:pPr>
            <a:r>
              <a:rPr lang="en-US" sz="2800" dirty="0">
                <a:latin typeface="Georgia" panose="02040502050405020303" pitchFamily="18" charset="0"/>
              </a:rPr>
              <a:t>Ask Non-Rotarian friends for pledges, do an email campaign (by the way, why aren’t they Rotarians?)</a:t>
            </a:r>
          </a:p>
          <a:p>
            <a:pPr marL="285750" indent="-285750" algn="ctr">
              <a:spcBef>
                <a:spcPts val="600"/>
              </a:spcBef>
              <a:buFont typeface="Arial" panose="020B0604020202020204" pitchFamily="34" charset="0"/>
              <a:buChar char="•"/>
            </a:pPr>
            <a:r>
              <a:rPr lang="en-US" sz="2800" dirty="0">
                <a:latin typeface="Georgia" panose="02040502050405020303" pitchFamily="18" charset="0"/>
              </a:rPr>
              <a:t>Join with another Rotary Club</a:t>
            </a:r>
          </a:p>
          <a:p>
            <a:pPr marL="285750" indent="-285750">
              <a:buFont typeface="Arial" panose="020B0604020202020204" pitchFamily="34" charset="0"/>
              <a:buChar char="•"/>
            </a:pPr>
            <a:endParaRPr lang="en-US" sz="2800" dirty="0">
              <a:latin typeface="Georgia" panose="02040502050405020303" pitchFamily="18" charset="0"/>
            </a:endParaRPr>
          </a:p>
        </p:txBody>
      </p:sp>
      <p:sp>
        <p:nvSpPr>
          <p:cNvPr id="4" name="TextBox 3"/>
          <p:cNvSpPr txBox="1"/>
          <p:nvPr/>
        </p:nvSpPr>
        <p:spPr>
          <a:xfrm>
            <a:off x="8382000" y="6447692"/>
            <a:ext cx="65649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4235546171"/>
      </p:ext>
    </p:extLst>
  </p:cSld>
  <p:clrMapOvr>
    <a:masterClrMapping/>
  </p:clrMapOvr>
</p:sld>
</file>

<file path=ppt/theme/theme1.xml><?xml version="1.0" encoding="utf-8"?>
<a:theme xmlns:a="http://schemas.openxmlformats.org/drawingml/2006/main" name="Leaders_Guide_Slid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Leaders_Guide_Slide_Template</Template>
  <TotalTime>4489</TotalTime>
  <Words>762</Words>
  <Application>Microsoft Office PowerPoint</Application>
  <PresentationFormat>On-screen Show (4:3)</PresentationFormat>
  <Paragraphs>122</Paragraphs>
  <Slides>14</Slides>
  <Notes>13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Arial Narrow Bold</vt:lpstr>
      <vt:lpstr>BerkeleyStd-Book</vt:lpstr>
      <vt:lpstr>Calibri</vt:lpstr>
      <vt:lpstr>Georgia</vt:lpstr>
      <vt:lpstr>Times New Roman</vt:lpstr>
      <vt:lpstr>Leaders_Guide_Slide_Template</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Nunes</dc:creator>
  <cp:lastModifiedBy>David McCaughey</cp:lastModifiedBy>
  <cp:revision>210</cp:revision>
  <cp:lastPrinted>2018-07-26T21:28:59Z</cp:lastPrinted>
  <dcterms:created xsi:type="dcterms:W3CDTF">2013-08-01T16:40:07Z</dcterms:created>
  <dcterms:modified xsi:type="dcterms:W3CDTF">2019-08-17T16:37:39Z</dcterms:modified>
</cp:coreProperties>
</file>