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5"/>
  </p:notesMasterIdLst>
  <p:handoutMasterIdLst>
    <p:handoutMasterId r:id="rId36"/>
  </p:handoutMasterIdLst>
  <p:sldIdLst>
    <p:sldId id="329" r:id="rId2"/>
    <p:sldId id="257" r:id="rId3"/>
    <p:sldId id="258" r:id="rId4"/>
    <p:sldId id="259" r:id="rId5"/>
    <p:sldId id="260" r:id="rId6"/>
    <p:sldId id="262" r:id="rId7"/>
    <p:sldId id="264" r:id="rId8"/>
    <p:sldId id="263" r:id="rId9"/>
    <p:sldId id="282" r:id="rId10"/>
    <p:sldId id="285" r:id="rId11"/>
    <p:sldId id="288" r:id="rId12"/>
    <p:sldId id="261" r:id="rId13"/>
    <p:sldId id="265" r:id="rId14"/>
    <p:sldId id="266" r:id="rId15"/>
    <p:sldId id="272" r:id="rId16"/>
    <p:sldId id="267" r:id="rId17"/>
    <p:sldId id="289" r:id="rId18"/>
    <p:sldId id="283" r:id="rId19"/>
    <p:sldId id="284" r:id="rId20"/>
    <p:sldId id="292" r:id="rId21"/>
    <p:sldId id="281" r:id="rId22"/>
    <p:sldId id="293" r:id="rId23"/>
    <p:sldId id="287" r:id="rId24"/>
    <p:sldId id="294" r:id="rId25"/>
    <p:sldId id="295" r:id="rId26"/>
    <p:sldId id="274" r:id="rId27"/>
    <p:sldId id="271" r:id="rId28"/>
    <p:sldId id="291" r:id="rId29"/>
    <p:sldId id="296" r:id="rId30"/>
    <p:sldId id="275" r:id="rId31"/>
    <p:sldId id="276" r:id="rId32"/>
    <p:sldId id="277"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C4EAB-D80F-47B6-A821-150BE75C0768}" v="29" dt="2023-09-28T14:04:4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2" autoAdjust="0"/>
    <p:restoredTop sz="94591" autoAdjust="0"/>
  </p:normalViewPr>
  <p:slideViewPr>
    <p:cSldViewPr>
      <p:cViewPr varScale="1">
        <p:scale>
          <a:sx n="113" d="100"/>
          <a:sy n="113" d="100"/>
        </p:scale>
        <p:origin x="180" y="84"/>
      </p:cViewPr>
      <p:guideLst>
        <p:guide orient="horz" pos="2160"/>
        <p:guide pos="3840"/>
      </p:guideLst>
    </p:cSldViewPr>
  </p:slideViewPr>
  <p:outlineViewPr>
    <p:cViewPr>
      <p:scale>
        <a:sx n="33" d="100"/>
        <a:sy n="33" d="100"/>
      </p:scale>
      <p:origin x="0" y="-9726"/>
    </p:cViewPr>
  </p:outlineViewPr>
  <p:notesTextViewPr>
    <p:cViewPr>
      <p:scale>
        <a:sx n="100" d="100"/>
        <a:sy n="100" d="100"/>
      </p:scale>
      <p:origin x="0" y="0"/>
    </p:cViewPr>
  </p:notesTextViewPr>
  <p:sorterViewPr>
    <p:cViewPr>
      <p:scale>
        <a:sx n="166" d="100"/>
        <a:sy n="166" d="100"/>
      </p:scale>
      <p:origin x="0" y="-2022"/>
    </p:cViewPr>
  </p:sorterViewPr>
  <p:notesViewPr>
    <p:cSldViewPr>
      <p:cViewPr varScale="1">
        <p:scale>
          <a:sx n="73" d="100"/>
          <a:sy n="73" d="100"/>
        </p:scale>
        <p:origin x="291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4B5CBE6B-0D12-4A8E-ADE2-39F1862E6419}" type="datetimeFigureOut">
              <a:rPr lang="en-US" altLang="en-US"/>
              <a:pPr>
                <a:defRPr/>
              </a:pPr>
              <a:t>9/28/2023</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079D163-E7CA-4A88-B345-ED71DAF68E3B}" type="slidenum">
              <a:rPr lang="en-US" altLang="en-US"/>
              <a:pPr>
                <a:defRPr/>
              </a:pPr>
              <a:t>‹#›</a:t>
            </a:fld>
            <a:endParaRPr lang="en-US" altLang="en-US"/>
          </a:p>
        </p:txBody>
      </p:sp>
    </p:spTree>
    <p:extLst>
      <p:ext uri="{BB962C8B-B14F-4D97-AF65-F5344CB8AC3E}">
        <p14:creationId xmlns:p14="http://schemas.microsoft.com/office/powerpoint/2010/main" val="417450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E35738A-E130-470E-A4F5-C162F1F87F86}" type="datetimeFigureOut">
              <a:rPr lang="en-US" altLang="en-US"/>
              <a:pPr>
                <a:defRPr/>
              </a:pPr>
              <a:t>9/28/2023</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7D0873E-9511-47EB-A8A0-1672303F0670}" type="slidenum">
              <a:rPr lang="en-US" altLang="en-US"/>
              <a:pPr>
                <a:defRPr/>
              </a:pPr>
              <a:t>‹#›</a:t>
            </a:fld>
            <a:endParaRPr lang="en-US" altLang="en-US"/>
          </a:p>
        </p:txBody>
      </p:sp>
    </p:spTree>
    <p:extLst>
      <p:ext uri="{BB962C8B-B14F-4D97-AF65-F5344CB8AC3E}">
        <p14:creationId xmlns:p14="http://schemas.microsoft.com/office/powerpoint/2010/main" val="4195565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7D0873E-9511-47EB-A8A0-1672303F0670}" type="slidenum">
              <a:rPr lang="en-US" altLang="en-US" smtClean="0"/>
              <a:pPr>
                <a:defRPr/>
              </a:pPr>
              <a:t>26</a:t>
            </a:fld>
            <a:endParaRPr lang="en-US" altLang="en-US"/>
          </a:p>
        </p:txBody>
      </p:sp>
    </p:spTree>
    <p:extLst>
      <p:ext uri="{BB962C8B-B14F-4D97-AF65-F5344CB8AC3E}">
        <p14:creationId xmlns:p14="http://schemas.microsoft.com/office/powerpoint/2010/main" val="113480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E25390A-C2DB-4230-BE15-27296972E366}" type="slidenum">
              <a:rPr lang="es-ES" altLang="en-US" smtClean="0"/>
              <a:pPr>
                <a:defRPr/>
              </a:pPr>
              <a:t>‹#›</a:t>
            </a:fld>
            <a:endParaRPr lang="es-ES" altLang="en-US"/>
          </a:p>
        </p:txBody>
      </p:sp>
    </p:spTree>
    <p:extLst>
      <p:ext uri="{BB962C8B-B14F-4D97-AF65-F5344CB8AC3E}">
        <p14:creationId xmlns:p14="http://schemas.microsoft.com/office/powerpoint/2010/main" val="223794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A369FBA-8111-4C38-85D8-93CE701FF650}" type="slidenum">
              <a:rPr lang="es-ES" altLang="en-US" smtClean="0"/>
              <a:pPr>
                <a:defRPr/>
              </a:pPr>
              <a:t>‹#›</a:t>
            </a:fld>
            <a:endParaRPr lang="es-ES" altLang="en-US"/>
          </a:p>
        </p:txBody>
      </p:sp>
    </p:spTree>
    <p:extLst>
      <p:ext uri="{BB962C8B-B14F-4D97-AF65-F5344CB8AC3E}">
        <p14:creationId xmlns:p14="http://schemas.microsoft.com/office/powerpoint/2010/main" val="331726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DA0FCC5-C1E8-45E7-B69D-CC9DEDBD2F80}" type="slidenum">
              <a:rPr lang="es-ES" altLang="en-US" smtClean="0"/>
              <a:pPr>
                <a:defRPr/>
              </a:pPr>
              <a:t>‹#›</a:t>
            </a:fld>
            <a:endParaRPr lang="es-ES" altLang="en-US"/>
          </a:p>
        </p:txBody>
      </p:sp>
    </p:spTree>
    <p:extLst>
      <p:ext uri="{BB962C8B-B14F-4D97-AF65-F5344CB8AC3E}">
        <p14:creationId xmlns:p14="http://schemas.microsoft.com/office/powerpoint/2010/main" val="339006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48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0AA3CDB-2F83-4C4C-AEFC-4818C9F5E0DB}" type="slidenum">
              <a:rPr lang="es-ES" altLang="en-US" smtClean="0"/>
              <a:pPr>
                <a:defRPr/>
              </a:pPr>
              <a:t>‹#›</a:t>
            </a:fld>
            <a:endParaRPr lang="es-ES" altLang="en-US"/>
          </a:p>
        </p:txBody>
      </p:sp>
    </p:spTree>
    <p:extLst>
      <p:ext uri="{BB962C8B-B14F-4D97-AF65-F5344CB8AC3E}">
        <p14:creationId xmlns:p14="http://schemas.microsoft.com/office/powerpoint/2010/main" val="196450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39277A1-576C-4947-897C-A5C4BADD12C1}" type="slidenum">
              <a:rPr lang="es-ES" altLang="en-US" smtClean="0"/>
              <a:pPr>
                <a:defRPr/>
              </a:pPr>
              <a:t>‹#›</a:t>
            </a:fld>
            <a:endParaRPr lang="es-ES" altLang="en-US"/>
          </a:p>
        </p:txBody>
      </p:sp>
    </p:spTree>
    <p:extLst>
      <p:ext uri="{BB962C8B-B14F-4D97-AF65-F5344CB8AC3E}">
        <p14:creationId xmlns:p14="http://schemas.microsoft.com/office/powerpoint/2010/main" val="280789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DEEC6C7-3C1B-43D6-98D0-A1DD698FFD80}" type="slidenum">
              <a:rPr lang="es-ES" altLang="en-US" smtClean="0"/>
              <a:pPr>
                <a:defRPr/>
              </a:pPr>
              <a:t>‹#›</a:t>
            </a:fld>
            <a:endParaRPr lang="es-ES" altLang="en-US"/>
          </a:p>
        </p:txBody>
      </p:sp>
    </p:spTree>
    <p:extLst>
      <p:ext uri="{BB962C8B-B14F-4D97-AF65-F5344CB8AC3E}">
        <p14:creationId xmlns:p14="http://schemas.microsoft.com/office/powerpoint/2010/main" val="332088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A3B0B49-3311-4B12-8AD5-5783DAA52D25}" type="slidenum">
              <a:rPr lang="es-ES" altLang="en-US" smtClean="0"/>
              <a:pPr>
                <a:defRPr/>
              </a:pPr>
              <a:t>‹#›</a:t>
            </a:fld>
            <a:endParaRPr lang="es-ES" altLang="en-US"/>
          </a:p>
        </p:txBody>
      </p:sp>
    </p:spTree>
    <p:extLst>
      <p:ext uri="{BB962C8B-B14F-4D97-AF65-F5344CB8AC3E}">
        <p14:creationId xmlns:p14="http://schemas.microsoft.com/office/powerpoint/2010/main" val="223059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3CC3A54-FF89-4C22-A06C-02B179520FCF}" type="slidenum">
              <a:rPr lang="es-ES" altLang="en-US" smtClean="0"/>
              <a:pPr>
                <a:defRPr/>
              </a:pPr>
              <a:t>‹#›</a:t>
            </a:fld>
            <a:endParaRPr lang="es-ES" altLang="en-US"/>
          </a:p>
        </p:txBody>
      </p:sp>
    </p:spTree>
    <p:extLst>
      <p:ext uri="{BB962C8B-B14F-4D97-AF65-F5344CB8AC3E}">
        <p14:creationId xmlns:p14="http://schemas.microsoft.com/office/powerpoint/2010/main" val="427000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1168766-C866-42CD-B325-C8A548DFEB1E}" type="slidenum">
              <a:rPr lang="es-ES" altLang="en-US" smtClean="0"/>
              <a:pPr>
                <a:defRPr/>
              </a:pPr>
              <a:t>‹#›</a:t>
            </a:fld>
            <a:endParaRPr lang="es-ES" altLang="en-US"/>
          </a:p>
        </p:txBody>
      </p:sp>
    </p:spTree>
    <p:extLst>
      <p:ext uri="{BB962C8B-B14F-4D97-AF65-F5344CB8AC3E}">
        <p14:creationId xmlns:p14="http://schemas.microsoft.com/office/powerpoint/2010/main" val="68041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0FBEA53-0D8B-43CE-9820-AE204B7A8109}" type="slidenum">
              <a:rPr lang="es-ES" altLang="en-US" smtClean="0"/>
              <a:pPr>
                <a:defRPr/>
              </a:pPr>
              <a:t>‹#›</a:t>
            </a:fld>
            <a:endParaRPr lang="es-ES" altLang="en-US"/>
          </a:p>
        </p:txBody>
      </p:sp>
    </p:spTree>
    <p:extLst>
      <p:ext uri="{BB962C8B-B14F-4D97-AF65-F5344CB8AC3E}">
        <p14:creationId xmlns:p14="http://schemas.microsoft.com/office/powerpoint/2010/main" val="272449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DEEC6C7-3C1B-43D6-98D0-A1DD698FFD80}" type="slidenum">
              <a:rPr lang="es-ES" altLang="en-US" smtClean="0"/>
              <a:pPr>
                <a:defRPr/>
              </a:pPr>
              <a:t>‹#›</a:t>
            </a:fld>
            <a:endParaRPr lang="es-ES" altLang="en-US"/>
          </a:p>
        </p:txBody>
      </p:sp>
    </p:spTree>
    <p:extLst>
      <p:ext uri="{BB962C8B-B14F-4D97-AF65-F5344CB8AC3E}">
        <p14:creationId xmlns:p14="http://schemas.microsoft.com/office/powerpoint/2010/main" val="146748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EEC6C7-3C1B-43D6-98D0-A1DD698FFD80}" type="slidenum">
              <a:rPr lang="es-ES" altLang="en-US" smtClean="0"/>
              <a:pPr>
                <a:defRPr/>
              </a:pPr>
              <a:t>‹#›</a:t>
            </a:fld>
            <a:endParaRPr lang="es-ES" altLang="en-US"/>
          </a:p>
        </p:txBody>
      </p:sp>
    </p:spTree>
    <p:extLst>
      <p:ext uri="{BB962C8B-B14F-4D97-AF65-F5344CB8AC3E}">
        <p14:creationId xmlns:p14="http://schemas.microsoft.com/office/powerpoint/2010/main" val="373757839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cid:ii_kdcz56e90"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cid:ii_kdcz56f11" TargetMode="Externa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cid:ii_kdcz56fk2"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cid:ii_kdcz56gn4"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https://my.rotary.org/en/take-action/apply-grants/global-grants" TargetMode="External"/><Relationship Id="rId2" Type="http://schemas.openxmlformats.org/officeDocument/2006/relationships/hyperlink" Target="https://my.rotary.org/en/take-action/apply-grants/district-gra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rotary.org/en/our-programs/scholarships" TargetMode="External"/><Relationship Id="rId2" Type="http://schemas.openxmlformats.org/officeDocument/2006/relationships/hyperlink" Target="https://rotary6040.org/Stories/global-scholarship-grants" TargetMode="External"/><Relationship Id="rId1" Type="http://schemas.openxmlformats.org/officeDocument/2006/relationships/slideLayout" Target="../slideLayouts/slideLayout2.xml"/><Relationship Id="rId4" Type="http://schemas.openxmlformats.org/officeDocument/2006/relationships/hyperlink" Target="https://rotary6040.org/sitepage/trf-scholarships/scholarship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otary.org/en/our-programs/peace-fellowship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rotary.org/en/our-programs/peace-fellowship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rotarychula.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pro.com/rotary/rotary-peace-fellow-application-checklist" TargetMode="External"/><Relationship Id="rId2" Type="http://schemas.openxmlformats.org/officeDocument/2006/relationships/hyperlink" Target="https://rotary.qualtrics.com/jfe/form/SV_bxsthkafvzV5aRv?Q_JFE=qdg" TargetMode="External"/><Relationship Id="rId1" Type="http://schemas.openxmlformats.org/officeDocument/2006/relationships/slideLayout" Target="../slideLayouts/slideLayout2.xml"/><Relationship Id="rId5" Type="http://schemas.openxmlformats.org/officeDocument/2006/relationships/hyperlink" Target="mailto:rotarypeacecenters@rotary.org" TargetMode="External"/><Relationship Id="rId4" Type="http://schemas.openxmlformats.org/officeDocument/2006/relationships/hyperlink" Target="https://my.rotary.org/en/peace-fellowship-applic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778123"/>
            <a:ext cx="12192000" cy="5099149"/>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59" y="1124744"/>
            <a:ext cx="1957220" cy="1964987"/>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440" y="4941168"/>
            <a:ext cx="1412828" cy="537273"/>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600369" y="6934769"/>
            <a:ext cx="3997489" cy="740715"/>
          </a:xfrm>
          <a:prstGeom prst="rect">
            <a:avLst/>
          </a:prstGeom>
          <a:noFill/>
          <a:ln w="44450">
            <a:noFill/>
          </a:ln>
        </p:spPr>
        <p:txBody>
          <a:bodyPr vert="horz" lIns="68580" tIns="0" rIns="6858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2700" b="1" dirty="0">
                <a:solidFill>
                  <a:srgbClr val="DA1A5A"/>
                </a:solidFill>
              </a:rPr>
              <a:t>Title Page Option</a:t>
            </a:r>
            <a:endParaRPr lang="en-US" sz="2700" b="1" dirty="0">
              <a:solidFill>
                <a:srgbClr val="DA1A5A"/>
              </a:solidFill>
              <a:latin typeface="Arial" panose="020B0604020202020204" pitchFamily="34" charset="0"/>
              <a:ea typeface="Arial" charset="0"/>
              <a:cs typeface="Arial" panose="020B0604020202020204" pitchFamily="34" charset="0"/>
            </a:endParaRPr>
          </a:p>
        </p:txBody>
      </p:sp>
      <p:sp>
        <p:nvSpPr>
          <p:cNvPr id="2" name="Title 3">
            <a:extLst>
              <a:ext uri="{FF2B5EF4-FFF2-40B4-BE49-F238E27FC236}">
                <a16:creationId xmlns:a16="http://schemas.microsoft.com/office/drawing/2014/main" id="{16CAC717-93FC-F69D-094C-548DB3E58BE2}"/>
              </a:ext>
            </a:extLst>
          </p:cNvPr>
          <p:cNvSpPr txBox="1">
            <a:spLocks/>
          </p:cNvSpPr>
          <p:nvPr/>
        </p:nvSpPr>
        <p:spPr>
          <a:xfrm>
            <a:off x="2927648" y="1263791"/>
            <a:ext cx="8642593" cy="261988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5400" dirty="0">
                <a:solidFill>
                  <a:schemeClr val="bg1"/>
                </a:solidFill>
              </a:rPr>
              <a:t>District 6040 International </a:t>
            </a:r>
          </a:p>
          <a:p>
            <a:r>
              <a:rPr lang="en-US" altLang="en-US" sz="5400" dirty="0">
                <a:solidFill>
                  <a:schemeClr val="bg1"/>
                </a:solidFill>
              </a:rPr>
              <a:t>District Grant Scholarships and Global Grant Scholarships</a:t>
            </a:r>
            <a:endParaRPr lang="en-US" sz="5400" dirty="0"/>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in front of a sign&#10;&#10;Description automatically generated with medium confidence">
            <a:extLst>
              <a:ext uri="{FF2B5EF4-FFF2-40B4-BE49-F238E27FC236}">
                <a16:creationId xmlns:a16="http://schemas.microsoft.com/office/drawing/2014/main" id="{DBFAE987-1670-88D3-0A3D-775C91A6F4EF}"/>
              </a:ext>
            </a:extLst>
          </p:cNvPr>
          <p:cNvPicPr>
            <a:picLocks noChangeAspect="1"/>
          </p:cNvPicPr>
          <p:nvPr/>
        </p:nvPicPr>
        <p:blipFill>
          <a:blip r:embed="rId2"/>
          <a:stretch>
            <a:fillRect/>
          </a:stretch>
        </p:blipFill>
        <p:spPr>
          <a:xfrm>
            <a:off x="1199456" y="2068553"/>
            <a:ext cx="3085269" cy="3230090"/>
          </a:xfrm>
          <a:prstGeom prst="rect">
            <a:avLst/>
          </a:prstGeom>
        </p:spPr>
      </p:pic>
      <p:sp>
        <p:nvSpPr>
          <p:cNvPr id="6" name="TextBox 5">
            <a:extLst>
              <a:ext uri="{FF2B5EF4-FFF2-40B4-BE49-F238E27FC236}">
                <a16:creationId xmlns:a16="http://schemas.microsoft.com/office/drawing/2014/main" id="{362FAF51-C86B-3FB3-795E-C5898E448C19}"/>
              </a:ext>
            </a:extLst>
          </p:cNvPr>
          <p:cNvSpPr txBox="1"/>
          <p:nvPr/>
        </p:nvSpPr>
        <p:spPr>
          <a:xfrm>
            <a:off x="1170869" y="1239721"/>
            <a:ext cx="5814396" cy="369332"/>
          </a:xfrm>
          <a:prstGeom prst="rect">
            <a:avLst/>
          </a:prstGeom>
          <a:noFill/>
        </p:spPr>
        <p:txBody>
          <a:bodyPr wrap="square">
            <a:spAutoFit/>
          </a:bodyPr>
          <a:lstStyle/>
          <a:p>
            <a:r>
              <a:rPr lang="en-US" dirty="0">
                <a:solidFill>
                  <a:schemeClr val="bg1"/>
                </a:solidFill>
                <a:latin typeface="Times New Roman" panose="02020603050405020304" pitchFamily="18" charset="0"/>
                <a:ea typeface="Calibri" panose="020F0502020204030204" pitchFamily="34" charset="0"/>
              </a:rPr>
              <a:t>Academic Year 2019-2020 – Beginning of COVID</a:t>
            </a:r>
            <a:endParaRPr lang="en-US" dirty="0">
              <a:solidFill>
                <a:schemeClr val="bg1"/>
              </a:solidFill>
            </a:endParaRPr>
          </a:p>
        </p:txBody>
      </p:sp>
      <p:graphicFrame>
        <p:nvGraphicFramePr>
          <p:cNvPr id="7" name="Table 6">
            <a:extLst>
              <a:ext uri="{FF2B5EF4-FFF2-40B4-BE49-F238E27FC236}">
                <a16:creationId xmlns:a16="http://schemas.microsoft.com/office/drawing/2014/main" id="{680A0DAC-1F60-5CCE-CC68-9CFD34BD0A45}"/>
              </a:ext>
            </a:extLst>
          </p:cNvPr>
          <p:cNvGraphicFramePr>
            <a:graphicFrameLocks noGrp="1"/>
          </p:cNvGraphicFramePr>
          <p:nvPr>
            <p:extLst>
              <p:ext uri="{D42A27DB-BD31-4B8C-83A1-F6EECF244321}">
                <p14:modId xmlns:p14="http://schemas.microsoft.com/office/powerpoint/2010/main" val="4043293690"/>
              </p:ext>
            </p:extLst>
          </p:nvPr>
        </p:nvGraphicFramePr>
        <p:xfrm>
          <a:off x="1199456" y="297118"/>
          <a:ext cx="10133448" cy="949452"/>
        </p:xfrm>
        <a:graphic>
          <a:graphicData uri="http://schemas.openxmlformats.org/drawingml/2006/table">
            <a:tbl>
              <a:tblPr firstRow="1" firstCol="1" bandRow="1">
                <a:tableStyleId>{073A0DAA-6AF3-43AB-8588-CEC1D06C72B9}</a:tableStyleId>
              </a:tblPr>
              <a:tblGrid>
                <a:gridCol w="1447560">
                  <a:extLst>
                    <a:ext uri="{9D8B030D-6E8A-4147-A177-3AD203B41FA5}">
                      <a16:colId xmlns:a16="http://schemas.microsoft.com/office/drawing/2014/main" val="3750695959"/>
                    </a:ext>
                  </a:extLst>
                </a:gridCol>
                <a:gridCol w="1851303">
                  <a:extLst>
                    <a:ext uri="{9D8B030D-6E8A-4147-A177-3AD203B41FA5}">
                      <a16:colId xmlns:a16="http://schemas.microsoft.com/office/drawing/2014/main" val="576372107"/>
                    </a:ext>
                  </a:extLst>
                </a:gridCol>
                <a:gridCol w="1461555">
                  <a:extLst>
                    <a:ext uri="{9D8B030D-6E8A-4147-A177-3AD203B41FA5}">
                      <a16:colId xmlns:a16="http://schemas.microsoft.com/office/drawing/2014/main" val="2353139292"/>
                    </a:ext>
                  </a:extLst>
                </a:gridCol>
                <a:gridCol w="1962735">
                  <a:extLst>
                    <a:ext uri="{9D8B030D-6E8A-4147-A177-3AD203B41FA5}">
                      <a16:colId xmlns:a16="http://schemas.microsoft.com/office/drawing/2014/main" val="3315295001"/>
                    </a:ext>
                  </a:extLst>
                </a:gridCol>
                <a:gridCol w="3410295">
                  <a:extLst>
                    <a:ext uri="{9D8B030D-6E8A-4147-A177-3AD203B41FA5}">
                      <a16:colId xmlns:a16="http://schemas.microsoft.com/office/drawing/2014/main" val="1944032982"/>
                    </a:ext>
                  </a:extLst>
                </a:gridCol>
              </a:tblGrid>
              <a:tr h="182880">
                <a:tc>
                  <a:txBody>
                    <a:bodyPr/>
                    <a:lstStyle/>
                    <a:p>
                      <a:pPr marL="0" marR="0">
                        <a:lnSpc>
                          <a:spcPct val="107000"/>
                        </a:lnSpc>
                        <a:spcBef>
                          <a:spcPts val="0"/>
                        </a:spcBef>
                        <a:spcAft>
                          <a:spcPts val="0"/>
                        </a:spcAft>
                      </a:pPr>
                      <a:r>
                        <a:rPr lang="en-US" sz="2000">
                          <a:effectLst/>
                        </a:rPr>
                        <a:t>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School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Level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Local Club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18288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Drew Zieba</a:t>
                      </a:r>
                    </a:p>
                  </a:txBody>
                  <a:tcPr marL="68580" marR="68580" marT="0" marB="0" anchor="b"/>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Truman State University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rPr>
                        <a:t>Undergrad</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Kirksville North Star Club</a:t>
                      </a:r>
                    </a:p>
                  </a:txBody>
                  <a:tcPr marL="68580" marR="68580" marT="0" marB="0" anchor="b"/>
                </a:tc>
                <a:tc>
                  <a:txBody>
                    <a:bodyPr/>
                    <a:lstStyle/>
                    <a:p>
                      <a:pPr marL="0" marR="0">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Asociación</a:t>
                      </a:r>
                      <a:r>
                        <a:rPr lang="en-US" sz="2000" dirty="0">
                          <a:effectLst/>
                          <a:latin typeface="Calibri" panose="020F0502020204030204" pitchFamily="34" charset="0"/>
                          <a:ea typeface="Calibri" panose="020F0502020204030204" pitchFamily="34" charset="0"/>
                          <a:cs typeface="Times New Roman" panose="02020603050405020304" pitchFamily="18" charset="0"/>
                        </a:rPr>
                        <a:t> Pop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Wuj</a:t>
                      </a:r>
                      <a:r>
                        <a:rPr lang="en-US" sz="2000" dirty="0">
                          <a:effectLst/>
                          <a:latin typeface="Calibri" panose="020F0502020204030204" pitchFamily="34" charset="0"/>
                          <a:ea typeface="Calibri" panose="020F0502020204030204" pitchFamily="34" charset="0"/>
                          <a:cs typeface="Times New Roman" panose="02020603050405020304" pitchFamily="18" charset="0"/>
                        </a:rPr>
                        <a:t>, Quetzaltenango, Guatemala</a:t>
                      </a:r>
                    </a:p>
                  </a:txBody>
                  <a:tcPr marL="68580" marR="68580" marT="0" marB="0" anchor="b"/>
                </a:tc>
                <a:extLst>
                  <a:ext uri="{0D108BD9-81ED-4DB2-BD59-A6C34878D82A}">
                    <a16:rowId xmlns:a16="http://schemas.microsoft.com/office/drawing/2014/main" val="1307288981"/>
                  </a:ext>
                </a:extLst>
              </a:tr>
            </a:tbl>
          </a:graphicData>
        </a:graphic>
      </p:graphicFrame>
      <p:pic>
        <p:nvPicPr>
          <p:cNvPr id="4" name="Picture 3">
            <a:extLst>
              <a:ext uri="{FF2B5EF4-FFF2-40B4-BE49-F238E27FC236}">
                <a16:creationId xmlns:a16="http://schemas.microsoft.com/office/drawing/2014/main" id="{1C37E0AF-C210-1E17-3A3E-AD819E27D072}"/>
              </a:ext>
            </a:extLst>
          </p:cNvPr>
          <p:cNvPicPr>
            <a:picLocks noChangeAspect="1"/>
          </p:cNvPicPr>
          <p:nvPr/>
        </p:nvPicPr>
        <p:blipFill>
          <a:blip r:embed="rId3"/>
          <a:stretch>
            <a:fillRect/>
          </a:stretch>
        </p:blipFill>
        <p:spPr>
          <a:xfrm>
            <a:off x="4127630" y="1700808"/>
            <a:ext cx="7205274" cy="4320480"/>
          </a:xfrm>
          <a:prstGeom prst="rect">
            <a:avLst/>
          </a:prstGeom>
        </p:spPr>
      </p:pic>
    </p:spTree>
    <p:extLst>
      <p:ext uri="{BB962C8B-B14F-4D97-AF65-F5344CB8AC3E}">
        <p14:creationId xmlns:p14="http://schemas.microsoft.com/office/powerpoint/2010/main" val="413024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EBF074B7-EACD-2A4A-6511-D903CDD2F10A}"/>
              </a:ext>
            </a:extLst>
          </p:cNvPr>
          <p:cNvGraphicFramePr>
            <a:graphicFrameLocks noGrp="1"/>
          </p:cNvGraphicFramePr>
          <p:nvPr>
            <p:extLst>
              <p:ext uri="{D42A27DB-BD31-4B8C-83A1-F6EECF244321}">
                <p14:modId xmlns:p14="http://schemas.microsoft.com/office/powerpoint/2010/main" val="5734031"/>
              </p:ext>
            </p:extLst>
          </p:nvPr>
        </p:nvGraphicFramePr>
        <p:xfrm>
          <a:off x="1127448" y="285381"/>
          <a:ext cx="9289032" cy="949452"/>
        </p:xfrm>
        <a:graphic>
          <a:graphicData uri="http://schemas.openxmlformats.org/drawingml/2006/table">
            <a:tbl>
              <a:tblPr firstRow="1" firstCol="1" bandRow="1">
                <a:tableStyleId>{073A0DAA-6AF3-43AB-8588-CEC1D06C72B9}</a:tableStyleId>
              </a:tblPr>
              <a:tblGrid>
                <a:gridCol w="2276723">
                  <a:extLst>
                    <a:ext uri="{9D8B030D-6E8A-4147-A177-3AD203B41FA5}">
                      <a16:colId xmlns:a16="http://schemas.microsoft.com/office/drawing/2014/main" val="3750695959"/>
                    </a:ext>
                  </a:extLst>
                </a:gridCol>
                <a:gridCol w="1912449">
                  <a:extLst>
                    <a:ext uri="{9D8B030D-6E8A-4147-A177-3AD203B41FA5}">
                      <a16:colId xmlns:a16="http://schemas.microsoft.com/office/drawing/2014/main" val="576372107"/>
                    </a:ext>
                  </a:extLst>
                </a:gridCol>
                <a:gridCol w="1457103">
                  <a:extLst>
                    <a:ext uri="{9D8B030D-6E8A-4147-A177-3AD203B41FA5}">
                      <a16:colId xmlns:a16="http://schemas.microsoft.com/office/drawing/2014/main" val="2353139292"/>
                    </a:ext>
                  </a:extLst>
                </a:gridCol>
                <a:gridCol w="1912446">
                  <a:extLst>
                    <a:ext uri="{9D8B030D-6E8A-4147-A177-3AD203B41FA5}">
                      <a16:colId xmlns:a16="http://schemas.microsoft.com/office/drawing/2014/main" val="3315295001"/>
                    </a:ext>
                  </a:extLst>
                </a:gridCol>
                <a:gridCol w="1730311">
                  <a:extLst>
                    <a:ext uri="{9D8B030D-6E8A-4147-A177-3AD203B41FA5}">
                      <a16:colId xmlns:a16="http://schemas.microsoft.com/office/drawing/2014/main" val="1944032982"/>
                    </a:ext>
                  </a:extLst>
                </a:gridCol>
              </a:tblGrid>
              <a:tr h="182880">
                <a:tc>
                  <a:txBody>
                    <a:bodyPr/>
                    <a:lstStyle/>
                    <a:p>
                      <a:pPr marL="0" marR="0">
                        <a:lnSpc>
                          <a:spcPct val="107000"/>
                        </a:lnSpc>
                        <a:spcBef>
                          <a:spcPts val="0"/>
                        </a:spcBef>
                        <a:spcAft>
                          <a:spcPts val="0"/>
                        </a:spcAft>
                      </a:pPr>
                      <a:r>
                        <a:rPr lang="en-US" sz="2000">
                          <a:effectLst/>
                        </a:rPr>
                        <a:t>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Level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Local Club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246613">
                <a:tc>
                  <a:txBody>
                    <a:bodyPr/>
                    <a:lstStyle/>
                    <a:p>
                      <a:pPr marL="0" marR="0">
                        <a:lnSpc>
                          <a:spcPct val="107000"/>
                        </a:lnSpc>
                        <a:spcBef>
                          <a:spcPts val="0"/>
                        </a:spcBef>
                        <a:spcAft>
                          <a:spcPts val="0"/>
                        </a:spcAft>
                      </a:pPr>
                      <a:r>
                        <a:rPr lang="en-US" sz="2000" u="sng" dirty="0">
                          <a:effectLst/>
                        </a:rPr>
                        <a:t>Drew Arends</a:t>
                      </a:r>
                    </a:p>
                  </a:txBody>
                  <a:tcPr marL="68580" marR="68580" marT="0" marB="0" anchor="b"/>
                </a:tc>
                <a:tc>
                  <a:txBody>
                    <a:bodyPr/>
                    <a:lstStyle/>
                    <a:p>
                      <a:pPr marL="0" marR="0">
                        <a:lnSpc>
                          <a:spcPct val="107000"/>
                        </a:lnSpc>
                        <a:spcBef>
                          <a:spcPts val="0"/>
                        </a:spcBef>
                        <a:spcAft>
                          <a:spcPts val="0"/>
                        </a:spcAft>
                      </a:pPr>
                      <a:r>
                        <a:rPr lang="en-US" sz="2000" dirty="0">
                          <a:effectLst/>
                        </a:rPr>
                        <a:t>Truman State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Undergrad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Kirkville, Thousand Hills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Trier Germany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7288981"/>
                  </a:ext>
                </a:extLst>
              </a:tr>
            </a:tbl>
          </a:graphicData>
        </a:graphic>
      </p:graphicFrame>
      <p:sp>
        <p:nvSpPr>
          <p:cNvPr id="13" name="Rectangle 3">
            <a:extLst>
              <a:ext uri="{FF2B5EF4-FFF2-40B4-BE49-F238E27FC236}">
                <a16:creationId xmlns:a16="http://schemas.microsoft.com/office/drawing/2014/main" id="{785E8CCD-980E-D6CC-638B-0B0EB3048EFB}"/>
              </a:ext>
            </a:extLst>
          </p:cNvPr>
          <p:cNvSpPr>
            <a:spLocks noChangeArrowheads="1"/>
          </p:cNvSpPr>
          <p:nvPr/>
        </p:nvSpPr>
        <p:spPr bwMode="auto">
          <a:xfrm>
            <a:off x="2423911" y="16651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3DEC81F6-B2B0-7E62-94DA-3169757E54A2}"/>
              </a:ext>
            </a:extLst>
          </p:cNvPr>
          <p:cNvSpPr txBox="1"/>
          <p:nvPr/>
        </p:nvSpPr>
        <p:spPr>
          <a:xfrm>
            <a:off x="1055440" y="1630154"/>
            <a:ext cx="4572000" cy="369332"/>
          </a:xfrm>
          <a:prstGeom prst="rect">
            <a:avLst/>
          </a:prstGeom>
          <a:noFill/>
        </p:spPr>
        <p:txBody>
          <a:bodyPr wrap="square">
            <a:spAutoFit/>
          </a:bodyPr>
          <a:lstStyle/>
          <a:p>
            <a:r>
              <a:rPr lang="en-US" dirty="0">
                <a:solidFill>
                  <a:schemeClr val="bg1"/>
                </a:solidFill>
                <a:latin typeface="Times New Roman" panose="02020603050405020304" pitchFamily="18" charset="0"/>
                <a:ea typeface="Calibri" panose="020F0502020204030204" pitchFamily="34" charset="0"/>
              </a:rPr>
              <a:t>Academic Year 2022-2023</a:t>
            </a:r>
            <a:endParaRPr lang="en-US" dirty="0">
              <a:solidFill>
                <a:schemeClr val="bg1"/>
              </a:solidFill>
            </a:endParaRPr>
          </a:p>
        </p:txBody>
      </p:sp>
      <p:sp>
        <p:nvSpPr>
          <p:cNvPr id="3" name="TextBox 2">
            <a:extLst>
              <a:ext uri="{FF2B5EF4-FFF2-40B4-BE49-F238E27FC236}">
                <a16:creationId xmlns:a16="http://schemas.microsoft.com/office/drawing/2014/main" id="{E68D788F-9D1B-98CF-C70C-52E80A75C38D}"/>
              </a:ext>
            </a:extLst>
          </p:cNvPr>
          <p:cNvSpPr txBox="1"/>
          <p:nvPr/>
        </p:nvSpPr>
        <p:spPr>
          <a:xfrm>
            <a:off x="1055440" y="1265960"/>
            <a:ext cx="4572000" cy="369332"/>
          </a:xfrm>
          <a:prstGeom prst="rect">
            <a:avLst/>
          </a:prstGeom>
          <a:noFill/>
        </p:spPr>
        <p:txBody>
          <a:bodyPr wrap="square">
            <a:spAutoFit/>
          </a:bodyPr>
          <a:lstStyle/>
          <a:p>
            <a:r>
              <a:rPr lang="en-US" dirty="0">
                <a:solidFill>
                  <a:schemeClr val="bg1"/>
                </a:solidFill>
                <a:latin typeface="Times New Roman" panose="02020603050405020304" pitchFamily="18" charset="0"/>
                <a:ea typeface="Calibri" panose="020F0502020204030204" pitchFamily="34" charset="0"/>
              </a:rPr>
              <a:t>Academic Year 2020-2021 COVID Hold</a:t>
            </a:r>
            <a:endParaRPr lang="en-US" dirty="0">
              <a:solidFill>
                <a:schemeClr val="bg1"/>
              </a:solidFill>
            </a:endParaRPr>
          </a:p>
        </p:txBody>
      </p:sp>
      <p:pic>
        <p:nvPicPr>
          <p:cNvPr id="5" name="Picture 4">
            <a:extLst>
              <a:ext uri="{FF2B5EF4-FFF2-40B4-BE49-F238E27FC236}">
                <a16:creationId xmlns:a16="http://schemas.microsoft.com/office/drawing/2014/main" id="{10AF1267-92B6-C3A1-DD41-243D87456F18}"/>
              </a:ext>
            </a:extLst>
          </p:cNvPr>
          <p:cNvPicPr>
            <a:picLocks noChangeAspect="1"/>
          </p:cNvPicPr>
          <p:nvPr/>
        </p:nvPicPr>
        <p:blipFill>
          <a:blip r:embed="rId2"/>
          <a:stretch>
            <a:fillRect/>
          </a:stretch>
        </p:blipFill>
        <p:spPr>
          <a:xfrm>
            <a:off x="3791744" y="1665122"/>
            <a:ext cx="7992570" cy="4775159"/>
          </a:xfrm>
          <a:prstGeom prst="rect">
            <a:avLst/>
          </a:prstGeom>
        </p:spPr>
      </p:pic>
    </p:spTree>
    <p:extLst>
      <p:ext uri="{BB962C8B-B14F-4D97-AF65-F5344CB8AC3E}">
        <p14:creationId xmlns:p14="http://schemas.microsoft.com/office/powerpoint/2010/main" val="363655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Global Grant Scholarships</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a:bodyPr>
          <a:lstStyle/>
          <a:p>
            <a:pPr>
              <a:defRPr/>
            </a:pPr>
            <a:r>
              <a:rPr lang="en-US" dirty="0"/>
              <a:t>Rotary District 6040 Global Grant Scholarships awards range from $30,000-$70,000 and fund graduate level coursework or research for one to </a:t>
            </a:r>
            <a:r>
              <a:rPr lang="en-US" dirty="0">
                <a:solidFill>
                  <a:srgbClr val="FF0000"/>
                </a:solidFill>
              </a:rPr>
              <a:t>four academic years </a:t>
            </a:r>
            <a:r>
              <a:rPr lang="en-US" dirty="0"/>
              <a:t>at an educational institution in another country. </a:t>
            </a:r>
          </a:p>
          <a:p>
            <a:pPr lvl="1">
              <a:defRPr/>
            </a:pPr>
            <a:r>
              <a:rPr lang="en-US" dirty="0"/>
              <a:t>Global Grant Scholarships are not awarded until The Rotary Foundation (TRF) approves applicant’s online grant application.  </a:t>
            </a:r>
          </a:p>
          <a:p>
            <a:pPr lvl="1">
              <a:defRPr/>
            </a:pPr>
            <a:r>
              <a:rPr lang="en-US" dirty="0"/>
              <a:t>Applications may be submitted on a rolling basis throughout the year, subject to the below timeline.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Global Grant Scholarships</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a:bodyPr>
          <a:lstStyle/>
          <a:p>
            <a:pPr>
              <a:defRPr/>
            </a:pPr>
            <a:r>
              <a:rPr lang="en-US" dirty="0"/>
              <a:t>Applicants must submit the completed Global Grant Scholarship Preliminary Application to a club in District 6040. (Do not forward this application to TRF.)</a:t>
            </a:r>
          </a:p>
          <a:p>
            <a:pPr lvl="1">
              <a:defRPr/>
            </a:pPr>
            <a:r>
              <a:rPr lang="en-US" dirty="0"/>
              <a:t>Submission to a Rotary Club must occur at least five months prior to applicant’s anticipated study departure date i.e. for applicants with an anticipated departure date on or about August 1, submission to a Rotary Club must occur no later than March 1.  </a:t>
            </a:r>
          </a:p>
          <a:p>
            <a:pPr>
              <a:defRPr/>
            </a:pPr>
            <a:r>
              <a:rPr lang="en-US" dirty="0"/>
              <a:t>See outline for details of approval flow.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Global Grant Scholarships</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lnSpcReduction="10000"/>
          </a:bodyPr>
          <a:lstStyle/>
          <a:p>
            <a:pPr>
              <a:defRPr/>
            </a:pPr>
            <a:r>
              <a:rPr lang="en-US" dirty="0"/>
              <a:t>Upon selection by the D6040 Scholarship Committee, submit an online application to TRF at least three months prior to applicant’s anticipated study departure date i.e. for applicants with an anticipated departure date on or about August 1, submission of the online application must occur no later than May 1.  </a:t>
            </a:r>
          </a:p>
          <a:p>
            <a:pPr>
              <a:defRPr/>
            </a:pPr>
            <a:r>
              <a:rPr lang="en-US" dirty="0"/>
              <a:t>Reside in District 6040 or be currently enrolled and attending or a graduate of a higher education institution in District 6040. If not currently enrolled or a graduate of a higher institution with the district, residency will be determined by where the applicant pays income tax or where the applicant’s parents reside if the applicant is considered a deduction on their parent’s income tax return.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Global Grant Scholarships</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a:bodyPr>
          <a:lstStyle/>
          <a:p>
            <a:pPr>
              <a:defRPr/>
            </a:pPr>
            <a:r>
              <a:rPr lang="en-US" dirty="0"/>
              <a:t>Applicants must not be Rotarians, including Honorary Rotarians </a:t>
            </a:r>
          </a:p>
          <a:p>
            <a:pPr lvl="1">
              <a:defRPr/>
            </a:pPr>
            <a:r>
              <a:rPr lang="en-US" dirty="0"/>
              <a:t>See outline for details.</a:t>
            </a:r>
          </a:p>
          <a:p>
            <a:pPr>
              <a:defRPr/>
            </a:pPr>
            <a:r>
              <a:rPr lang="en-US" dirty="0"/>
              <a:t>Applicants must study outside their home country.  District 6040 reserves the right to limit foreign study to areas considered safe by the U.S. Department of State.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Global Grant Scholarships</a:t>
            </a:r>
            <a:endParaRPr lang="en-US" dirty="0">
              <a:solidFill>
                <a:schemeClr val="bg1"/>
              </a:solidFill>
            </a:endParaRPr>
          </a:p>
        </p:txBody>
      </p:sp>
      <p:sp>
        <p:nvSpPr>
          <p:cNvPr id="3" name="Content Placeholder 2"/>
          <p:cNvSpPr>
            <a:spLocks noGrp="1"/>
          </p:cNvSpPr>
          <p:nvPr>
            <p:ph idx="1"/>
          </p:nvPr>
        </p:nvSpPr>
        <p:spPr>
          <a:xfrm>
            <a:off x="983432" y="1484784"/>
            <a:ext cx="10225136" cy="4641382"/>
          </a:xfrm>
          <a:solidFill>
            <a:schemeClr val="bg1"/>
          </a:solidFill>
        </p:spPr>
        <p:txBody>
          <a:bodyPr>
            <a:normAutofit fontScale="70000" lnSpcReduction="20000"/>
          </a:bodyPr>
          <a:lstStyle/>
          <a:p>
            <a:pPr>
              <a:defRPr/>
            </a:pPr>
            <a:r>
              <a:rPr lang="en-US" dirty="0">
                <a:solidFill>
                  <a:srgbClr val="FF0000"/>
                </a:solidFill>
              </a:rPr>
              <a:t>Applicants must have an area of study and professional goals in one of TRF’s Six Areas of Focus:</a:t>
            </a:r>
          </a:p>
          <a:p>
            <a:pPr lvl="1">
              <a:defRPr/>
            </a:pPr>
            <a:r>
              <a:rPr lang="en-US" dirty="0">
                <a:solidFill>
                  <a:srgbClr val="FF0000"/>
                </a:solidFill>
              </a:rPr>
              <a:t>Peace and conflict prevention and/or resolution</a:t>
            </a:r>
          </a:p>
          <a:p>
            <a:pPr lvl="1">
              <a:defRPr/>
            </a:pPr>
            <a:r>
              <a:rPr lang="en-US" dirty="0">
                <a:solidFill>
                  <a:srgbClr val="FF0000"/>
                </a:solidFill>
              </a:rPr>
              <a:t>Disease prevention and treatment</a:t>
            </a:r>
          </a:p>
          <a:p>
            <a:pPr lvl="1">
              <a:defRPr/>
            </a:pPr>
            <a:r>
              <a:rPr lang="en-US" dirty="0">
                <a:solidFill>
                  <a:srgbClr val="FF0000"/>
                </a:solidFill>
              </a:rPr>
              <a:t>Water and sanitation</a:t>
            </a:r>
          </a:p>
          <a:p>
            <a:pPr lvl="1">
              <a:defRPr/>
            </a:pPr>
            <a:r>
              <a:rPr lang="en-US" dirty="0">
                <a:solidFill>
                  <a:srgbClr val="FF0000"/>
                </a:solidFill>
              </a:rPr>
              <a:t>Maternal and child health</a:t>
            </a:r>
          </a:p>
          <a:p>
            <a:pPr lvl="1">
              <a:defRPr/>
            </a:pPr>
            <a:r>
              <a:rPr lang="en-US" dirty="0">
                <a:solidFill>
                  <a:srgbClr val="FF0000"/>
                </a:solidFill>
              </a:rPr>
              <a:t>Basic education and literacy</a:t>
            </a:r>
          </a:p>
          <a:p>
            <a:pPr lvl="1">
              <a:defRPr/>
            </a:pPr>
            <a:r>
              <a:rPr lang="en-US" dirty="0">
                <a:solidFill>
                  <a:srgbClr val="FF0000"/>
                </a:solidFill>
              </a:rPr>
              <a:t>Economic and community development.</a:t>
            </a:r>
          </a:p>
          <a:p>
            <a:pPr lvl="1">
              <a:defRPr/>
            </a:pPr>
            <a:r>
              <a:rPr lang="en-US" dirty="0">
                <a:solidFill>
                  <a:srgbClr val="FF0000"/>
                </a:solidFill>
              </a:rPr>
              <a:t>Protecting the environment</a:t>
            </a:r>
          </a:p>
          <a:p>
            <a:pPr>
              <a:defRPr/>
            </a:pPr>
            <a:r>
              <a:rPr lang="en-US" dirty="0"/>
              <a:t>Include the following with the application</a:t>
            </a:r>
          </a:p>
          <a:p>
            <a:pPr lvl="1">
              <a:defRPr/>
            </a:pPr>
            <a:r>
              <a:rPr lang="en-US" dirty="0"/>
              <a:t>A detailed budget that includes anticipated sources of funding </a:t>
            </a:r>
          </a:p>
          <a:p>
            <a:pPr lvl="1">
              <a:defRPr/>
            </a:pPr>
            <a:r>
              <a:rPr lang="en-US" dirty="0"/>
              <a:t>A detailed plan of study</a:t>
            </a:r>
          </a:p>
          <a:p>
            <a:pPr lvl="1">
              <a:defRPr/>
            </a:pPr>
            <a:r>
              <a:rPr lang="en-US" dirty="0"/>
              <a:t>Complete the course work and any humanitarian project specifically described in this application.</a:t>
            </a:r>
          </a:p>
          <a:p>
            <a:pPr>
              <a:defRPr/>
            </a:pPr>
            <a:r>
              <a:rPr lang="en-US" dirty="0"/>
              <a:t>Global Grant Scholarships cannot be used for unsupervised research, medical internship or residency or for employment on a full-time basis in the host country. </a:t>
            </a:r>
          </a:p>
          <a:p>
            <a:pPr>
              <a:defRPr/>
            </a:pPr>
            <a:r>
              <a:rPr lang="en-US" dirty="0"/>
              <a:t>Submit a final written report to The Rotary Foundation by August 1 of each year.  If studies continue beyond the August 1 deadline, an interim report is required.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0A267E-649A-90BE-69AC-29961967C66C}"/>
              </a:ext>
            </a:extLst>
          </p:cNvPr>
          <p:cNvGraphicFramePr>
            <a:graphicFrameLocks noGrp="1"/>
          </p:cNvGraphicFramePr>
          <p:nvPr>
            <p:extLst>
              <p:ext uri="{D42A27DB-BD31-4B8C-83A1-F6EECF244321}">
                <p14:modId xmlns:p14="http://schemas.microsoft.com/office/powerpoint/2010/main" val="3632399600"/>
              </p:ext>
            </p:extLst>
          </p:nvPr>
        </p:nvGraphicFramePr>
        <p:xfrm>
          <a:off x="1127448" y="413548"/>
          <a:ext cx="9433048" cy="949452"/>
        </p:xfrm>
        <a:graphic>
          <a:graphicData uri="http://schemas.openxmlformats.org/drawingml/2006/table">
            <a:tbl>
              <a:tblPr firstRow="1" firstCol="1" bandRow="1">
                <a:tableStyleId>{073A0DAA-6AF3-43AB-8588-CEC1D06C72B9}</a:tableStyleId>
              </a:tblPr>
              <a:tblGrid>
                <a:gridCol w="1443833">
                  <a:extLst>
                    <a:ext uri="{9D8B030D-6E8A-4147-A177-3AD203B41FA5}">
                      <a16:colId xmlns:a16="http://schemas.microsoft.com/office/drawing/2014/main" val="3750695959"/>
                    </a:ext>
                  </a:extLst>
                </a:gridCol>
                <a:gridCol w="3753969">
                  <a:extLst>
                    <a:ext uri="{9D8B030D-6E8A-4147-A177-3AD203B41FA5}">
                      <a16:colId xmlns:a16="http://schemas.microsoft.com/office/drawing/2014/main" val="2353139292"/>
                    </a:ext>
                  </a:extLst>
                </a:gridCol>
                <a:gridCol w="4235246">
                  <a:extLst>
                    <a:ext uri="{9D8B030D-6E8A-4147-A177-3AD203B41FA5}">
                      <a16:colId xmlns:a16="http://schemas.microsoft.com/office/drawing/2014/main" val="1944032982"/>
                    </a:ext>
                  </a:extLst>
                </a:gridCol>
              </a:tblGrid>
              <a:tr h="182880">
                <a:tc>
                  <a:txBody>
                    <a:bodyPr/>
                    <a:lstStyle/>
                    <a:p>
                      <a:pPr marL="0" marR="0">
                        <a:lnSpc>
                          <a:spcPct val="107000"/>
                        </a:lnSpc>
                        <a:spcBef>
                          <a:spcPts val="0"/>
                        </a:spcBef>
                        <a:spcAft>
                          <a:spcPts val="0"/>
                        </a:spcAft>
                      </a:pPr>
                      <a:r>
                        <a:rPr lang="en-US" sz="2000">
                          <a:effectLst/>
                        </a:rPr>
                        <a:t>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Program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18288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Nick Wehner</a:t>
                      </a:r>
                    </a:p>
                  </a:txBody>
                  <a:tcPr marL="68580" marR="68580" marT="0" marB="0" anchor="b"/>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MSc Conflict Studies</a:t>
                      </a: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ea typeface="Calibri" panose="020F0502020204030204" pitchFamily="34" charset="0"/>
                          <a:cs typeface="Times New Roman" panose="02020603050405020304" pitchFamily="18" charset="0"/>
                        </a:rPr>
                        <a:t>London School of Economics and Political Science</a:t>
                      </a:r>
                    </a:p>
                  </a:txBody>
                  <a:tcPr marL="68580" marR="68580" marT="0" marB="0" anchor="b"/>
                </a:tc>
                <a:extLst>
                  <a:ext uri="{0D108BD9-81ED-4DB2-BD59-A6C34878D82A}">
                    <a16:rowId xmlns:a16="http://schemas.microsoft.com/office/drawing/2014/main" val="1307288981"/>
                  </a:ext>
                </a:extLst>
              </a:tr>
            </a:tbl>
          </a:graphicData>
        </a:graphic>
      </p:graphicFrame>
      <p:sp>
        <p:nvSpPr>
          <p:cNvPr id="5" name="TextBox 4">
            <a:extLst>
              <a:ext uri="{FF2B5EF4-FFF2-40B4-BE49-F238E27FC236}">
                <a16:creationId xmlns:a16="http://schemas.microsoft.com/office/drawing/2014/main" id="{B0790F0C-79F3-61F4-2FC0-20963C21521A}"/>
              </a:ext>
            </a:extLst>
          </p:cNvPr>
          <p:cNvSpPr txBox="1"/>
          <p:nvPr/>
        </p:nvSpPr>
        <p:spPr>
          <a:xfrm>
            <a:off x="1096643" y="1373047"/>
            <a:ext cx="6418129" cy="369332"/>
          </a:xfrm>
          <a:prstGeom prst="rect">
            <a:avLst/>
          </a:prstGeom>
          <a:noFill/>
        </p:spPr>
        <p:txBody>
          <a:bodyPr wrap="square">
            <a:spAutoFit/>
          </a:bodyPr>
          <a:lstStyle/>
          <a:p>
            <a:r>
              <a:rPr lang="en-US" dirty="0">
                <a:solidFill>
                  <a:schemeClr val="bg1"/>
                </a:solidFill>
                <a:latin typeface="Times New Roman" panose="02020603050405020304" pitchFamily="18" charset="0"/>
                <a:ea typeface="Calibri" panose="020F0502020204030204" pitchFamily="34" charset="0"/>
              </a:rPr>
              <a:t>Academic Year 2019-2020 Delayed one year due to COVID</a:t>
            </a:r>
            <a:endParaRPr lang="en-US" dirty="0">
              <a:solidFill>
                <a:schemeClr val="bg1"/>
              </a:solidFill>
            </a:endParaRPr>
          </a:p>
        </p:txBody>
      </p:sp>
      <p:pic>
        <p:nvPicPr>
          <p:cNvPr id="6" name="Picture 5">
            <a:extLst>
              <a:ext uri="{FF2B5EF4-FFF2-40B4-BE49-F238E27FC236}">
                <a16:creationId xmlns:a16="http://schemas.microsoft.com/office/drawing/2014/main" id="{8CD7CAC2-BF3B-6128-919C-69EE3ED9EA58}"/>
              </a:ext>
            </a:extLst>
          </p:cNvPr>
          <p:cNvPicPr>
            <a:picLocks noChangeAspect="1"/>
          </p:cNvPicPr>
          <p:nvPr/>
        </p:nvPicPr>
        <p:blipFill>
          <a:blip r:embed="rId2"/>
          <a:stretch>
            <a:fillRect/>
          </a:stretch>
        </p:blipFill>
        <p:spPr>
          <a:xfrm>
            <a:off x="2639616" y="1772816"/>
            <a:ext cx="8568952" cy="4825387"/>
          </a:xfrm>
          <a:prstGeom prst="rect">
            <a:avLst/>
          </a:prstGeom>
        </p:spPr>
      </p:pic>
    </p:spTree>
    <p:extLst>
      <p:ext uri="{BB962C8B-B14F-4D97-AF65-F5344CB8AC3E}">
        <p14:creationId xmlns:p14="http://schemas.microsoft.com/office/powerpoint/2010/main" val="26748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B51C-C4BC-A642-BEAF-0E913DE9A04B}"/>
              </a:ext>
            </a:extLst>
          </p:cNvPr>
          <p:cNvSpPr>
            <a:spLocks noGrp="1"/>
          </p:cNvSpPr>
          <p:nvPr>
            <p:ph type="title"/>
          </p:nvPr>
        </p:nvSpPr>
        <p:spPr>
          <a:xfrm>
            <a:off x="1271464" y="276783"/>
            <a:ext cx="8229600" cy="876597"/>
          </a:xfrm>
        </p:spPr>
        <p:txBody>
          <a:bodyPr/>
          <a:lstStyle/>
          <a:p>
            <a:r>
              <a:rPr lang="en-US" sz="3600" b="1" dirty="0">
                <a:solidFill>
                  <a:schemeClr val="bg1"/>
                </a:solidFill>
                <a:latin typeface="Garamond" panose="02020404030301010803" pitchFamily="18" charset="0"/>
                <a:ea typeface="Times New Roman" panose="02020603050405020304" pitchFamily="18" charset="0"/>
              </a:rPr>
              <a:t>Nicholas M Wehner </a:t>
            </a:r>
            <a:endParaRPr lang="en-US" sz="7200" dirty="0">
              <a:solidFill>
                <a:schemeClr val="bg1"/>
              </a:solidFill>
            </a:endParaRPr>
          </a:p>
        </p:txBody>
      </p:sp>
      <p:pic>
        <p:nvPicPr>
          <p:cNvPr id="4" name="Picture 3">
            <a:extLst>
              <a:ext uri="{FF2B5EF4-FFF2-40B4-BE49-F238E27FC236}">
                <a16:creationId xmlns:a16="http://schemas.microsoft.com/office/drawing/2014/main" id="{3B8262F2-B2F7-E31F-8BB0-16484C24BB05}"/>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889214" y="1844824"/>
            <a:ext cx="3320481" cy="2493539"/>
          </a:xfrm>
          <a:prstGeom prst="rect">
            <a:avLst/>
          </a:prstGeom>
          <a:noFill/>
          <a:ln>
            <a:noFill/>
          </a:ln>
        </p:spPr>
      </p:pic>
      <p:sp>
        <p:nvSpPr>
          <p:cNvPr id="6" name="TextBox 5">
            <a:extLst>
              <a:ext uri="{FF2B5EF4-FFF2-40B4-BE49-F238E27FC236}">
                <a16:creationId xmlns:a16="http://schemas.microsoft.com/office/drawing/2014/main" id="{FA97A0F0-A094-57E0-C236-7089D972C3F3}"/>
              </a:ext>
            </a:extLst>
          </p:cNvPr>
          <p:cNvSpPr txBox="1"/>
          <p:nvPr/>
        </p:nvSpPr>
        <p:spPr>
          <a:xfrm>
            <a:off x="1703512" y="4459288"/>
            <a:ext cx="3946646" cy="2031325"/>
          </a:xfrm>
          <a:prstGeom prst="rect">
            <a:avLst/>
          </a:prstGeom>
          <a:no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rPr>
              <a:t>A few classmates and I started a panel series in which those with professional experience in our master's program would gather and discuss our work. In this picture I'm moderating a discussion panel on working with migrants and refugees.</a:t>
            </a:r>
            <a:endParaRPr lang="en-US" dirty="0">
              <a:solidFill>
                <a:schemeClr val="bg1"/>
              </a:solidFill>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98BBB0B5-0F5C-646E-B3B0-435DDD12DEAF}"/>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905939" y="1707059"/>
            <a:ext cx="2779710" cy="3703912"/>
          </a:xfrm>
          <a:prstGeom prst="rect">
            <a:avLst/>
          </a:prstGeom>
          <a:noFill/>
          <a:ln>
            <a:noFill/>
          </a:ln>
        </p:spPr>
      </p:pic>
      <p:sp>
        <p:nvSpPr>
          <p:cNvPr id="9" name="TextBox 8">
            <a:extLst>
              <a:ext uri="{FF2B5EF4-FFF2-40B4-BE49-F238E27FC236}">
                <a16:creationId xmlns:a16="http://schemas.microsoft.com/office/drawing/2014/main" id="{1094FCED-0902-16A1-20EE-815DBEB3ADA6}"/>
              </a:ext>
            </a:extLst>
          </p:cNvPr>
          <p:cNvSpPr txBox="1"/>
          <p:nvPr/>
        </p:nvSpPr>
        <p:spPr>
          <a:xfrm>
            <a:off x="6816080" y="5492768"/>
            <a:ext cx="3383968" cy="707886"/>
          </a:xfrm>
          <a:prstGeom prst="rect">
            <a:avLst/>
          </a:prstGeom>
          <a:noFill/>
        </p:spPr>
        <p:txBody>
          <a:bodyPr wrap="square">
            <a:spAutoFit/>
          </a:bodyPr>
          <a:lstStyle/>
          <a:p>
            <a:r>
              <a:rPr lang="en-US" sz="2000" dirty="0">
                <a:solidFill>
                  <a:schemeClr val="bg1"/>
                </a:solidFill>
              </a:rPr>
              <a:t>This is the 2019/20 Conflict Studies MSc program cohort.</a:t>
            </a:r>
          </a:p>
        </p:txBody>
      </p:sp>
      <p:graphicFrame>
        <p:nvGraphicFramePr>
          <p:cNvPr id="10" name="Table 9">
            <a:extLst>
              <a:ext uri="{FF2B5EF4-FFF2-40B4-BE49-F238E27FC236}">
                <a16:creationId xmlns:a16="http://schemas.microsoft.com/office/drawing/2014/main" id="{9DC9466C-5BED-D1A7-4DE7-31AD3231B552}"/>
              </a:ext>
            </a:extLst>
          </p:cNvPr>
          <p:cNvGraphicFramePr>
            <a:graphicFrameLocks noGrp="1"/>
          </p:cNvGraphicFramePr>
          <p:nvPr>
            <p:extLst>
              <p:ext uri="{D42A27DB-BD31-4B8C-83A1-F6EECF244321}">
                <p14:modId xmlns:p14="http://schemas.microsoft.com/office/powerpoint/2010/main" val="3694791995"/>
              </p:ext>
            </p:extLst>
          </p:nvPr>
        </p:nvGraphicFramePr>
        <p:xfrm>
          <a:off x="1343472" y="1011289"/>
          <a:ext cx="9433047" cy="885635"/>
        </p:xfrm>
        <a:graphic>
          <a:graphicData uri="http://schemas.openxmlformats.org/drawingml/2006/table">
            <a:tbl>
              <a:tblPr firstRow="1" firstCol="1" bandRow="1">
                <a:tableStyleId>{073A0DAA-6AF3-43AB-8588-CEC1D06C72B9}</a:tableStyleId>
              </a:tblPr>
              <a:tblGrid>
                <a:gridCol w="1569367">
                  <a:extLst>
                    <a:ext uri="{9D8B030D-6E8A-4147-A177-3AD203B41FA5}">
                      <a16:colId xmlns:a16="http://schemas.microsoft.com/office/drawing/2014/main" val="3750695959"/>
                    </a:ext>
                  </a:extLst>
                </a:gridCol>
                <a:gridCol w="1624021">
                  <a:extLst>
                    <a:ext uri="{9D8B030D-6E8A-4147-A177-3AD203B41FA5}">
                      <a16:colId xmlns:a16="http://schemas.microsoft.com/office/drawing/2014/main" val="576372107"/>
                    </a:ext>
                  </a:extLst>
                </a:gridCol>
                <a:gridCol w="1196647">
                  <a:extLst>
                    <a:ext uri="{9D8B030D-6E8A-4147-A177-3AD203B41FA5}">
                      <a16:colId xmlns:a16="http://schemas.microsoft.com/office/drawing/2014/main" val="2353139292"/>
                    </a:ext>
                  </a:extLst>
                </a:gridCol>
                <a:gridCol w="1624021">
                  <a:extLst>
                    <a:ext uri="{9D8B030D-6E8A-4147-A177-3AD203B41FA5}">
                      <a16:colId xmlns:a16="http://schemas.microsoft.com/office/drawing/2014/main" val="3315295001"/>
                    </a:ext>
                  </a:extLst>
                </a:gridCol>
                <a:gridCol w="3418991">
                  <a:extLst>
                    <a:ext uri="{9D8B030D-6E8A-4147-A177-3AD203B41FA5}">
                      <a16:colId xmlns:a16="http://schemas.microsoft.com/office/drawing/2014/main" val="1944032982"/>
                    </a:ext>
                  </a:extLst>
                </a:gridCol>
              </a:tblGrid>
              <a:tr h="182880">
                <a:tc>
                  <a:txBody>
                    <a:bodyPr/>
                    <a:lstStyle/>
                    <a:p>
                      <a:pPr marL="0" marR="0">
                        <a:lnSpc>
                          <a:spcPct val="107000"/>
                        </a:lnSpc>
                        <a:spcBef>
                          <a:spcPts val="0"/>
                        </a:spcBef>
                        <a:spcAft>
                          <a:spcPts val="0"/>
                        </a:spcAft>
                      </a:pPr>
                      <a:r>
                        <a:rPr lang="en-US" sz="2000" dirty="0">
                          <a:effectLst/>
                        </a:rPr>
                        <a:t>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School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Level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Local Club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18288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Nick Wehner</a:t>
                      </a:r>
                    </a:p>
                  </a:txBody>
                  <a:tcPr marL="68580" marR="68580" marT="0" marB="0" anchor="b"/>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Truman State University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rPr>
                        <a:t>Undergrad</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Kirksville North Star Club</a:t>
                      </a:r>
                    </a:p>
                  </a:txBody>
                  <a:tcPr marL="68580" marR="68580" marT="0" marB="0" anchor="b"/>
                </a:tc>
                <a:tc>
                  <a:txBody>
                    <a:bodyPr/>
                    <a:lstStyle/>
                    <a:p>
                      <a:pPr marL="0" marR="0">
                        <a:lnSpc>
                          <a:spcPct val="107000"/>
                        </a:lnSpc>
                        <a:spcBef>
                          <a:spcPts val="0"/>
                        </a:spcBef>
                        <a:spcAft>
                          <a:spcPts val="0"/>
                        </a:spcAft>
                      </a:pPr>
                      <a:r>
                        <a:rPr lang="en-US" sz="1800" dirty="0">
                          <a:effectLst/>
                          <a:latin typeface="+mn-lt"/>
                        </a:rPr>
                        <a:t>London School of Economics and Political Science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69894551"/>
                  </a:ext>
                </a:extLst>
              </a:tr>
            </a:tbl>
          </a:graphicData>
        </a:graphic>
      </p:graphicFrame>
    </p:spTree>
    <p:extLst>
      <p:ext uri="{BB962C8B-B14F-4D97-AF65-F5344CB8AC3E}">
        <p14:creationId xmlns:p14="http://schemas.microsoft.com/office/powerpoint/2010/main" val="368306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B51C-C4BC-A642-BEAF-0E913DE9A04B}"/>
              </a:ext>
            </a:extLst>
          </p:cNvPr>
          <p:cNvSpPr>
            <a:spLocks noGrp="1"/>
          </p:cNvSpPr>
          <p:nvPr>
            <p:ph type="title"/>
          </p:nvPr>
        </p:nvSpPr>
        <p:spPr>
          <a:xfrm>
            <a:off x="1415480" y="265998"/>
            <a:ext cx="8229600" cy="876597"/>
          </a:xfrm>
        </p:spPr>
        <p:txBody>
          <a:bodyPr/>
          <a:lstStyle/>
          <a:p>
            <a:r>
              <a:rPr lang="en-US" sz="3600" b="1" dirty="0">
                <a:solidFill>
                  <a:schemeClr val="bg1"/>
                </a:solidFill>
                <a:latin typeface="Garamond" panose="02020404030301010803" pitchFamily="18" charset="0"/>
                <a:ea typeface="Times New Roman" panose="02020603050405020304" pitchFamily="18" charset="0"/>
              </a:rPr>
              <a:t>Nicholas M Wehner </a:t>
            </a:r>
            <a:endParaRPr lang="en-US" sz="7200" dirty="0">
              <a:solidFill>
                <a:schemeClr val="bg1"/>
              </a:solidFill>
            </a:endParaRPr>
          </a:p>
        </p:txBody>
      </p:sp>
      <p:pic>
        <p:nvPicPr>
          <p:cNvPr id="3" name="Picture 2">
            <a:extLst>
              <a:ext uri="{FF2B5EF4-FFF2-40B4-BE49-F238E27FC236}">
                <a16:creationId xmlns:a16="http://schemas.microsoft.com/office/drawing/2014/main" id="{8D48C765-28D4-3253-83BE-BD2A16212C1B}"/>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892577" y="2181058"/>
            <a:ext cx="4245333" cy="3192159"/>
          </a:xfrm>
          <a:prstGeom prst="rect">
            <a:avLst/>
          </a:prstGeom>
          <a:noFill/>
          <a:ln>
            <a:noFill/>
          </a:ln>
        </p:spPr>
      </p:pic>
      <p:sp>
        <p:nvSpPr>
          <p:cNvPr id="8" name="TextBox 7">
            <a:extLst>
              <a:ext uri="{FF2B5EF4-FFF2-40B4-BE49-F238E27FC236}">
                <a16:creationId xmlns:a16="http://schemas.microsoft.com/office/drawing/2014/main" id="{8F45B8C2-B737-D7C0-894E-2E9E2F7A8166}"/>
              </a:ext>
            </a:extLst>
          </p:cNvPr>
          <p:cNvSpPr txBox="1"/>
          <p:nvPr/>
        </p:nvSpPr>
        <p:spPr>
          <a:xfrm>
            <a:off x="1415480" y="980729"/>
            <a:ext cx="8656890" cy="1200329"/>
          </a:xfrm>
          <a:prstGeom prst="rect">
            <a:avLst/>
          </a:prstGeom>
          <a:noFill/>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rPr>
              <a:t>I grew quite close to Neil Kirby, the Rotary member who volunteered to act as my Host Councilor from Rotary Club of </a:t>
            </a:r>
            <a:r>
              <a:rPr lang="en-US" dirty="0" err="1">
                <a:solidFill>
                  <a:schemeClr val="bg1"/>
                </a:solidFill>
                <a:latin typeface="Times New Roman" panose="02020603050405020304" pitchFamily="18" charset="0"/>
                <a:ea typeface="Times New Roman" panose="02020603050405020304" pitchFamily="18" charset="0"/>
              </a:rPr>
              <a:t>Brookmans</a:t>
            </a:r>
            <a:r>
              <a:rPr lang="en-US" dirty="0">
                <a:solidFill>
                  <a:schemeClr val="bg1"/>
                </a:solidFill>
                <a:latin typeface="Times New Roman" panose="02020603050405020304" pitchFamily="18" charset="0"/>
                <a:ea typeface="Times New Roman" panose="02020603050405020304" pitchFamily="18" charset="0"/>
              </a:rPr>
              <a:t> Park. He is an avid fan of the footballer team Hull City (where he's from). So as a Christmas present he took me to a Hull City game when they came to London to play the Queens Park Rangers. (Hull City won!) </a:t>
            </a:r>
            <a:endParaRPr lang="en-US" dirty="0">
              <a:solidFill>
                <a:schemeClr val="bg1"/>
              </a:solidFill>
              <a:latin typeface="Times New Roman" panose="02020603050405020304" pitchFamily="18" charset="0"/>
              <a:ea typeface="Calibri" panose="020F0502020204030204" pitchFamily="34" charset="0"/>
            </a:endParaRPr>
          </a:p>
        </p:txBody>
      </p:sp>
      <p:pic>
        <p:nvPicPr>
          <p:cNvPr id="10" name="Picture 9">
            <a:extLst>
              <a:ext uri="{FF2B5EF4-FFF2-40B4-BE49-F238E27FC236}">
                <a16:creationId xmlns:a16="http://schemas.microsoft.com/office/drawing/2014/main" id="{BE7A57C5-D1A0-D627-D15A-8D466ADA45EE}"/>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6197656" y="2181058"/>
            <a:ext cx="3670741" cy="2760111"/>
          </a:xfrm>
          <a:prstGeom prst="rect">
            <a:avLst/>
          </a:prstGeom>
          <a:noFill/>
          <a:ln>
            <a:noFill/>
          </a:ln>
        </p:spPr>
      </p:pic>
      <p:sp>
        <p:nvSpPr>
          <p:cNvPr id="12" name="TextBox 11">
            <a:extLst>
              <a:ext uri="{FF2B5EF4-FFF2-40B4-BE49-F238E27FC236}">
                <a16:creationId xmlns:a16="http://schemas.microsoft.com/office/drawing/2014/main" id="{4C0A177C-3C99-93C9-3493-AD214FD177C6}"/>
              </a:ext>
            </a:extLst>
          </p:cNvPr>
          <p:cNvSpPr txBox="1"/>
          <p:nvPr/>
        </p:nvSpPr>
        <p:spPr>
          <a:xfrm>
            <a:off x="6137909" y="4657067"/>
            <a:ext cx="3934462" cy="1384995"/>
          </a:xfrm>
          <a:prstGeom prst="rect">
            <a:avLst/>
          </a:prstGeom>
          <a:solidFill>
            <a:schemeClr val="bg1"/>
          </a:solidFill>
        </p:spPr>
        <p:txBody>
          <a:bodyPr wrap="square">
            <a:spAutoFit/>
          </a:bodyPr>
          <a:lstStyle/>
          <a:p>
            <a:r>
              <a:rPr lang="en-US" sz="1400" dirty="0">
                <a:latin typeface="Times New Roman" panose="02020603050405020304" pitchFamily="18" charset="0"/>
                <a:ea typeface="Times New Roman" panose="02020603050405020304" pitchFamily="18" charset="0"/>
              </a:rPr>
              <a:t>I attended many club meetings outside of London, several at my host club (</a:t>
            </a:r>
            <a:r>
              <a:rPr lang="en-US" sz="1400" dirty="0" err="1">
                <a:latin typeface="Times New Roman" panose="02020603050405020304" pitchFamily="18" charset="0"/>
                <a:ea typeface="Times New Roman" panose="02020603050405020304" pitchFamily="18" charset="0"/>
              </a:rPr>
              <a:t>Brookmans</a:t>
            </a:r>
            <a:r>
              <a:rPr lang="en-US" sz="1400" dirty="0">
                <a:latin typeface="Times New Roman" panose="02020603050405020304" pitchFamily="18" charset="0"/>
                <a:ea typeface="Times New Roman" panose="02020603050405020304" pitchFamily="18" charset="0"/>
              </a:rPr>
              <a:t> Park). One that I attended was near Christmas, for which the club members donned their best ugly Christmas sweaters. Alas I had left mine at home, so Neil was kind enough to lend me his hat!)</a:t>
            </a:r>
            <a:endParaRPr lang="en-US"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1012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altLang="en-US" dirty="0">
                <a:solidFill>
                  <a:schemeClr val="bg1"/>
                </a:solidFill>
              </a:rPr>
              <a:t>District Grant Scholarships and Global Grant Scholarships</a:t>
            </a:r>
          </a:p>
        </p:txBody>
      </p:sp>
      <p:sp>
        <p:nvSpPr>
          <p:cNvPr id="3" name="Content Placeholder 2"/>
          <p:cNvSpPr>
            <a:spLocks noGrp="1"/>
          </p:cNvSpPr>
          <p:nvPr>
            <p:ph idx="1"/>
          </p:nvPr>
        </p:nvSpPr>
        <p:spPr>
          <a:solidFill>
            <a:schemeClr val="bg1"/>
          </a:solidFill>
        </p:spPr>
        <p:txBody>
          <a:bodyPr>
            <a:normAutofit/>
          </a:bodyPr>
          <a:lstStyle/>
          <a:p>
            <a:pPr>
              <a:defRPr/>
            </a:pPr>
            <a:r>
              <a:rPr lang="en-US" dirty="0"/>
              <a:t>District Grant Scholarships provide a stipend of $2,500 for one or two semesters of undergraduate or graduate level coursework abroad.  </a:t>
            </a:r>
          </a:p>
          <a:p>
            <a:pPr lvl="1">
              <a:defRPr/>
            </a:pPr>
            <a:r>
              <a:rPr lang="en-US" dirty="0">
                <a:hlinkClick r:id="rId2"/>
              </a:rPr>
              <a:t>https://my.rotary.org/en/take-action/apply-grants/district-grants</a:t>
            </a:r>
            <a:r>
              <a:rPr lang="en-US" dirty="0"/>
              <a:t> </a:t>
            </a:r>
          </a:p>
          <a:p>
            <a:pPr>
              <a:defRPr/>
            </a:pPr>
            <a:r>
              <a:rPr lang="en-US" dirty="0"/>
              <a:t>Rotary District 6040 Global Grant Scholarships awards range from $30,000-$70,000 and fund graduate level coursework or research for one to four academic years at an educational institution in another country.</a:t>
            </a:r>
          </a:p>
          <a:p>
            <a:pPr lvl="1">
              <a:defRPr/>
            </a:pPr>
            <a:r>
              <a:rPr lang="en-US" dirty="0">
                <a:hlinkClick r:id="rId3"/>
              </a:rPr>
              <a:t>https://my.rotary.org/en/take-action/apply-grants/global-grants</a:t>
            </a:r>
            <a:r>
              <a:rPr lang="en-US"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64F7C2-C18C-AD7B-5ABA-915B2130401C}"/>
              </a:ext>
            </a:extLst>
          </p:cNvPr>
          <p:cNvPicPr>
            <a:picLocks noChangeAspect="1"/>
          </p:cNvPicPr>
          <p:nvPr/>
        </p:nvPicPr>
        <p:blipFill>
          <a:blip r:embed="rId2"/>
          <a:stretch>
            <a:fillRect/>
          </a:stretch>
        </p:blipFill>
        <p:spPr>
          <a:xfrm>
            <a:off x="2105397" y="1809170"/>
            <a:ext cx="9195867" cy="4607194"/>
          </a:xfrm>
          <a:prstGeom prst="rect">
            <a:avLst/>
          </a:prstGeom>
        </p:spPr>
      </p:pic>
      <p:graphicFrame>
        <p:nvGraphicFramePr>
          <p:cNvPr id="4" name="Table 3">
            <a:extLst>
              <a:ext uri="{FF2B5EF4-FFF2-40B4-BE49-F238E27FC236}">
                <a16:creationId xmlns:a16="http://schemas.microsoft.com/office/drawing/2014/main" id="{C40A267E-649A-90BE-69AC-29961967C66C}"/>
              </a:ext>
            </a:extLst>
          </p:cNvPr>
          <p:cNvGraphicFramePr>
            <a:graphicFrameLocks noGrp="1"/>
          </p:cNvGraphicFramePr>
          <p:nvPr>
            <p:extLst>
              <p:ext uri="{D42A27DB-BD31-4B8C-83A1-F6EECF244321}">
                <p14:modId xmlns:p14="http://schemas.microsoft.com/office/powerpoint/2010/main" val="358674648"/>
              </p:ext>
            </p:extLst>
          </p:nvPr>
        </p:nvGraphicFramePr>
        <p:xfrm>
          <a:off x="1199457" y="408072"/>
          <a:ext cx="9135540" cy="854457"/>
        </p:xfrm>
        <a:graphic>
          <a:graphicData uri="http://schemas.openxmlformats.org/drawingml/2006/table">
            <a:tbl>
              <a:tblPr firstRow="1" firstCol="1" bandRow="1">
                <a:tableStyleId>{073A0DAA-6AF3-43AB-8588-CEC1D06C72B9}</a:tableStyleId>
              </a:tblPr>
              <a:tblGrid>
                <a:gridCol w="1398298">
                  <a:extLst>
                    <a:ext uri="{9D8B030D-6E8A-4147-A177-3AD203B41FA5}">
                      <a16:colId xmlns:a16="http://schemas.microsoft.com/office/drawing/2014/main" val="3750695959"/>
                    </a:ext>
                  </a:extLst>
                </a:gridCol>
                <a:gridCol w="5288313">
                  <a:extLst>
                    <a:ext uri="{9D8B030D-6E8A-4147-A177-3AD203B41FA5}">
                      <a16:colId xmlns:a16="http://schemas.microsoft.com/office/drawing/2014/main" val="2353139292"/>
                    </a:ext>
                  </a:extLst>
                </a:gridCol>
                <a:gridCol w="2448929">
                  <a:extLst>
                    <a:ext uri="{9D8B030D-6E8A-4147-A177-3AD203B41FA5}">
                      <a16:colId xmlns:a16="http://schemas.microsoft.com/office/drawing/2014/main" val="1944032982"/>
                    </a:ext>
                  </a:extLst>
                </a:gridCol>
              </a:tblGrid>
              <a:tr h="182880">
                <a:tc>
                  <a:txBody>
                    <a:bodyPr/>
                    <a:lstStyle/>
                    <a:p>
                      <a:pPr marL="0" marR="0">
                        <a:lnSpc>
                          <a:spcPct val="107000"/>
                        </a:lnSpc>
                        <a:spcBef>
                          <a:spcPts val="0"/>
                        </a:spcBef>
                        <a:spcAft>
                          <a:spcPts val="0"/>
                        </a:spcAft>
                      </a:pPr>
                      <a:r>
                        <a:rPr lang="en-US" sz="1800">
                          <a:effectLst/>
                        </a:rPr>
                        <a:t>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18288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Jillian Schleiden</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Combined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Mphil</a:t>
                      </a:r>
                      <a:r>
                        <a:rPr lang="en-US" sz="1800" dirty="0">
                          <a:effectLst/>
                          <a:latin typeface="Calibri" panose="020F0502020204030204" pitchFamily="34" charset="0"/>
                          <a:ea typeface="Calibri" panose="020F0502020204030204" pitchFamily="34" charset="0"/>
                          <a:cs typeface="Times New Roman" panose="02020603050405020304" pitchFamily="18" charset="0"/>
                        </a:rPr>
                        <a:t>/ PhD Program in Education: Critical Approaches to Children’s Literature</a:t>
                      </a: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University of Cambridge</a:t>
                      </a:r>
                    </a:p>
                  </a:txBody>
                  <a:tcPr marL="68580" marR="68580" marT="0" marB="0" anchor="b"/>
                </a:tc>
                <a:extLst>
                  <a:ext uri="{0D108BD9-81ED-4DB2-BD59-A6C34878D82A}">
                    <a16:rowId xmlns:a16="http://schemas.microsoft.com/office/drawing/2014/main" val="1307288981"/>
                  </a:ext>
                </a:extLst>
              </a:tr>
            </a:tbl>
          </a:graphicData>
        </a:graphic>
      </p:graphicFrame>
      <p:sp>
        <p:nvSpPr>
          <p:cNvPr id="5" name="TextBox 4">
            <a:extLst>
              <a:ext uri="{FF2B5EF4-FFF2-40B4-BE49-F238E27FC236}">
                <a16:creationId xmlns:a16="http://schemas.microsoft.com/office/drawing/2014/main" id="{B0790F0C-79F3-61F4-2FC0-20963C21521A}"/>
              </a:ext>
            </a:extLst>
          </p:cNvPr>
          <p:cNvSpPr txBox="1"/>
          <p:nvPr/>
        </p:nvSpPr>
        <p:spPr>
          <a:xfrm>
            <a:off x="1195227" y="1375266"/>
            <a:ext cx="4572000" cy="369332"/>
          </a:xfrm>
          <a:prstGeom prst="rect">
            <a:avLst/>
          </a:prstGeom>
          <a:noFill/>
        </p:spPr>
        <p:txBody>
          <a:bodyPr wrap="square">
            <a:spAutoFit/>
          </a:bodyPr>
          <a:lstStyle/>
          <a:p>
            <a:r>
              <a:rPr lang="en-US" dirty="0">
                <a:solidFill>
                  <a:schemeClr val="bg1"/>
                </a:solidFill>
                <a:latin typeface="Times New Roman" panose="02020603050405020304" pitchFamily="18" charset="0"/>
                <a:ea typeface="Calibri" panose="020F0502020204030204" pitchFamily="34" charset="0"/>
              </a:rPr>
              <a:t>Academic Year 2021-2022</a:t>
            </a:r>
            <a:endParaRPr lang="en-US" dirty="0">
              <a:solidFill>
                <a:schemeClr val="bg1"/>
              </a:solidFill>
            </a:endParaRPr>
          </a:p>
        </p:txBody>
      </p:sp>
    </p:spTree>
    <p:extLst>
      <p:ext uri="{BB962C8B-B14F-4D97-AF65-F5344CB8AC3E}">
        <p14:creationId xmlns:p14="http://schemas.microsoft.com/office/powerpoint/2010/main" val="297587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CB9A56-F142-2F25-418E-04E0D0EE955D}"/>
              </a:ext>
            </a:extLst>
          </p:cNvPr>
          <p:cNvPicPr>
            <a:picLocks noChangeAspect="1"/>
          </p:cNvPicPr>
          <p:nvPr/>
        </p:nvPicPr>
        <p:blipFill>
          <a:blip r:embed="rId2"/>
          <a:stretch>
            <a:fillRect/>
          </a:stretch>
        </p:blipFill>
        <p:spPr>
          <a:xfrm>
            <a:off x="1883532" y="1955180"/>
            <a:ext cx="8424936" cy="4328824"/>
          </a:xfrm>
          <a:prstGeom prst="rect">
            <a:avLst/>
          </a:prstGeom>
        </p:spPr>
      </p:pic>
      <p:graphicFrame>
        <p:nvGraphicFramePr>
          <p:cNvPr id="4" name="Table 3">
            <a:extLst>
              <a:ext uri="{FF2B5EF4-FFF2-40B4-BE49-F238E27FC236}">
                <a16:creationId xmlns:a16="http://schemas.microsoft.com/office/drawing/2014/main" id="{C40A267E-649A-90BE-69AC-29961967C66C}"/>
              </a:ext>
            </a:extLst>
          </p:cNvPr>
          <p:cNvGraphicFramePr>
            <a:graphicFrameLocks noGrp="1"/>
          </p:cNvGraphicFramePr>
          <p:nvPr>
            <p:extLst>
              <p:ext uri="{D42A27DB-BD31-4B8C-83A1-F6EECF244321}">
                <p14:modId xmlns:p14="http://schemas.microsoft.com/office/powerpoint/2010/main" val="712826157"/>
              </p:ext>
            </p:extLst>
          </p:nvPr>
        </p:nvGraphicFramePr>
        <p:xfrm>
          <a:off x="1055440" y="333351"/>
          <a:ext cx="9433048" cy="1147954"/>
        </p:xfrm>
        <a:graphic>
          <a:graphicData uri="http://schemas.openxmlformats.org/drawingml/2006/table">
            <a:tbl>
              <a:tblPr firstRow="1" firstCol="1" bandRow="1">
                <a:tableStyleId>{073A0DAA-6AF3-43AB-8588-CEC1D06C72B9}</a:tableStyleId>
              </a:tblPr>
              <a:tblGrid>
                <a:gridCol w="1443834">
                  <a:extLst>
                    <a:ext uri="{9D8B030D-6E8A-4147-A177-3AD203B41FA5}">
                      <a16:colId xmlns:a16="http://schemas.microsoft.com/office/drawing/2014/main" val="3750695959"/>
                    </a:ext>
                  </a:extLst>
                </a:gridCol>
                <a:gridCol w="4937346">
                  <a:extLst>
                    <a:ext uri="{9D8B030D-6E8A-4147-A177-3AD203B41FA5}">
                      <a16:colId xmlns:a16="http://schemas.microsoft.com/office/drawing/2014/main" val="2353139292"/>
                    </a:ext>
                  </a:extLst>
                </a:gridCol>
                <a:gridCol w="3051868">
                  <a:extLst>
                    <a:ext uri="{9D8B030D-6E8A-4147-A177-3AD203B41FA5}">
                      <a16:colId xmlns:a16="http://schemas.microsoft.com/office/drawing/2014/main" val="1944032982"/>
                    </a:ext>
                  </a:extLst>
                </a:gridCol>
              </a:tblGrid>
              <a:tr h="182880">
                <a:tc>
                  <a:txBody>
                    <a:bodyPr/>
                    <a:lstStyle/>
                    <a:p>
                      <a:pPr marL="0" marR="0">
                        <a:lnSpc>
                          <a:spcPct val="107000"/>
                        </a:lnSpc>
                        <a:spcBef>
                          <a:spcPts val="0"/>
                        </a:spcBef>
                        <a:spcAft>
                          <a:spcPts val="0"/>
                        </a:spcAft>
                      </a:pPr>
                      <a:r>
                        <a:rPr lang="en-US" sz="1800">
                          <a:effectLst/>
                        </a:rPr>
                        <a:t>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18288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Hannah Emerson</a:t>
                      </a:r>
                    </a:p>
                  </a:txBody>
                  <a:tcPr marL="68580" marR="68580" marT="0" marB="0" anchor="b"/>
                </a:tc>
                <a:tc>
                  <a:txBody>
                    <a:bodyPr/>
                    <a:lstStyle/>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Year Once:, Environmental Policy; Development Management</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Year Two:, MSc in Development Management</a:t>
                      </a:r>
                    </a:p>
                  </a:txBody>
                  <a:tcPr marL="68580" marR="68580" marT="0" marB="0" anchor="b"/>
                </a:tc>
                <a:tc>
                  <a:txBody>
                    <a:bodyPr/>
                    <a:lstStyle/>
                    <a:p>
                      <a:pPr marL="285750" marR="0" indent="-285750">
                        <a:lnSpc>
                          <a:spcPct val="107000"/>
                        </a:lnSpc>
                        <a:spcBef>
                          <a:spcPts val="0"/>
                        </a:spcBef>
                        <a:spcAft>
                          <a:spcPts val="0"/>
                        </a:spcAft>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Sciene</a:t>
                      </a:r>
                      <a:r>
                        <a:rPr lang="en-US" sz="1800" dirty="0">
                          <a:effectLst/>
                          <a:latin typeface="Calibri" panose="020F0502020204030204" pitchFamily="34" charset="0"/>
                          <a:ea typeface="Calibri" panose="020F0502020204030204" pitchFamily="34" charset="0"/>
                          <a:cs typeface="Times New Roman" panose="02020603050405020304" pitchFamily="18" charset="0"/>
                        </a:rPr>
                        <a:t> Po Paris</a:t>
                      </a: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London School of Economics and Politics</a:t>
                      </a:r>
                    </a:p>
                  </a:txBody>
                  <a:tcPr marL="68580" marR="68580" marT="0" marB="0" anchor="b"/>
                </a:tc>
                <a:extLst>
                  <a:ext uri="{0D108BD9-81ED-4DB2-BD59-A6C34878D82A}">
                    <a16:rowId xmlns:a16="http://schemas.microsoft.com/office/drawing/2014/main" val="3469894551"/>
                  </a:ext>
                </a:extLst>
              </a:tr>
            </a:tbl>
          </a:graphicData>
        </a:graphic>
      </p:graphicFrame>
      <p:sp>
        <p:nvSpPr>
          <p:cNvPr id="5" name="TextBox 4">
            <a:extLst>
              <a:ext uri="{FF2B5EF4-FFF2-40B4-BE49-F238E27FC236}">
                <a16:creationId xmlns:a16="http://schemas.microsoft.com/office/drawing/2014/main" id="{B0790F0C-79F3-61F4-2FC0-20963C21521A}"/>
              </a:ext>
            </a:extLst>
          </p:cNvPr>
          <p:cNvSpPr txBox="1"/>
          <p:nvPr/>
        </p:nvSpPr>
        <p:spPr>
          <a:xfrm>
            <a:off x="1064418" y="1585848"/>
            <a:ext cx="4572000" cy="369332"/>
          </a:xfrm>
          <a:prstGeom prst="rect">
            <a:avLst/>
          </a:prstGeom>
          <a:noFill/>
        </p:spPr>
        <p:txBody>
          <a:bodyPr wrap="square">
            <a:spAutoFit/>
          </a:bodyPr>
          <a:lstStyle/>
          <a:p>
            <a:r>
              <a:rPr lang="en-US" dirty="0">
                <a:solidFill>
                  <a:schemeClr val="bg1"/>
                </a:solidFill>
                <a:latin typeface="Times New Roman" panose="02020603050405020304" pitchFamily="18" charset="0"/>
                <a:ea typeface="Calibri" panose="020F0502020204030204" pitchFamily="34" charset="0"/>
              </a:rPr>
              <a:t>Academic Year 2021-2023</a:t>
            </a:r>
            <a:endParaRPr lang="en-US" dirty="0">
              <a:solidFill>
                <a:schemeClr val="bg1"/>
              </a:solidFill>
            </a:endParaRPr>
          </a:p>
        </p:txBody>
      </p:sp>
    </p:spTree>
    <p:extLst>
      <p:ext uri="{BB962C8B-B14F-4D97-AF65-F5344CB8AC3E}">
        <p14:creationId xmlns:p14="http://schemas.microsoft.com/office/powerpoint/2010/main" val="240050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0A267E-649A-90BE-69AC-29961967C66C}"/>
              </a:ext>
            </a:extLst>
          </p:cNvPr>
          <p:cNvGraphicFramePr>
            <a:graphicFrameLocks noGrp="1"/>
          </p:cNvGraphicFramePr>
          <p:nvPr>
            <p:extLst>
              <p:ext uri="{D42A27DB-BD31-4B8C-83A1-F6EECF244321}">
                <p14:modId xmlns:p14="http://schemas.microsoft.com/office/powerpoint/2010/main" val="4079291541"/>
              </p:ext>
            </p:extLst>
          </p:nvPr>
        </p:nvGraphicFramePr>
        <p:xfrm>
          <a:off x="1055440" y="508609"/>
          <a:ext cx="9433048" cy="854457"/>
        </p:xfrm>
        <a:graphic>
          <a:graphicData uri="http://schemas.openxmlformats.org/drawingml/2006/table">
            <a:tbl>
              <a:tblPr firstRow="1" firstCol="1" bandRow="1">
                <a:tableStyleId>{073A0DAA-6AF3-43AB-8588-CEC1D06C72B9}</a:tableStyleId>
              </a:tblPr>
              <a:tblGrid>
                <a:gridCol w="1443834">
                  <a:extLst>
                    <a:ext uri="{9D8B030D-6E8A-4147-A177-3AD203B41FA5}">
                      <a16:colId xmlns:a16="http://schemas.microsoft.com/office/drawing/2014/main" val="3750695959"/>
                    </a:ext>
                  </a:extLst>
                </a:gridCol>
                <a:gridCol w="4474940">
                  <a:extLst>
                    <a:ext uri="{9D8B030D-6E8A-4147-A177-3AD203B41FA5}">
                      <a16:colId xmlns:a16="http://schemas.microsoft.com/office/drawing/2014/main" val="2353139292"/>
                    </a:ext>
                  </a:extLst>
                </a:gridCol>
                <a:gridCol w="3514274">
                  <a:extLst>
                    <a:ext uri="{9D8B030D-6E8A-4147-A177-3AD203B41FA5}">
                      <a16:colId xmlns:a16="http://schemas.microsoft.com/office/drawing/2014/main" val="1944032982"/>
                    </a:ext>
                  </a:extLst>
                </a:gridCol>
              </a:tblGrid>
              <a:tr h="182880">
                <a:tc>
                  <a:txBody>
                    <a:bodyPr/>
                    <a:lstStyle/>
                    <a:p>
                      <a:pPr marL="0" marR="0">
                        <a:lnSpc>
                          <a:spcPct val="107000"/>
                        </a:lnSpc>
                        <a:spcBef>
                          <a:spcPts val="0"/>
                        </a:spcBef>
                        <a:spcAft>
                          <a:spcPts val="0"/>
                        </a:spcAft>
                      </a:pPr>
                      <a:r>
                        <a:rPr lang="en-US" sz="1800">
                          <a:effectLst/>
                        </a:rPr>
                        <a:t>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18288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Nicholas Presley </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MSc Control of Infectious Diseases</a:t>
                      </a: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London School of Hygiene and Tropical Medicine</a:t>
                      </a:r>
                    </a:p>
                  </a:txBody>
                  <a:tcPr marL="68580" marR="68580" marT="0" marB="0" anchor="b"/>
                </a:tc>
                <a:extLst>
                  <a:ext uri="{0D108BD9-81ED-4DB2-BD59-A6C34878D82A}">
                    <a16:rowId xmlns:a16="http://schemas.microsoft.com/office/drawing/2014/main" val="2770898014"/>
                  </a:ext>
                </a:extLst>
              </a:tr>
            </a:tbl>
          </a:graphicData>
        </a:graphic>
      </p:graphicFrame>
      <p:sp>
        <p:nvSpPr>
          <p:cNvPr id="5" name="TextBox 4">
            <a:extLst>
              <a:ext uri="{FF2B5EF4-FFF2-40B4-BE49-F238E27FC236}">
                <a16:creationId xmlns:a16="http://schemas.microsoft.com/office/drawing/2014/main" id="{B0790F0C-79F3-61F4-2FC0-20963C21521A}"/>
              </a:ext>
            </a:extLst>
          </p:cNvPr>
          <p:cNvSpPr txBox="1"/>
          <p:nvPr/>
        </p:nvSpPr>
        <p:spPr>
          <a:xfrm>
            <a:off x="1524000" y="1363066"/>
            <a:ext cx="4572000" cy="369332"/>
          </a:xfrm>
          <a:prstGeom prst="rect">
            <a:avLst/>
          </a:prstGeom>
          <a:noFill/>
        </p:spPr>
        <p:txBody>
          <a:bodyPr wrap="square">
            <a:spAutoFit/>
          </a:bodyPr>
          <a:lstStyle/>
          <a:p>
            <a:r>
              <a:rPr lang="en-US" dirty="0">
                <a:solidFill>
                  <a:schemeClr val="bg1"/>
                </a:solidFill>
                <a:latin typeface="Times New Roman" panose="02020603050405020304" pitchFamily="18" charset="0"/>
                <a:ea typeface="Calibri" panose="020F0502020204030204" pitchFamily="34" charset="0"/>
              </a:rPr>
              <a:t>Academic Year 2021-2022</a:t>
            </a:r>
            <a:endParaRPr lang="en-US" dirty="0">
              <a:solidFill>
                <a:schemeClr val="bg1"/>
              </a:solidFill>
            </a:endParaRPr>
          </a:p>
        </p:txBody>
      </p:sp>
      <p:pic>
        <p:nvPicPr>
          <p:cNvPr id="6" name="Picture 5">
            <a:extLst>
              <a:ext uri="{FF2B5EF4-FFF2-40B4-BE49-F238E27FC236}">
                <a16:creationId xmlns:a16="http://schemas.microsoft.com/office/drawing/2014/main" id="{0E77428E-025A-AD1A-46F1-F062F1C6F6EE}"/>
              </a:ext>
            </a:extLst>
          </p:cNvPr>
          <p:cNvPicPr>
            <a:picLocks noChangeAspect="1"/>
          </p:cNvPicPr>
          <p:nvPr/>
        </p:nvPicPr>
        <p:blipFill>
          <a:blip r:embed="rId2"/>
          <a:stretch>
            <a:fillRect/>
          </a:stretch>
        </p:blipFill>
        <p:spPr>
          <a:xfrm>
            <a:off x="2376982" y="1772816"/>
            <a:ext cx="7535442" cy="4400209"/>
          </a:xfrm>
          <a:prstGeom prst="rect">
            <a:avLst/>
          </a:prstGeom>
        </p:spPr>
      </p:pic>
    </p:spTree>
    <p:extLst>
      <p:ext uri="{BB962C8B-B14F-4D97-AF65-F5344CB8AC3E}">
        <p14:creationId xmlns:p14="http://schemas.microsoft.com/office/powerpoint/2010/main" val="213967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40A267E-649A-90BE-69AC-29961967C66C}"/>
              </a:ext>
            </a:extLst>
          </p:cNvPr>
          <p:cNvGraphicFramePr>
            <a:graphicFrameLocks noGrp="1"/>
          </p:cNvGraphicFramePr>
          <p:nvPr>
            <p:extLst>
              <p:ext uri="{D42A27DB-BD31-4B8C-83A1-F6EECF244321}">
                <p14:modId xmlns:p14="http://schemas.microsoft.com/office/powerpoint/2010/main" val="542451283"/>
              </p:ext>
            </p:extLst>
          </p:nvPr>
        </p:nvGraphicFramePr>
        <p:xfrm>
          <a:off x="1271464" y="490417"/>
          <a:ext cx="9217023" cy="854457"/>
        </p:xfrm>
        <a:graphic>
          <a:graphicData uri="http://schemas.openxmlformats.org/drawingml/2006/table">
            <a:tbl>
              <a:tblPr firstRow="1" firstCol="1" bandRow="1">
                <a:tableStyleId>{073A0DAA-6AF3-43AB-8588-CEC1D06C72B9}</a:tableStyleId>
              </a:tblPr>
              <a:tblGrid>
                <a:gridCol w="1410769">
                  <a:extLst>
                    <a:ext uri="{9D8B030D-6E8A-4147-A177-3AD203B41FA5}">
                      <a16:colId xmlns:a16="http://schemas.microsoft.com/office/drawing/2014/main" val="3750695959"/>
                    </a:ext>
                  </a:extLst>
                </a:gridCol>
                <a:gridCol w="3856102">
                  <a:extLst>
                    <a:ext uri="{9D8B030D-6E8A-4147-A177-3AD203B41FA5}">
                      <a16:colId xmlns:a16="http://schemas.microsoft.com/office/drawing/2014/main" val="2353139292"/>
                    </a:ext>
                  </a:extLst>
                </a:gridCol>
                <a:gridCol w="3950152">
                  <a:extLst>
                    <a:ext uri="{9D8B030D-6E8A-4147-A177-3AD203B41FA5}">
                      <a16:colId xmlns:a16="http://schemas.microsoft.com/office/drawing/2014/main" val="1944032982"/>
                    </a:ext>
                  </a:extLst>
                </a:gridCol>
              </a:tblGrid>
              <a:tr h="182880">
                <a:tc>
                  <a:txBody>
                    <a:bodyPr/>
                    <a:lstStyle/>
                    <a:p>
                      <a:pPr marL="0" marR="0">
                        <a:lnSpc>
                          <a:spcPct val="107000"/>
                        </a:lnSpc>
                        <a:spcBef>
                          <a:spcPts val="0"/>
                        </a:spcBef>
                        <a:spcAft>
                          <a:spcPts val="0"/>
                        </a:spcAft>
                      </a:pPr>
                      <a:r>
                        <a:rPr lang="en-US" sz="1800">
                          <a:effectLst/>
                        </a:rPr>
                        <a:t>Name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18288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Mira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Bannwarth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International Political Economy</a:t>
                      </a: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London School of Economics and Political Science</a:t>
                      </a:r>
                    </a:p>
                  </a:txBody>
                  <a:tcPr marL="68580" marR="68580" marT="0" marB="0" anchor="b"/>
                </a:tc>
                <a:extLst>
                  <a:ext uri="{0D108BD9-81ED-4DB2-BD59-A6C34878D82A}">
                    <a16:rowId xmlns:a16="http://schemas.microsoft.com/office/drawing/2014/main" val="1307288981"/>
                  </a:ext>
                </a:extLst>
              </a:tr>
            </a:tbl>
          </a:graphicData>
        </a:graphic>
      </p:graphicFrame>
      <p:sp>
        <p:nvSpPr>
          <p:cNvPr id="5" name="TextBox 4">
            <a:extLst>
              <a:ext uri="{FF2B5EF4-FFF2-40B4-BE49-F238E27FC236}">
                <a16:creationId xmlns:a16="http://schemas.microsoft.com/office/drawing/2014/main" id="{B0790F0C-79F3-61F4-2FC0-20963C21521A}"/>
              </a:ext>
            </a:extLst>
          </p:cNvPr>
          <p:cNvSpPr txBox="1"/>
          <p:nvPr/>
        </p:nvSpPr>
        <p:spPr>
          <a:xfrm>
            <a:off x="1263674" y="1374179"/>
            <a:ext cx="4572000" cy="369332"/>
          </a:xfrm>
          <a:prstGeom prst="rect">
            <a:avLst/>
          </a:prstGeom>
          <a:noFill/>
        </p:spPr>
        <p:txBody>
          <a:bodyPr wrap="square">
            <a:spAutoFit/>
          </a:bodyPr>
          <a:lstStyle/>
          <a:p>
            <a:r>
              <a:rPr lang="en-US" dirty="0">
                <a:solidFill>
                  <a:schemeClr val="bg1"/>
                </a:solidFill>
                <a:latin typeface="Times New Roman" panose="02020603050405020304" pitchFamily="18" charset="0"/>
                <a:ea typeface="Calibri" panose="020F0502020204030204" pitchFamily="34" charset="0"/>
              </a:rPr>
              <a:t>Academic Year 2023-2024</a:t>
            </a:r>
            <a:endParaRPr lang="en-US" dirty="0">
              <a:solidFill>
                <a:schemeClr val="bg1"/>
              </a:solidFill>
            </a:endParaRPr>
          </a:p>
        </p:txBody>
      </p:sp>
      <p:pic>
        <p:nvPicPr>
          <p:cNvPr id="6" name="Picture 5">
            <a:extLst>
              <a:ext uri="{FF2B5EF4-FFF2-40B4-BE49-F238E27FC236}">
                <a16:creationId xmlns:a16="http://schemas.microsoft.com/office/drawing/2014/main" id="{872A8EC0-0374-D27D-9BF0-38DDFDDF2834}"/>
              </a:ext>
            </a:extLst>
          </p:cNvPr>
          <p:cNvPicPr>
            <a:picLocks noChangeAspect="1"/>
          </p:cNvPicPr>
          <p:nvPr/>
        </p:nvPicPr>
        <p:blipFill>
          <a:blip r:embed="rId2"/>
          <a:stretch>
            <a:fillRect/>
          </a:stretch>
        </p:blipFill>
        <p:spPr>
          <a:xfrm>
            <a:off x="2783632" y="1772816"/>
            <a:ext cx="7635924" cy="4768704"/>
          </a:xfrm>
          <a:prstGeom prst="rect">
            <a:avLst/>
          </a:prstGeom>
        </p:spPr>
      </p:pic>
    </p:spTree>
    <p:extLst>
      <p:ext uri="{BB962C8B-B14F-4D97-AF65-F5344CB8AC3E}">
        <p14:creationId xmlns:p14="http://schemas.microsoft.com/office/powerpoint/2010/main" val="1146551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7B9-FEDB-7305-F929-03FCDC854691}"/>
              </a:ext>
            </a:extLst>
          </p:cNvPr>
          <p:cNvSpPr>
            <a:spLocks noGrp="1"/>
          </p:cNvSpPr>
          <p:nvPr>
            <p:ph type="title"/>
          </p:nvPr>
        </p:nvSpPr>
        <p:spPr/>
        <p:txBody>
          <a:bodyPr/>
          <a:lstStyle/>
          <a:p>
            <a:r>
              <a:rPr lang="en-US" dirty="0">
                <a:solidFill>
                  <a:schemeClr val="bg1"/>
                </a:solidFill>
              </a:rPr>
              <a:t>Where Are They Now</a:t>
            </a:r>
          </a:p>
        </p:txBody>
      </p:sp>
      <p:graphicFrame>
        <p:nvGraphicFramePr>
          <p:cNvPr id="4" name="Table 3">
            <a:extLst>
              <a:ext uri="{FF2B5EF4-FFF2-40B4-BE49-F238E27FC236}">
                <a16:creationId xmlns:a16="http://schemas.microsoft.com/office/drawing/2014/main" id="{0711CB0C-A0D6-044C-DA30-F16586843DC2}"/>
              </a:ext>
            </a:extLst>
          </p:cNvPr>
          <p:cNvGraphicFramePr>
            <a:graphicFrameLocks noGrp="1"/>
          </p:cNvGraphicFramePr>
          <p:nvPr>
            <p:extLst>
              <p:ext uri="{D42A27DB-BD31-4B8C-83A1-F6EECF244321}">
                <p14:modId xmlns:p14="http://schemas.microsoft.com/office/powerpoint/2010/main" val="755983559"/>
              </p:ext>
            </p:extLst>
          </p:nvPr>
        </p:nvGraphicFramePr>
        <p:xfrm>
          <a:off x="1127448" y="1671447"/>
          <a:ext cx="10226352" cy="3379119"/>
        </p:xfrm>
        <a:graphic>
          <a:graphicData uri="http://schemas.openxmlformats.org/drawingml/2006/table">
            <a:tbl>
              <a:tblPr firstRow="1" firstCol="1" bandRow="1">
                <a:tableStyleId>{073A0DAA-6AF3-43AB-8588-CEC1D06C72B9}</a:tableStyleId>
              </a:tblPr>
              <a:tblGrid>
                <a:gridCol w="2458257">
                  <a:extLst>
                    <a:ext uri="{9D8B030D-6E8A-4147-A177-3AD203B41FA5}">
                      <a16:colId xmlns:a16="http://schemas.microsoft.com/office/drawing/2014/main" val="3750695959"/>
                    </a:ext>
                  </a:extLst>
                </a:gridCol>
                <a:gridCol w="7768095">
                  <a:extLst>
                    <a:ext uri="{9D8B030D-6E8A-4147-A177-3AD203B41FA5}">
                      <a16:colId xmlns:a16="http://schemas.microsoft.com/office/drawing/2014/main" val="576372107"/>
                    </a:ext>
                  </a:extLst>
                </a:gridCol>
              </a:tblGrid>
              <a:tr h="289645">
                <a:tc>
                  <a:txBody>
                    <a:bodyPr/>
                    <a:lstStyle/>
                    <a:p>
                      <a:pPr marL="0" marR="0">
                        <a:lnSpc>
                          <a:spcPct val="107000"/>
                        </a:lnSpc>
                        <a:spcBef>
                          <a:spcPts val="0"/>
                        </a:spcBef>
                        <a:spcAft>
                          <a:spcPts val="0"/>
                        </a:spcAft>
                      </a:pPr>
                      <a:r>
                        <a:rPr lang="en-US" sz="2000">
                          <a:effectLst/>
                        </a:rPr>
                        <a:t>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District Grant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Recipiants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b"/>
                </a:tc>
                <a:extLst>
                  <a:ext uri="{0D108BD9-81ED-4DB2-BD59-A6C34878D82A}">
                    <a16:rowId xmlns:a16="http://schemas.microsoft.com/office/drawing/2014/main" val="1479799174"/>
                  </a:ext>
                </a:extLst>
              </a:tr>
              <a:tr h="1199082">
                <a:tc>
                  <a:txBody>
                    <a:bodyPr/>
                    <a:lstStyle/>
                    <a:p>
                      <a:pPr marL="0" marR="0">
                        <a:lnSpc>
                          <a:spcPct val="107000"/>
                        </a:lnSpc>
                        <a:spcBef>
                          <a:spcPts val="0"/>
                        </a:spcBef>
                        <a:spcAft>
                          <a:spcPts val="0"/>
                        </a:spcAft>
                      </a:pPr>
                      <a:r>
                        <a:rPr lang="en-US" sz="2000" u="sng">
                          <a:effectLst/>
                        </a:rPr>
                        <a:t>Clayton Mansel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MS2 MD/PhD student at the University of Kansas Medical Center. My current focus is building a solid foundation in medicine and pursuing my research interests in neurology as I choose a lab for my dissertation.</a:t>
                      </a:r>
                    </a:p>
                  </a:txBody>
                  <a:tcPr marL="68580" marR="68580" marT="0" marB="0" anchor="b"/>
                </a:tc>
                <a:extLst>
                  <a:ext uri="{0D108BD9-81ED-4DB2-BD59-A6C34878D82A}">
                    <a16:rowId xmlns:a16="http://schemas.microsoft.com/office/drawing/2014/main" val="1307288981"/>
                  </a:ext>
                </a:extLst>
              </a:tr>
              <a:tr h="592791">
                <a:tc>
                  <a:txBody>
                    <a:bodyPr/>
                    <a:lstStyle/>
                    <a:p>
                      <a:pPr marL="0" marR="0">
                        <a:lnSpc>
                          <a:spcPct val="107000"/>
                        </a:lnSpc>
                        <a:spcBef>
                          <a:spcPts val="0"/>
                        </a:spcBef>
                        <a:spcAft>
                          <a:spcPts val="0"/>
                        </a:spcAft>
                      </a:pPr>
                      <a:r>
                        <a:rPr lang="en-US" sz="2000">
                          <a:effectLst/>
                        </a:rPr>
                        <a:t>Riley Martin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Clinical Research Coordinator at University of Kansas Medical Center</a:t>
                      </a:r>
                    </a:p>
                  </a:txBody>
                  <a:tcPr marL="68580" marR="68580" marT="0" marB="0" anchor="b"/>
                </a:tc>
                <a:extLst>
                  <a:ext uri="{0D108BD9-81ED-4DB2-BD59-A6C34878D82A}">
                    <a16:rowId xmlns:a16="http://schemas.microsoft.com/office/drawing/2014/main" val="3469894551"/>
                  </a:ext>
                </a:extLst>
              </a:tr>
              <a:tr h="592791">
                <a:tc>
                  <a:txBody>
                    <a:bodyPr/>
                    <a:lstStyle/>
                    <a:p>
                      <a:pPr marL="0" marR="0">
                        <a:lnSpc>
                          <a:spcPct val="107000"/>
                        </a:lnSpc>
                        <a:spcBef>
                          <a:spcPts val="0"/>
                        </a:spcBef>
                        <a:spcAft>
                          <a:spcPts val="0"/>
                        </a:spcAft>
                      </a:pPr>
                      <a:r>
                        <a:rPr lang="en-US" sz="2000">
                          <a:effectLst/>
                        </a:rPr>
                        <a:t>Riley Garrett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Working at the crossroads of environmental advocacy, education, and the built environment.</a:t>
                      </a:r>
                    </a:p>
                  </a:txBody>
                  <a:tcPr marL="68580" marR="68580" marT="0" marB="0" anchor="b"/>
                </a:tc>
                <a:extLst>
                  <a:ext uri="{0D108BD9-81ED-4DB2-BD59-A6C34878D82A}">
                    <a16:rowId xmlns:a16="http://schemas.microsoft.com/office/drawing/2014/main" val="2770898014"/>
                  </a:ext>
                </a:extLst>
              </a:tr>
              <a:tr h="5927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Drew Zieba</a:t>
                      </a: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Student at University of Missouri- Kansas City School of Dentistry, Ensign at US Navy</a:t>
                      </a:r>
                    </a:p>
                  </a:txBody>
                  <a:tcPr marL="68580" marR="68580" marT="0" marB="0" anchor="b"/>
                </a:tc>
                <a:extLst>
                  <a:ext uri="{0D108BD9-81ED-4DB2-BD59-A6C34878D82A}">
                    <a16:rowId xmlns:a16="http://schemas.microsoft.com/office/drawing/2014/main" val="2439227368"/>
                  </a:ext>
                </a:extLst>
              </a:tr>
            </a:tbl>
          </a:graphicData>
        </a:graphic>
      </p:graphicFrame>
    </p:spTree>
    <p:extLst>
      <p:ext uri="{BB962C8B-B14F-4D97-AF65-F5344CB8AC3E}">
        <p14:creationId xmlns:p14="http://schemas.microsoft.com/office/powerpoint/2010/main" val="2307092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7B9-FEDB-7305-F929-03FCDC854691}"/>
              </a:ext>
            </a:extLst>
          </p:cNvPr>
          <p:cNvSpPr>
            <a:spLocks noGrp="1"/>
          </p:cNvSpPr>
          <p:nvPr>
            <p:ph type="title"/>
          </p:nvPr>
        </p:nvSpPr>
        <p:spPr/>
        <p:txBody>
          <a:bodyPr/>
          <a:lstStyle/>
          <a:p>
            <a:r>
              <a:rPr lang="en-US" dirty="0">
                <a:solidFill>
                  <a:schemeClr val="bg1"/>
                </a:solidFill>
              </a:rPr>
              <a:t>Where Are They Now</a:t>
            </a:r>
          </a:p>
        </p:txBody>
      </p:sp>
      <p:graphicFrame>
        <p:nvGraphicFramePr>
          <p:cNvPr id="4" name="Table 3">
            <a:extLst>
              <a:ext uri="{FF2B5EF4-FFF2-40B4-BE49-F238E27FC236}">
                <a16:creationId xmlns:a16="http://schemas.microsoft.com/office/drawing/2014/main" id="{0711CB0C-A0D6-044C-DA30-F16586843DC2}"/>
              </a:ext>
            </a:extLst>
          </p:cNvPr>
          <p:cNvGraphicFramePr>
            <a:graphicFrameLocks noGrp="1"/>
          </p:cNvGraphicFramePr>
          <p:nvPr>
            <p:extLst>
              <p:ext uri="{D42A27DB-BD31-4B8C-83A1-F6EECF244321}">
                <p14:modId xmlns:p14="http://schemas.microsoft.com/office/powerpoint/2010/main" val="669911229"/>
              </p:ext>
            </p:extLst>
          </p:nvPr>
        </p:nvGraphicFramePr>
        <p:xfrm>
          <a:off x="1055440" y="1642882"/>
          <a:ext cx="9793088" cy="2722224"/>
        </p:xfrm>
        <a:graphic>
          <a:graphicData uri="http://schemas.openxmlformats.org/drawingml/2006/table">
            <a:tbl>
              <a:tblPr firstRow="1" firstCol="1" bandRow="1">
                <a:tableStyleId>{073A0DAA-6AF3-43AB-8588-CEC1D06C72B9}</a:tableStyleId>
              </a:tblPr>
              <a:tblGrid>
                <a:gridCol w="2354107">
                  <a:extLst>
                    <a:ext uri="{9D8B030D-6E8A-4147-A177-3AD203B41FA5}">
                      <a16:colId xmlns:a16="http://schemas.microsoft.com/office/drawing/2014/main" val="3750695959"/>
                    </a:ext>
                  </a:extLst>
                </a:gridCol>
                <a:gridCol w="7438981">
                  <a:extLst>
                    <a:ext uri="{9D8B030D-6E8A-4147-A177-3AD203B41FA5}">
                      <a16:colId xmlns:a16="http://schemas.microsoft.com/office/drawing/2014/main" val="576372107"/>
                    </a:ext>
                  </a:extLst>
                </a:gridCol>
              </a:tblGrid>
              <a:tr h="383778">
                <a:tc>
                  <a:txBody>
                    <a:bodyPr/>
                    <a:lstStyle/>
                    <a:p>
                      <a:pPr marL="0" marR="0">
                        <a:lnSpc>
                          <a:spcPct val="107000"/>
                        </a:lnSpc>
                        <a:spcBef>
                          <a:spcPts val="0"/>
                        </a:spcBef>
                        <a:spcAft>
                          <a:spcPts val="0"/>
                        </a:spcAft>
                      </a:pPr>
                      <a:r>
                        <a:rPr lang="en-US" sz="2000">
                          <a:effectLst/>
                        </a:rPr>
                        <a:t>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Global Grant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Recipiants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b"/>
                </a:tc>
                <a:extLst>
                  <a:ext uri="{0D108BD9-81ED-4DB2-BD59-A6C34878D82A}">
                    <a16:rowId xmlns:a16="http://schemas.microsoft.com/office/drawing/2014/main" val="1479799174"/>
                  </a:ext>
                </a:extLst>
              </a:tr>
              <a:tr h="383778">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Nick Wehner</a:t>
                      </a: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Public Policy Specialist, Buenos Aires</a:t>
                      </a:r>
                    </a:p>
                  </a:txBody>
                  <a:tcPr marL="68580" marR="68580" marT="0" marB="0" anchor="b"/>
                </a:tc>
                <a:extLst>
                  <a:ext uri="{0D108BD9-81ED-4DB2-BD59-A6C34878D82A}">
                    <a16:rowId xmlns:a16="http://schemas.microsoft.com/office/drawing/2014/main" val="1307288981"/>
                  </a:ext>
                </a:extLst>
              </a:tr>
              <a:tr h="785445">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Jillian Schleiden</a:t>
                      </a: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Learning Strategy and Instructional Technology Integration Leader</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University of Cambridge, Cambridge, England</a:t>
                      </a:r>
                    </a:p>
                  </a:txBody>
                  <a:tcPr marL="68580" marR="68580" marT="0" marB="0" anchor="b"/>
                </a:tc>
                <a:extLst>
                  <a:ext uri="{0D108BD9-81ED-4DB2-BD59-A6C34878D82A}">
                    <a16:rowId xmlns:a16="http://schemas.microsoft.com/office/drawing/2014/main" val="3469894551"/>
                  </a:ext>
                </a:extLst>
              </a:tr>
              <a:tr h="38377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Hannah Emerson</a:t>
                      </a: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Year 2 of Global Grant, London School of Economics</a:t>
                      </a:r>
                    </a:p>
                  </a:txBody>
                  <a:tcPr marL="68580" marR="68580" marT="0" marB="0" anchor="b"/>
                </a:tc>
                <a:extLst>
                  <a:ext uri="{0D108BD9-81ED-4DB2-BD59-A6C34878D82A}">
                    <a16:rowId xmlns:a16="http://schemas.microsoft.com/office/drawing/2014/main" val="2770898014"/>
                  </a:ext>
                </a:extLst>
              </a:tr>
              <a:tr h="78544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Nicholas Presley </a:t>
                      </a:r>
                    </a:p>
                  </a:txBody>
                  <a:tcPr marL="68580" marR="68580" marT="0" marB="0" anchor="b"/>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Research Coordinator, Trachoma Control Program</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Carter Center, Atlanta, GA</a:t>
                      </a:r>
                    </a:p>
                  </a:txBody>
                  <a:tcPr marL="68580" marR="68580" marT="0" marB="0" anchor="b"/>
                </a:tc>
                <a:extLst>
                  <a:ext uri="{0D108BD9-81ED-4DB2-BD59-A6C34878D82A}">
                    <a16:rowId xmlns:a16="http://schemas.microsoft.com/office/drawing/2014/main" val="2439227368"/>
                  </a:ext>
                </a:extLst>
              </a:tr>
            </a:tbl>
          </a:graphicData>
        </a:graphic>
      </p:graphicFrame>
    </p:spTree>
    <p:extLst>
      <p:ext uri="{BB962C8B-B14F-4D97-AF65-F5344CB8AC3E}">
        <p14:creationId xmlns:p14="http://schemas.microsoft.com/office/powerpoint/2010/main" val="282036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To Motivate Applicants</a:t>
            </a:r>
          </a:p>
        </p:txBody>
      </p:sp>
      <p:sp>
        <p:nvSpPr>
          <p:cNvPr id="3" name="Content Placeholder 2"/>
          <p:cNvSpPr>
            <a:spLocks noGrp="1"/>
          </p:cNvSpPr>
          <p:nvPr>
            <p:ph idx="1"/>
          </p:nvPr>
        </p:nvSpPr>
        <p:spPr>
          <a:xfrm>
            <a:off x="983432" y="1556793"/>
            <a:ext cx="10153128" cy="4525963"/>
          </a:xfrm>
          <a:solidFill>
            <a:schemeClr val="bg1"/>
          </a:solidFill>
        </p:spPr>
        <p:txBody>
          <a:bodyPr>
            <a:normAutofit/>
          </a:bodyPr>
          <a:lstStyle/>
          <a:p>
            <a:r>
              <a:rPr lang="en-US" dirty="0"/>
              <a:t>Some individuals are self motivated for international travel and experiences</a:t>
            </a:r>
          </a:p>
          <a:p>
            <a:pPr lvl="1"/>
            <a:r>
              <a:rPr lang="en-US" dirty="0"/>
              <a:t>Most likely the person has had previous experience with international travel.</a:t>
            </a:r>
          </a:p>
          <a:p>
            <a:r>
              <a:rPr lang="en-US" dirty="0"/>
              <a:t>For individuals who have not lived outside of the U.S.</a:t>
            </a:r>
          </a:p>
          <a:p>
            <a:pPr lvl="1"/>
            <a:r>
              <a:rPr lang="en-US" dirty="0"/>
              <a:t>Need to see a benefit in leaving behind current tracks</a:t>
            </a:r>
          </a:p>
          <a:p>
            <a:pPr lvl="2"/>
            <a:r>
              <a:rPr lang="en-US" dirty="0"/>
              <a:t>Interference with graduation timeline</a:t>
            </a:r>
          </a:p>
          <a:p>
            <a:pPr lvl="2"/>
            <a:r>
              <a:rPr lang="en-US" dirty="0"/>
              <a:t>Costs</a:t>
            </a:r>
          </a:p>
          <a:p>
            <a:pPr lvl="2"/>
            <a:r>
              <a:rPr lang="en-US" dirty="0"/>
              <a:t>Fear of the unknown</a:t>
            </a:r>
          </a:p>
          <a:p>
            <a:pPr lvl="2"/>
            <a:r>
              <a:rPr lang="en-US" dirty="0"/>
              <a:t>Convincing family to support travel and living abroad</a:t>
            </a:r>
          </a:p>
          <a:p>
            <a:r>
              <a:rPr lang="en-US" dirty="0"/>
              <a:t>Need advocate at educational institution</a:t>
            </a:r>
          </a:p>
        </p:txBody>
      </p:sp>
    </p:spTree>
    <p:extLst>
      <p:ext uri="{BB962C8B-B14F-4D97-AF65-F5344CB8AC3E}">
        <p14:creationId xmlns:p14="http://schemas.microsoft.com/office/powerpoint/2010/main" val="1943579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dirty="0">
                <a:solidFill>
                  <a:schemeClr val="bg1"/>
                </a:solidFill>
              </a:rPr>
              <a:t>Scholarships Timeline</a:t>
            </a:r>
          </a:p>
        </p:txBody>
      </p:sp>
      <p:graphicFrame>
        <p:nvGraphicFramePr>
          <p:cNvPr id="5" name="Table 4"/>
          <p:cNvGraphicFramePr>
            <a:graphicFrameLocks noGrp="1"/>
          </p:cNvGraphicFramePr>
          <p:nvPr>
            <p:extLst>
              <p:ext uri="{D42A27DB-BD31-4B8C-83A1-F6EECF244321}">
                <p14:modId xmlns:p14="http://schemas.microsoft.com/office/powerpoint/2010/main" val="1624110865"/>
              </p:ext>
            </p:extLst>
          </p:nvPr>
        </p:nvGraphicFramePr>
        <p:xfrm>
          <a:off x="983432" y="1600196"/>
          <a:ext cx="10225136" cy="3793451"/>
        </p:xfrm>
        <a:graphic>
          <a:graphicData uri="http://schemas.openxmlformats.org/drawingml/2006/table">
            <a:tbl>
              <a:tblPr firstRow="1" firstCol="1" bandRow="1">
                <a:tableStyleId>{B301B821-A1FF-4177-AEE7-76D212191A09}</a:tableStyleId>
              </a:tblPr>
              <a:tblGrid>
                <a:gridCol w="8537492">
                  <a:extLst>
                    <a:ext uri="{9D8B030D-6E8A-4147-A177-3AD203B41FA5}">
                      <a16:colId xmlns:a16="http://schemas.microsoft.com/office/drawing/2014/main" val="20000"/>
                    </a:ext>
                  </a:extLst>
                </a:gridCol>
                <a:gridCol w="1687644">
                  <a:extLst>
                    <a:ext uri="{9D8B030D-6E8A-4147-A177-3AD203B41FA5}">
                      <a16:colId xmlns:a16="http://schemas.microsoft.com/office/drawing/2014/main" val="20001"/>
                    </a:ext>
                  </a:extLst>
                </a:gridCol>
              </a:tblGrid>
              <a:tr h="271338">
                <a:tc>
                  <a:txBody>
                    <a:bodyPr/>
                    <a:lstStyle/>
                    <a:p>
                      <a:pPr marL="0" marR="0">
                        <a:spcBef>
                          <a:spcPts val="0"/>
                        </a:spcBef>
                        <a:spcAft>
                          <a:spcPts val="0"/>
                        </a:spcAft>
                      </a:pPr>
                      <a:r>
                        <a:rPr lang="en-US" sz="1600" dirty="0">
                          <a:solidFill>
                            <a:schemeClr val="tx1"/>
                          </a:solidFill>
                          <a:effectLst/>
                        </a:rPr>
                        <a:t>Item</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600">
                          <a:solidFill>
                            <a:schemeClr val="tx1"/>
                          </a:solidFill>
                          <a:effectLst/>
                        </a:rPr>
                        <a:t>Date</a:t>
                      </a:r>
                      <a:endParaRPr lang="en-US" sz="160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0"/>
                  </a:ext>
                </a:extLst>
              </a:tr>
              <a:tr h="271338">
                <a:tc>
                  <a:txBody>
                    <a:bodyPr/>
                    <a:lstStyle/>
                    <a:p>
                      <a:pPr marL="0" marR="0">
                        <a:spcBef>
                          <a:spcPts val="0"/>
                        </a:spcBef>
                        <a:spcAft>
                          <a:spcPts val="0"/>
                        </a:spcAft>
                      </a:pPr>
                      <a:r>
                        <a:rPr lang="en-US" sz="1400" dirty="0">
                          <a:solidFill>
                            <a:schemeClr val="tx1"/>
                          </a:solidFill>
                          <a:effectLst/>
                        </a:rPr>
                        <a:t>Inform presidents of local clubs about this opportunity</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solidFill>
                            <a:schemeClr val="tx1"/>
                          </a:solidFill>
                          <a:effectLst/>
                        </a:rPr>
                        <a:t>August</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1"/>
                  </a:ext>
                </a:extLst>
              </a:tr>
              <a:tr h="289037">
                <a:tc>
                  <a:txBody>
                    <a:bodyPr/>
                    <a:lstStyle/>
                    <a:p>
                      <a:pPr marL="0" marR="0" lvl="0" indent="0">
                        <a:spcBef>
                          <a:spcPts val="0"/>
                        </a:spcBef>
                        <a:spcAft>
                          <a:spcPts val="0"/>
                        </a:spcAft>
                        <a:buFont typeface="Symbol" panose="05050102010706020507" pitchFamily="18" charset="2"/>
                        <a:buNone/>
                      </a:pPr>
                      <a:r>
                        <a:rPr lang="en-US" sz="1400" dirty="0">
                          <a:solidFill>
                            <a:schemeClr val="tx1"/>
                          </a:solidFill>
                          <a:effectLst/>
                        </a:rPr>
                        <a:t>Visit clubs in region to reinforce members should inform students of the opportunities</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solidFill>
                            <a:schemeClr val="tx1"/>
                          </a:solidFill>
                          <a:effectLst/>
                        </a:rPr>
                        <a:t>September</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2"/>
                  </a:ext>
                </a:extLst>
              </a:tr>
              <a:tr h="271338">
                <a:tc>
                  <a:txBody>
                    <a:bodyPr/>
                    <a:lstStyle/>
                    <a:p>
                      <a:pPr marL="0" marR="0">
                        <a:spcBef>
                          <a:spcPts val="0"/>
                        </a:spcBef>
                        <a:spcAft>
                          <a:spcPts val="0"/>
                        </a:spcAft>
                      </a:pPr>
                      <a:r>
                        <a:rPr lang="en-US" sz="1400" dirty="0">
                          <a:solidFill>
                            <a:schemeClr val="tx1"/>
                          </a:solidFill>
                          <a:effectLst/>
                        </a:rPr>
                        <a:t>Inform key influencers at colleges and universities about this opportunity</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solidFill>
                            <a:schemeClr val="tx1"/>
                          </a:solidFill>
                          <a:effectLst/>
                        </a:rPr>
                        <a:t>September</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3"/>
                  </a:ext>
                </a:extLst>
              </a:tr>
              <a:tr h="271338">
                <a:tc>
                  <a:txBody>
                    <a:bodyPr/>
                    <a:lstStyle/>
                    <a:p>
                      <a:pPr marL="171450" marR="0" lvl="0" indent="-171450">
                        <a:spcBef>
                          <a:spcPts val="0"/>
                        </a:spcBef>
                        <a:spcAft>
                          <a:spcPts val="0"/>
                        </a:spcAft>
                        <a:buFont typeface="Arial" panose="020B0604020202020204" pitchFamily="34" charset="0"/>
                        <a:buChar char="•"/>
                      </a:pPr>
                      <a:r>
                        <a:rPr lang="en-US" sz="1400" dirty="0">
                          <a:solidFill>
                            <a:schemeClr val="tx1"/>
                          </a:solidFill>
                          <a:effectLst/>
                        </a:rPr>
                        <a:t>Identify and send key contacts at colleges and universities to committee chair</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4"/>
                  </a:ext>
                </a:extLst>
              </a:tr>
              <a:tr h="402908">
                <a:tc>
                  <a:txBody>
                    <a:bodyPr/>
                    <a:lstStyle/>
                    <a:p>
                      <a:pPr marL="0" marR="0">
                        <a:spcBef>
                          <a:spcPts val="0"/>
                        </a:spcBef>
                        <a:spcAft>
                          <a:spcPts val="0"/>
                        </a:spcAft>
                      </a:pPr>
                      <a:r>
                        <a:rPr lang="en-US" sz="1400" dirty="0">
                          <a:solidFill>
                            <a:schemeClr val="tx1"/>
                          </a:solidFill>
                          <a:effectLst/>
                        </a:rPr>
                        <a:t>Inform students of the opportunity and application process</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solidFill>
                            <a:schemeClr val="tx1"/>
                          </a:solidFill>
                          <a:effectLst/>
                        </a:rPr>
                        <a:t>October</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5"/>
                  </a:ext>
                </a:extLst>
              </a:tr>
              <a:tr h="271338">
                <a:tc>
                  <a:txBody>
                    <a:bodyPr/>
                    <a:lstStyle/>
                    <a:p>
                      <a:pPr marL="171450" marR="0" lvl="0" indent="-171450">
                        <a:spcBef>
                          <a:spcPts val="0"/>
                        </a:spcBef>
                        <a:spcAft>
                          <a:spcPts val="0"/>
                        </a:spcAft>
                        <a:buFont typeface="Arial" panose="020B0604020202020204" pitchFamily="34" charset="0"/>
                        <a:buChar char="•"/>
                      </a:pPr>
                      <a:r>
                        <a:rPr lang="en-US" sz="1400" dirty="0">
                          <a:solidFill>
                            <a:schemeClr val="tx1"/>
                          </a:solidFill>
                          <a:effectLst/>
                        </a:rPr>
                        <a:t>Identify student’s who may be interested</a:t>
                      </a:r>
                      <a:r>
                        <a:rPr lang="en-US" sz="1400" baseline="0" dirty="0">
                          <a:solidFill>
                            <a:schemeClr val="tx1"/>
                          </a:solidFill>
                          <a:effectLst/>
                        </a:rPr>
                        <a:t> and send </a:t>
                      </a:r>
                      <a:r>
                        <a:rPr lang="en-US" sz="1400" dirty="0">
                          <a:solidFill>
                            <a:schemeClr val="tx1"/>
                          </a:solidFill>
                          <a:effectLst/>
                        </a:rPr>
                        <a:t>contact information to</a:t>
                      </a:r>
                      <a:r>
                        <a:rPr lang="en-US" sz="1400" baseline="0" dirty="0">
                          <a:solidFill>
                            <a:schemeClr val="tx1"/>
                          </a:solidFill>
                          <a:effectLst/>
                        </a:rPr>
                        <a:t> committee chair</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6"/>
                  </a:ext>
                </a:extLst>
              </a:tr>
              <a:tr h="256460">
                <a:tc>
                  <a:txBody>
                    <a:bodyPr/>
                    <a:lstStyle/>
                    <a:p>
                      <a:pPr marL="0" marR="0">
                        <a:spcBef>
                          <a:spcPts val="0"/>
                        </a:spcBef>
                        <a:spcAft>
                          <a:spcPts val="0"/>
                        </a:spcAft>
                      </a:pPr>
                      <a:r>
                        <a:rPr lang="en-US" sz="1400" dirty="0">
                          <a:solidFill>
                            <a:schemeClr val="tx1"/>
                          </a:solidFill>
                          <a:effectLst/>
                        </a:rPr>
                        <a:t>Global Grant Scholarship Preliminary Application to a District 6040 Club.</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t>March 1</a:t>
                      </a:r>
                    </a:p>
                  </a:txBody>
                  <a:tcPr marL="46288" marR="46288" marT="0" marB="0"/>
                </a:tc>
                <a:extLst>
                  <a:ext uri="{0D108BD9-81ED-4DB2-BD59-A6C34878D82A}">
                    <a16:rowId xmlns:a16="http://schemas.microsoft.com/office/drawing/2014/main" val="10007"/>
                  </a:ext>
                </a:extLst>
              </a:tr>
              <a:tr h="504056">
                <a:tc>
                  <a:txBody>
                    <a:bodyPr/>
                    <a:lstStyle/>
                    <a:p>
                      <a:pPr marL="0" marR="0">
                        <a:spcBef>
                          <a:spcPts val="0"/>
                        </a:spcBef>
                        <a:spcAft>
                          <a:spcPts val="0"/>
                        </a:spcAft>
                      </a:pPr>
                      <a:r>
                        <a:rPr lang="en-US" sz="1400" dirty="0">
                          <a:solidFill>
                            <a:schemeClr val="tx1"/>
                          </a:solidFill>
                          <a:effectLst/>
                        </a:rPr>
                        <a:t>Applications selected for sponsorship by a District 6040 Rotary Club must be forwarded to the District 6040 Scholarship Sub-Committee</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t>April 1</a:t>
                      </a:r>
                    </a:p>
                  </a:txBody>
                  <a:tcPr marL="46288" marR="46288" marT="0" marB="0"/>
                </a:tc>
                <a:extLst>
                  <a:ext uri="{0D108BD9-81ED-4DB2-BD59-A6C34878D82A}">
                    <a16:rowId xmlns:a16="http://schemas.microsoft.com/office/drawing/2014/main" val="10008"/>
                  </a:ext>
                </a:extLst>
              </a:tr>
              <a:tr h="271338">
                <a:tc>
                  <a:txBody>
                    <a:bodyPr/>
                    <a:lstStyle/>
                    <a:p>
                      <a:pPr marL="0" marR="0">
                        <a:spcBef>
                          <a:spcPts val="0"/>
                        </a:spcBef>
                        <a:spcAft>
                          <a:spcPts val="0"/>
                        </a:spcAft>
                      </a:pPr>
                      <a:r>
                        <a:rPr lang="en-US" sz="1400" dirty="0">
                          <a:solidFill>
                            <a:schemeClr val="tx1"/>
                          </a:solidFill>
                          <a:effectLst/>
                        </a:rPr>
                        <a:t>Committee will assist Global Grant Scholars in writing Global Grant May</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t> </a:t>
                      </a:r>
                    </a:p>
                  </a:txBody>
                  <a:tcPr marL="46288" marR="46288" marT="0" marB="0"/>
                </a:tc>
                <a:extLst>
                  <a:ext uri="{0D108BD9-81ED-4DB2-BD59-A6C34878D82A}">
                    <a16:rowId xmlns:a16="http://schemas.microsoft.com/office/drawing/2014/main" val="10009"/>
                  </a:ext>
                </a:extLst>
              </a:tr>
              <a:tr h="402908">
                <a:tc>
                  <a:txBody>
                    <a:bodyPr/>
                    <a:lstStyle/>
                    <a:p>
                      <a:pPr marL="0" marR="0">
                        <a:spcBef>
                          <a:spcPts val="0"/>
                        </a:spcBef>
                        <a:spcAft>
                          <a:spcPts val="0"/>
                        </a:spcAft>
                      </a:pPr>
                      <a:r>
                        <a:rPr lang="en-US" sz="1400" dirty="0">
                          <a:solidFill>
                            <a:schemeClr val="tx1"/>
                          </a:solidFill>
                          <a:effectLst/>
                        </a:rPr>
                        <a:t>Upon selection by the D6040 Scholarship Committee, submit an online application to TRF </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t>May 1</a:t>
                      </a:r>
                    </a:p>
                  </a:txBody>
                  <a:tcPr marL="46288" marR="46288" marT="0" marB="0"/>
                </a:tc>
                <a:extLst>
                  <a:ext uri="{0D108BD9-81ED-4DB2-BD59-A6C34878D82A}">
                    <a16:rowId xmlns:a16="http://schemas.microsoft.com/office/drawing/2014/main" val="10010"/>
                  </a:ext>
                </a:extLst>
              </a:tr>
              <a:tr h="310054">
                <a:tc>
                  <a:txBody>
                    <a:bodyPr/>
                    <a:lstStyle/>
                    <a:p>
                      <a:pPr marL="0" marR="0">
                        <a:spcBef>
                          <a:spcPts val="0"/>
                        </a:spcBef>
                        <a:spcAft>
                          <a:spcPts val="0"/>
                        </a:spcAft>
                      </a:pPr>
                      <a:r>
                        <a:rPr lang="en-US" sz="1400" dirty="0">
                          <a:solidFill>
                            <a:schemeClr val="tx1"/>
                          </a:solidFill>
                          <a:effectLst/>
                        </a:rPr>
                        <a:t>Announcement of the 2018-19 scholars (to study in 2019-2020) in May.</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400" dirty="0">
                          <a:solidFill>
                            <a:schemeClr val="tx1"/>
                          </a:solidFill>
                          <a:effectLst/>
                          <a:highlight>
                            <a:srgbClr val="FFFF00"/>
                          </a:highlight>
                        </a:rPr>
                        <a:t> </a:t>
                      </a:r>
                      <a:endParaRPr lang="en-US" sz="14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1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dirty="0">
                <a:solidFill>
                  <a:schemeClr val="bg1"/>
                </a:solidFill>
              </a:rPr>
              <a:t>Student’s Timeline</a:t>
            </a:r>
          </a:p>
        </p:txBody>
      </p:sp>
      <p:graphicFrame>
        <p:nvGraphicFramePr>
          <p:cNvPr id="5" name="Table 4"/>
          <p:cNvGraphicFramePr>
            <a:graphicFrameLocks noGrp="1"/>
          </p:cNvGraphicFramePr>
          <p:nvPr>
            <p:extLst>
              <p:ext uri="{D42A27DB-BD31-4B8C-83A1-F6EECF244321}">
                <p14:modId xmlns:p14="http://schemas.microsoft.com/office/powerpoint/2010/main" val="2089759243"/>
              </p:ext>
            </p:extLst>
          </p:nvPr>
        </p:nvGraphicFramePr>
        <p:xfrm>
          <a:off x="1134208" y="1484784"/>
          <a:ext cx="9138255" cy="1440161"/>
        </p:xfrm>
        <a:graphic>
          <a:graphicData uri="http://schemas.openxmlformats.org/drawingml/2006/table">
            <a:tbl>
              <a:tblPr firstRow="1" firstCol="1" bandRow="1">
                <a:tableStyleId>{B301B821-A1FF-4177-AEE7-76D212191A09}</a:tableStyleId>
              </a:tblPr>
              <a:tblGrid>
                <a:gridCol w="5179874">
                  <a:extLst>
                    <a:ext uri="{9D8B030D-6E8A-4147-A177-3AD203B41FA5}">
                      <a16:colId xmlns:a16="http://schemas.microsoft.com/office/drawing/2014/main" val="20000"/>
                    </a:ext>
                  </a:extLst>
                </a:gridCol>
                <a:gridCol w="3958381">
                  <a:extLst>
                    <a:ext uri="{9D8B030D-6E8A-4147-A177-3AD203B41FA5}">
                      <a16:colId xmlns:a16="http://schemas.microsoft.com/office/drawing/2014/main" val="20001"/>
                    </a:ext>
                  </a:extLst>
                </a:gridCol>
              </a:tblGrid>
              <a:tr h="316133">
                <a:tc>
                  <a:txBody>
                    <a:bodyPr/>
                    <a:lstStyle/>
                    <a:p>
                      <a:pPr marL="0" marR="0">
                        <a:spcBef>
                          <a:spcPts val="0"/>
                        </a:spcBef>
                        <a:spcAft>
                          <a:spcPts val="0"/>
                        </a:spcAft>
                      </a:pPr>
                      <a:r>
                        <a:rPr lang="en-US" sz="1800" dirty="0">
                          <a:solidFill>
                            <a:schemeClr val="bg1"/>
                          </a:solidFill>
                          <a:effectLst/>
                        </a:rPr>
                        <a:t>District Grants</a:t>
                      </a:r>
                      <a:endParaRPr lang="en-US" sz="1800" dirty="0">
                        <a:solidFill>
                          <a:schemeClr val="bg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600" dirty="0">
                          <a:solidFill>
                            <a:schemeClr val="bg1"/>
                          </a:solidFill>
                          <a:effectLst/>
                        </a:rPr>
                        <a:t>Key Dates</a:t>
                      </a:r>
                      <a:endParaRPr lang="en-US" sz="1600" dirty="0">
                        <a:solidFill>
                          <a:schemeClr val="bg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0"/>
                  </a:ext>
                </a:extLst>
              </a:tr>
              <a:tr h="562014">
                <a:tc>
                  <a:txBody>
                    <a:bodyPr/>
                    <a:lstStyle/>
                    <a:p>
                      <a:pPr marL="0" marR="0">
                        <a:spcBef>
                          <a:spcPts val="0"/>
                        </a:spcBef>
                        <a:spcAft>
                          <a:spcPts val="0"/>
                        </a:spcAft>
                      </a:pPr>
                      <a:r>
                        <a:rPr lang="en-US" sz="1600" dirty="0">
                          <a:solidFill>
                            <a:schemeClr val="tx1"/>
                          </a:solidFill>
                          <a:effectLst/>
                        </a:rPr>
                        <a:t>Student identifies opportunity for international program. Often sponsored by the university.</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600" dirty="0">
                          <a:solidFill>
                            <a:schemeClr val="tx1"/>
                          </a:solidFill>
                          <a:effectLst/>
                        </a:rPr>
                        <a:t>Typically fall semester in advance of summer or following fall travel.</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1"/>
                  </a:ext>
                </a:extLst>
              </a:tr>
              <a:tr h="562014">
                <a:tc>
                  <a:txBody>
                    <a:bodyPr/>
                    <a:lstStyle/>
                    <a:p>
                      <a:pPr marL="0" marR="0" lvl="0" indent="0">
                        <a:spcBef>
                          <a:spcPts val="0"/>
                        </a:spcBef>
                        <a:spcAft>
                          <a:spcPts val="0"/>
                        </a:spcAft>
                        <a:buFont typeface="Symbol" panose="05050102010706020507" pitchFamily="18" charset="2"/>
                        <a:buNone/>
                      </a:pPr>
                      <a:r>
                        <a:rPr lang="en-US" sz="1600" b="1" kern="1200" dirty="0">
                          <a:solidFill>
                            <a:schemeClr val="tx1"/>
                          </a:solidFill>
                          <a:effectLst/>
                        </a:rPr>
                        <a:t>Student needs to know about Rotary district scholarship.</a:t>
                      </a:r>
                      <a:endParaRPr lang="en-US" sz="1600" b="1" kern="12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600" dirty="0">
                          <a:solidFill>
                            <a:schemeClr val="tx1"/>
                          </a:solidFill>
                          <a:effectLst/>
                        </a:rPr>
                        <a:t>Application time March 1, develop application January and February.</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2"/>
                  </a:ext>
                </a:extLst>
              </a:tr>
            </a:tbl>
          </a:graphicData>
        </a:graphic>
      </p:graphicFrame>
      <p:graphicFrame>
        <p:nvGraphicFramePr>
          <p:cNvPr id="3" name="Table 2">
            <a:extLst>
              <a:ext uri="{FF2B5EF4-FFF2-40B4-BE49-F238E27FC236}">
                <a16:creationId xmlns:a16="http://schemas.microsoft.com/office/drawing/2014/main" id="{D0465010-4885-C95A-5F81-15CEB2FF6986}"/>
              </a:ext>
            </a:extLst>
          </p:cNvPr>
          <p:cNvGraphicFramePr>
            <a:graphicFrameLocks noGrp="1"/>
          </p:cNvGraphicFramePr>
          <p:nvPr>
            <p:extLst>
              <p:ext uri="{D42A27DB-BD31-4B8C-83A1-F6EECF244321}">
                <p14:modId xmlns:p14="http://schemas.microsoft.com/office/powerpoint/2010/main" val="698230951"/>
              </p:ext>
            </p:extLst>
          </p:nvPr>
        </p:nvGraphicFramePr>
        <p:xfrm>
          <a:off x="1127448" y="3356992"/>
          <a:ext cx="9187596" cy="2520281"/>
        </p:xfrm>
        <a:graphic>
          <a:graphicData uri="http://schemas.openxmlformats.org/drawingml/2006/table">
            <a:tbl>
              <a:tblPr firstRow="1" firstCol="1" bandRow="1">
                <a:tableStyleId>{B301B821-A1FF-4177-AEE7-76D212191A09}</a:tableStyleId>
              </a:tblPr>
              <a:tblGrid>
                <a:gridCol w="5207842">
                  <a:extLst>
                    <a:ext uri="{9D8B030D-6E8A-4147-A177-3AD203B41FA5}">
                      <a16:colId xmlns:a16="http://schemas.microsoft.com/office/drawing/2014/main" val="20000"/>
                    </a:ext>
                  </a:extLst>
                </a:gridCol>
                <a:gridCol w="3979754">
                  <a:extLst>
                    <a:ext uri="{9D8B030D-6E8A-4147-A177-3AD203B41FA5}">
                      <a16:colId xmlns:a16="http://schemas.microsoft.com/office/drawing/2014/main" val="20001"/>
                    </a:ext>
                  </a:extLst>
                </a:gridCol>
              </a:tblGrid>
              <a:tr h="345689">
                <a:tc>
                  <a:txBody>
                    <a:bodyPr/>
                    <a:lstStyle/>
                    <a:p>
                      <a:pPr marL="0" marR="0">
                        <a:spcBef>
                          <a:spcPts val="0"/>
                        </a:spcBef>
                        <a:spcAft>
                          <a:spcPts val="0"/>
                        </a:spcAft>
                      </a:pPr>
                      <a:r>
                        <a:rPr lang="en-US" sz="1600" dirty="0">
                          <a:solidFill>
                            <a:schemeClr val="bg1"/>
                          </a:solidFill>
                          <a:effectLst/>
                        </a:rPr>
                        <a:t>Global Grants</a:t>
                      </a:r>
                      <a:endParaRPr lang="en-US" sz="1600" dirty="0">
                        <a:solidFill>
                          <a:schemeClr val="bg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600" dirty="0">
                          <a:solidFill>
                            <a:schemeClr val="bg1"/>
                          </a:solidFill>
                          <a:effectLst/>
                        </a:rPr>
                        <a:t>Key Dates</a:t>
                      </a:r>
                      <a:endParaRPr lang="en-US" sz="1600" dirty="0">
                        <a:solidFill>
                          <a:schemeClr val="bg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0"/>
                  </a:ext>
                </a:extLst>
              </a:tr>
              <a:tr h="621312">
                <a:tc>
                  <a:txBody>
                    <a:bodyPr/>
                    <a:lstStyle/>
                    <a:p>
                      <a:pPr marL="0" marR="0">
                        <a:spcBef>
                          <a:spcPts val="0"/>
                        </a:spcBef>
                        <a:spcAft>
                          <a:spcPts val="0"/>
                        </a:spcAft>
                      </a:pPr>
                      <a:r>
                        <a:rPr lang="en-US" sz="1600" dirty="0">
                          <a:solidFill>
                            <a:schemeClr val="tx1"/>
                          </a:solidFill>
                          <a:effectLst/>
                        </a:rPr>
                        <a:t>Student identifies opportunity for international graduate degree program.</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600" dirty="0">
                          <a:solidFill>
                            <a:schemeClr val="tx1"/>
                          </a:solidFill>
                          <a:effectLst/>
                        </a:rPr>
                        <a:t>Typically fall semester in advance of summer or following fall travel.</a:t>
                      </a:r>
                      <a:endParaRPr lang="en-US" sz="16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extLst>
                  <a:ext uri="{0D108BD9-81ED-4DB2-BD59-A6C34878D82A}">
                    <a16:rowId xmlns:a16="http://schemas.microsoft.com/office/drawing/2014/main" val="10001"/>
                  </a:ext>
                </a:extLst>
              </a:tr>
              <a:tr h="931968">
                <a:tc>
                  <a:txBody>
                    <a:bodyPr/>
                    <a:lstStyle/>
                    <a:p>
                      <a:pPr marL="0" marR="0" algn="l" defTabSz="914400" rtl="0" eaLnBrk="1" latinLnBrk="0" hangingPunct="1">
                        <a:spcBef>
                          <a:spcPts val="0"/>
                        </a:spcBef>
                        <a:spcAft>
                          <a:spcPts val="0"/>
                        </a:spcAft>
                      </a:pPr>
                      <a:r>
                        <a:rPr lang="en-US" sz="1600" b="1" kern="1200" dirty="0">
                          <a:solidFill>
                            <a:schemeClr val="tx1"/>
                          </a:solidFill>
                          <a:effectLst/>
                        </a:rPr>
                        <a:t>Student needs to apply to a program and be accepted. Student should be committed to the program without the scholarship.</a:t>
                      </a:r>
                      <a:endParaRPr lang="en-US" sz="1600" b="1" kern="12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r>
                        <a:rPr lang="en-US" sz="1600" kern="1200" dirty="0">
                          <a:solidFill>
                            <a:schemeClr val="tx1"/>
                          </a:solidFill>
                          <a:effectLst/>
                        </a:rPr>
                        <a:t>At least a year in advance.</a:t>
                      </a:r>
                      <a:endParaRPr lang="en-US" sz="1600" kern="1200" dirty="0">
                        <a:solidFill>
                          <a:schemeClr val="tx1"/>
                        </a:solidFill>
                        <a:effectLst/>
                        <a:latin typeface="+mn-lt"/>
                        <a:ea typeface="+mn-ea"/>
                        <a:cs typeface="+mn-cs"/>
                      </a:endParaRPr>
                    </a:p>
                  </a:txBody>
                  <a:tcPr marL="46288" marR="46288" marT="0" marB="0"/>
                </a:tc>
                <a:extLst>
                  <a:ext uri="{0D108BD9-81ED-4DB2-BD59-A6C34878D82A}">
                    <a16:rowId xmlns:a16="http://schemas.microsoft.com/office/drawing/2014/main" val="10002"/>
                  </a:ext>
                </a:extLst>
              </a:tr>
              <a:tr h="621312">
                <a:tc>
                  <a:txBody>
                    <a:bodyPr/>
                    <a:lstStyle/>
                    <a:p>
                      <a:pPr marL="0" marR="0" lvl="0" indent="0">
                        <a:spcBef>
                          <a:spcPts val="0"/>
                        </a:spcBef>
                        <a:spcAft>
                          <a:spcPts val="0"/>
                        </a:spcAft>
                        <a:buFont typeface="Symbol" panose="05050102010706020507" pitchFamily="18" charset="2"/>
                        <a:buNone/>
                      </a:pPr>
                      <a:r>
                        <a:rPr lang="en-US" sz="1600" b="1" kern="1200" dirty="0">
                          <a:solidFill>
                            <a:schemeClr val="tx1"/>
                          </a:solidFill>
                          <a:effectLst/>
                        </a:rPr>
                        <a:t>Student needs to know about Rotary district scholarship.</a:t>
                      </a:r>
                      <a:endParaRPr lang="en-US" sz="1600" b="1" kern="1200" dirty="0">
                        <a:solidFill>
                          <a:schemeClr val="tx1"/>
                        </a:solidFill>
                        <a:effectLst/>
                        <a:latin typeface="Calibri" panose="020F0502020204030204" pitchFamily="34" charset="0"/>
                        <a:ea typeface="MS Mincho"/>
                        <a:cs typeface="Times New Roman" panose="02020603050405020304" pitchFamily="18" charset="0"/>
                      </a:endParaRPr>
                    </a:p>
                  </a:txBody>
                  <a:tcPr marL="46288" marR="46288" marT="0" marB="0"/>
                </a:tc>
                <a:tc>
                  <a:txBody>
                    <a:bodyPr/>
                    <a:lstStyle/>
                    <a:p>
                      <a:pPr marL="0" marR="0">
                        <a:spcBef>
                          <a:spcPts val="0"/>
                        </a:spcBef>
                        <a:spcAft>
                          <a:spcPts val="0"/>
                        </a:spcAft>
                      </a:pPr>
                      <a:r>
                        <a:rPr lang="en-US" sz="1600" kern="1200" dirty="0">
                          <a:solidFill>
                            <a:schemeClr val="tx1"/>
                          </a:solidFill>
                          <a:effectLst/>
                        </a:rPr>
                        <a:t>Application time March 1, develop application January and February.</a:t>
                      </a:r>
                      <a:endParaRPr lang="en-US" sz="1600" kern="1200" dirty="0">
                        <a:solidFill>
                          <a:schemeClr val="tx1"/>
                        </a:solidFill>
                        <a:effectLst/>
                        <a:latin typeface="+mn-lt"/>
                        <a:ea typeface="+mn-ea"/>
                        <a:cs typeface="+mn-cs"/>
                      </a:endParaRPr>
                    </a:p>
                  </a:txBody>
                  <a:tcPr marL="46288" marR="46288"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07165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B221-1EF5-5752-919F-9378C34892B2}"/>
              </a:ext>
            </a:extLst>
          </p:cNvPr>
          <p:cNvSpPr>
            <a:spLocks noGrp="1"/>
          </p:cNvSpPr>
          <p:nvPr>
            <p:ph type="title"/>
          </p:nvPr>
        </p:nvSpPr>
        <p:spPr/>
        <p:txBody>
          <a:bodyPr/>
          <a:lstStyle/>
          <a:p>
            <a:r>
              <a:rPr lang="en-US" dirty="0">
                <a:solidFill>
                  <a:schemeClr val="bg1"/>
                </a:solidFill>
              </a:rPr>
              <a:t>Resources</a:t>
            </a:r>
          </a:p>
        </p:txBody>
      </p:sp>
      <p:sp>
        <p:nvSpPr>
          <p:cNvPr id="3" name="Content Placeholder 2">
            <a:extLst>
              <a:ext uri="{FF2B5EF4-FFF2-40B4-BE49-F238E27FC236}">
                <a16:creationId xmlns:a16="http://schemas.microsoft.com/office/drawing/2014/main" id="{64A898A0-C7ED-80D6-B2F9-F743BB146503}"/>
              </a:ext>
            </a:extLst>
          </p:cNvPr>
          <p:cNvSpPr>
            <a:spLocks noGrp="1"/>
          </p:cNvSpPr>
          <p:nvPr>
            <p:ph idx="1"/>
          </p:nvPr>
        </p:nvSpPr>
        <p:spPr>
          <a:xfrm>
            <a:off x="838200" y="1690688"/>
            <a:ext cx="9372600" cy="3970560"/>
          </a:xfrm>
        </p:spPr>
        <p:txBody>
          <a:bodyPr>
            <a:normAutofit/>
          </a:bodyPr>
          <a:lstStyle/>
          <a:p>
            <a:r>
              <a:rPr lang="en-US" dirty="0">
                <a:solidFill>
                  <a:schemeClr val="bg1"/>
                </a:solidFill>
              </a:rPr>
              <a:t>Rotary International Global Grant Scholarships</a:t>
            </a:r>
            <a:endParaRPr lang="en-US" dirty="0">
              <a:solidFill>
                <a:schemeClr val="bg1"/>
              </a:solidFill>
              <a:hlinkClick r:id="rId2">
                <a:extLst>
                  <a:ext uri="{A12FA001-AC4F-418D-AE19-62706E023703}">
                    <ahyp:hlinkClr xmlns:ahyp="http://schemas.microsoft.com/office/drawing/2018/hyperlinkcolor" val="tx"/>
                  </a:ext>
                </a:extLst>
              </a:hlinkClick>
            </a:endParaRPr>
          </a:p>
          <a:p>
            <a:pPr lvl="1"/>
            <a:r>
              <a:rPr lang="en-US" dirty="0">
                <a:solidFill>
                  <a:schemeClr val="bg1"/>
                </a:solidFill>
                <a:hlinkClick r:id="rId3">
                  <a:extLst>
                    <a:ext uri="{A12FA001-AC4F-418D-AE19-62706E023703}">
                      <ahyp:hlinkClr xmlns:ahyp="http://schemas.microsoft.com/office/drawing/2018/hyperlinkcolor" val="tx"/>
                    </a:ext>
                  </a:extLst>
                </a:hlinkClick>
              </a:rPr>
              <a:t>https://www.rotary.org/en/our-programs/scholarships</a:t>
            </a:r>
            <a:endParaRPr lang="en-US" dirty="0">
              <a:solidFill>
                <a:schemeClr val="bg1"/>
              </a:solidFill>
            </a:endParaRPr>
          </a:p>
          <a:p>
            <a:r>
              <a:rPr lang="en-US" dirty="0">
                <a:solidFill>
                  <a:schemeClr val="bg1"/>
                </a:solidFill>
              </a:rPr>
              <a:t>Global Scholarship Grants</a:t>
            </a:r>
            <a:endParaRPr lang="en-US" dirty="0">
              <a:solidFill>
                <a:schemeClr val="bg1"/>
              </a:solidFill>
              <a:hlinkClick r:id="rId2">
                <a:extLst>
                  <a:ext uri="{A12FA001-AC4F-418D-AE19-62706E023703}">
                    <ahyp:hlinkClr xmlns:ahyp="http://schemas.microsoft.com/office/drawing/2018/hyperlinkcolor" val="tx"/>
                  </a:ext>
                </a:extLst>
              </a:hlinkClick>
            </a:endParaRPr>
          </a:p>
          <a:p>
            <a:pPr lvl="1"/>
            <a:r>
              <a:rPr lang="en-US" dirty="0">
                <a:solidFill>
                  <a:schemeClr val="bg1"/>
                </a:solidFill>
                <a:hlinkClick r:id="rId2">
                  <a:extLst>
                    <a:ext uri="{A12FA001-AC4F-418D-AE19-62706E023703}">
                      <ahyp:hlinkClr xmlns:ahyp="http://schemas.microsoft.com/office/drawing/2018/hyperlinkcolor" val="tx"/>
                    </a:ext>
                  </a:extLst>
                </a:hlinkClick>
              </a:rPr>
              <a:t>https://rotary6040.org/Stories/global-scholarship-grants</a:t>
            </a:r>
            <a:endParaRPr lang="en-US" dirty="0">
              <a:solidFill>
                <a:schemeClr val="bg1"/>
              </a:solidFill>
            </a:endParaRPr>
          </a:p>
          <a:p>
            <a:r>
              <a:rPr lang="en-US" dirty="0">
                <a:solidFill>
                  <a:schemeClr val="bg1"/>
                </a:solidFill>
              </a:rPr>
              <a:t>District Scholarships</a:t>
            </a:r>
          </a:p>
          <a:p>
            <a:pPr lvl="1"/>
            <a:r>
              <a:rPr lang="en-US" dirty="0">
                <a:solidFill>
                  <a:schemeClr val="bg1"/>
                </a:solidFill>
                <a:hlinkClick r:id="rId4">
                  <a:extLst>
                    <a:ext uri="{A12FA001-AC4F-418D-AE19-62706E023703}">
                      <ahyp:hlinkClr xmlns:ahyp="http://schemas.microsoft.com/office/drawing/2018/hyperlinkcolor" val="tx"/>
                    </a:ext>
                  </a:extLst>
                </a:hlinkClick>
              </a:rPr>
              <a:t>https://rotary6040.org/sitepage/trf-scholarships/scholarships</a:t>
            </a:r>
            <a:r>
              <a:rPr lang="en-US" dirty="0">
                <a:solidFill>
                  <a:schemeClr val="bg1"/>
                </a:solidFill>
              </a:rPr>
              <a:t> </a:t>
            </a:r>
          </a:p>
        </p:txBody>
      </p:sp>
    </p:spTree>
    <p:extLst>
      <p:ext uri="{BB962C8B-B14F-4D97-AF65-F5344CB8AC3E}">
        <p14:creationId xmlns:p14="http://schemas.microsoft.com/office/powerpoint/2010/main" val="103547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a:solidFill>
                  <a:schemeClr val="bg1"/>
                </a:solidFill>
              </a:rPr>
              <a:t>District Grant Scholarships and Global Grant Scholarships</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a:bodyPr>
          <a:lstStyle/>
          <a:p>
            <a:pPr>
              <a:defRPr/>
            </a:pPr>
            <a:r>
              <a:rPr lang="en-US" sz="3200" dirty="0"/>
              <a:t>The number of grants available vary from year to year </a:t>
            </a:r>
          </a:p>
          <a:p>
            <a:pPr lvl="1">
              <a:defRPr/>
            </a:pPr>
            <a:r>
              <a:rPr lang="en-US" sz="2800" dirty="0"/>
              <a:t>Typically include one to three District Grant Scholarships and one Global Grant Scholarship of $70,000 (or two scholarships of $35,000 each per year).  </a:t>
            </a:r>
          </a:p>
          <a:p>
            <a:pPr lvl="1">
              <a:defRPr/>
            </a:pPr>
            <a:r>
              <a:rPr lang="en-US" sz="2800" dirty="0"/>
              <a:t>The number of scholarships funded is dependent upon Annual Fund/SHARE contributions from clubs and individuals three years prior to the current Rotary year.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Rotary Peace Fellows</a:t>
            </a:r>
          </a:p>
        </p:txBody>
      </p:sp>
      <p:sp>
        <p:nvSpPr>
          <p:cNvPr id="3" name="Content Placeholder 2"/>
          <p:cNvSpPr>
            <a:spLocks noGrp="1"/>
          </p:cNvSpPr>
          <p:nvPr>
            <p:ph idx="1"/>
          </p:nvPr>
        </p:nvSpPr>
        <p:spPr>
          <a:xfrm>
            <a:off x="838200" y="1690688"/>
            <a:ext cx="10515600" cy="4486275"/>
          </a:xfrm>
          <a:solidFill>
            <a:schemeClr val="bg1"/>
          </a:solidFill>
        </p:spPr>
        <p:txBody>
          <a:bodyPr>
            <a:normAutofit fontScale="77500" lnSpcReduction="20000"/>
          </a:bodyPr>
          <a:lstStyle/>
          <a:p>
            <a:r>
              <a:rPr lang="en-US" dirty="0"/>
              <a:t>Rotary Peace Fellowship covers tuition and living expenses for students in a 15 to 24 month program at one of Rotaries five Rotary Peace Centers at leading partner universities. The Fellowship also covers expenses to increase the capacity of existing leaders to prevent and resolve conflict through academic training, field experience, and professional networking. </a:t>
            </a:r>
          </a:p>
          <a:p>
            <a:r>
              <a:rPr lang="en-US" dirty="0"/>
              <a:t>The spike in regional and local conflicts around the globe has boosted the need for peace and development leaders skilled in building positive social change. </a:t>
            </a:r>
          </a:p>
          <a:p>
            <a:r>
              <a:rPr lang="en-US" dirty="0"/>
              <a:t>Up to 100 fellows are selected every year in a globally competitive process based on personal, academic, and professional achievements. Fellows earn either a master’s degree or a professional development certificate in peace and conflict studies at one of the Rotary Peace Centers, located within seven leading universities around the world. More than 1,200 program alumni are working in over 100 countries as leaders in national governments, NGOs, social enterprises, the military, law enforcement, and international organizations such as the United Nations.</a:t>
            </a:r>
          </a:p>
          <a:p>
            <a:r>
              <a:rPr lang="en-US" dirty="0"/>
              <a:t>(</a:t>
            </a:r>
            <a:r>
              <a:rPr lang="en-US" u="sng" dirty="0">
                <a:hlinkClick r:id="rId2"/>
              </a:rPr>
              <a:t>https://www.rotary.org/en/our-programs/peace-fellowships</a:t>
            </a:r>
            <a:r>
              <a:rPr lang="en-US" dirty="0"/>
              <a:t>)</a:t>
            </a:r>
          </a:p>
        </p:txBody>
      </p:sp>
    </p:spTree>
    <p:extLst>
      <p:ext uri="{BB962C8B-B14F-4D97-AF65-F5344CB8AC3E}">
        <p14:creationId xmlns:p14="http://schemas.microsoft.com/office/powerpoint/2010/main" val="842484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rPr>
              <a:t>Rotary Peace Fellow Master’s Degrees</a:t>
            </a:r>
          </a:p>
        </p:txBody>
      </p:sp>
      <p:sp>
        <p:nvSpPr>
          <p:cNvPr id="3" name="Content Placeholder 2"/>
          <p:cNvSpPr>
            <a:spLocks noGrp="1"/>
          </p:cNvSpPr>
          <p:nvPr>
            <p:ph idx="1"/>
          </p:nvPr>
        </p:nvSpPr>
        <p:spPr>
          <a:xfrm>
            <a:off x="911424" y="1556792"/>
            <a:ext cx="10225136" cy="4352927"/>
          </a:xfr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dirty="0"/>
              <a:t>15-24 month program at one of our 5 Rotary Peace Centers at leading partner universities (</a:t>
            </a:r>
            <a:r>
              <a:rPr lang="en-US" dirty="0">
                <a:hlinkClick r:id="rId2"/>
              </a:rPr>
              <a:t>https://www.rotary.org/en/our-programs/peace-fellowships</a:t>
            </a:r>
            <a:r>
              <a:rPr lang="en-US" dirty="0"/>
              <a:t>) </a:t>
            </a:r>
          </a:p>
          <a:p>
            <a:r>
              <a:rPr lang="en-US" dirty="0"/>
              <a:t>50 fellows selected annually to earn a master’s degree in fields related to peace and development. Each university offers interdisciplinary curricula with research-informed teaching</a:t>
            </a:r>
          </a:p>
          <a:p>
            <a:r>
              <a:rPr lang="en-US" dirty="0"/>
              <a:t>2-3 month self-designed applied field experience to develop practical skills</a:t>
            </a:r>
          </a:p>
          <a:p>
            <a:r>
              <a:rPr lang="en-US" dirty="0"/>
              <a:t>Fellows connect with an international cohort of peace fellows, thought leaders, and a global network of Rotarians</a:t>
            </a:r>
          </a:p>
        </p:txBody>
      </p:sp>
    </p:spTree>
    <p:extLst>
      <p:ext uri="{BB962C8B-B14F-4D97-AF65-F5344CB8AC3E}">
        <p14:creationId xmlns:p14="http://schemas.microsoft.com/office/powerpoint/2010/main" val="1029408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1"/>
                </a:solidFill>
              </a:rPr>
              <a:t>Rotary Peace Fellow</a:t>
            </a:r>
            <a:br>
              <a:rPr lang="en-US" sz="3600" dirty="0">
                <a:solidFill>
                  <a:schemeClr val="bg1"/>
                </a:solidFill>
              </a:rPr>
            </a:br>
            <a:r>
              <a:rPr lang="en-US" sz="3600" dirty="0">
                <a:solidFill>
                  <a:schemeClr val="bg1"/>
                </a:solidFill>
              </a:rPr>
              <a:t>Professional Development Certificates</a:t>
            </a:r>
          </a:p>
        </p:txBody>
      </p:sp>
      <p:sp>
        <p:nvSpPr>
          <p:cNvPr id="3" name="Content Placeholder 2"/>
          <p:cNvSpPr>
            <a:spLocks noGrp="1"/>
          </p:cNvSpPr>
          <p:nvPr>
            <p:ph idx="1"/>
          </p:nvPr>
        </p:nvSpPr>
        <p:spPr>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r>
              <a:rPr lang="en-US" dirty="0"/>
              <a:t>3 month professional development program at our Rotary Peace Center in Bangkok, Thailand (</a:t>
            </a:r>
            <a:r>
              <a:rPr lang="en-US" u="sng" dirty="0">
                <a:hlinkClick r:id="rId2"/>
              </a:rPr>
              <a:t>http://www.rotarychula.org/</a:t>
            </a:r>
            <a:r>
              <a:rPr lang="en-US" dirty="0"/>
              <a:t>) </a:t>
            </a:r>
          </a:p>
          <a:p>
            <a:r>
              <a:rPr lang="en-US" dirty="0"/>
              <a:t>Intended for social change leaders with extensive experience working in peace-related fields</a:t>
            </a:r>
          </a:p>
          <a:p>
            <a:r>
              <a:rPr lang="en-US" dirty="0"/>
              <a:t>50 fellows selected annually to earn a professional certificate in peace and conflict studies</a:t>
            </a:r>
          </a:p>
          <a:p>
            <a:r>
              <a:rPr lang="en-US" dirty="0"/>
              <a:t>Diverse interdisciplinary program includes 8-weeks intensive classroom study with guest lecturers and up to 3weeks of field studies.</a:t>
            </a:r>
          </a:p>
        </p:txBody>
      </p:sp>
    </p:spTree>
    <p:extLst>
      <p:ext uri="{BB962C8B-B14F-4D97-AF65-F5344CB8AC3E}">
        <p14:creationId xmlns:p14="http://schemas.microsoft.com/office/powerpoint/2010/main" val="424569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1"/>
                </a:solidFill>
              </a:rPr>
              <a:t>Rotary Peace Fellows</a:t>
            </a:r>
          </a:p>
        </p:txBody>
      </p:sp>
      <p:sp>
        <p:nvSpPr>
          <p:cNvPr id="3" name="Content Placeholder 2"/>
          <p:cNvSpPr>
            <a:spLocks noGrp="1"/>
          </p:cNvSpPr>
          <p:nvPr>
            <p:ph idx="1"/>
          </p:nvPr>
        </p:nvSpPr>
        <p:spPr>
          <a:xfrm>
            <a:off x="838200" y="1484784"/>
            <a:ext cx="10515600" cy="4692179"/>
          </a:xfr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85000" lnSpcReduction="20000"/>
          </a:bodyPr>
          <a:lstStyle/>
          <a:p>
            <a:r>
              <a:rPr lang="en-US" dirty="0"/>
              <a:t>Eligibility: Take the eligibility quiz. (</a:t>
            </a:r>
            <a:r>
              <a:rPr lang="en-US" u="sng" dirty="0">
                <a:hlinkClick r:id="rId2"/>
              </a:rPr>
              <a:t>https://rotary.qualtrics.com/jfe/form/SV_bxsthkafvzV5aRv?Q_JFE=qdg</a:t>
            </a:r>
            <a:r>
              <a:rPr lang="en-US" dirty="0"/>
              <a:t>) </a:t>
            </a:r>
          </a:p>
          <a:p>
            <a:r>
              <a:rPr lang="en-US" dirty="0"/>
              <a:t>Qualified candidates have:</a:t>
            </a:r>
          </a:p>
          <a:p>
            <a:pPr lvl="1"/>
            <a:r>
              <a:rPr lang="en-US" dirty="0"/>
              <a:t>For the master’s program, a bachelor’s degree or equivalent, plus 3 years of related work experience, and proficiency in a second language (strongly recommended)</a:t>
            </a:r>
          </a:p>
          <a:p>
            <a:pPr lvl="1"/>
            <a:r>
              <a:rPr lang="en-US" dirty="0"/>
              <a:t>For the certificate program, a strong academic background, plus 5 years of related work experience</a:t>
            </a:r>
          </a:p>
          <a:p>
            <a:pPr lvl="1"/>
            <a:r>
              <a:rPr lang="en-US" dirty="0"/>
              <a:t>Proficiency in English</a:t>
            </a:r>
          </a:p>
          <a:p>
            <a:pPr lvl="1"/>
            <a:r>
              <a:rPr lang="en-US" dirty="0"/>
              <a:t>Excellent leadership skills</a:t>
            </a:r>
          </a:p>
          <a:p>
            <a:r>
              <a:rPr lang="en-US" dirty="0"/>
              <a:t>The academic term deadline is 31 May 20XX. Begin by watching our Application Checklist Video (</a:t>
            </a:r>
            <a:r>
              <a:rPr lang="en-US" u="sng" dirty="0">
                <a:hlinkClick r:id="rId3"/>
              </a:rPr>
              <a:t>https://vimeopro.com/rotary/rotary-peace-fellow-application-checklist</a:t>
            </a:r>
            <a:r>
              <a:rPr lang="en-US" dirty="0"/>
              <a:t>) and review the application process online. (</a:t>
            </a:r>
            <a:r>
              <a:rPr lang="en-US" u="sng" dirty="0">
                <a:hlinkClick r:id="rId4"/>
              </a:rPr>
              <a:t>https://my.rotary.org/en/peace-fellowship-application</a:t>
            </a:r>
            <a:r>
              <a:rPr lang="en-US" dirty="0"/>
              <a:t>) </a:t>
            </a:r>
          </a:p>
          <a:p>
            <a:r>
              <a:rPr lang="en-US" dirty="0"/>
              <a:t>Please contact us at rotarypeacecenters@rotary.org with questions. (</a:t>
            </a:r>
            <a:r>
              <a:rPr lang="en-US" u="sng" dirty="0">
                <a:hlinkClick r:id="rId5"/>
              </a:rPr>
              <a:t>mailto:rotarypeacecenters@rotary.org</a:t>
            </a:r>
            <a:r>
              <a:rPr lang="en-US" dirty="0"/>
              <a:t>)  </a:t>
            </a:r>
          </a:p>
        </p:txBody>
      </p:sp>
    </p:spTree>
    <p:extLst>
      <p:ext uri="{BB962C8B-B14F-4D97-AF65-F5344CB8AC3E}">
        <p14:creationId xmlns:p14="http://schemas.microsoft.com/office/powerpoint/2010/main" val="292347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a:solidFill>
                  <a:schemeClr val="bg1"/>
                </a:solidFill>
              </a:rPr>
              <a:t>District Grant Scholarships and Global Grant Scholarships</a:t>
            </a:r>
            <a:endParaRPr lang="en-US" dirty="0">
              <a:solidFill>
                <a:schemeClr val="bg1"/>
              </a:solidFill>
            </a:endParaRPr>
          </a:p>
        </p:txBody>
      </p:sp>
      <p:sp>
        <p:nvSpPr>
          <p:cNvPr id="3" name="Content Placeholder 2"/>
          <p:cNvSpPr>
            <a:spLocks noGrp="1"/>
          </p:cNvSpPr>
          <p:nvPr>
            <p:ph idx="1"/>
          </p:nvPr>
        </p:nvSpPr>
        <p:spPr>
          <a:xfrm>
            <a:off x="911424" y="1628775"/>
            <a:ext cx="10297144" cy="4497388"/>
          </a:xfrm>
          <a:solidFill>
            <a:schemeClr val="bg1"/>
          </a:solidFill>
        </p:spPr>
        <p:txBody>
          <a:bodyPr>
            <a:normAutofit/>
          </a:bodyPr>
          <a:lstStyle/>
          <a:p>
            <a:pPr>
              <a:defRPr/>
            </a:pPr>
            <a:r>
              <a:rPr lang="en-US" dirty="0"/>
              <a:t>Scholar applicants must reside in District 6040 or be currently enrolled and attending or a graduate of a higher education institution at a campus in District 6040.  </a:t>
            </a:r>
          </a:p>
          <a:p>
            <a:pPr lvl="1">
              <a:defRPr/>
            </a:pPr>
            <a:r>
              <a:rPr lang="en-US" dirty="0"/>
              <a:t>Applicants for district grant scholarships must have completed at least one year at a higher education institution prior to grant-funded study.  </a:t>
            </a:r>
          </a:p>
          <a:p>
            <a:pPr lvl="1">
              <a:defRPr/>
            </a:pPr>
            <a:r>
              <a:rPr lang="en-US" dirty="0"/>
              <a:t>Residency within District 6040 is determined by where the applicant pays income tax or where applicant’s parents reside if the applicant is considered a deduction on their parent’s income tax return. </a:t>
            </a:r>
          </a:p>
          <a:p>
            <a:pPr lvl="1">
              <a:defRPr/>
            </a:pPr>
            <a:r>
              <a:rPr lang="en-US" dirty="0"/>
              <a:t>Applicants must be sponsored by a D6040 Rotary Club that is Grants Qualified during the application year and study year.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District Grant Scholarships</a:t>
            </a:r>
            <a:br>
              <a:rPr lang="en-US" altLang="en-US" dirty="0">
                <a:solidFill>
                  <a:schemeClr val="bg1"/>
                </a:solidFill>
              </a:rPr>
            </a:br>
            <a:r>
              <a:rPr lang="en-US" altLang="en-US" sz="3600" dirty="0">
                <a:solidFill>
                  <a:schemeClr val="bg1"/>
                </a:solidFill>
              </a:rPr>
              <a:t>Application for Study</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fontScale="92500"/>
          </a:bodyPr>
          <a:lstStyle/>
          <a:p>
            <a:pPr>
              <a:defRPr/>
            </a:pPr>
            <a:r>
              <a:rPr lang="en-US" dirty="0"/>
              <a:t>Rotary District 6040 Grant Scholarships are in the amount of $2,500.00 and can be used to fund one or two semesters of undergraduate or graduate study at an international institution.  </a:t>
            </a:r>
          </a:p>
          <a:p>
            <a:pPr lvl="1">
              <a:defRPr/>
            </a:pPr>
            <a:r>
              <a:rPr lang="en-US" dirty="0"/>
              <a:t>Students and their families should plan on district grants being a reimbursement after study is completed.  Scholarships are awarded in one Rotary year and may be funded in the next Rotary year. The District will make every attempt to reimburse students and their families as quickly as possible. Funds should be available by late September or before but cannot be guaranteed.</a:t>
            </a:r>
          </a:p>
          <a:p>
            <a:pPr lvl="1">
              <a:defRPr/>
            </a:pPr>
            <a:r>
              <a:rPr lang="en-US" dirty="0"/>
              <a:t>Deadlines</a:t>
            </a:r>
            <a:r>
              <a:rPr lang="en-US" sz="1800" dirty="0"/>
              <a:t>:</a:t>
            </a:r>
          </a:p>
          <a:p>
            <a:pPr lvl="2">
              <a:defRPr/>
            </a:pPr>
            <a:r>
              <a:rPr lang="en-US" sz="2400" dirty="0"/>
              <a:t>March 1, of the travel year – application submitted to sponsoring Rotary Club</a:t>
            </a:r>
          </a:p>
          <a:p>
            <a:pPr lvl="2">
              <a:defRPr/>
            </a:pPr>
            <a:r>
              <a:rPr lang="en-US" sz="2400" dirty="0"/>
              <a:t>April 1, of the travel year – application submitted to District Scholarship Subcommittee Chair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District Grant Scholarships</a:t>
            </a:r>
            <a:br>
              <a:rPr lang="en-US" altLang="en-US" dirty="0">
                <a:solidFill>
                  <a:schemeClr val="bg1"/>
                </a:solidFill>
              </a:rPr>
            </a:br>
            <a:r>
              <a:rPr lang="en-US" altLang="en-US" sz="3600" dirty="0">
                <a:solidFill>
                  <a:schemeClr val="bg1"/>
                </a:solidFill>
              </a:rPr>
              <a:t>Application for Study</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fontScale="92500" lnSpcReduction="10000"/>
          </a:bodyPr>
          <a:lstStyle/>
          <a:p>
            <a:pPr>
              <a:defRPr/>
            </a:pPr>
            <a:r>
              <a:rPr lang="en-US" dirty="0"/>
              <a:t>Applicants must provide written proof of university admission to the District Grant Scholarship Sub-Committee (the Sub-Committee) Chairperson prior to grant approval and funding.  </a:t>
            </a:r>
          </a:p>
          <a:p>
            <a:pPr lvl="1">
              <a:defRPr/>
            </a:pPr>
            <a:r>
              <a:rPr lang="en-US" dirty="0"/>
              <a:t>Applicants may submit a District Grant Scholarship Application to a Rotary Club in District 6040 with written proof of university admission pending. </a:t>
            </a:r>
          </a:p>
          <a:p>
            <a:pPr>
              <a:defRPr/>
            </a:pPr>
            <a:r>
              <a:rPr lang="en-US" dirty="0"/>
              <a:t>Reside in District 6040 or be currently enrolled and attending, or a graduate of a higher education institution at a campus in District 6040.  </a:t>
            </a:r>
          </a:p>
          <a:p>
            <a:pPr lvl="1">
              <a:defRPr/>
            </a:pPr>
            <a:r>
              <a:rPr lang="en-US" dirty="0"/>
              <a:t>Applicants must have completed at least one year of study at a higher education institution prior to grant-funded study.  </a:t>
            </a:r>
          </a:p>
          <a:p>
            <a:pPr lvl="1">
              <a:defRPr/>
            </a:pPr>
            <a:r>
              <a:rPr lang="en-US" dirty="0"/>
              <a:t>If not currently enrolled or a graduate of a District 6040 educational institution, residency within District 6040 is determined by where the applicant pays income tax or where the applicant’s parents reside, if the applicant is considered a deduction on their parent’s income tax return.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District Grant Scholarships</a:t>
            </a:r>
            <a:br>
              <a:rPr lang="en-US" altLang="en-US" dirty="0">
                <a:solidFill>
                  <a:schemeClr val="bg1"/>
                </a:solidFill>
              </a:rPr>
            </a:br>
            <a:r>
              <a:rPr lang="en-US" altLang="en-US" sz="3600" dirty="0">
                <a:solidFill>
                  <a:schemeClr val="bg1"/>
                </a:solidFill>
              </a:rPr>
              <a:t>Application for Study</a:t>
            </a:r>
            <a:endParaRPr lang="en-US" dirty="0">
              <a:solidFill>
                <a:schemeClr val="bg1"/>
              </a:solidFill>
            </a:endParaRPr>
          </a:p>
        </p:txBody>
      </p:sp>
      <p:sp>
        <p:nvSpPr>
          <p:cNvPr id="3" name="Content Placeholder 2"/>
          <p:cNvSpPr>
            <a:spLocks noGrp="1"/>
          </p:cNvSpPr>
          <p:nvPr>
            <p:ph idx="1"/>
          </p:nvPr>
        </p:nvSpPr>
        <p:spPr>
          <a:solidFill>
            <a:schemeClr val="bg1"/>
          </a:solidFill>
        </p:spPr>
        <p:txBody>
          <a:bodyPr>
            <a:normAutofit/>
          </a:bodyPr>
          <a:lstStyle/>
          <a:p>
            <a:pPr>
              <a:defRPr/>
            </a:pPr>
            <a:r>
              <a:rPr lang="en-US" sz="3000" dirty="0"/>
              <a:t>Not be Rotarians or </a:t>
            </a:r>
            <a:r>
              <a:rPr lang="en-US" sz="2600" dirty="0"/>
              <a:t>Honorary Rotarians </a:t>
            </a:r>
          </a:p>
          <a:p>
            <a:pPr lvl="1">
              <a:defRPr/>
            </a:pPr>
            <a:r>
              <a:rPr lang="en-US" sz="2200" dirty="0"/>
              <a:t>See outline for details</a:t>
            </a:r>
            <a:endParaRPr lang="en-US" sz="2100" dirty="0"/>
          </a:p>
          <a:p>
            <a:pPr>
              <a:defRPr/>
            </a:pPr>
            <a:r>
              <a:rPr lang="en-US" sz="2900" dirty="0"/>
              <a:t>District Grant Scholarships cannot be used for unsupervised research, medical internship or residency or for employment on a full-time basis in the host country.  District Grant Scholarships may be used only for the program outlined in the application.</a:t>
            </a:r>
          </a:p>
          <a:p>
            <a:pPr>
              <a:defRPr/>
            </a:pPr>
            <a:r>
              <a:rPr lang="en-US" sz="2900" dirty="0"/>
              <a:t>Applicants must study outside their home country.  District 6040 reserves the right to limit foreign study to areas considered safe by the U.S. Department of State.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solidFill>
                  <a:schemeClr val="bg1"/>
                </a:solidFill>
              </a:rPr>
              <a:t>District Grant Scholarships</a:t>
            </a:r>
            <a:br>
              <a:rPr lang="en-US" altLang="en-US" dirty="0">
                <a:solidFill>
                  <a:schemeClr val="bg1"/>
                </a:solidFill>
              </a:rPr>
            </a:br>
            <a:r>
              <a:rPr lang="en-US" altLang="en-US" sz="3600" dirty="0">
                <a:solidFill>
                  <a:schemeClr val="bg1"/>
                </a:solidFill>
              </a:rPr>
              <a:t>Application for Study</a:t>
            </a:r>
            <a:endParaRPr lang="en-US" dirty="0">
              <a:solidFill>
                <a:schemeClr val="bg1"/>
              </a:solidFill>
            </a:endParaRPr>
          </a:p>
        </p:txBody>
      </p:sp>
      <p:sp>
        <p:nvSpPr>
          <p:cNvPr id="3" name="Content Placeholder 2"/>
          <p:cNvSpPr>
            <a:spLocks noGrp="1"/>
          </p:cNvSpPr>
          <p:nvPr>
            <p:ph idx="1"/>
          </p:nvPr>
        </p:nvSpPr>
        <p:spPr>
          <a:xfrm>
            <a:off x="911424" y="1600200"/>
            <a:ext cx="10442376" cy="4853136"/>
          </a:xfrm>
          <a:solidFill>
            <a:schemeClr val="bg1"/>
          </a:solidFill>
        </p:spPr>
        <p:txBody>
          <a:bodyPr>
            <a:normAutofit fontScale="77500" lnSpcReduction="20000"/>
          </a:bodyPr>
          <a:lstStyle/>
          <a:p>
            <a:pPr>
              <a:defRPr/>
            </a:pPr>
            <a:r>
              <a:rPr lang="en-US" dirty="0">
                <a:solidFill>
                  <a:srgbClr val="FF0000"/>
                </a:solidFill>
              </a:rPr>
              <a:t>Have area of study and professional goals in an area of humanitarian service in one of TRF’s Seven Areas of Focus:</a:t>
            </a:r>
          </a:p>
          <a:p>
            <a:pPr lvl="1">
              <a:defRPr/>
            </a:pPr>
            <a:r>
              <a:rPr lang="en-US" dirty="0">
                <a:solidFill>
                  <a:srgbClr val="FF0000"/>
                </a:solidFill>
              </a:rPr>
              <a:t>Peace and conflict prevention and/or resolution</a:t>
            </a:r>
          </a:p>
          <a:p>
            <a:pPr lvl="1">
              <a:defRPr/>
            </a:pPr>
            <a:r>
              <a:rPr lang="en-US" dirty="0">
                <a:solidFill>
                  <a:srgbClr val="FF0000"/>
                </a:solidFill>
              </a:rPr>
              <a:t>Disease prevention and treatment</a:t>
            </a:r>
          </a:p>
          <a:p>
            <a:pPr lvl="1">
              <a:defRPr/>
            </a:pPr>
            <a:r>
              <a:rPr lang="en-US" dirty="0">
                <a:solidFill>
                  <a:srgbClr val="FF0000"/>
                </a:solidFill>
              </a:rPr>
              <a:t>Water and sanitation</a:t>
            </a:r>
          </a:p>
          <a:p>
            <a:pPr lvl="1">
              <a:defRPr/>
            </a:pPr>
            <a:r>
              <a:rPr lang="en-US" dirty="0">
                <a:solidFill>
                  <a:srgbClr val="FF0000"/>
                </a:solidFill>
              </a:rPr>
              <a:t>Maternal and child health</a:t>
            </a:r>
          </a:p>
          <a:p>
            <a:pPr lvl="1">
              <a:defRPr/>
            </a:pPr>
            <a:r>
              <a:rPr lang="en-US" dirty="0">
                <a:solidFill>
                  <a:srgbClr val="FF0000"/>
                </a:solidFill>
              </a:rPr>
              <a:t>Basic education and literacy</a:t>
            </a:r>
          </a:p>
          <a:p>
            <a:pPr lvl="1">
              <a:defRPr/>
            </a:pPr>
            <a:r>
              <a:rPr lang="en-US" dirty="0">
                <a:solidFill>
                  <a:srgbClr val="FF0000"/>
                </a:solidFill>
              </a:rPr>
              <a:t>Economic and community development.</a:t>
            </a:r>
          </a:p>
          <a:p>
            <a:pPr lvl="1">
              <a:defRPr/>
            </a:pPr>
            <a:r>
              <a:rPr lang="en-US" dirty="0">
                <a:solidFill>
                  <a:srgbClr val="FF0000"/>
                </a:solidFill>
              </a:rPr>
              <a:t>Protecting the environment</a:t>
            </a:r>
          </a:p>
          <a:p>
            <a:pPr>
              <a:defRPr/>
            </a:pPr>
            <a:r>
              <a:rPr lang="en-US" dirty="0"/>
              <a:t>Submit a budget showing anticipated expenses and anticipated sources of funds with this application.  </a:t>
            </a:r>
          </a:p>
          <a:p>
            <a:pPr>
              <a:defRPr/>
            </a:pPr>
            <a:r>
              <a:rPr lang="en-US" dirty="0"/>
              <a:t>Complete the coursework and any humanitarian project described in this Application.  </a:t>
            </a:r>
          </a:p>
          <a:p>
            <a:pPr lvl="1">
              <a:defRPr/>
            </a:pPr>
            <a:r>
              <a:rPr lang="en-US" dirty="0"/>
              <a:t>Failure to complete the coursework and any project for reasons outside of scholar’s or scholar’s immediate family member’s serious illness or death may result in request for reimbursement of the grant.   </a:t>
            </a:r>
          </a:p>
          <a:p>
            <a:pPr lvl="1">
              <a:defRPr/>
            </a:pPr>
            <a:r>
              <a:rPr lang="en-US" dirty="0"/>
              <a:t>Any such request shall be at the discretion of the District 6040 Governor, Foundation Chairperson and Sub-Committee Chairperson.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ACAB-9944-9651-59D7-75FA4201E759}"/>
              </a:ext>
            </a:extLst>
          </p:cNvPr>
          <p:cNvSpPr>
            <a:spLocks noGrp="1"/>
          </p:cNvSpPr>
          <p:nvPr>
            <p:ph type="title"/>
          </p:nvPr>
        </p:nvSpPr>
        <p:spPr/>
        <p:txBody>
          <a:bodyPr/>
          <a:lstStyle/>
          <a:p>
            <a:r>
              <a:rPr lang="en-US" dirty="0">
                <a:solidFill>
                  <a:schemeClr val="bg1"/>
                </a:solidFill>
              </a:rPr>
              <a:t>District Grant Participants</a:t>
            </a:r>
          </a:p>
        </p:txBody>
      </p:sp>
      <p:graphicFrame>
        <p:nvGraphicFramePr>
          <p:cNvPr id="12" name="Table 11">
            <a:extLst>
              <a:ext uri="{FF2B5EF4-FFF2-40B4-BE49-F238E27FC236}">
                <a16:creationId xmlns:a16="http://schemas.microsoft.com/office/drawing/2014/main" id="{EBF074B7-EACD-2A4A-6511-D903CDD2F10A}"/>
              </a:ext>
            </a:extLst>
          </p:cNvPr>
          <p:cNvGraphicFramePr>
            <a:graphicFrameLocks noGrp="1"/>
          </p:cNvGraphicFramePr>
          <p:nvPr>
            <p:extLst>
              <p:ext uri="{D42A27DB-BD31-4B8C-83A1-F6EECF244321}">
                <p14:modId xmlns:p14="http://schemas.microsoft.com/office/powerpoint/2010/main" val="1352448933"/>
              </p:ext>
            </p:extLst>
          </p:nvPr>
        </p:nvGraphicFramePr>
        <p:xfrm>
          <a:off x="1703512" y="1888838"/>
          <a:ext cx="8208912" cy="1572768"/>
        </p:xfrm>
        <a:graphic>
          <a:graphicData uri="http://schemas.openxmlformats.org/drawingml/2006/table">
            <a:tbl>
              <a:tblPr firstRow="1" firstCol="1" bandRow="1">
                <a:tableStyleId>{073A0DAA-6AF3-43AB-8588-CEC1D06C72B9}</a:tableStyleId>
              </a:tblPr>
              <a:tblGrid>
                <a:gridCol w="2011988">
                  <a:extLst>
                    <a:ext uri="{9D8B030D-6E8A-4147-A177-3AD203B41FA5}">
                      <a16:colId xmlns:a16="http://schemas.microsoft.com/office/drawing/2014/main" val="3750695959"/>
                    </a:ext>
                  </a:extLst>
                </a:gridCol>
                <a:gridCol w="1921448">
                  <a:extLst>
                    <a:ext uri="{9D8B030D-6E8A-4147-A177-3AD203B41FA5}">
                      <a16:colId xmlns:a16="http://schemas.microsoft.com/office/drawing/2014/main" val="576372107"/>
                    </a:ext>
                  </a:extLst>
                </a:gridCol>
                <a:gridCol w="1282643">
                  <a:extLst>
                    <a:ext uri="{9D8B030D-6E8A-4147-A177-3AD203B41FA5}">
                      <a16:colId xmlns:a16="http://schemas.microsoft.com/office/drawing/2014/main" val="2353139292"/>
                    </a:ext>
                  </a:extLst>
                </a:gridCol>
                <a:gridCol w="1463721">
                  <a:extLst>
                    <a:ext uri="{9D8B030D-6E8A-4147-A177-3AD203B41FA5}">
                      <a16:colId xmlns:a16="http://schemas.microsoft.com/office/drawing/2014/main" val="3315295001"/>
                    </a:ext>
                  </a:extLst>
                </a:gridCol>
                <a:gridCol w="1529112">
                  <a:extLst>
                    <a:ext uri="{9D8B030D-6E8A-4147-A177-3AD203B41FA5}">
                      <a16:colId xmlns:a16="http://schemas.microsoft.com/office/drawing/2014/main" val="1944032982"/>
                    </a:ext>
                  </a:extLst>
                </a:gridCol>
              </a:tblGrid>
              <a:tr h="270922">
                <a:tc>
                  <a:txBody>
                    <a:bodyPr/>
                    <a:lstStyle/>
                    <a:p>
                      <a:pPr marL="0" marR="0">
                        <a:lnSpc>
                          <a:spcPct val="107000"/>
                        </a:lnSpc>
                        <a:spcBef>
                          <a:spcPts val="0"/>
                        </a:spcBef>
                        <a:spcAft>
                          <a:spcPts val="0"/>
                        </a:spcAft>
                      </a:pPr>
                      <a:r>
                        <a:rPr lang="en-US" sz="2000" dirty="0">
                          <a:effectLst/>
                        </a:rPr>
                        <a:t>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Level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Local Club</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270922">
                <a:tc>
                  <a:txBody>
                    <a:bodyPr/>
                    <a:lstStyle/>
                    <a:p>
                      <a:pPr marL="0" marR="0">
                        <a:lnSpc>
                          <a:spcPct val="107000"/>
                        </a:lnSpc>
                        <a:spcBef>
                          <a:spcPts val="0"/>
                        </a:spcBef>
                        <a:spcAft>
                          <a:spcPts val="0"/>
                        </a:spcAft>
                      </a:pPr>
                      <a:r>
                        <a:rPr lang="en-US" sz="2000" u="sng">
                          <a:effectLst/>
                        </a:rPr>
                        <a:t>Clayton Mansel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William Jewell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Undergrad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Liberty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Oxford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7288981"/>
                  </a:ext>
                </a:extLst>
              </a:tr>
              <a:tr h="270922">
                <a:tc>
                  <a:txBody>
                    <a:bodyPr/>
                    <a:lstStyle/>
                    <a:p>
                      <a:pPr marL="0" marR="0">
                        <a:lnSpc>
                          <a:spcPct val="107000"/>
                        </a:lnSpc>
                        <a:spcBef>
                          <a:spcPts val="0"/>
                        </a:spcBef>
                        <a:spcAft>
                          <a:spcPts val="0"/>
                        </a:spcAft>
                      </a:pPr>
                      <a:r>
                        <a:rPr lang="en-US" sz="2000" dirty="0">
                          <a:effectLst/>
                        </a:rPr>
                        <a:t>Riley Martin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William Jewell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Undergrad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Liberty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Oxford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69894551"/>
                  </a:ext>
                </a:extLst>
              </a:tr>
              <a:tr h="554472">
                <a:tc>
                  <a:txBody>
                    <a:bodyPr/>
                    <a:lstStyle/>
                    <a:p>
                      <a:pPr marL="0" marR="0">
                        <a:lnSpc>
                          <a:spcPct val="107000"/>
                        </a:lnSpc>
                        <a:spcBef>
                          <a:spcPts val="0"/>
                        </a:spcBef>
                        <a:spcAft>
                          <a:spcPts val="0"/>
                        </a:spcAft>
                      </a:pPr>
                      <a:r>
                        <a:rPr lang="en-US" sz="2000">
                          <a:effectLst/>
                        </a:rPr>
                        <a:t>Riley Garrett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University of Arkansas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Undergrad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Liberty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South Africa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70898014"/>
                  </a:ext>
                </a:extLst>
              </a:tr>
            </a:tbl>
          </a:graphicData>
        </a:graphic>
      </p:graphicFrame>
      <p:sp>
        <p:nvSpPr>
          <p:cNvPr id="13" name="Rectangle 3">
            <a:extLst>
              <a:ext uri="{FF2B5EF4-FFF2-40B4-BE49-F238E27FC236}">
                <a16:creationId xmlns:a16="http://schemas.microsoft.com/office/drawing/2014/main" id="{785E8CCD-980E-D6CC-638B-0B0EB3048EFB}"/>
              </a:ext>
            </a:extLst>
          </p:cNvPr>
          <p:cNvSpPr>
            <a:spLocks noChangeArrowheads="1"/>
          </p:cNvSpPr>
          <p:nvPr/>
        </p:nvSpPr>
        <p:spPr bwMode="auto">
          <a:xfrm>
            <a:off x="2423911" y="1649733"/>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000"/>
          </a:p>
        </p:txBody>
      </p:sp>
      <p:sp>
        <p:nvSpPr>
          <p:cNvPr id="15" name="TextBox 14">
            <a:extLst>
              <a:ext uri="{FF2B5EF4-FFF2-40B4-BE49-F238E27FC236}">
                <a16:creationId xmlns:a16="http://schemas.microsoft.com/office/drawing/2014/main" id="{3DEC81F6-B2B0-7E62-94DA-3169757E54A2}"/>
              </a:ext>
            </a:extLst>
          </p:cNvPr>
          <p:cNvSpPr txBox="1"/>
          <p:nvPr/>
        </p:nvSpPr>
        <p:spPr>
          <a:xfrm>
            <a:off x="1551302" y="1344288"/>
            <a:ext cx="4572000" cy="400110"/>
          </a:xfrm>
          <a:prstGeom prst="rect">
            <a:avLst/>
          </a:prstGeom>
          <a:noFill/>
        </p:spPr>
        <p:txBody>
          <a:bodyPr wrap="square">
            <a:spAutoFit/>
          </a:bodyPr>
          <a:lstStyle/>
          <a:p>
            <a:r>
              <a:rPr lang="en-US" sz="2000" dirty="0">
                <a:solidFill>
                  <a:schemeClr val="bg1"/>
                </a:solidFill>
                <a:latin typeface="Times New Roman" panose="02020603050405020304" pitchFamily="18" charset="0"/>
                <a:ea typeface="Calibri" panose="020F0502020204030204" pitchFamily="34" charset="0"/>
              </a:rPr>
              <a:t>Academic Year 2018-2019</a:t>
            </a:r>
            <a:endParaRPr lang="en-US" sz="2000" dirty="0">
              <a:solidFill>
                <a:schemeClr val="bg1"/>
              </a:solidFill>
            </a:endParaRPr>
          </a:p>
        </p:txBody>
      </p:sp>
      <p:sp>
        <p:nvSpPr>
          <p:cNvPr id="16" name="TextBox 15">
            <a:extLst>
              <a:ext uri="{FF2B5EF4-FFF2-40B4-BE49-F238E27FC236}">
                <a16:creationId xmlns:a16="http://schemas.microsoft.com/office/drawing/2014/main" id="{4DDFD644-36B9-231A-D4F6-70F871D1738F}"/>
              </a:ext>
            </a:extLst>
          </p:cNvPr>
          <p:cNvSpPr txBox="1"/>
          <p:nvPr/>
        </p:nvSpPr>
        <p:spPr>
          <a:xfrm>
            <a:off x="1551302" y="3502502"/>
            <a:ext cx="5814396" cy="400110"/>
          </a:xfrm>
          <a:prstGeom prst="rect">
            <a:avLst/>
          </a:prstGeom>
          <a:noFill/>
        </p:spPr>
        <p:txBody>
          <a:bodyPr wrap="square">
            <a:spAutoFit/>
          </a:bodyPr>
          <a:lstStyle/>
          <a:p>
            <a:r>
              <a:rPr lang="en-US" sz="2000" dirty="0">
                <a:solidFill>
                  <a:schemeClr val="bg1"/>
                </a:solidFill>
                <a:latin typeface="Times New Roman" panose="02020603050405020304" pitchFamily="18" charset="0"/>
                <a:ea typeface="Calibri" panose="020F0502020204030204" pitchFamily="34" charset="0"/>
              </a:rPr>
              <a:t>Academic Year 2019-2020 – Beginning of COVID</a:t>
            </a:r>
            <a:endParaRPr lang="en-US" sz="2000" dirty="0">
              <a:solidFill>
                <a:schemeClr val="bg1"/>
              </a:solidFill>
            </a:endParaRPr>
          </a:p>
        </p:txBody>
      </p:sp>
      <p:graphicFrame>
        <p:nvGraphicFramePr>
          <p:cNvPr id="17" name="Table 16">
            <a:extLst>
              <a:ext uri="{FF2B5EF4-FFF2-40B4-BE49-F238E27FC236}">
                <a16:creationId xmlns:a16="http://schemas.microsoft.com/office/drawing/2014/main" id="{0A261D2F-C2B3-AB5B-3C02-E7BF2BE00825}"/>
              </a:ext>
            </a:extLst>
          </p:cNvPr>
          <p:cNvGraphicFramePr>
            <a:graphicFrameLocks noGrp="1"/>
          </p:cNvGraphicFramePr>
          <p:nvPr>
            <p:extLst>
              <p:ext uri="{D42A27DB-BD31-4B8C-83A1-F6EECF244321}">
                <p14:modId xmlns:p14="http://schemas.microsoft.com/office/powerpoint/2010/main" val="3885522025"/>
              </p:ext>
            </p:extLst>
          </p:nvPr>
        </p:nvGraphicFramePr>
        <p:xfrm>
          <a:off x="1685838" y="4026283"/>
          <a:ext cx="8208912" cy="1325563"/>
        </p:xfrm>
        <a:graphic>
          <a:graphicData uri="http://schemas.openxmlformats.org/drawingml/2006/table">
            <a:tbl>
              <a:tblPr firstRow="1" firstCol="1" bandRow="1">
                <a:tableStyleId>{073A0DAA-6AF3-43AB-8588-CEC1D06C72B9}</a:tableStyleId>
              </a:tblPr>
              <a:tblGrid>
                <a:gridCol w="1578639">
                  <a:extLst>
                    <a:ext uri="{9D8B030D-6E8A-4147-A177-3AD203B41FA5}">
                      <a16:colId xmlns:a16="http://schemas.microsoft.com/office/drawing/2014/main" val="3750695959"/>
                    </a:ext>
                  </a:extLst>
                </a:gridCol>
                <a:gridCol w="1499705">
                  <a:extLst>
                    <a:ext uri="{9D8B030D-6E8A-4147-A177-3AD203B41FA5}">
                      <a16:colId xmlns:a16="http://schemas.microsoft.com/office/drawing/2014/main" val="576372107"/>
                    </a:ext>
                  </a:extLst>
                </a:gridCol>
                <a:gridCol w="1183977">
                  <a:extLst>
                    <a:ext uri="{9D8B030D-6E8A-4147-A177-3AD203B41FA5}">
                      <a16:colId xmlns:a16="http://schemas.microsoft.com/office/drawing/2014/main" val="2353139292"/>
                    </a:ext>
                  </a:extLst>
                </a:gridCol>
                <a:gridCol w="1657568">
                  <a:extLst>
                    <a:ext uri="{9D8B030D-6E8A-4147-A177-3AD203B41FA5}">
                      <a16:colId xmlns:a16="http://schemas.microsoft.com/office/drawing/2014/main" val="3315295001"/>
                    </a:ext>
                  </a:extLst>
                </a:gridCol>
                <a:gridCol w="2289023">
                  <a:extLst>
                    <a:ext uri="{9D8B030D-6E8A-4147-A177-3AD203B41FA5}">
                      <a16:colId xmlns:a16="http://schemas.microsoft.com/office/drawing/2014/main" val="1944032982"/>
                    </a:ext>
                  </a:extLst>
                </a:gridCol>
              </a:tblGrid>
              <a:tr h="323843">
                <a:tc>
                  <a:txBody>
                    <a:bodyPr/>
                    <a:lstStyle/>
                    <a:p>
                      <a:pPr marL="0" marR="0">
                        <a:lnSpc>
                          <a:spcPct val="107000"/>
                        </a:lnSpc>
                        <a:spcBef>
                          <a:spcPts val="0"/>
                        </a:spcBef>
                        <a:spcAft>
                          <a:spcPts val="0"/>
                        </a:spcAft>
                      </a:pPr>
                      <a:r>
                        <a:rPr lang="en-US" sz="2000" dirty="0">
                          <a:effectLst/>
                        </a:rPr>
                        <a:t>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School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a:effectLst/>
                        </a:rPr>
                        <a:t>Level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Local Club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2000" dirty="0">
                          <a:effectLst/>
                        </a:rPr>
                        <a:t>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799174"/>
                  </a:ext>
                </a:extLst>
              </a:tr>
              <a:tr h="1001720">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Drew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Zeba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Truman State University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rPr>
                        <a:t>Undergrad</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Kirksville North Star Club</a:t>
                      </a:r>
                    </a:p>
                  </a:txBody>
                  <a:tcPr marL="68580" marR="68580" marT="0" marB="0" anchor="b"/>
                </a:tc>
                <a:tc>
                  <a:txBody>
                    <a:bodyPr/>
                    <a:lstStyle/>
                    <a:p>
                      <a:pPr marL="0" marR="0">
                        <a:lnSpc>
                          <a:spcPct val="1070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Asociacion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Pop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Wuj</a:t>
                      </a:r>
                      <a:r>
                        <a:rPr lang="en-US" sz="2000" dirty="0">
                          <a:effectLst/>
                          <a:latin typeface="Calibri" panose="020F0502020204030204" pitchFamily="34" charset="0"/>
                          <a:ea typeface="Calibri" panose="020F0502020204030204" pitchFamily="34" charset="0"/>
                          <a:cs typeface="Times New Roman" panose="02020603050405020304" pitchFamily="18" charset="0"/>
                        </a:rPr>
                        <a:t>, Quetzaltenango, Guatemala</a:t>
                      </a:r>
                    </a:p>
                  </a:txBody>
                  <a:tcPr marL="68580" marR="68580" marT="0" marB="0" anchor="b"/>
                </a:tc>
                <a:extLst>
                  <a:ext uri="{0D108BD9-81ED-4DB2-BD59-A6C34878D82A}">
                    <a16:rowId xmlns:a16="http://schemas.microsoft.com/office/drawing/2014/main" val="1307288981"/>
                  </a:ext>
                </a:extLst>
              </a:tr>
            </a:tbl>
          </a:graphicData>
        </a:graphic>
      </p:graphicFrame>
      <p:sp>
        <p:nvSpPr>
          <p:cNvPr id="18" name="TextBox 17">
            <a:extLst>
              <a:ext uri="{FF2B5EF4-FFF2-40B4-BE49-F238E27FC236}">
                <a16:creationId xmlns:a16="http://schemas.microsoft.com/office/drawing/2014/main" id="{141E5E3D-55F5-D443-1326-8086D5E6A8B3}"/>
              </a:ext>
            </a:extLst>
          </p:cNvPr>
          <p:cNvSpPr txBox="1"/>
          <p:nvPr/>
        </p:nvSpPr>
        <p:spPr>
          <a:xfrm>
            <a:off x="1551302" y="5364929"/>
            <a:ext cx="5814396" cy="461665"/>
          </a:xfrm>
          <a:prstGeom prst="rect">
            <a:avLst/>
          </a:prstGeom>
          <a:noFill/>
        </p:spPr>
        <p:txBody>
          <a:bodyPr wrap="square">
            <a:spAutoFit/>
          </a:bodyPr>
          <a:lstStyle/>
          <a:p>
            <a:r>
              <a:rPr lang="en-US" sz="2400" dirty="0">
                <a:solidFill>
                  <a:schemeClr val="bg1"/>
                </a:solidFill>
                <a:latin typeface="Times New Roman" panose="02020603050405020304" pitchFamily="18" charset="0"/>
                <a:ea typeface="Calibri" panose="020F0502020204030204" pitchFamily="34" charset="0"/>
              </a:rPr>
              <a:t>COVID Break</a:t>
            </a:r>
            <a:endParaRPr lang="en-US" sz="2400" dirty="0">
              <a:solidFill>
                <a:schemeClr val="bg1"/>
              </a:solidFill>
            </a:endParaRPr>
          </a:p>
        </p:txBody>
      </p:sp>
    </p:spTree>
    <p:extLst>
      <p:ext uri="{BB962C8B-B14F-4D97-AF65-F5344CB8AC3E}">
        <p14:creationId xmlns:p14="http://schemas.microsoft.com/office/powerpoint/2010/main" val="4020467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4136</TotalTime>
  <Words>2786</Words>
  <Application>Microsoft Office PowerPoint</Application>
  <PresentationFormat>Widescreen</PresentationFormat>
  <Paragraphs>293</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Garamond</vt:lpstr>
      <vt:lpstr>Symbol</vt:lpstr>
      <vt:lpstr>Times New Roman</vt:lpstr>
      <vt:lpstr>Office Theme</vt:lpstr>
      <vt:lpstr>PowerPoint Presentation</vt:lpstr>
      <vt:lpstr>District Grant Scholarships and Global Grant Scholarships</vt:lpstr>
      <vt:lpstr>District Grant Scholarships and Global Grant Scholarships</vt:lpstr>
      <vt:lpstr>District Grant Scholarships and Global Grant Scholarships</vt:lpstr>
      <vt:lpstr>District Grant Scholarships Application for Study</vt:lpstr>
      <vt:lpstr>District Grant Scholarships Application for Study</vt:lpstr>
      <vt:lpstr>District Grant Scholarships Application for Study</vt:lpstr>
      <vt:lpstr>District Grant Scholarships Application for Study</vt:lpstr>
      <vt:lpstr>District Grant Participants</vt:lpstr>
      <vt:lpstr>PowerPoint Presentation</vt:lpstr>
      <vt:lpstr>PowerPoint Presentation</vt:lpstr>
      <vt:lpstr>Global Grant Scholarships</vt:lpstr>
      <vt:lpstr>Global Grant Scholarships</vt:lpstr>
      <vt:lpstr>Global Grant Scholarships</vt:lpstr>
      <vt:lpstr>Global Grant Scholarships</vt:lpstr>
      <vt:lpstr>Global Grant Scholarships</vt:lpstr>
      <vt:lpstr>PowerPoint Presentation</vt:lpstr>
      <vt:lpstr>Nicholas M Wehner </vt:lpstr>
      <vt:lpstr>Nicholas M Wehner </vt:lpstr>
      <vt:lpstr>PowerPoint Presentation</vt:lpstr>
      <vt:lpstr>PowerPoint Presentation</vt:lpstr>
      <vt:lpstr>PowerPoint Presentation</vt:lpstr>
      <vt:lpstr>PowerPoint Presentation</vt:lpstr>
      <vt:lpstr>Where Are They Now</vt:lpstr>
      <vt:lpstr>Where Are They Now</vt:lpstr>
      <vt:lpstr>How To Motivate Applicants</vt:lpstr>
      <vt:lpstr>Scholarships Timeline</vt:lpstr>
      <vt:lpstr>Student’s Timeline</vt:lpstr>
      <vt:lpstr>Resources</vt:lpstr>
      <vt:lpstr>Rotary Peace Fellows</vt:lpstr>
      <vt:lpstr>Rotary Peace Fellow Master’s Degrees</vt:lpstr>
      <vt:lpstr>Rotary Peace Fellow Professional Development Certificates</vt:lpstr>
      <vt:lpstr>Rotary Peace Fellows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Marc Horner</cp:lastModifiedBy>
  <cp:revision>393</cp:revision>
  <dcterms:created xsi:type="dcterms:W3CDTF">2010-05-23T14:28:12Z</dcterms:created>
  <dcterms:modified xsi:type="dcterms:W3CDTF">2023-09-28T20:41:19Z</dcterms:modified>
</cp:coreProperties>
</file>