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7" r:id="rId2"/>
    <p:sldId id="258" r:id="rId3"/>
    <p:sldId id="266" r:id="rId4"/>
    <p:sldId id="260" r:id="rId5"/>
    <p:sldId id="267" r:id="rId6"/>
    <p:sldId id="268" r:id="rId7"/>
    <p:sldId id="269" r:id="rId8"/>
    <p:sldId id="270" r:id="rId9"/>
    <p:sldId id="271" r:id="rId10"/>
    <p:sldId id="272" r:id="rId11"/>
    <p:sldId id="274" r:id="rId12"/>
    <p:sldId id="259" r:id="rId13"/>
    <p:sldId id="275" r:id="rId14"/>
    <p:sldId id="276" r:id="rId15"/>
    <p:sldId id="277" r:id="rId16"/>
    <p:sldId id="278" r:id="rId17"/>
    <p:sldId id="279" r:id="rId18"/>
    <p:sldId id="280" r:id="rId19"/>
    <p:sldId id="281" r:id="rId20"/>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4D3885-AF8C-4E22-8D1E-397118CFFA78}" v="3" dt="2026-08-10T14:34:52.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235" autoAdjust="0"/>
  </p:normalViewPr>
  <p:slideViewPr>
    <p:cSldViewPr>
      <p:cViewPr varScale="1">
        <p:scale>
          <a:sx n="71" d="100"/>
          <a:sy n="71" d="100"/>
        </p:scale>
        <p:origin x="275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08438" y="0"/>
            <a:ext cx="3067050" cy="468313"/>
          </a:xfrm>
          <a:prstGeom prst="rect">
            <a:avLst/>
          </a:prstGeom>
        </p:spPr>
        <p:txBody>
          <a:bodyPr vert="horz" lIns="91440" tIns="45720" rIns="91440" bIns="45720" rtlCol="0"/>
          <a:lstStyle>
            <a:lvl1pPr algn="r">
              <a:defRPr sz="1200"/>
            </a:lvl1pPr>
          </a:lstStyle>
          <a:p>
            <a:fld id="{9D9AF41B-D19A-45D1-BE84-3D4D680D3197}" type="datetimeFigureOut">
              <a:rPr lang="en-US" smtClean="0"/>
              <a:t>8/11/2026</a:t>
            </a:fld>
            <a:endParaRPr lang="en-US"/>
          </a:p>
        </p:txBody>
      </p:sp>
      <p:sp>
        <p:nvSpPr>
          <p:cNvPr id="4" name="Footer Placeholder 3"/>
          <p:cNvSpPr>
            <a:spLocks noGrp="1"/>
          </p:cNvSpPr>
          <p:nvPr>
            <p:ph type="ftr" sz="quarter" idx="2"/>
          </p:nvPr>
        </p:nvSpPr>
        <p:spPr>
          <a:xfrm>
            <a:off x="0" y="8893175"/>
            <a:ext cx="3067050"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438" y="8893175"/>
            <a:ext cx="3067050" cy="468313"/>
          </a:xfrm>
          <a:prstGeom prst="rect">
            <a:avLst/>
          </a:prstGeom>
        </p:spPr>
        <p:txBody>
          <a:bodyPr vert="horz" lIns="91440" tIns="45720" rIns="91440" bIns="45720" rtlCol="0" anchor="b"/>
          <a:lstStyle>
            <a:lvl1pPr algn="r">
              <a:defRPr sz="1200"/>
            </a:lvl1pPr>
          </a:lstStyle>
          <a:p>
            <a:fld id="{C5F2FB81-B288-4C33-8494-291F8BCBDBFD}" type="slidenum">
              <a:rPr lang="en-US" smtClean="0"/>
              <a:t>‹#›</a:t>
            </a:fld>
            <a:endParaRPr lang="en-US"/>
          </a:p>
        </p:txBody>
      </p:sp>
    </p:spTree>
    <p:extLst>
      <p:ext uri="{BB962C8B-B14F-4D97-AF65-F5344CB8AC3E}">
        <p14:creationId xmlns:p14="http://schemas.microsoft.com/office/powerpoint/2010/main" val="2649117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97F21B0F-EAD7-4152-B2BB-E6E714CED775}" type="datetimeFigureOut">
              <a:rPr lang="en-US" smtClean="0"/>
              <a:t>8/11/2026</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2C72CF51-C071-471A-A6DD-247A1D80B7F7}" type="slidenum">
              <a:rPr lang="en-US" smtClean="0"/>
              <a:t>‹#›</a:t>
            </a:fld>
            <a:endParaRPr lang="en-US"/>
          </a:p>
        </p:txBody>
      </p:sp>
    </p:spTree>
    <p:extLst>
      <p:ext uri="{BB962C8B-B14F-4D97-AF65-F5344CB8AC3E}">
        <p14:creationId xmlns:p14="http://schemas.microsoft.com/office/powerpoint/2010/main" val="2471183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854" indent="-285713" eaLnBrk="0" hangingPunct="0">
              <a:spcBef>
                <a:spcPct val="30000"/>
              </a:spcBef>
              <a:defRPr sz="1200">
                <a:solidFill>
                  <a:schemeClr val="tx1"/>
                </a:solidFill>
                <a:latin typeface="Arial" pitchFamily="34" charset="0"/>
                <a:cs typeface="Arial" pitchFamily="34" charset="0"/>
              </a:defRPr>
            </a:lvl2pPr>
            <a:lvl3pPr marL="1142853" indent="-228570" eaLnBrk="0" hangingPunct="0">
              <a:spcBef>
                <a:spcPct val="30000"/>
              </a:spcBef>
              <a:defRPr sz="1200">
                <a:solidFill>
                  <a:schemeClr val="tx1"/>
                </a:solidFill>
                <a:latin typeface="Arial" pitchFamily="34" charset="0"/>
                <a:cs typeface="Arial" pitchFamily="34" charset="0"/>
              </a:defRPr>
            </a:lvl3pPr>
            <a:lvl4pPr marL="1599994" indent="-228570" eaLnBrk="0" hangingPunct="0">
              <a:spcBef>
                <a:spcPct val="30000"/>
              </a:spcBef>
              <a:defRPr sz="1200">
                <a:solidFill>
                  <a:schemeClr val="tx1"/>
                </a:solidFill>
                <a:latin typeface="Arial" pitchFamily="34" charset="0"/>
                <a:cs typeface="Arial" pitchFamily="34" charset="0"/>
              </a:defRPr>
            </a:lvl4pPr>
            <a:lvl5pPr marL="2057134" indent="-228570" eaLnBrk="0" hangingPunct="0">
              <a:spcBef>
                <a:spcPct val="30000"/>
              </a:spcBef>
              <a:defRPr sz="1200">
                <a:solidFill>
                  <a:schemeClr val="tx1"/>
                </a:solidFill>
                <a:latin typeface="Arial" pitchFamily="34" charset="0"/>
                <a:cs typeface="Arial" pitchFamily="34" charset="0"/>
              </a:defRPr>
            </a:lvl5pPr>
            <a:lvl6pPr marL="2514276" indent="-228570" eaLnBrk="0" fontAlgn="base" hangingPunct="0">
              <a:spcBef>
                <a:spcPct val="30000"/>
              </a:spcBef>
              <a:spcAft>
                <a:spcPct val="0"/>
              </a:spcAft>
              <a:defRPr sz="1200">
                <a:solidFill>
                  <a:schemeClr val="tx1"/>
                </a:solidFill>
                <a:latin typeface="Arial" pitchFamily="34" charset="0"/>
                <a:cs typeface="Arial" pitchFamily="34" charset="0"/>
              </a:defRPr>
            </a:lvl6pPr>
            <a:lvl7pPr marL="2971417" indent="-228570" eaLnBrk="0" fontAlgn="base" hangingPunct="0">
              <a:spcBef>
                <a:spcPct val="30000"/>
              </a:spcBef>
              <a:spcAft>
                <a:spcPct val="0"/>
              </a:spcAft>
              <a:defRPr sz="1200">
                <a:solidFill>
                  <a:schemeClr val="tx1"/>
                </a:solidFill>
                <a:latin typeface="Arial" pitchFamily="34" charset="0"/>
                <a:cs typeface="Arial" pitchFamily="34" charset="0"/>
              </a:defRPr>
            </a:lvl7pPr>
            <a:lvl8pPr marL="3428558" indent="-228570" eaLnBrk="0" fontAlgn="base" hangingPunct="0">
              <a:spcBef>
                <a:spcPct val="30000"/>
              </a:spcBef>
              <a:spcAft>
                <a:spcPct val="0"/>
              </a:spcAft>
              <a:defRPr sz="1200">
                <a:solidFill>
                  <a:schemeClr val="tx1"/>
                </a:solidFill>
                <a:latin typeface="Arial" pitchFamily="34" charset="0"/>
                <a:cs typeface="Arial" pitchFamily="34" charset="0"/>
              </a:defRPr>
            </a:lvl8pPr>
            <a:lvl9pPr marL="3885699" indent="-22857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BA65A842-F733-44ED-BA6E-07E33B1E4B08}" type="slidenum">
              <a:rPr lang="en-US" altLang="en-US">
                <a:solidFill>
                  <a:prstClr val="black"/>
                </a:solidFill>
              </a:rPr>
              <a:pPr eaLnBrk="1" hangingPunct="1">
                <a:spcBef>
                  <a:spcPct val="0"/>
                </a:spcBef>
              </a:pPr>
              <a:t>1</a:t>
            </a:fld>
            <a:endParaRPr lang="en-US" altLang="en-US">
              <a:solidFill>
                <a:prstClr val="black"/>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mj-lt"/>
              <a:buNone/>
            </a:pPr>
            <a:endParaRPr lang="en-US" altLang="en-US" dirty="0">
              <a:latin typeface="Arial" pitchFamily="34" charset="0"/>
              <a:cs typeface="Arial" pitchFamily="34" charset="0"/>
            </a:endParaRPr>
          </a:p>
          <a:p>
            <a:pPr eaLnBrk="1" hangingPunct="1">
              <a:buFont typeface="+mj-lt"/>
              <a:buNone/>
            </a:pPr>
            <a:endParaRPr lang="en-US" altLang="en-US" dirty="0">
              <a:latin typeface="Arial" pitchFamily="34" charset="0"/>
              <a:cs typeface="Arial" pitchFamily="34" charset="0"/>
            </a:endParaRPr>
          </a:p>
          <a:p>
            <a:pPr eaLnBrk="1" hangingPunct="1">
              <a:buFont typeface="+mj-lt"/>
              <a:buNone/>
            </a:pPr>
            <a:r>
              <a:rPr lang="en-US" altLang="en-US" dirty="0">
                <a:latin typeface="Arial" pitchFamily="34" charset="0"/>
                <a:cs typeface="Arial" pitchFamily="34" charset="0"/>
              </a:rPr>
              <a:t>Welcome to District 6290 Rotary Foundation Grant Management Seminar</a:t>
            </a:r>
          </a:p>
          <a:p>
            <a:pPr eaLnBrk="1" hangingPunct="1">
              <a:buFont typeface="+mj-lt"/>
              <a:buNone/>
            </a:pPr>
            <a:endParaRPr lang="en-US" altLang="en-US" dirty="0">
              <a:latin typeface="Arial" pitchFamily="34" charset="0"/>
              <a:cs typeface="Arial" pitchFamily="34" charset="0"/>
            </a:endParaRPr>
          </a:p>
        </p:txBody>
      </p:sp>
      <p:sp>
        <p:nvSpPr>
          <p:cNvPr id="1741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854" indent="-285713" eaLnBrk="0" hangingPunct="0">
              <a:spcBef>
                <a:spcPct val="30000"/>
              </a:spcBef>
              <a:defRPr sz="1200">
                <a:solidFill>
                  <a:schemeClr val="tx1"/>
                </a:solidFill>
                <a:latin typeface="Arial" pitchFamily="34" charset="0"/>
                <a:cs typeface="Arial" pitchFamily="34" charset="0"/>
              </a:defRPr>
            </a:lvl2pPr>
            <a:lvl3pPr marL="1142853" indent="-228570" eaLnBrk="0" hangingPunct="0">
              <a:spcBef>
                <a:spcPct val="30000"/>
              </a:spcBef>
              <a:defRPr sz="1200">
                <a:solidFill>
                  <a:schemeClr val="tx1"/>
                </a:solidFill>
                <a:latin typeface="Arial" pitchFamily="34" charset="0"/>
                <a:cs typeface="Arial" pitchFamily="34" charset="0"/>
              </a:defRPr>
            </a:lvl3pPr>
            <a:lvl4pPr marL="1599994" indent="-228570" eaLnBrk="0" hangingPunct="0">
              <a:spcBef>
                <a:spcPct val="30000"/>
              </a:spcBef>
              <a:defRPr sz="1200">
                <a:solidFill>
                  <a:schemeClr val="tx1"/>
                </a:solidFill>
                <a:latin typeface="Arial" pitchFamily="34" charset="0"/>
                <a:cs typeface="Arial" pitchFamily="34" charset="0"/>
              </a:defRPr>
            </a:lvl4pPr>
            <a:lvl5pPr marL="2057134" indent="-228570" eaLnBrk="0" hangingPunct="0">
              <a:spcBef>
                <a:spcPct val="30000"/>
              </a:spcBef>
              <a:defRPr sz="1200">
                <a:solidFill>
                  <a:schemeClr val="tx1"/>
                </a:solidFill>
                <a:latin typeface="Arial" pitchFamily="34" charset="0"/>
                <a:cs typeface="Arial" pitchFamily="34" charset="0"/>
              </a:defRPr>
            </a:lvl5pPr>
            <a:lvl6pPr marL="2514276" indent="-228570" eaLnBrk="0" fontAlgn="base" hangingPunct="0">
              <a:spcBef>
                <a:spcPct val="30000"/>
              </a:spcBef>
              <a:spcAft>
                <a:spcPct val="0"/>
              </a:spcAft>
              <a:defRPr sz="1200">
                <a:solidFill>
                  <a:schemeClr val="tx1"/>
                </a:solidFill>
                <a:latin typeface="Arial" pitchFamily="34" charset="0"/>
                <a:cs typeface="Arial" pitchFamily="34" charset="0"/>
              </a:defRPr>
            </a:lvl6pPr>
            <a:lvl7pPr marL="2971417" indent="-228570" eaLnBrk="0" fontAlgn="base" hangingPunct="0">
              <a:spcBef>
                <a:spcPct val="30000"/>
              </a:spcBef>
              <a:spcAft>
                <a:spcPct val="0"/>
              </a:spcAft>
              <a:defRPr sz="1200">
                <a:solidFill>
                  <a:schemeClr val="tx1"/>
                </a:solidFill>
                <a:latin typeface="Arial" pitchFamily="34" charset="0"/>
                <a:cs typeface="Arial" pitchFamily="34" charset="0"/>
              </a:defRPr>
            </a:lvl7pPr>
            <a:lvl8pPr marL="3428558" indent="-228570" eaLnBrk="0" fontAlgn="base" hangingPunct="0">
              <a:spcBef>
                <a:spcPct val="30000"/>
              </a:spcBef>
              <a:spcAft>
                <a:spcPct val="0"/>
              </a:spcAft>
              <a:defRPr sz="1200">
                <a:solidFill>
                  <a:schemeClr val="tx1"/>
                </a:solidFill>
                <a:latin typeface="Arial" pitchFamily="34" charset="0"/>
                <a:cs typeface="Arial" pitchFamily="34" charset="0"/>
              </a:defRPr>
            </a:lvl8pPr>
            <a:lvl9pPr marL="3885699" indent="-22857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A4F55CE3-E16E-4FFC-A5B8-248BAD3967CC}" type="datetime1">
              <a:rPr lang="en-US" altLang="en-US">
                <a:solidFill>
                  <a:prstClr val="black"/>
                </a:solidFill>
              </a:rPr>
              <a:pPr eaLnBrk="1" hangingPunct="1">
                <a:spcBef>
                  <a:spcPct val="0"/>
                </a:spcBef>
              </a:pPr>
              <a:t>8/11/2026</a:t>
            </a:fld>
            <a:endParaRPr lang="en-US"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endParaRPr lang="en-US" altLang="en-US" sz="1400" b="1" dirty="0">
              <a:latin typeface="Arial" pitchFamily="34" charset="0"/>
              <a:cs typeface="Arial" pitchFamily="34" charset="0"/>
            </a:endParaRPr>
          </a:p>
          <a:p>
            <a:pPr algn="ctr" eaLnBrk="1" hangingPunct="1">
              <a:defRPr/>
            </a:pPr>
            <a:r>
              <a:rPr lang="en-US" altLang="en-US" sz="1400" b="1" dirty="0">
                <a:latin typeface="Arial" pitchFamily="34" charset="0"/>
                <a:cs typeface="Arial" pitchFamily="34" charset="0"/>
              </a:rPr>
              <a:t>THIS IS THE MOST IMPORTANT PART OF OUR DISCUSSION TODAY</a:t>
            </a:r>
          </a:p>
          <a:p>
            <a:pPr algn="ctr" eaLnBrk="1" hangingPunct="1">
              <a:defRPr/>
            </a:pPr>
            <a:endParaRPr lang="en-US" altLang="en-US" sz="1400" b="1" dirty="0">
              <a:latin typeface="Arial" pitchFamily="34" charset="0"/>
              <a:cs typeface="Arial" pitchFamily="34" charset="0"/>
            </a:endParaRPr>
          </a:p>
          <a:p>
            <a:pPr eaLnBrk="1" hangingPunct="1">
              <a:defRPr/>
            </a:pPr>
            <a:r>
              <a:rPr lang="en-US" altLang="en-US" dirty="0">
                <a:latin typeface="Arial" pitchFamily="34" charset="0"/>
                <a:cs typeface="Arial" pitchFamily="34" charset="0"/>
              </a:rPr>
              <a:t>How your donations to the Annual Fund are handled when they arrive at The Rotary Foundation, and then how they are turned into matching funds for your grant requests: </a:t>
            </a:r>
            <a:r>
              <a:rPr lang="en-US" altLang="en-US" b="1" dirty="0">
                <a:latin typeface="Arial" pitchFamily="34" charset="0"/>
                <a:cs typeface="Arial" pitchFamily="34" charset="0"/>
              </a:rPr>
              <a:t>THIS IS IMPOSSIBLE TO READ.  Please be sure you have a handout to follow along and take notes.</a:t>
            </a:r>
          </a:p>
          <a:p>
            <a:pPr eaLnBrk="1" hangingPunct="1">
              <a:defRPr/>
            </a:pPr>
            <a:endParaRPr lang="en-US" altLang="en-US" dirty="0">
              <a:latin typeface="Arial" pitchFamily="34" charset="0"/>
              <a:cs typeface="Arial" pitchFamily="34" charset="0"/>
            </a:endParaRPr>
          </a:p>
          <a:p>
            <a:pPr eaLnBrk="1" hangingPunct="1">
              <a:defRPr/>
            </a:pPr>
            <a:endParaRPr lang="en-US" altLang="en-US" dirty="0">
              <a:latin typeface="Arial" pitchFamily="34" charset="0"/>
              <a:cs typeface="Arial" pitchFamily="34" charset="0"/>
            </a:endParaRPr>
          </a:p>
          <a:p>
            <a:pPr marL="228570" indent="-228570">
              <a:lnSpc>
                <a:spcPct val="150000"/>
              </a:lnSpc>
              <a:spcBef>
                <a:spcPts val="600"/>
              </a:spcBef>
              <a:buFont typeface="Calibri" pitchFamily="34" charset="0"/>
              <a:buAutoNum type="arabicPeriod"/>
              <a:defRPr/>
            </a:pPr>
            <a:r>
              <a:rPr lang="en-US" altLang="en-US" dirty="0">
                <a:latin typeface="Arial" pitchFamily="34" charset="0"/>
                <a:cs typeface="Arial" pitchFamily="34" charset="0"/>
              </a:rPr>
              <a:t>First they sit in a bank account earning interest for three years.  At the end of three years the interest earned goes to TRF to run their business and all the money we gave is divided in half:</a:t>
            </a:r>
          </a:p>
          <a:p>
            <a:pPr marL="228570"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Our half is called District Designated Funds and they come back to us </a:t>
            </a:r>
            <a:r>
              <a:rPr lang="en-US" altLang="en-US" b="1" dirty="0">
                <a:latin typeface="Arial" pitchFamily="34" charset="0"/>
                <a:cs typeface="Arial" pitchFamily="34" charset="0"/>
              </a:rPr>
              <a:t>to match club’s grant requests for three kinds of grants: District Local and District International Grants and Global Grants (more on these in a minute)</a:t>
            </a:r>
            <a:r>
              <a:rPr lang="en-US" altLang="en-US" dirty="0">
                <a:latin typeface="Arial" pitchFamily="34" charset="0"/>
                <a:cs typeface="Arial" pitchFamily="34" charset="0"/>
              </a:rPr>
              <a:t>.</a:t>
            </a:r>
          </a:p>
          <a:p>
            <a:pPr marL="228570"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The half other half is deposited in the </a:t>
            </a:r>
            <a:r>
              <a:rPr lang="en-US" altLang="en-US" b="1" dirty="0">
                <a:latin typeface="Arial" pitchFamily="34" charset="0"/>
                <a:cs typeface="Arial" pitchFamily="34" charset="0"/>
              </a:rPr>
              <a:t>World Fund </a:t>
            </a:r>
            <a:r>
              <a:rPr lang="en-US" altLang="en-US" dirty="0">
                <a:latin typeface="Arial" pitchFamily="34" charset="0"/>
                <a:cs typeface="Arial" pitchFamily="34" charset="0"/>
              </a:rPr>
              <a:t>and are available to match </a:t>
            </a:r>
            <a:r>
              <a:rPr lang="en-US" altLang="en-US" b="1" dirty="0">
                <a:latin typeface="Arial" pitchFamily="34" charset="0"/>
                <a:cs typeface="Arial" pitchFamily="34" charset="0"/>
              </a:rPr>
              <a:t>Global Grants from all club requests worldwide</a:t>
            </a:r>
          </a:p>
          <a:p>
            <a:pPr marL="228570"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Voila!  All your donations from three years ago are now available to become matching funds for club grant requests! </a:t>
            </a:r>
            <a:r>
              <a:rPr lang="en-US" altLang="en-US" b="1" dirty="0">
                <a:latin typeface="Arial" pitchFamily="34" charset="0"/>
                <a:cs typeface="Arial" pitchFamily="34" charset="0"/>
              </a:rPr>
              <a:t>Here is the important lesson</a:t>
            </a:r>
            <a:r>
              <a:rPr lang="en-US" altLang="en-US" dirty="0">
                <a:latin typeface="Arial" pitchFamily="34" charset="0"/>
                <a:cs typeface="Arial" pitchFamily="34" charset="0"/>
              </a:rPr>
              <a:t>: </a:t>
            </a:r>
            <a:r>
              <a:rPr lang="en-US" altLang="en-US" b="1" dirty="0">
                <a:latin typeface="Arial" pitchFamily="34" charset="0"/>
                <a:cs typeface="Arial" pitchFamily="34" charset="0"/>
              </a:rPr>
              <a:t>the more we donate to the Annual Fund, the more is available to go back to clubs to turn good projects into great projects.  That is the only thing our donations are used for!</a:t>
            </a:r>
          </a:p>
          <a:p>
            <a:pPr marL="228570" indent="-228570">
              <a:lnSpc>
                <a:spcPct val="150000"/>
              </a:lnSpc>
              <a:spcBef>
                <a:spcPts val="600"/>
              </a:spcBef>
              <a:buFont typeface="Calibri" pitchFamily="34" charset="0"/>
              <a:buAutoNum type="arabicPeriod"/>
              <a:defRPr/>
            </a:pPr>
            <a:r>
              <a:rPr lang="en-US" altLang="en-US" dirty="0">
                <a:latin typeface="Arial" pitchFamily="34" charset="0"/>
                <a:cs typeface="Arial" pitchFamily="34" charset="0"/>
              </a:rPr>
              <a:t>The 50% set aside for the DDF gets further broken down by the District Rotary Foundation committee</a:t>
            </a:r>
          </a:p>
          <a:p>
            <a:pPr marL="228570"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Up to half can be used to match club requests for </a:t>
            </a:r>
            <a:r>
              <a:rPr lang="en-US" altLang="en-US" b="1" dirty="0">
                <a:latin typeface="Arial" pitchFamily="34" charset="0"/>
                <a:cs typeface="Arial" pitchFamily="34" charset="0"/>
              </a:rPr>
              <a:t>District Local and District International grants </a:t>
            </a:r>
            <a:r>
              <a:rPr lang="en-US" altLang="en-US" dirty="0">
                <a:latin typeface="Arial" pitchFamily="34" charset="0"/>
                <a:cs typeface="Arial" pitchFamily="34" charset="0"/>
              </a:rPr>
              <a:t>the other  half is used to match </a:t>
            </a:r>
            <a:r>
              <a:rPr lang="en-US" altLang="en-US" b="1" dirty="0">
                <a:latin typeface="Arial" pitchFamily="34" charset="0"/>
                <a:cs typeface="Arial" pitchFamily="34" charset="0"/>
              </a:rPr>
              <a:t>Global Grant </a:t>
            </a:r>
            <a:r>
              <a:rPr lang="en-US" altLang="en-US" dirty="0">
                <a:latin typeface="Arial" pitchFamily="34" charset="0"/>
                <a:cs typeface="Arial" pitchFamily="34" charset="0"/>
              </a:rPr>
              <a:t>requests by 6290 clubs</a:t>
            </a:r>
          </a:p>
          <a:p>
            <a:pPr marL="228570" indent="-228570">
              <a:lnSpc>
                <a:spcPct val="150000"/>
              </a:lnSpc>
              <a:spcBef>
                <a:spcPts val="600"/>
              </a:spcBef>
              <a:buFont typeface="Calibri" pitchFamily="34" charset="0"/>
              <a:buAutoNum type="arabicPeriod"/>
              <a:defRPr/>
            </a:pPr>
            <a:r>
              <a:rPr lang="en-US" altLang="en-US" dirty="0">
                <a:latin typeface="Arial" pitchFamily="34" charset="0"/>
                <a:cs typeface="Arial" pitchFamily="34" charset="0"/>
              </a:rPr>
              <a:t>It is the matching formulas that make this grant program so significant, leveraging your money into twice and even 3.5 times greater than the initially available funds at your club level.  Here is how this works:</a:t>
            </a:r>
          </a:p>
          <a:p>
            <a:pPr marL="228570" indent="-228570">
              <a:lnSpc>
                <a:spcPct val="150000"/>
              </a:lnSpc>
              <a:spcBef>
                <a:spcPts val="600"/>
              </a:spcBef>
              <a:buFont typeface="Arial" panose="020B0604020202020204" pitchFamily="34" charset="0"/>
              <a:buChar char="•"/>
              <a:defRPr/>
            </a:pPr>
            <a:r>
              <a:rPr lang="en-US" altLang="en-US" b="1" dirty="0">
                <a:latin typeface="Arial" pitchFamily="34" charset="0"/>
                <a:cs typeface="Arial" pitchFamily="34" charset="0"/>
              </a:rPr>
              <a:t>District grants: </a:t>
            </a:r>
            <a:r>
              <a:rPr lang="en-US" altLang="en-US" dirty="0">
                <a:latin typeface="Arial" pitchFamily="34" charset="0"/>
                <a:cs typeface="Arial" pitchFamily="34" charset="0"/>
              </a:rPr>
              <a:t> both local and international get matched at the rate of up to 1:1 ($2500 in club funds becomes $5,000 in project funds</a:t>
            </a:r>
          </a:p>
          <a:p>
            <a:pPr marL="228570" indent="-228570">
              <a:lnSpc>
                <a:spcPct val="150000"/>
              </a:lnSpc>
              <a:spcBef>
                <a:spcPts val="600"/>
              </a:spcBef>
              <a:buFont typeface="Arial" panose="020B0604020202020204" pitchFamily="34" charset="0"/>
              <a:buChar char="•"/>
              <a:defRPr/>
            </a:pPr>
            <a:r>
              <a:rPr lang="en-US" altLang="en-US" b="1" dirty="0">
                <a:latin typeface="Arial" pitchFamily="34" charset="0"/>
                <a:cs typeface="Arial" pitchFamily="34" charset="0"/>
              </a:rPr>
              <a:t>Global Grants </a:t>
            </a:r>
            <a:r>
              <a:rPr lang="en-US" altLang="en-US" dirty="0">
                <a:latin typeface="Arial" pitchFamily="34" charset="0"/>
                <a:cs typeface="Arial" pitchFamily="34" charset="0"/>
              </a:rPr>
              <a:t>get matched like this:</a:t>
            </a:r>
          </a:p>
          <a:p>
            <a:pPr marL="685711" lvl="1"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DDF matches club funds at up to 1:1 ($10,00 from club gets another $10,00 from DDF)</a:t>
            </a:r>
          </a:p>
          <a:p>
            <a:pPr marL="685711" lvl="1"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The World fund matched DDF funds at 1:1 ($10,00 DDF gets another $10,00 from World Fund)</a:t>
            </a:r>
          </a:p>
          <a:p>
            <a:pPr marL="685711" lvl="1"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The World Fund matches club funds at .5:1 (Club $8,500 gets another $4,250 from World Fund)</a:t>
            </a:r>
          </a:p>
          <a:p>
            <a:pPr marL="685711" lvl="1" indent="-228570">
              <a:lnSpc>
                <a:spcPct val="150000"/>
              </a:lnSpc>
              <a:spcBef>
                <a:spcPts val="600"/>
              </a:spcBef>
              <a:buFont typeface="Arial" panose="020B0604020202020204" pitchFamily="34" charset="0"/>
              <a:buChar char="•"/>
              <a:defRPr/>
            </a:pPr>
            <a:r>
              <a:rPr lang="en-US" altLang="en-US" dirty="0">
                <a:latin typeface="Arial" pitchFamily="34" charset="0"/>
                <a:cs typeface="Arial" pitchFamily="34" charset="0"/>
              </a:rPr>
              <a:t>$10,00 in club funds becomes $35,000 in project funds</a:t>
            </a:r>
          </a:p>
          <a:p>
            <a:pPr>
              <a:lnSpc>
                <a:spcPct val="150000"/>
              </a:lnSpc>
              <a:spcBef>
                <a:spcPts val="600"/>
              </a:spcBef>
              <a:defRPr/>
            </a:pPr>
            <a:r>
              <a:rPr lang="en-US" altLang="en-US" dirty="0">
                <a:latin typeface="Arial" pitchFamily="34" charset="0"/>
                <a:cs typeface="Arial" pitchFamily="34" charset="0"/>
              </a:rPr>
              <a:t>Where can you go to leverage your funds at a better rate,? And all this is available BECAUSE of the donations you and we and all Rotarians made to the Rotary Foundation Annual Fund three years previously.</a:t>
            </a:r>
          </a:p>
          <a:p>
            <a:pPr marL="1142853" lvl="2" indent="-228570">
              <a:spcBef>
                <a:spcPts val="600"/>
              </a:spcBef>
              <a:buFont typeface="Calibri" pitchFamily="34" charset="0"/>
              <a:buAutoNum type="arabicPeriod"/>
              <a:defRPr/>
            </a:pPr>
            <a:endParaRPr lang="en-US" altLang="en-US" dirty="0">
              <a:latin typeface="Arial" pitchFamily="34" charset="0"/>
              <a:cs typeface="Arial" pitchFamily="34" charset="0"/>
            </a:endParaRPr>
          </a:p>
          <a:p>
            <a:pPr marL="1142853" lvl="2" indent="-228570">
              <a:spcBef>
                <a:spcPts val="600"/>
              </a:spcBef>
              <a:buFont typeface="Calibri" pitchFamily="34" charset="0"/>
              <a:buAutoNum type="arabicPeriod"/>
              <a:defRPr/>
            </a:pPr>
            <a:endParaRPr lang="en-US" altLang="en-US" dirty="0">
              <a:latin typeface="Arial" pitchFamily="34" charset="0"/>
              <a:cs typeface="Arial" pitchFamily="34" charset="0"/>
            </a:endParaRPr>
          </a:p>
          <a:p>
            <a:pPr marL="685711" lvl="1" indent="-228570">
              <a:spcBef>
                <a:spcPts val="600"/>
              </a:spcBef>
              <a:buFont typeface="Calibri" pitchFamily="34" charset="0"/>
              <a:buAutoNum type="arabicPeriod"/>
              <a:defRPr/>
            </a:pPr>
            <a:endParaRPr lang="en-US" altLang="en-US" dirty="0">
              <a:latin typeface="Arial" pitchFamily="34" charset="0"/>
              <a:cs typeface="Arial" pitchFamily="34" charset="0"/>
            </a:endParaRPr>
          </a:p>
          <a:p>
            <a:pPr>
              <a:spcBef>
                <a:spcPts val="600"/>
              </a:spcBef>
              <a:defRPr/>
            </a:pPr>
            <a:endParaRPr lang="en-US" altLang="en-US" dirty="0">
              <a:latin typeface="Arial" pitchFamily="34" charset="0"/>
              <a:cs typeface="Arial" pitchFamily="34" charset="0"/>
            </a:endParaRPr>
          </a:p>
        </p:txBody>
      </p:sp>
      <p:sp>
        <p:nvSpPr>
          <p:cNvPr id="23556"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854" indent="-285713" eaLnBrk="0" hangingPunct="0">
              <a:spcBef>
                <a:spcPct val="30000"/>
              </a:spcBef>
              <a:defRPr sz="1200">
                <a:solidFill>
                  <a:schemeClr val="tx1"/>
                </a:solidFill>
                <a:latin typeface="Arial" pitchFamily="34" charset="0"/>
                <a:cs typeface="Arial" pitchFamily="34" charset="0"/>
              </a:defRPr>
            </a:lvl2pPr>
            <a:lvl3pPr marL="1142853" indent="-228570" eaLnBrk="0" hangingPunct="0">
              <a:spcBef>
                <a:spcPct val="30000"/>
              </a:spcBef>
              <a:defRPr sz="1200">
                <a:solidFill>
                  <a:schemeClr val="tx1"/>
                </a:solidFill>
                <a:latin typeface="Arial" pitchFamily="34" charset="0"/>
                <a:cs typeface="Arial" pitchFamily="34" charset="0"/>
              </a:defRPr>
            </a:lvl3pPr>
            <a:lvl4pPr marL="1599994" indent="-228570" eaLnBrk="0" hangingPunct="0">
              <a:spcBef>
                <a:spcPct val="30000"/>
              </a:spcBef>
              <a:defRPr sz="1200">
                <a:solidFill>
                  <a:schemeClr val="tx1"/>
                </a:solidFill>
                <a:latin typeface="Arial" pitchFamily="34" charset="0"/>
                <a:cs typeface="Arial" pitchFamily="34" charset="0"/>
              </a:defRPr>
            </a:lvl4pPr>
            <a:lvl5pPr marL="2057134" indent="-228570" eaLnBrk="0" hangingPunct="0">
              <a:spcBef>
                <a:spcPct val="30000"/>
              </a:spcBef>
              <a:defRPr sz="1200">
                <a:solidFill>
                  <a:schemeClr val="tx1"/>
                </a:solidFill>
                <a:latin typeface="Arial" pitchFamily="34" charset="0"/>
                <a:cs typeface="Arial" pitchFamily="34" charset="0"/>
              </a:defRPr>
            </a:lvl5pPr>
            <a:lvl6pPr marL="2514276" indent="-228570" eaLnBrk="0" fontAlgn="base" hangingPunct="0">
              <a:spcBef>
                <a:spcPct val="30000"/>
              </a:spcBef>
              <a:spcAft>
                <a:spcPct val="0"/>
              </a:spcAft>
              <a:defRPr sz="1200">
                <a:solidFill>
                  <a:schemeClr val="tx1"/>
                </a:solidFill>
                <a:latin typeface="Arial" pitchFamily="34" charset="0"/>
                <a:cs typeface="Arial" pitchFamily="34" charset="0"/>
              </a:defRPr>
            </a:lvl6pPr>
            <a:lvl7pPr marL="2971417" indent="-228570" eaLnBrk="0" fontAlgn="base" hangingPunct="0">
              <a:spcBef>
                <a:spcPct val="30000"/>
              </a:spcBef>
              <a:spcAft>
                <a:spcPct val="0"/>
              </a:spcAft>
              <a:defRPr sz="1200">
                <a:solidFill>
                  <a:schemeClr val="tx1"/>
                </a:solidFill>
                <a:latin typeface="Arial" pitchFamily="34" charset="0"/>
                <a:cs typeface="Arial" pitchFamily="34" charset="0"/>
              </a:defRPr>
            </a:lvl7pPr>
            <a:lvl8pPr marL="3428558" indent="-228570" eaLnBrk="0" fontAlgn="base" hangingPunct="0">
              <a:spcBef>
                <a:spcPct val="30000"/>
              </a:spcBef>
              <a:spcAft>
                <a:spcPct val="0"/>
              </a:spcAft>
              <a:defRPr sz="1200">
                <a:solidFill>
                  <a:schemeClr val="tx1"/>
                </a:solidFill>
                <a:latin typeface="Arial" pitchFamily="34" charset="0"/>
                <a:cs typeface="Arial" pitchFamily="34" charset="0"/>
              </a:defRPr>
            </a:lvl8pPr>
            <a:lvl9pPr marL="3885699" indent="-22857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690C0A31-B3A7-46E2-8A21-0441591362A3}" type="datetime1">
              <a:rPr lang="en-US" altLang="en-US" smtClean="0"/>
              <a:pPr eaLnBrk="1" hangingPunct="1">
                <a:spcBef>
                  <a:spcPct val="0"/>
                </a:spcBef>
              </a:pPr>
              <a:t>8/11/2026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72CF51-C071-471A-A6DD-247A1D80B7F7}" type="slidenum">
              <a:rPr lang="en-US" smtClean="0"/>
              <a:t>9</a:t>
            </a:fld>
            <a:endParaRPr lang="en-US"/>
          </a:p>
        </p:txBody>
      </p:sp>
    </p:spTree>
    <p:extLst>
      <p:ext uri="{BB962C8B-B14F-4D97-AF65-F5344CB8AC3E}">
        <p14:creationId xmlns:p14="http://schemas.microsoft.com/office/powerpoint/2010/main" val="1273719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5083" indent="-286570" eaLnBrk="0" hangingPunct="0">
              <a:spcBef>
                <a:spcPct val="30000"/>
              </a:spcBef>
              <a:defRPr sz="1200">
                <a:solidFill>
                  <a:schemeClr val="tx1"/>
                </a:solidFill>
                <a:latin typeface="Arial" pitchFamily="34" charset="0"/>
                <a:cs typeface="Arial" pitchFamily="34" charset="0"/>
              </a:defRPr>
            </a:lvl2pPr>
            <a:lvl3pPr marL="1146282" indent="-229256" eaLnBrk="0" hangingPunct="0">
              <a:spcBef>
                <a:spcPct val="30000"/>
              </a:spcBef>
              <a:defRPr sz="1200">
                <a:solidFill>
                  <a:schemeClr val="tx1"/>
                </a:solidFill>
                <a:latin typeface="Arial" pitchFamily="34" charset="0"/>
                <a:cs typeface="Arial" pitchFamily="34" charset="0"/>
              </a:defRPr>
            </a:lvl3pPr>
            <a:lvl4pPr marL="1604794" indent="-229256" eaLnBrk="0" hangingPunct="0">
              <a:spcBef>
                <a:spcPct val="30000"/>
              </a:spcBef>
              <a:defRPr sz="1200">
                <a:solidFill>
                  <a:schemeClr val="tx1"/>
                </a:solidFill>
                <a:latin typeface="Arial" pitchFamily="34" charset="0"/>
                <a:cs typeface="Arial" pitchFamily="34" charset="0"/>
              </a:defRPr>
            </a:lvl4pPr>
            <a:lvl5pPr marL="2063305" indent="-229256" eaLnBrk="0" hangingPunct="0">
              <a:spcBef>
                <a:spcPct val="30000"/>
              </a:spcBef>
              <a:defRPr sz="1200">
                <a:solidFill>
                  <a:schemeClr val="tx1"/>
                </a:solidFill>
                <a:latin typeface="Arial" pitchFamily="34" charset="0"/>
                <a:cs typeface="Arial" pitchFamily="34" charset="0"/>
              </a:defRPr>
            </a:lvl5pPr>
            <a:lvl6pPr marL="2521819" indent="-229256" eaLnBrk="0" fontAlgn="base" hangingPunct="0">
              <a:spcBef>
                <a:spcPct val="30000"/>
              </a:spcBef>
              <a:spcAft>
                <a:spcPct val="0"/>
              </a:spcAft>
              <a:defRPr sz="1200">
                <a:solidFill>
                  <a:schemeClr val="tx1"/>
                </a:solidFill>
                <a:latin typeface="Arial" pitchFamily="34" charset="0"/>
                <a:cs typeface="Arial" pitchFamily="34" charset="0"/>
              </a:defRPr>
            </a:lvl6pPr>
            <a:lvl7pPr marL="2980331" indent="-229256" eaLnBrk="0" fontAlgn="base" hangingPunct="0">
              <a:spcBef>
                <a:spcPct val="30000"/>
              </a:spcBef>
              <a:spcAft>
                <a:spcPct val="0"/>
              </a:spcAft>
              <a:defRPr sz="1200">
                <a:solidFill>
                  <a:schemeClr val="tx1"/>
                </a:solidFill>
                <a:latin typeface="Arial" pitchFamily="34" charset="0"/>
                <a:cs typeface="Arial" pitchFamily="34" charset="0"/>
              </a:defRPr>
            </a:lvl7pPr>
            <a:lvl8pPr marL="3438844" indent="-229256" eaLnBrk="0" fontAlgn="base" hangingPunct="0">
              <a:spcBef>
                <a:spcPct val="30000"/>
              </a:spcBef>
              <a:spcAft>
                <a:spcPct val="0"/>
              </a:spcAft>
              <a:defRPr sz="1200">
                <a:solidFill>
                  <a:schemeClr val="tx1"/>
                </a:solidFill>
                <a:latin typeface="Arial" pitchFamily="34" charset="0"/>
                <a:cs typeface="Arial" pitchFamily="34" charset="0"/>
              </a:defRPr>
            </a:lvl8pPr>
            <a:lvl9pPr marL="3897356" indent="-229256"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BA65A842-F733-44ED-BA6E-07E33B1E4B08}" type="slidenum">
              <a:rPr lang="en-US" altLang="en-US">
                <a:solidFill>
                  <a:prstClr val="black"/>
                </a:solidFill>
              </a:rPr>
              <a:pPr eaLnBrk="1" hangingPunct="1">
                <a:spcBef>
                  <a:spcPct val="0"/>
                </a:spcBef>
              </a:pPr>
              <a:t>10</a:t>
            </a:fld>
            <a:endParaRPr lang="en-US" altLang="en-US">
              <a:solidFill>
                <a:prstClr val="black"/>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mj-lt"/>
              <a:buNone/>
            </a:pPr>
            <a:endParaRPr lang="en-US" altLang="en-US" dirty="0">
              <a:latin typeface="Arial" pitchFamily="34" charset="0"/>
              <a:cs typeface="Arial" pitchFamily="34" charset="0"/>
            </a:endParaRPr>
          </a:p>
        </p:txBody>
      </p:sp>
      <p:sp>
        <p:nvSpPr>
          <p:cNvPr id="1741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5083" indent="-286570" eaLnBrk="0" hangingPunct="0">
              <a:spcBef>
                <a:spcPct val="30000"/>
              </a:spcBef>
              <a:defRPr sz="1200">
                <a:solidFill>
                  <a:schemeClr val="tx1"/>
                </a:solidFill>
                <a:latin typeface="Arial" pitchFamily="34" charset="0"/>
                <a:cs typeface="Arial" pitchFamily="34" charset="0"/>
              </a:defRPr>
            </a:lvl2pPr>
            <a:lvl3pPr marL="1146282" indent="-229256" eaLnBrk="0" hangingPunct="0">
              <a:spcBef>
                <a:spcPct val="30000"/>
              </a:spcBef>
              <a:defRPr sz="1200">
                <a:solidFill>
                  <a:schemeClr val="tx1"/>
                </a:solidFill>
                <a:latin typeface="Arial" pitchFamily="34" charset="0"/>
                <a:cs typeface="Arial" pitchFamily="34" charset="0"/>
              </a:defRPr>
            </a:lvl3pPr>
            <a:lvl4pPr marL="1604794" indent="-229256" eaLnBrk="0" hangingPunct="0">
              <a:spcBef>
                <a:spcPct val="30000"/>
              </a:spcBef>
              <a:defRPr sz="1200">
                <a:solidFill>
                  <a:schemeClr val="tx1"/>
                </a:solidFill>
                <a:latin typeface="Arial" pitchFamily="34" charset="0"/>
                <a:cs typeface="Arial" pitchFamily="34" charset="0"/>
              </a:defRPr>
            </a:lvl4pPr>
            <a:lvl5pPr marL="2063305" indent="-229256" eaLnBrk="0" hangingPunct="0">
              <a:spcBef>
                <a:spcPct val="30000"/>
              </a:spcBef>
              <a:defRPr sz="1200">
                <a:solidFill>
                  <a:schemeClr val="tx1"/>
                </a:solidFill>
                <a:latin typeface="Arial" pitchFamily="34" charset="0"/>
                <a:cs typeface="Arial" pitchFamily="34" charset="0"/>
              </a:defRPr>
            </a:lvl5pPr>
            <a:lvl6pPr marL="2521819" indent="-229256" eaLnBrk="0" fontAlgn="base" hangingPunct="0">
              <a:spcBef>
                <a:spcPct val="30000"/>
              </a:spcBef>
              <a:spcAft>
                <a:spcPct val="0"/>
              </a:spcAft>
              <a:defRPr sz="1200">
                <a:solidFill>
                  <a:schemeClr val="tx1"/>
                </a:solidFill>
                <a:latin typeface="Arial" pitchFamily="34" charset="0"/>
                <a:cs typeface="Arial" pitchFamily="34" charset="0"/>
              </a:defRPr>
            </a:lvl6pPr>
            <a:lvl7pPr marL="2980331" indent="-229256" eaLnBrk="0" fontAlgn="base" hangingPunct="0">
              <a:spcBef>
                <a:spcPct val="30000"/>
              </a:spcBef>
              <a:spcAft>
                <a:spcPct val="0"/>
              </a:spcAft>
              <a:defRPr sz="1200">
                <a:solidFill>
                  <a:schemeClr val="tx1"/>
                </a:solidFill>
                <a:latin typeface="Arial" pitchFamily="34" charset="0"/>
                <a:cs typeface="Arial" pitchFamily="34" charset="0"/>
              </a:defRPr>
            </a:lvl7pPr>
            <a:lvl8pPr marL="3438844" indent="-229256" eaLnBrk="0" fontAlgn="base" hangingPunct="0">
              <a:spcBef>
                <a:spcPct val="30000"/>
              </a:spcBef>
              <a:spcAft>
                <a:spcPct val="0"/>
              </a:spcAft>
              <a:defRPr sz="1200">
                <a:solidFill>
                  <a:schemeClr val="tx1"/>
                </a:solidFill>
                <a:latin typeface="Arial" pitchFamily="34" charset="0"/>
                <a:cs typeface="Arial" pitchFamily="34" charset="0"/>
              </a:defRPr>
            </a:lvl8pPr>
            <a:lvl9pPr marL="3897356" indent="-229256"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A4F55CE3-E16E-4FFC-A5B8-248BAD3967CC}" type="datetime1">
              <a:rPr lang="en-US" altLang="en-US">
                <a:solidFill>
                  <a:prstClr val="black"/>
                </a:solidFill>
              </a:rPr>
              <a:pPr eaLnBrk="1" hangingPunct="1">
                <a:spcBef>
                  <a:spcPct val="0"/>
                </a:spcBef>
              </a:pPr>
              <a:t>8/11/2026</a:t>
            </a:fld>
            <a:endParaRPr lang="en-US"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endParaRPr lang="en-US" altLang="en-US" sz="1400" b="1" dirty="0">
              <a:latin typeface="Arial" pitchFamily="34" charset="0"/>
              <a:cs typeface="Arial" pitchFamily="34" charset="0"/>
            </a:endParaRPr>
          </a:p>
          <a:p>
            <a:pPr marL="1146282" lvl="2" indent="-229256">
              <a:spcBef>
                <a:spcPts val="602"/>
              </a:spcBef>
              <a:buFont typeface="Calibri" pitchFamily="34" charset="0"/>
              <a:buAutoNum type="arabicPeriod"/>
              <a:defRPr/>
            </a:pPr>
            <a:endParaRPr lang="en-US" altLang="en-US" dirty="0">
              <a:latin typeface="Arial" pitchFamily="34" charset="0"/>
              <a:cs typeface="Arial" pitchFamily="34" charset="0"/>
            </a:endParaRPr>
          </a:p>
          <a:p>
            <a:pPr marL="1146282" lvl="2" indent="-229256">
              <a:spcBef>
                <a:spcPts val="602"/>
              </a:spcBef>
              <a:buFont typeface="Calibri" pitchFamily="34" charset="0"/>
              <a:buAutoNum type="arabicPeriod"/>
              <a:defRPr/>
            </a:pPr>
            <a:endParaRPr lang="en-US" altLang="en-US" dirty="0">
              <a:latin typeface="Arial" pitchFamily="34" charset="0"/>
              <a:cs typeface="Arial" pitchFamily="34" charset="0"/>
            </a:endParaRPr>
          </a:p>
          <a:p>
            <a:pPr marL="687768" lvl="1" indent="-229256">
              <a:spcBef>
                <a:spcPts val="602"/>
              </a:spcBef>
              <a:buFont typeface="Calibri" pitchFamily="34" charset="0"/>
              <a:buAutoNum type="arabicPeriod"/>
              <a:defRPr/>
            </a:pPr>
            <a:endParaRPr lang="en-US" altLang="en-US" dirty="0">
              <a:latin typeface="Arial" pitchFamily="34" charset="0"/>
              <a:cs typeface="Arial" pitchFamily="34" charset="0"/>
            </a:endParaRPr>
          </a:p>
          <a:p>
            <a:pPr>
              <a:spcBef>
                <a:spcPts val="602"/>
              </a:spcBef>
              <a:defRPr/>
            </a:pPr>
            <a:endParaRPr lang="en-US" altLang="en-US" dirty="0">
              <a:latin typeface="Arial" pitchFamily="34" charset="0"/>
              <a:cs typeface="Arial" pitchFamily="34" charset="0"/>
            </a:endParaRPr>
          </a:p>
        </p:txBody>
      </p:sp>
      <p:sp>
        <p:nvSpPr>
          <p:cNvPr id="23556"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5083" indent="-286570" eaLnBrk="0" hangingPunct="0">
              <a:spcBef>
                <a:spcPct val="30000"/>
              </a:spcBef>
              <a:defRPr sz="1200">
                <a:solidFill>
                  <a:schemeClr val="tx1"/>
                </a:solidFill>
                <a:latin typeface="Arial" pitchFamily="34" charset="0"/>
                <a:cs typeface="Arial" pitchFamily="34" charset="0"/>
              </a:defRPr>
            </a:lvl2pPr>
            <a:lvl3pPr marL="1146282" indent="-229256" eaLnBrk="0" hangingPunct="0">
              <a:spcBef>
                <a:spcPct val="30000"/>
              </a:spcBef>
              <a:defRPr sz="1200">
                <a:solidFill>
                  <a:schemeClr val="tx1"/>
                </a:solidFill>
                <a:latin typeface="Arial" pitchFamily="34" charset="0"/>
                <a:cs typeface="Arial" pitchFamily="34" charset="0"/>
              </a:defRPr>
            </a:lvl3pPr>
            <a:lvl4pPr marL="1604794" indent="-229256" eaLnBrk="0" hangingPunct="0">
              <a:spcBef>
                <a:spcPct val="30000"/>
              </a:spcBef>
              <a:defRPr sz="1200">
                <a:solidFill>
                  <a:schemeClr val="tx1"/>
                </a:solidFill>
                <a:latin typeface="Arial" pitchFamily="34" charset="0"/>
                <a:cs typeface="Arial" pitchFamily="34" charset="0"/>
              </a:defRPr>
            </a:lvl4pPr>
            <a:lvl5pPr marL="2063305" indent="-229256" eaLnBrk="0" hangingPunct="0">
              <a:spcBef>
                <a:spcPct val="30000"/>
              </a:spcBef>
              <a:defRPr sz="1200">
                <a:solidFill>
                  <a:schemeClr val="tx1"/>
                </a:solidFill>
                <a:latin typeface="Arial" pitchFamily="34" charset="0"/>
                <a:cs typeface="Arial" pitchFamily="34" charset="0"/>
              </a:defRPr>
            </a:lvl5pPr>
            <a:lvl6pPr marL="2521819" indent="-229256" eaLnBrk="0" fontAlgn="base" hangingPunct="0">
              <a:spcBef>
                <a:spcPct val="30000"/>
              </a:spcBef>
              <a:spcAft>
                <a:spcPct val="0"/>
              </a:spcAft>
              <a:defRPr sz="1200">
                <a:solidFill>
                  <a:schemeClr val="tx1"/>
                </a:solidFill>
                <a:latin typeface="Arial" pitchFamily="34" charset="0"/>
                <a:cs typeface="Arial" pitchFamily="34" charset="0"/>
              </a:defRPr>
            </a:lvl6pPr>
            <a:lvl7pPr marL="2980331" indent="-229256" eaLnBrk="0" fontAlgn="base" hangingPunct="0">
              <a:spcBef>
                <a:spcPct val="30000"/>
              </a:spcBef>
              <a:spcAft>
                <a:spcPct val="0"/>
              </a:spcAft>
              <a:defRPr sz="1200">
                <a:solidFill>
                  <a:schemeClr val="tx1"/>
                </a:solidFill>
                <a:latin typeface="Arial" pitchFamily="34" charset="0"/>
                <a:cs typeface="Arial" pitchFamily="34" charset="0"/>
              </a:defRPr>
            </a:lvl7pPr>
            <a:lvl8pPr marL="3438844" indent="-229256" eaLnBrk="0" fontAlgn="base" hangingPunct="0">
              <a:spcBef>
                <a:spcPct val="30000"/>
              </a:spcBef>
              <a:spcAft>
                <a:spcPct val="0"/>
              </a:spcAft>
              <a:defRPr sz="1200">
                <a:solidFill>
                  <a:schemeClr val="tx1"/>
                </a:solidFill>
                <a:latin typeface="Arial" pitchFamily="34" charset="0"/>
                <a:cs typeface="Arial" pitchFamily="34" charset="0"/>
              </a:defRPr>
            </a:lvl8pPr>
            <a:lvl9pPr marL="3897356" indent="-229256"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690C0A31-B3A7-46E2-8A21-0441591362A3}" type="datetime1">
              <a:rPr lang="en-US" altLang="en-US" smtClean="0"/>
              <a:pPr eaLnBrk="1" hangingPunct="1">
                <a:spcBef>
                  <a:spcPct val="0"/>
                </a:spcBef>
              </a:pPr>
              <a:t>8/11/2026</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72CF51-C071-471A-A6DD-247A1D80B7F7}" type="slidenum">
              <a:rPr lang="en-US" smtClean="0"/>
              <a:t>14</a:t>
            </a:fld>
            <a:endParaRPr lang="en-US"/>
          </a:p>
        </p:txBody>
      </p:sp>
    </p:spTree>
    <p:extLst>
      <p:ext uri="{BB962C8B-B14F-4D97-AF65-F5344CB8AC3E}">
        <p14:creationId xmlns:p14="http://schemas.microsoft.com/office/powerpoint/2010/main" val="92220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4996" indent="-286537" eaLnBrk="0" hangingPunct="0">
              <a:spcBef>
                <a:spcPct val="30000"/>
              </a:spcBef>
              <a:defRPr sz="1200">
                <a:solidFill>
                  <a:schemeClr val="tx1"/>
                </a:solidFill>
                <a:latin typeface="Arial" pitchFamily="34" charset="0"/>
                <a:cs typeface="Arial" pitchFamily="34" charset="0"/>
              </a:defRPr>
            </a:lvl2pPr>
            <a:lvl3pPr marL="1146149" indent="-229230" eaLnBrk="0" hangingPunct="0">
              <a:spcBef>
                <a:spcPct val="30000"/>
              </a:spcBef>
              <a:defRPr sz="1200">
                <a:solidFill>
                  <a:schemeClr val="tx1"/>
                </a:solidFill>
                <a:latin typeface="Arial" pitchFamily="34" charset="0"/>
                <a:cs typeface="Arial" pitchFamily="34" charset="0"/>
              </a:defRPr>
            </a:lvl3pPr>
            <a:lvl4pPr marL="1604609" indent="-229230" eaLnBrk="0" hangingPunct="0">
              <a:spcBef>
                <a:spcPct val="30000"/>
              </a:spcBef>
              <a:defRPr sz="1200">
                <a:solidFill>
                  <a:schemeClr val="tx1"/>
                </a:solidFill>
                <a:latin typeface="Arial" pitchFamily="34" charset="0"/>
                <a:cs typeface="Arial" pitchFamily="34" charset="0"/>
              </a:defRPr>
            </a:lvl4pPr>
            <a:lvl5pPr marL="2063068" indent="-229230" eaLnBrk="0" hangingPunct="0">
              <a:spcBef>
                <a:spcPct val="30000"/>
              </a:spcBef>
              <a:defRPr sz="1200">
                <a:solidFill>
                  <a:schemeClr val="tx1"/>
                </a:solidFill>
                <a:latin typeface="Arial" pitchFamily="34" charset="0"/>
                <a:cs typeface="Arial" pitchFamily="34" charset="0"/>
              </a:defRPr>
            </a:lvl5pPr>
            <a:lvl6pPr marL="2521529" indent="-229230" eaLnBrk="0" fontAlgn="base" hangingPunct="0">
              <a:spcBef>
                <a:spcPct val="30000"/>
              </a:spcBef>
              <a:spcAft>
                <a:spcPct val="0"/>
              </a:spcAft>
              <a:defRPr sz="1200">
                <a:solidFill>
                  <a:schemeClr val="tx1"/>
                </a:solidFill>
                <a:latin typeface="Arial" pitchFamily="34" charset="0"/>
                <a:cs typeface="Arial" pitchFamily="34" charset="0"/>
              </a:defRPr>
            </a:lvl6pPr>
            <a:lvl7pPr marL="2979988" indent="-229230" eaLnBrk="0" fontAlgn="base" hangingPunct="0">
              <a:spcBef>
                <a:spcPct val="30000"/>
              </a:spcBef>
              <a:spcAft>
                <a:spcPct val="0"/>
              </a:spcAft>
              <a:defRPr sz="1200">
                <a:solidFill>
                  <a:schemeClr val="tx1"/>
                </a:solidFill>
                <a:latin typeface="Arial" pitchFamily="34" charset="0"/>
                <a:cs typeface="Arial" pitchFamily="34" charset="0"/>
              </a:defRPr>
            </a:lvl7pPr>
            <a:lvl8pPr marL="3438447" indent="-229230" eaLnBrk="0" fontAlgn="base" hangingPunct="0">
              <a:spcBef>
                <a:spcPct val="30000"/>
              </a:spcBef>
              <a:spcAft>
                <a:spcPct val="0"/>
              </a:spcAft>
              <a:defRPr sz="1200">
                <a:solidFill>
                  <a:schemeClr val="tx1"/>
                </a:solidFill>
                <a:latin typeface="Arial" pitchFamily="34" charset="0"/>
                <a:cs typeface="Arial" pitchFamily="34" charset="0"/>
              </a:defRPr>
            </a:lvl8pPr>
            <a:lvl9pPr marL="3896909" indent="-22923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BA65A842-F733-44ED-BA6E-07E33B1E4B08}" type="slidenum">
              <a:rPr lang="en-US" altLang="en-US">
                <a:solidFill>
                  <a:prstClr val="black"/>
                </a:solidFill>
              </a:rPr>
              <a:pPr eaLnBrk="1" hangingPunct="1">
                <a:spcBef>
                  <a:spcPct val="0"/>
                </a:spcBef>
              </a:pPr>
              <a:t>17</a:t>
            </a:fld>
            <a:endParaRPr lang="en-US" altLang="en-US" dirty="0">
              <a:solidFill>
                <a:prstClr val="black"/>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mj-lt"/>
              <a:buNone/>
            </a:pPr>
            <a:r>
              <a:rPr lang="en-US" altLang="en-US" dirty="0">
                <a:latin typeface="Arial" pitchFamily="34" charset="0"/>
                <a:cs typeface="Arial" pitchFamily="34" charset="0"/>
              </a:rPr>
              <a:t>Play </a:t>
            </a:r>
            <a:r>
              <a:rPr lang="en-US" altLang="en-US" b="1" i="1" dirty="0">
                <a:latin typeface="Arial" pitchFamily="34" charset="0"/>
                <a:cs typeface="Arial" pitchFamily="34" charset="0"/>
              </a:rPr>
              <a:t>Calling All Angels </a:t>
            </a:r>
            <a:r>
              <a:rPr lang="en-US" altLang="en-US" dirty="0">
                <a:latin typeface="Arial" pitchFamily="34" charset="0"/>
                <a:cs typeface="Arial" pitchFamily="34" charset="0"/>
              </a:rPr>
              <a:t>as the group gathers</a:t>
            </a:r>
          </a:p>
          <a:p>
            <a:pPr eaLnBrk="1" hangingPunct="1">
              <a:buFont typeface="+mj-lt"/>
              <a:buNone/>
            </a:pPr>
            <a:endParaRPr lang="en-US" altLang="en-US" dirty="0">
              <a:latin typeface="Arial" pitchFamily="34" charset="0"/>
              <a:cs typeface="Arial" pitchFamily="34" charset="0"/>
            </a:endParaRPr>
          </a:p>
          <a:p>
            <a:pPr eaLnBrk="1" hangingPunct="1">
              <a:buFont typeface="+mj-lt"/>
              <a:buNone/>
            </a:pPr>
            <a:r>
              <a:rPr lang="en-US" altLang="en-US" dirty="0">
                <a:latin typeface="Arial" pitchFamily="34" charset="0"/>
                <a:cs typeface="Arial" pitchFamily="34" charset="0"/>
              </a:rPr>
              <a:t>Start on time!!</a:t>
            </a:r>
          </a:p>
          <a:p>
            <a:pPr eaLnBrk="1" hangingPunct="1">
              <a:buFont typeface="+mj-lt"/>
              <a:buNone/>
            </a:pPr>
            <a:endParaRPr lang="en-US" altLang="en-US" dirty="0">
              <a:latin typeface="Arial" pitchFamily="34" charset="0"/>
              <a:cs typeface="Arial" pitchFamily="34" charset="0"/>
            </a:endParaRPr>
          </a:p>
          <a:p>
            <a:pPr eaLnBrk="1" hangingPunct="1">
              <a:buFont typeface="+mj-lt"/>
              <a:buNone/>
            </a:pPr>
            <a:r>
              <a:rPr lang="en-US" altLang="en-US" dirty="0">
                <a:latin typeface="Arial" pitchFamily="34" charset="0"/>
                <a:cs typeface="Arial" pitchFamily="34" charset="0"/>
              </a:rPr>
              <a:t>Welcome to District 6290 Rotary Foundation Grant Management Seminar</a:t>
            </a:r>
          </a:p>
          <a:p>
            <a:pPr eaLnBrk="1" hangingPunct="1">
              <a:buFont typeface="+mj-lt"/>
              <a:buNone/>
            </a:pPr>
            <a:endParaRPr lang="en-US" altLang="en-US" dirty="0">
              <a:latin typeface="Arial" pitchFamily="34" charset="0"/>
              <a:cs typeface="Arial" pitchFamily="34" charset="0"/>
            </a:endParaRPr>
          </a:p>
        </p:txBody>
      </p:sp>
      <p:sp>
        <p:nvSpPr>
          <p:cNvPr id="1741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4996" indent="-286537" eaLnBrk="0" hangingPunct="0">
              <a:spcBef>
                <a:spcPct val="30000"/>
              </a:spcBef>
              <a:defRPr sz="1200">
                <a:solidFill>
                  <a:schemeClr val="tx1"/>
                </a:solidFill>
                <a:latin typeface="Arial" pitchFamily="34" charset="0"/>
                <a:cs typeface="Arial" pitchFamily="34" charset="0"/>
              </a:defRPr>
            </a:lvl2pPr>
            <a:lvl3pPr marL="1146149" indent="-229230" eaLnBrk="0" hangingPunct="0">
              <a:spcBef>
                <a:spcPct val="30000"/>
              </a:spcBef>
              <a:defRPr sz="1200">
                <a:solidFill>
                  <a:schemeClr val="tx1"/>
                </a:solidFill>
                <a:latin typeface="Arial" pitchFamily="34" charset="0"/>
                <a:cs typeface="Arial" pitchFamily="34" charset="0"/>
              </a:defRPr>
            </a:lvl3pPr>
            <a:lvl4pPr marL="1604609" indent="-229230" eaLnBrk="0" hangingPunct="0">
              <a:spcBef>
                <a:spcPct val="30000"/>
              </a:spcBef>
              <a:defRPr sz="1200">
                <a:solidFill>
                  <a:schemeClr val="tx1"/>
                </a:solidFill>
                <a:latin typeface="Arial" pitchFamily="34" charset="0"/>
                <a:cs typeface="Arial" pitchFamily="34" charset="0"/>
              </a:defRPr>
            </a:lvl4pPr>
            <a:lvl5pPr marL="2063068" indent="-229230" eaLnBrk="0" hangingPunct="0">
              <a:spcBef>
                <a:spcPct val="30000"/>
              </a:spcBef>
              <a:defRPr sz="1200">
                <a:solidFill>
                  <a:schemeClr val="tx1"/>
                </a:solidFill>
                <a:latin typeface="Arial" pitchFamily="34" charset="0"/>
                <a:cs typeface="Arial" pitchFamily="34" charset="0"/>
              </a:defRPr>
            </a:lvl5pPr>
            <a:lvl6pPr marL="2521529" indent="-229230" eaLnBrk="0" fontAlgn="base" hangingPunct="0">
              <a:spcBef>
                <a:spcPct val="30000"/>
              </a:spcBef>
              <a:spcAft>
                <a:spcPct val="0"/>
              </a:spcAft>
              <a:defRPr sz="1200">
                <a:solidFill>
                  <a:schemeClr val="tx1"/>
                </a:solidFill>
                <a:latin typeface="Arial" pitchFamily="34" charset="0"/>
                <a:cs typeface="Arial" pitchFamily="34" charset="0"/>
              </a:defRPr>
            </a:lvl6pPr>
            <a:lvl7pPr marL="2979988" indent="-229230" eaLnBrk="0" fontAlgn="base" hangingPunct="0">
              <a:spcBef>
                <a:spcPct val="30000"/>
              </a:spcBef>
              <a:spcAft>
                <a:spcPct val="0"/>
              </a:spcAft>
              <a:defRPr sz="1200">
                <a:solidFill>
                  <a:schemeClr val="tx1"/>
                </a:solidFill>
                <a:latin typeface="Arial" pitchFamily="34" charset="0"/>
                <a:cs typeface="Arial" pitchFamily="34" charset="0"/>
              </a:defRPr>
            </a:lvl7pPr>
            <a:lvl8pPr marL="3438447" indent="-229230" eaLnBrk="0" fontAlgn="base" hangingPunct="0">
              <a:spcBef>
                <a:spcPct val="30000"/>
              </a:spcBef>
              <a:spcAft>
                <a:spcPct val="0"/>
              </a:spcAft>
              <a:defRPr sz="1200">
                <a:solidFill>
                  <a:schemeClr val="tx1"/>
                </a:solidFill>
                <a:latin typeface="Arial" pitchFamily="34" charset="0"/>
                <a:cs typeface="Arial" pitchFamily="34" charset="0"/>
              </a:defRPr>
            </a:lvl8pPr>
            <a:lvl9pPr marL="3896909" indent="-22923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A4F55CE3-E16E-4FFC-A5B8-248BAD3967CC}" type="datetime1">
              <a:rPr lang="en-US" altLang="en-US">
                <a:solidFill>
                  <a:prstClr val="black"/>
                </a:solidFill>
              </a:rPr>
              <a:pPr eaLnBrk="1" hangingPunct="1">
                <a:spcBef>
                  <a:spcPct val="0"/>
                </a:spcBef>
              </a:pPr>
              <a:t>8/11/2026</a:t>
            </a:fld>
            <a:endParaRPr lang="en-US" alt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7" descr="1DistSemLeaderGuide-ppt-title-cloud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p:cNvSpPr>
            <a:spLocks noChangeArrowheads="1"/>
          </p:cNvSpPr>
          <p:nvPr userDrawn="1"/>
        </p:nvSpPr>
        <p:spPr bwMode="auto">
          <a:xfrm>
            <a:off x="2514600" y="6348413"/>
            <a:ext cx="5867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en-US" altLang="en-US" sz="1400">
                <a:solidFill>
                  <a:srgbClr val="000000"/>
                </a:solidFill>
              </a:rPr>
              <a:t>District 6970 Rotary Foundation Grant Management Seminar</a:t>
            </a:r>
          </a:p>
        </p:txBody>
      </p:sp>
      <p:sp>
        <p:nvSpPr>
          <p:cNvPr id="68610" name="Rectangle 2"/>
          <p:cNvSpPr>
            <a:spLocks noGrp="1" noChangeArrowheads="1"/>
          </p:cNvSpPr>
          <p:nvPr>
            <p:ph type="ctrTitle"/>
          </p:nvPr>
        </p:nvSpPr>
        <p:spPr>
          <a:xfrm>
            <a:off x="685800" y="2130425"/>
            <a:ext cx="7772400" cy="1470025"/>
          </a:xfrm>
        </p:spPr>
        <p:txBody>
          <a:bodyPr/>
          <a:lstStyle>
            <a:lvl1pPr>
              <a:defRPr smtClean="0"/>
            </a:lvl1pPr>
          </a:lstStyle>
          <a:p>
            <a:r>
              <a:rPr lang="en-US"/>
              <a:t>Click to edit Master title style</a:t>
            </a:r>
          </a:p>
        </p:txBody>
      </p:sp>
      <p:sp>
        <p:nvSpPr>
          <p:cNvPr id="68611" name="Rectangle 3"/>
          <p:cNvSpPr>
            <a:spLocks noGrp="1" noChangeArrowheads="1"/>
          </p:cNvSpPr>
          <p:nvPr>
            <p:ph type="subTitle" idx="1"/>
          </p:nvPr>
        </p:nvSpPr>
        <p:spPr>
          <a:xfrm>
            <a:off x="1371600" y="3886200"/>
            <a:ext cx="6400800" cy="1752600"/>
          </a:xfrm>
        </p:spPr>
        <p:txBody>
          <a:bodyPr/>
          <a:lstStyle>
            <a:lvl1pPr marL="0" indent="0" algn="ctr">
              <a:defRPr smtClean="0"/>
            </a:lvl1pPr>
          </a:lstStyle>
          <a:p>
            <a:r>
              <a:rPr lang="en-US"/>
              <a:t>Click to edit Master subtitle style</a:t>
            </a:r>
          </a:p>
        </p:txBody>
      </p:sp>
      <p:sp>
        <p:nvSpPr>
          <p:cNvPr id="6" name="Rectangle 4"/>
          <p:cNvSpPr>
            <a:spLocks noGrp="1" noChangeArrowheads="1"/>
          </p:cNvSpPr>
          <p:nvPr>
            <p:ph type="dt" sz="half" idx="10"/>
          </p:nvPr>
        </p:nvSpPr>
        <p:spPr/>
        <p:txBody>
          <a:bodyPr/>
          <a:lstStyle>
            <a:lvl1pPr>
              <a:defRPr sz="1400"/>
            </a:lvl1pPr>
          </a:lstStyle>
          <a:p>
            <a:pPr>
              <a:defRPr/>
            </a:pPr>
            <a:fld id="{9C4A3A47-B34E-49ED-929F-B736E04DD091}" type="datetime1">
              <a:rPr lang="en-US">
                <a:solidFill>
                  <a:srgbClr val="000000"/>
                </a:solidFill>
              </a:rPr>
              <a:pPr>
                <a:defRPr/>
              </a:pPr>
              <a:t>8/11/2026</a:t>
            </a:fld>
            <a:endParaRPr lang="en-US">
              <a:solidFill>
                <a:srgbClr val="000000"/>
              </a:solidFill>
            </a:endParaRPr>
          </a:p>
        </p:txBody>
      </p:sp>
      <p:sp>
        <p:nvSpPr>
          <p:cNvPr id="7" name="Rectangle 6"/>
          <p:cNvSpPr>
            <a:spLocks noGrp="1" noChangeArrowheads="1"/>
          </p:cNvSpPr>
          <p:nvPr>
            <p:ph type="sldNum" sz="quarter" idx="11"/>
          </p:nvPr>
        </p:nvSpPr>
        <p:spPr/>
        <p:txBody>
          <a:bodyPr/>
          <a:lstStyle>
            <a:lvl1pPr algn="r">
              <a:defRPr sz="1400"/>
            </a:lvl1pPr>
          </a:lstStyle>
          <a:p>
            <a:pPr>
              <a:defRPr/>
            </a:pPr>
            <a:fld id="{0598FEA1-B3CD-40F9-B82B-660AD47C12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8726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0EE292F-CCF7-465F-9643-81E2A66D6CF4}" type="datetime1">
              <a:rPr lang="en-US">
                <a:solidFill>
                  <a:srgbClr val="000000"/>
                </a:solidFill>
              </a:rPr>
              <a:pPr>
                <a:defRPr/>
              </a:pPr>
              <a:t>8/11/2026</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BADDEE15-88BD-470B-BCAC-FDFAE172EF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697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AE21AE5-E2F1-4EBE-8531-8FEBF74BA399}" type="datetime1">
              <a:rPr lang="en-US">
                <a:solidFill>
                  <a:srgbClr val="000000"/>
                </a:solidFill>
              </a:rPr>
              <a:pPr>
                <a:defRPr/>
              </a:pPr>
              <a:t>8/11/2026</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8121C4C1-31ED-4239-B3E0-364CF59C7C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5802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B33F8D3-3EB4-4B22-9208-D68D3BCE75E6}" type="datetime1">
              <a:rPr lang="en-US">
                <a:solidFill>
                  <a:srgbClr val="000000"/>
                </a:solidFill>
              </a:rPr>
              <a:pPr>
                <a:defRPr/>
              </a:pPr>
              <a:t>8/11/2026</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3E666056-92E0-4CC0-816E-30EF02B6041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956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F9D981D6-79E2-4C73-B930-DAC3EAD9DBD8}" type="datetime1">
              <a:rPr lang="en-US">
                <a:solidFill>
                  <a:srgbClr val="000000"/>
                </a:solidFill>
              </a:rPr>
              <a:pPr>
                <a:defRPr/>
              </a:pPr>
              <a:t>8/11/2026</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529754E-BB7D-416F-85AC-0E67B7FA39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4130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1EDB83F-91B5-4640-94D9-33458EABCB50}" type="datetime1">
              <a:rPr lang="en-US">
                <a:solidFill>
                  <a:srgbClr val="000000"/>
                </a:solidFill>
              </a:rPr>
              <a:pPr>
                <a:defRPr/>
              </a:pPr>
              <a:t>8/11/2026</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C7ECAE61-9179-4D19-9A9B-8DF30E1CA4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1866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C472E45-C9C3-4079-9740-7BF3CB3DE6E6}" type="datetime1">
              <a:rPr lang="en-US">
                <a:solidFill>
                  <a:srgbClr val="000000"/>
                </a:solidFill>
              </a:rPr>
              <a:pPr>
                <a:defRPr/>
              </a:pPr>
              <a:t>8/11/2026</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18BE8D2-9EE1-426C-816F-D7BFBA6D0A0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522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B7669417-5311-433A-B55C-E66ED281AA83}" type="datetime1">
              <a:rPr lang="en-US">
                <a:solidFill>
                  <a:srgbClr val="000000"/>
                </a:solidFill>
              </a:rPr>
              <a:pPr>
                <a:defRPr/>
              </a:pPr>
              <a:t>8/11/2026</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F0371FD8-4ADF-47DF-B279-281790722A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89276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0E2E84F4-71DD-4C01-8058-A58279A012D6}" type="datetime1">
              <a:rPr lang="en-US">
                <a:solidFill>
                  <a:srgbClr val="000000"/>
                </a:solidFill>
              </a:rPr>
              <a:pPr>
                <a:defRPr/>
              </a:pPr>
              <a:t>8/11/2026</a:t>
            </a:fld>
            <a:endParaRPr lang="en-US">
              <a:solidFill>
                <a:srgbClr val="00000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ECB71440-97A0-4C20-A506-4DD5FC83A6E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2421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54356D90-8407-4FCE-A781-1527B62903BC}" type="datetime1">
              <a:rPr lang="en-US">
                <a:solidFill>
                  <a:srgbClr val="000000"/>
                </a:solidFill>
              </a:rPr>
              <a:pPr>
                <a:defRPr/>
              </a:pPr>
              <a:t>8/11/2026</a:t>
            </a:fld>
            <a:endParaRPr lang="en-US">
              <a:solidFill>
                <a:srgbClr val="00000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155670A1-483A-489C-9910-20A8FC8D99B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956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3535B5F-8FA0-4F35-9464-BFE3DD91D0D2}" type="datetime1">
              <a:rPr lang="en-US">
                <a:solidFill>
                  <a:srgbClr val="000000"/>
                </a:solidFill>
              </a:rPr>
              <a:pPr>
                <a:defRPr/>
              </a:pPr>
              <a:t>8/11/2026</a:t>
            </a:fld>
            <a:endParaRPr lang="en-US">
              <a:solidFill>
                <a:srgbClr val="00000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EF227A42-2FEF-4F28-9DA2-2F864BA528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873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1B939AB-BFC5-4896-9919-A573EA6AB8D7}" type="datetime1">
              <a:rPr lang="en-US">
                <a:solidFill>
                  <a:srgbClr val="000000"/>
                </a:solidFill>
              </a:rPr>
              <a:pPr>
                <a:defRPr/>
              </a:pPr>
              <a:t>8/11/2026</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364B0331-6E97-4906-BD99-A73AB0AFA46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2195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1DistSemLeaderGuide-ppt-body-cloud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fontAlgn="base">
              <a:spcBef>
                <a:spcPct val="0"/>
              </a:spcBef>
              <a:spcAft>
                <a:spcPct val="0"/>
              </a:spcAft>
              <a:defRPr/>
            </a:pPr>
            <a:fld id="{3A6E76A6-F69D-4CA3-98B5-4F8957B7D512}" type="datetime1">
              <a:rPr lang="en-US">
                <a:solidFill>
                  <a:srgbClr val="000000"/>
                </a:solidFill>
              </a:rPr>
              <a:pPr fontAlgn="base">
                <a:spcBef>
                  <a:spcPct val="0"/>
                </a:spcBef>
                <a:spcAft>
                  <a:spcPct val="0"/>
                </a:spcAft>
                <a:defRPr/>
              </a:pPr>
              <a:t>8/11/2026</a:t>
            </a:fld>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fontAlgn="base">
              <a:spcBef>
                <a:spcPct val="0"/>
              </a:spcBef>
              <a:spcAft>
                <a:spcPct val="0"/>
              </a:spcAft>
              <a:defRPr/>
            </a:pPr>
            <a:fld id="{BC179957-ED2A-4CB7-9B0E-F9C62CA1FB54}" type="slidenum">
              <a:rPr lang="en-US">
                <a:solidFill>
                  <a:srgbClr val="000000"/>
                </a:solidFill>
              </a:rPr>
              <a:pPr fontAlgn="base">
                <a:spcBef>
                  <a:spcPct val="0"/>
                </a:spcBef>
                <a:spcAft>
                  <a:spcPct val="0"/>
                </a:spcAft>
                <a:defRPr/>
              </a:pPr>
              <a:t>‹#›</a:t>
            </a:fld>
            <a:endParaRPr lang="en-US">
              <a:solidFill>
                <a:srgbClr val="000000"/>
              </a:solidFill>
            </a:endParaRPr>
          </a:p>
        </p:txBody>
      </p:sp>
      <p:sp>
        <p:nvSpPr>
          <p:cNvPr id="1031" name="Text Box 8"/>
          <p:cNvSpPr txBox="1">
            <a:spLocks noChangeArrowheads="1"/>
          </p:cNvSpPr>
          <p:nvPr/>
        </p:nvSpPr>
        <p:spPr bwMode="auto">
          <a:xfrm>
            <a:off x="2828925" y="6302375"/>
            <a:ext cx="335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defRPr/>
            </a:pPr>
            <a:endParaRPr lang="en-US">
              <a:solidFill>
                <a:srgbClr val="000000"/>
              </a:solidFill>
            </a:endParaRPr>
          </a:p>
        </p:txBody>
      </p:sp>
      <p:sp>
        <p:nvSpPr>
          <p:cNvPr id="1032" name="Rectangle 9"/>
          <p:cNvSpPr>
            <a:spLocks noChangeArrowheads="1"/>
          </p:cNvSpPr>
          <p:nvPr/>
        </p:nvSpPr>
        <p:spPr bwMode="auto">
          <a:xfrm>
            <a:off x="2514600" y="6348413"/>
            <a:ext cx="5867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en-US" altLang="en-US" sz="1400">
                <a:solidFill>
                  <a:srgbClr val="000000"/>
                </a:solidFill>
              </a:rPr>
              <a:t>District 6290 Rotary Foundation Grant Management Seminar</a:t>
            </a:r>
          </a:p>
        </p:txBody>
      </p:sp>
    </p:spTree>
    <p:extLst>
      <p:ext uri="{BB962C8B-B14F-4D97-AF65-F5344CB8AC3E}">
        <p14:creationId xmlns:p14="http://schemas.microsoft.com/office/powerpoint/2010/main" val="3267267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SzPct val="75000"/>
        <a:buFont typeface="Wingdings" pitchFamily="2" charset="2"/>
        <a:buChar char="Ø"/>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17550" y="533400"/>
            <a:ext cx="7848600" cy="4191000"/>
          </a:xfrm>
        </p:spPr>
        <p:txBody>
          <a:bodyPr/>
          <a:lstStyle/>
          <a:p>
            <a:pPr eaLnBrk="1" hangingPunct="1">
              <a:defRPr/>
            </a:pPr>
            <a:r>
              <a:rPr lang="en-US" sz="3600" dirty="0"/>
              <a:t>2026 District 6290 </a:t>
            </a:r>
            <a:br>
              <a:rPr lang="en-US" sz="3600" dirty="0"/>
            </a:br>
            <a:r>
              <a:rPr lang="en-US" sz="3600" dirty="0"/>
              <a:t>Grant Management Seminar</a:t>
            </a:r>
            <a:br>
              <a:rPr lang="en-US" sz="3600" dirty="0"/>
            </a:br>
            <a:br>
              <a:rPr lang="en-US" sz="3600" dirty="0"/>
            </a:br>
            <a:r>
              <a:rPr lang="en-US" sz="3600" dirty="0"/>
              <a:t>District Local &amp; </a:t>
            </a:r>
            <a:br>
              <a:rPr lang="en-US" sz="3600" dirty="0"/>
            </a:br>
            <a:r>
              <a:rPr lang="en-US" sz="3600" dirty="0"/>
              <a:t>District International Grants</a:t>
            </a:r>
          </a:p>
        </p:txBody>
      </p:sp>
      <p:sp>
        <p:nvSpPr>
          <p:cNvPr id="3076" name="Slide Number Placeholder 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SzPct val="75000"/>
              <a:buFont typeface="Wingdings" pitchFamily="2" charset="2"/>
              <a:buChar char="Ø"/>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pPr>
            <a:fld id="{5C8CAA6F-C79A-45EE-9B76-2E91D3036E00}" type="slidenum">
              <a:rPr lang="en-US" altLang="en-US" sz="1400" smtClean="0">
                <a:solidFill>
                  <a:srgbClr val="000000"/>
                </a:solidFill>
              </a:rPr>
              <a:pPr eaLnBrk="1" hangingPunct="1">
                <a:spcBef>
                  <a:spcPct val="0"/>
                </a:spcBef>
              </a:pPr>
              <a:t>1</a:t>
            </a:fld>
            <a:endParaRPr lang="en-US" altLang="en-US" sz="1400">
              <a:solidFill>
                <a:srgbClr val="000000"/>
              </a:solidFill>
            </a:endParaRPr>
          </a:p>
        </p:txBody>
      </p:sp>
    </p:spTree>
    <p:extLst>
      <p:ext uri="{BB962C8B-B14F-4D97-AF65-F5344CB8AC3E}">
        <p14:creationId xmlns:p14="http://schemas.microsoft.com/office/powerpoint/2010/main" val="4123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17550" y="533400"/>
            <a:ext cx="7848600" cy="4191000"/>
          </a:xfrm>
        </p:spPr>
        <p:txBody>
          <a:bodyPr/>
          <a:lstStyle/>
          <a:p>
            <a:pPr eaLnBrk="1" hangingPunct="1">
              <a:defRPr/>
            </a:pPr>
            <a:r>
              <a:rPr lang="en-US" sz="3600" dirty="0"/>
              <a:t>2026 District 6290 </a:t>
            </a:r>
            <a:br>
              <a:rPr lang="en-US" sz="3600" dirty="0"/>
            </a:br>
            <a:r>
              <a:rPr lang="en-US" sz="3600" dirty="0"/>
              <a:t>Grant Management Seminar</a:t>
            </a:r>
            <a:br>
              <a:rPr lang="en-US" sz="3600" dirty="0"/>
            </a:br>
            <a:br>
              <a:rPr lang="en-US" sz="3600" dirty="0"/>
            </a:br>
            <a:r>
              <a:rPr lang="en-US" sz="3600" dirty="0"/>
              <a:t>District Local and International Grants</a:t>
            </a:r>
          </a:p>
        </p:txBody>
      </p:sp>
      <p:sp>
        <p:nvSpPr>
          <p:cNvPr id="3076" name="Slide Number Placeholder 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SzPct val="75000"/>
              <a:buFont typeface="Wingdings" pitchFamily="2" charset="2"/>
              <a:buChar char="Ø"/>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pPr>
            <a:fld id="{5C8CAA6F-C79A-45EE-9B76-2E91D3036E00}" type="slidenum">
              <a:rPr lang="en-US" altLang="en-US" sz="1400" smtClean="0">
                <a:solidFill>
                  <a:srgbClr val="000000"/>
                </a:solidFill>
              </a:rPr>
              <a:pPr eaLnBrk="1" hangingPunct="1">
                <a:spcBef>
                  <a:spcPct val="0"/>
                </a:spcBef>
              </a:pPr>
              <a:t>10</a:t>
            </a:fld>
            <a:endParaRPr lang="en-US" altLang="en-US" sz="1400">
              <a:solidFill>
                <a:srgbClr val="000000"/>
              </a:solidFill>
            </a:endParaRPr>
          </a:p>
        </p:txBody>
      </p:sp>
    </p:spTree>
    <p:extLst>
      <p:ext uri="{BB962C8B-B14F-4D97-AF65-F5344CB8AC3E}">
        <p14:creationId xmlns:p14="http://schemas.microsoft.com/office/powerpoint/2010/main" val="91015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520700" y="350838"/>
            <a:ext cx="8229600" cy="1020762"/>
          </a:xfrm>
        </p:spPr>
        <p:txBody>
          <a:bodyPr/>
          <a:lstStyle/>
          <a:p>
            <a:pPr eaLnBrk="1" hangingPunct="1">
              <a:defRPr/>
            </a:pPr>
            <a:r>
              <a:rPr lang="en-US" sz="3600" dirty="0"/>
              <a:t>APPLYING FOR DISTRICT LOCAL AND INTERNATIONAL GRANTS</a:t>
            </a:r>
          </a:p>
        </p:txBody>
      </p:sp>
      <p:sp>
        <p:nvSpPr>
          <p:cNvPr id="9219" name="Slide Number Placeholder 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SzPct val="75000"/>
              <a:buFont typeface="Wingdings" pitchFamily="2" charset="2"/>
              <a:buChar char="Ø"/>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pPr>
            <a:fld id="{A5242920-3FE0-4581-AC90-7AC0FA49986D}" type="slidenum">
              <a:rPr lang="en-US" altLang="en-US" sz="1400" smtClean="0"/>
              <a:pPr eaLnBrk="1" hangingPunct="1">
                <a:spcBef>
                  <a:spcPct val="0"/>
                </a:spcBef>
              </a:pPr>
              <a:t>11</a:t>
            </a:fld>
            <a:endParaRPr lang="en-US" altLang="en-US" sz="1400"/>
          </a:p>
        </p:txBody>
      </p:sp>
      <p:graphicFrame>
        <p:nvGraphicFramePr>
          <p:cNvPr id="3" name="Table 2"/>
          <p:cNvGraphicFramePr>
            <a:graphicFrameLocks noGrp="1"/>
          </p:cNvGraphicFramePr>
          <p:nvPr/>
        </p:nvGraphicFramePr>
        <p:xfrm>
          <a:off x="814754" y="1818620"/>
          <a:ext cx="7315200" cy="3761526"/>
        </p:xfrm>
        <a:graphic>
          <a:graphicData uri="http://schemas.openxmlformats.org/drawingml/2006/table">
            <a:tbl>
              <a:tblPr firstRow="1" firstCol="1" bandRow="1"/>
              <a:tblGrid>
                <a:gridCol w="1315579">
                  <a:extLst>
                    <a:ext uri="{9D8B030D-6E8A-4147-A177-3AD203B41FA5}">
                      <a16:colId xmlns:a16="http://schemas.microsoft.com/office/drawing/2014/main" val="20000"/>
                    </a:ext>
                  </a:extLst>
                </a:gridCol>
                <a:gridCol w="1590261">
                  <a:extLst>
                    <a:ext uri="{9D8B030D-6E8A-4147-A177-3AD203B41FA5}">
                      <a16:colId xmlns:a16="http://schemas.microsoft.com/office/drawing/2014/main" val="20001"/>
                    </a:ext>
                  </a:extLst>
                </a:gridCol>
                <a:gridCol w="2313107">
                  <a:extLst>
                    <a:ext uri="{9D8B030D-6E8A-4147-A177-3AD203B41FA5}">
                      <a16:colId xmlns:a16="http://schemas.microsoft.com/office/drawing/2014/main" val="20002"/>
                    </a:ext>
                  </a:extLst>
                </a:gridCol>
                <a:gridCol w="2096253">
                  <a:extLst>
                    <a:ext uri="{9D8B030D-6E8A-4147-A177-3AD203B41FA5}">
                      <a16:colId xmlns:a16="http://schemas.microsoft.com/office/drawing/2014/main" val="20003"/>
                    </a:ext>
                  </a:extLst>
                </a:gridCol>
              </a:tblGrid>
              <a:tr h="653015">
                <a:tc>
                  <a:txBody>
                    <a:bodyPr/>
                    <a:lstStyle/>
                    <a:p>
                      <a:pPr marL="0" marR="0" algn="ctr">
                        <a:lnSpc>
                          <a:spcPct val="115000"/>
                        </a:lnSpc>
                        <a:spcBef>
                          <a:spcPts val="0"/>
                        </a:spcBef>
                        <a:spcAft>
                          <a:spcPts val="0"/>
                        </a:spcAft>
                      </a:pPr>
                      <a:r>
                        <a:rPr lang="en-US" sz="1600" b="1" dirty="0">
                          <a:effectLst/>
                          <a:latin typeface="Microsoft Sans Serif"/>
                          <a:ea typeface="Calibri"/>
                          <a:cs typeface="Times New Roman"/>
                        </a:rPr>
                        <a:t>Type of Grant</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marL="0" marR="0" algn="ctr">
                        <a:lnSpc>
                          <a:spcPct val="115000"/>
                        </a:lnSpc>
                        <a:spcBef>
                          <a:spcPts val="0"/>
                        </a:spcBef>
                        <a:spcAft>
                          <a:spcPts val="0"/>
                        </a:spcAft>
                      </a:pPr>
                      <a:r>
                        <a:rPr lang="en-US" sz="1600" b="1">
                          <a:effectLst/>
                          <a:latin typeface="Microsoft Sans Serif"/>
                          <a:ea typeface="Calibri"/>
                          <a:cs typeface="Times New Roman"/>
                        </a:rPr>
                        <a:t>Number Allowed per Year</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marL="0" marR="0" algn="ctr">
                        <a:lnSpc>
                          <a:spcPct val="115000"/>
                        </a:lnSpc>
                        <a:spcBef>
                          <a:spcPts val="0"/>
                        </a:spcBef>
                        <a:spcAft>
                          <a:spcPts val="0"/>
                        </a:spcAft>
                      </a:pPr>
                      <a:r>
                        <a:rPr lang="en-US" sz="1600" b="1">
                          <a:effectLst/>
                          <a:latin typeface="Microsoft Sans Serif"/>
                          <a:ea typeface="Calibri"/>
                          <a:cs typeface="Times New Roman"/>
                        </a:rPr>
                        <a:t>Individual or Collaborative</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marL="0" marR="0" algn="ctr">
                        <a:lnSpc>
                          <a:spcPct val="115000"/>
                        </a:lnSpc>
                        <a:spcBef>
                          <a:spcPts val="0"/>
                        </a:spcBef>
                        <a:spcAft>
                          <a:spcPts val="0"/>
                        </a:spcAft>
                      </a:pPr>
                      <a:r>
                        <a:rPr lang="en-US" sz="1600" b="1">
                          <a:effectLst/>
                          <a:latin typeface="Microsoft Sans Serif"/>
                          <a:ea typeface="Calibri"/>
                          <a:cs typeface="Times New Roman"/>
                        </a:rPr>
                        <a:t>Range of Grant Awards</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extLst>
                  <a:ext uri="{0D108BD9-81ED-4DB2-BD59-A6C34878D82A}">
                    <a16:rowId xmlns:a16="http://schemas.microsoft.com/office/drawing/2014/main" val="10000"/>
                  </a:ext>
                </a:extLst>
              </a:tr>
              <a:tr h="979522">
                <a:tc>
                  <a:txBody>
                    <a:bodyPr/>
                    <a:lstStyle/>
                    <a:p>
                      <a:pPr marL="0" marR="0" algn="ctr">
                        <a:lnSpc>
                          <a:spcPct val="115000"/>
                        </a:lnSpc>
                        <a:spcBef>
                          <a:spcPts val="0"/>
                        </a:spcBef>
                        <a:spcAft>
                          <a:spcPts val="0"/>
                        </a:spcAft>
                      </a:pPr>
                      <a:r>
                        <a:rPr lang="en-US" sz="1600" dirty="0">
                          <a:effectLst/>
                          <a:latin typeface="Microsoft Sans Serif"/>
                          <a:ea typeface="Calibri"/>
                          <a:cs typeface="Times New Roman"/>
                        </a:rPr>
                        <a:t> </a:t>
                      </a:r>
                      <a:endParaRPr lang="en-US" sz="1600" dirty="0">
                        <a:effectLst/>
                        <a:latin typeface="Calibri"/>
                        <a:ea typeface="Calibri"/>
                        <a:cs typeface="Times New Roman"/>
                      </a:endParaRPr>
                    </a:p>
                    <a:p>
                      <a:pPr marL="0" marR="0" algn="ctr">
                        <a:lnSpc>
                          <a:spcPct val="115000"/>
                        </a:lnSpc>
                        <a:spcBef>
                          <a:spcPts val="0"/>
                        </a:spcBef>
                        <a:spcAft>
                          <a:spcPts val="0"/>
                        </a:spcAft>
                      </a:pPr>
                      <a:r>
                        <a:rPr lang="en-US" sz="1600" dirty="0">
                          <a:effectLst/>
                          <a:latin typeface="Microsoft Sans Serif"/>
                          <a:ea typeface="Calibri"/>
                          <a:cs typeface="Times New Roman"/>
                        </a:rPr>
                        <a:t>District Local</a:t>
                      </a:r>
                      <a:endParaRPr lang="en-US" sz="1600" dirty="0">
                        <a:effectLst/>
                        <a:latin typeface="Calibri"/>
                        <a:ea typeface="Calibri"/>
                        <a:cs typeface="Times New Roman"/>
                      </a:endParaRPr>
                    </a:p>
                    <a:p>
                      <a:pPr marL="0" marR="0" algn="ctr">
                        <a:lnSpc>
                          <a:spcPct val="115000"/>
                        </a:lnSpc>
                        <a:spcBef>
                          <a:spcPts val="0"/>
                        </a:spcBef>
                        <a:spcAft>
                          <a:spcPts val="0"/>
                        </a:spcAft>
                      </a:pPr>
                      <a:r>
                        <a:rPr lang="en-US" sz="1600" dirty="0">
                          <a:effectLst/>
                          <a:latin typeface="Microsoft Sans Serif"/>
                          <a:ea typeface="Calibri"/>
                          <a:cs typeface="Times New Roman"/>
                        </a:rPr>
                        <a:t> </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200000"/>
                        </a:lnSpc>
                        <a:spcBef>
                          <a:spcPts val="0"/>
                        </a:spcBef>
                        <a:spcAft>
                          <a:spcPts val="0"/>
                        </a:spcAft>
                      </a:pPr>
                      <a:r>
                        <a:rPr lang="en-US" sz="1600">
                          <a:effectLst/>
                          <a:latin typeface="Microsoft Sans Serif"/>
                          <a:ea typeface="Calibri"/>
                          <a:cs typeface="Times New Roman"/>
                        </a:rPr>
                        <a:t> </a:t>
                      </a:r>
                      <a:endParaRPr lang="en-US" sz="1600">
                        <a:effectLst/>
                        <a:latin typeface="Calibri"/>
                        <a:ea typeface="Calibri"/>
                        <a:cs typeface="Times New Roman"/>
                      </a:endParaRPr>
                    </a:p>
                    <a:p>
                      <a:pPr marL="0" marR="0" algn="ctr">
                        <a:lnSpc>
                          <a:spcPct val="200000"/>
                        </a:lnSpc>
                        <a:spcBef>
                          <a:spcPts val="0"/>
                        </a:spcBef>
                        <a:spcAft>
                          <a:spcPts val="0"/>
                        </a:spcAft>
                      </a:pPr>
                      <a:r>
                        <a:rPr lang="en-US" sz="1600">
                          <a:effectLst/>
                          <a:latin typeface="Microsoft Sans Serif"/>
                          <a:ea typeface="Calibri"/>
                          <a:cs typeface="Times New Roman"/>
                        </a:rPr>
                        <a:t>One</a:t>
                      </a:r>
                      <a:endParaRPr lang="en-US" sz="1600">
                        <a:effectLst/>
                        <a:latin typeface="Calibri"/>
                        <a:ea typeface="Calibri"/>
                        <a:cs typeface="Times New Roman"/>
                      </a:endParaRPr>
                    </a:p>
                    <a:p>
                      <a:pPr marL="0" marR="0" algn="ctr">
                        <a:lnSpc>
                          <a:spcPct val="115000"/>
                        </a:lnSpc>
                        <a:spcBef>
                          <a:spcPts val="0"/>
                        </a:spcBef>
                        <a:spcAft>
                          <a:spcPts val="0"/>
                        </a:spcAft>
                      </a:pPr>
                      <a:r>
                        <a:rPr lang="en-US" sz="1600">
                          <a:effectLst/>
                          <a:latin typeface="Microsoft Sans Serif"/>
                          <a:ea typeface="Calibri"/>
                          <a:cs typeface="Times New Roman"/>
                        </a:rPr>
                        <a:t> </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Microsoft Sans Serif"/>
                          <a:ea typeface="Calibri"/>
                          <a:cs typeface="Times New Roman"/>
                        </a:rPr>
                        <a:t>Individual</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Microsoft Sans Serif"/>
                          <a:ea typeface="Calibri"/>
                          <a:cs typeface="Times New Roman"/>
                        </a:rPr>
                        <a:t>$500 - $2,500</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79522">
                <a:tc>
                  <a:txBody>
                    <a:bodyPr/>
                    <a:lstStyle/>
                    <a:p>
                      <a:pPr marL="0" marR="0" algn="ctr">
                        <a:lnSpc>
                          <a:spcPct val="115000"/>
                        </a:lnSpc>
                        <a:spcBef>
                          <a:spcPts val="0"/>
                        </a:spcBef>
                        <a:spcAft>
                          <a:spcPts val="0"/>
                        </a:spcAft>
                      </a:pPr>
                      <a:r>
                        <a:rPr lang="en-US" sz="1600">
                          <a:effectLst/>
                          <a:latin typeface="Microsoft Sans Serif"/>
                          <a:ea typeface="Calibri"/>
                          <a:cs typeface="Times New Roman"/>
                        </a:rPr>
                        <a:t>District Local</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50000"/>
                        </a:lnSpc>
                        <a:spcBef>
                          <a:spcPts val="0"/>
                        </a:spcBef>
                        <a:spcAft>
                          <a:spcPts val="0"/>
                        </a:spcAft>
                      </a:pPr>
                      <a:r>
                        <a:rPr lang="en-US" sz="1600">
                          <a:effectLst/>
                          <a:latin typeface="Microsoft Sans Serif"/>
                          <a:ea typeface="Calibri"/>
                          <a:cs typeface="Times New Roman"/>
                        </a:rPr>
                        <a:t>Collaborative</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effectLst/>
                          <a:latin typeface="Microsoft Sans Serif"/>
                          <a:ea typeface="Calibri"/>
                          <a:cs typeface="Times New Roman"/>
                        </a:rPr>
                        <a:t>Only if funds are available </a:t>
                      </a:r>
                      <a:r>
                        <a:rPr lang="en-US" sz="1600" dirty="0">
                          <a:effectLst/>
                          <a:latin typeface="Microsoft Sans Serif"/>
                          <a:ea typeface="Calibri"/>
                          <a:cs typeface="Times New Roman"/>
                        </a:rPr>
                        <a:t>X-dollars per qualified club</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79522">
                <a:tc>
                  <a:txBody>
                    <a:bodyPr/>
                    <a:lstStyle/>
                    <a:p>
                      <a:pPr marL="0" marR="0" algn="ctr">
                        <a:lnSpc>
                          <a:spcPct val="115000"/>
                        </a:lnSpc>
                        <a:spcBef>
                          <a:spcPts val="0"/>
                        </a:spcBef>
                        <a:spcAft>
                          <a:spcPts val="0"/>
                        </a:spcAft>
                      </a:pPr>
                      <a:r>
                        <a:rPr lang="en-US" sz="1600">
                          <a:effectLst/>
                          <a:latin typeface="Microsoft Sans Serif"/>
                          <a:ea typeface="Calibri"/>
                          <a:cs typeface="Times New Roman"/>
                        </a:rPr>
                        <a:t>District International</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Microsoft Sans Serif"/>
                          <a:ea typeface="Calibri"/>
                          <a:cs typeface="Times New Roman"/>
                        </a:rPr>
                        <a:t>One</a:t>
                      </a:r>
                      <a:endParaRPr lang="en-US"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Microsoft Sans Serif"/>
                          <a:ea typeface="Calibri"/>
                          <a:cs typeface="Times New Roman"/>
                        </a:rPr>
                        <a:t>Individual, collaborative only if funds are available</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Microsoft Sans Serif"/>
                          <a:ea typeface="Calibri"/>
                          <a:cs typeface="Times New Roman"/>
                        </a:rPr>
                        <a:t>$1,000 - $5,000 per qualified club participating, </a:t>
                      </a:r>
                      <a:endParaRPr lang="en-US"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99611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936625"/>
          </a:xfrm>
        </p:spPr>
        <p:txBody>
          <a:bodyPr/>
          <a:lstStyle/>
          <a:p>
            <a:r>
              <a:rPr lang="en-US" dirty="0"/>
              <a:t>DISTRICT GRANT REVIEW PROCESS</a:t>
            </a:r>
          </a:p>
        </p:txBody>
      </p:sp>
      <p:sp>
        <p:nvSpPr>
          <p:cNvPr id="3" name="Subtitle 2"/>
          <p:cNvSpPr>
            <a:spLocks noGrp="1"/>
          </p:cNvSpPr>
          <p:nvPr>
            <p:ph type="subTitle" idx="1"/>
          </p:nvPr>
        </p:nvSpPr>
        <p:spPr>
          <a:xfrm>
            <a:off x="609600" y="1828800"/>
            <a:ext cx="8229600" cy="3733800"/>
          </a:xfrm>
        </p:spPr>
        <p:txBody>
          <a:bodyPr/>
          <a:lstStyle/>
          <a:p>
            <a:pPr marL="342900" marR="0" lvl="0" indent="-342900" algn="l">
              <a:lnSpc>
                <a:spcPct val="115000"/>
              </a:lnSpc>
              <a:spcBef>
                <a:spcPts val="0"/>
              </a:spcBef>
              <a:spcAft>
                <a:spcPts val="0"/>
              </a:spcAft>
              <a:buFont typeface="Symbol"/>
              <a:buChar char=""/>
            </a:pPr>
            <a:r>
              <a:rPr lang="en-US" sz="2400" b="1" dirty="0">
                <a:ea typeface="Calibri"/>
                <a:cs typeface="Times New Roman"/>
              </a:rPr>
              <a:t>Grant applications accepted – 7/1 – 10/15 2026</a:t>
            </a:r>
          </a:p>
          <a:p>
            <a:pPr marL="342900" marR="0" lvl="0" indent="-342900" algn="l">
              <a:lnSpc>
                <a:spcPct val="115000"/>
              </a:lnSpc>
              <a:spcBef>
                <a:spcPts val="0"/>
              </a:spcBef>
              <a:spcAft>
                <a:spcPts val="0"/>
              </a:spcAft>
              <a:buFont typeface="Symbol"/>
              <a:buChar char=""/>
            </a:pPr>
            <a:r>
              <a:rPr lang="en-US" sz="2400" b="1" dirty="0">
                <a:ea typeface="Calibri"/>
                <a:cs typeface="Times New Roman"/>
              </a:rPr>
              <a:t>Preliminary Grant reviews from – 10/16 –10/31/2026</a:t>
            </a:r>
            <a:endParaRPr lang="en-US" sz="2400" dirty="0">
              <a:ea typeface="Calibri"/>
              <a:cs typeface="Times New Roman"/>
            </a:endParaRPr>
          </a:p>
          <a:p>
            <a:pPr marL="342900" marR="0" lvl="0" indent="-342900" algn="l">
              <a:lnSpc>
                <a:spcPct val="115000"/>
              </a:lnSpc>
              <a:spcBef>
                <a:spcPts val="0"/>
              </a:spcBef>
              <a:spcAft>
                <a:spcPts val="0"/>
              </a:spcAft>
              <a:buFont typeface="Symbol"/>
              <a:buChar char=""/>
            </a:pPr>
            <a:r>
              <a:rPr lang="en-US" sz="2400" b="1" dirty="0">
                <a:ea typeface="Calibri"/>
                <a:cs typeface="Times New Roman"/>
              </a:rPr>
              <a:t>Final grant review– participation required – the second Tuesday of November – November 10, 2026</a:t>
            </a:r>
            <a:endParaRPr lang="en-US" sz="2400" dirty="0">
              <a:ea typeface="Calibri"/>
              <a:cs typeface="Times New Roman"/>
            </a:endParaRPr>
          </a:p>
          <a:p>
            <a:pPr marL="342900" marR="0" lvl="0" indent="-342900" algn="l">
              <a:lnSpc>
                <a:spcPct val="115000"/>
              </a:lnSpc>
              <a:spcBef>
                <a:spcPts val="0"/>
              </a:spcBef>
              <a:spcAft>
                <a:spcPts val="0"/>
              </a:spcAft>
              <a:buFont typeface="Symbol"/>
              <a:buChar char=""/>
            </a:pPr>
            <a:r>
              <a:rPr lang="en-US" sz="2400" b="1" dirty="0">
                <a:ea typeface="Calibri"/>
                <a:cs typeface="Times New Roman"/>
              </a:rPr>
              <a:t>Application to TRF 11/15 – 12/15/2026</a:t>
            </a:r>
            <a:endParaRPr lang="en-US" sz="2400" dirty="0">
              <a:ea typeface="Calibri"/>
              <a:cs typeface="Times New Roman"/>
            </a:endParaRPr>
          </a:p>
          <a:p>
            <a:pPr marL="342900" marR="0" lvl="0" indent="-342900" algn="l">
              <a:lnSpc>
                <a:spcPct val="115000"/>
              </a:lnSpc>
              <a:spcBef>
                <a:spcPts val="0"/>
              </a:spcBef>
              <a:spcAft>
                <a:spcPts val="0"/>
              </a:spcAft>
              <a:buFont typeface="Symbol"/>
              <a:buChar char=""/>
            </a:pPr>
            <a:r>
              <a:rPr lang="en-US" sz="2400" b="1" dirty="0">
                <a:ea typeface="Calibri"/>
                <a:cs typeface="Times New Roman"/>
              </a:rPr>
              <a:t>Expected check from TRF – not before 12/31/2026</a:t>
            </a:r>
            <a:endParaRPr lang="en-US" sz="2400" dirty="0">
              <a:ea typeface="Calibri"/>
              <a:cs typeface="Times New Roman"/>
            </a:endParaRPr>
          </a:p>
          <a:p>
            <a:pPr marL="342900" marR="0" lvl="0" indent="-342900" algn="l">
              <a:lnSpc>
                <a:spcPct val="115000"/>
              </a:lnSpc>
              <a:spcBef>
                <a:spcPts val="0"/>
              </a:spcBef>
              <a:spcAft>
                <a:spcPts val="0"/>
              </a:spcAft>
              <a:buFont typeface="Symbol"/>
              <a:buChar char=""/>
            </a:pPr>
            <a:r>
              <a:rPr lang="en-US" sz="2400" b="1" dirty="0">
                <a:ea typeface="Calibri"/>
                <a:cs typeface="Times New Roman"/>
              </a:rPr>
              <a:t>Checks mailed to clubs – By 1/15 – 2/15  2027</a:t>
            </a:r>
            <a:endParaRPr lang="en-US" sz="2400" dirty="0">
              <a:ea typeface="Calibri"/>
              <a:cs typeface="Times New Roman"/>
            </a:endParaRPr>
          </a:p>
          <a:p>
            <a:pPr marL="342900" marR="0" lvl="0" indent="-342900" algn="l">
              <a:lnSpc>
                <a:spcPct val="115000"/>
              </a:lnSpc>
              <a:spcBef>
                <a:spcPts val="0"/>
              </a:spcBef>
              <a:spcAft>
                <a:spcPts val="0"/>
              </a:spcAft>
              <a:buFont typeface="Symbol"/>
              <a:buChar char=""/>
            </a:pPr>
            <a:r>
              <a:rPr lang="en-US" sz="2400" b="1" dirty="0">
                <a:ea typeface="Calibri"/>
                <a:cs typeface="Times New Roman"/>
              </a:rPr>
              <a:t>Final/Progress reports – One year from funding </a:t>
            </a:r>
            <a:r>
              <a:rPr lang="en-US" sz="2400" b="1" dirty="0">
                <a:ea typeface="Calibri"/>
              </a:rPr>
              <a:t>or within 30 days of completion</a:t>
            </a:r>
            <a:r>
              <a:rPr lang="en-US" sz="2400" dirty="0"/>
              <a:t> </a:t>
            </a:r>
            <a:endParaRPr lang="en-US" sz="2400" b="1" dirty="0">
              <a:ea typeface="Calibri"/>
              <a:cs typeface="Times New Roman"/>
            </a:endParaRPr>
          </a:p>
          <a:p>
            <a:pPr algn="l"/>
            <a:endParaRPr lang="en-US" sz="1600" dirty="0"/>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73519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1676400"/>
            <a:ext cx="7010400" cy="3124200"/>
          </a:xfrm>
        </p:spPr>
        <p:txBody>
          <a:bodyPr/>
          <a:lstStyle/>
          <a:p>
            <a:pPr marL="457200" indent="-457200" algn="l">
              <a:buFont typeface="Arial" panose="020B0604020202020204" pitchFamily="34" charset="0"/>
              <a:buChar char="•"/>
            </a:pPr>
            <a:r>
              <a:rPr lang="en-US" sz="2800" dirty="0"/>
              <a:t>Signer MUST have taken GMS</a:t>
            </a:r>
          </a:p>
          <a:p>
            <a:pPr marL="457200" indent="-457200" algn="l">
              <a:buFont typeface="Arial" panose="020B0604020202020204" pitchFamily="34" charset="0"/>
              <a:buChar char="•"/>
            </a:pPr>
            <a:r>
              <a:rPr lang="en-US" sz="2800" dirty="0"/>
              <a:t>Project Chair MUST have taken GMS</a:t>
            </a:r>
          </a:p>
          <a:p>
            <a:pPr marL="457200" indent="-457200" algn="l">
              <a:buFont typeface="Arial" panose="020B0604020202020204" pitchFamily="34" charset="0"/>
              <a:buChar char="•"/>
            </a:pPr>
            <a:r>
              <a:rPr lang="en-US" sz="2800" dirty="0"/>
              <a:t>Read the Terms and Conditions in the grant application and document booklet</a:t>
            </a:r>
          </a:p>
          <a:p>
            <a:pPr marL="457200" indent="-457200" algn="l">
              <a:buFont typeface="Arial" panose="020B0604020202020204" pitchFamily="34" charset="0"/>
              <a:buChar char="•"/>
            </a:pPr>
            <a:r>
              <a:rPr lang="en-US" sz="2800" dirty="0"/>
              <a:t>Complete the check-list included in the grant application. In-complete applications will be rejected </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13</a:t>
            </a:fld>
            <a:endParaRPr lang="en-US">
              <a:solidFill>
                <a:srgbClr val="000000"/>
              </a:solidFill>
            </a:endParaRPr>
          </a:p>
        </p:txBody>
      </p:sp>
      <p:sp>
        <p:nvSpPr>
          <p:cNvPr id="2" name="TextBox 1"/>
          <p:cNvSpPr txBox="1"/>
          <p:nvPr/>
        </p:nvSpPr>
        <p:spPr>
          <a:xfrm>
            <a:off x="609600" y="533400"/>
            <a:ext cx="8153400" cy="707886"/>
          </a:xfrm>
          <a:prstGeom prst="rect">
            <a:avLst/>
          </a:prstGeom>
          <a:noFill/>
        </p:spPr>
        <p:txBody>
          <a:bodyPr wrap="square" rtlCol="0">
            <a:spAutoFit/>
          </a:bodyPr>
          <a:lstStyle/>
          <a:p>
            <a:pPr algn="ctr"/>
            <a:r>
              <a:rPr lang="en-US" sz="4000" dirty="0">
                <a:latin typeface="Arial" panose="020B0604020202020204" pitchFamily="34" charset="0"/>
                <a:cs typeface="Arial" panose="020B0604020202020204" pitchFamily="34" charset="0"/>
              </a:rPr>
              <a:t>DISTRICT LOCAL GRANTS</a:t>
            </a:r>
          </a:p>
        </p:txBody>
      </p:sp>
    </p:spTree>
    <p:extLst>
      <p:ext uri="{BB962C8B-B14F-4D97-AF65-F5344CB8AC3E}">
        <p14:creationId xmlns:p14="http://schemas.microsoft.com/office/powerpoint/2010/main" val="3162835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5800"/>
            <a:ext cx="7772400" cy="765175"/>
          </a:xfrm>
        </p:spPr>
        <p:txBody>
          <a:bodyPr/>
          <a:lstStyle/>
          <a:p>
            <a:r>
              <a:rPr lang="en-US" dirty="0"/>
              <a:t>DISTRICT INTERNATIONAL GRANTS</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14</a:t>
            </a:fld>
            <a:endParaRPr lang="en-US">
              <a:solidFill>
                <a:srgbClr val="000000"/>
              </a:solidFill>
            </a:endParaRPr>
          </a:p>
        </p:txBody>
      </p:sp>
      <p:sp>
        <p:nvSpPr>
          <p:cNvPr id="3" name="TextBox 2"/>
          <p:cNvSpPr txBox="1"/>
          <p:nvPr/>
        </p:nvSpPr>
        <p:spPr>
          <a:xfrm>
            <a:off x="609600" y="1828800"/>
            <a:ext cx="777240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What is eligible and what is not? This  information is included in the grant applications</a:t>
            </a:r>
          </a:p>
          <a:p>
            <a:pPr marL="285750" indent="-285750">
              <a:buFont typeface="Arial" panose="020B0604020202020204" pitchFamily="34" charset="0"/>
              <a:buChar char="•"/>
            </a:pPr>
            <a:r>
              <a:rPr lang="en-US" sz="2400" dirty="0"/>
              <a:t>Funding limits</a:t>
            </a:r>
          </a:p>
          <a:p>
            <a:pPr marL="285750" indent="-285750">
              <a:buFont typeface="Arial" panose="020B0604020202020204" pitchFamily="34" charset="0"/>
              <a:buChar char="•"/>
            </a:pPr>
            <a:r>
              <a:rPr lang="en-US" sz="2400" dirty="0"/>
              <a:t>Four steps to success</a:t>
            </a:r>
          </a:p>
          <a:p>
            <a:pPr marL="742950" lvl="1" indent="-285750">
              <a:buFont typeface="Arial" panose="020B0604020202020204" pitchFamily="34" charset="0"/>
              <a:buChar char="•"/>
            </a:pPr>
            <a:r>
              <a:rPr lang="en-US" sz="2400" dirty="0"/>
              <a:t>Find a partner in the host country who is developing a project</a:t>
            </a:r>
          </a:p>
          <a:p>
            <a:pPr marL="742950" lvl="1" indent="-285750">
              <a:buFont typeface="Arial" panose="020B0604020202020204" pitchFamily="34" charset="0"/>
              <a:buChar char="•"/>
            </a:pPr>
            <a:r>
              <a:rPr lang="en-US" sz="2400" dirty="0"/>
              <a:t>Select project committee members</a:t>
            </a:r>
          </a:p>
          <a:p>
            <a:pPr marL="742950" lvl="1" indent="-285750">
              <a:buFont typeface="Arial" panose="020B0604020202020204" pitchFamily="34" charset="0"/>
              <a:buChar char="•"/>
            </a:pPr>
            <a:r>
              <a:rPr lang="en-US" sz="2400" dirty="0"/>
              <a:t>Budget expenses and funding must match</a:t>
            </a:r>
          </a:p>
          <a:p>
            <a:pPr marL="742950" lvl="1" indent="-285750">
              <a:buFont typeface="Arial" panose="020B0604020202020204" pitchFamily="34" charset="0"/>
              <a:buChar char="•"/>
            </a:pPr>
            <a:r>
              <a:rPr lang="en-US" sz="2400" dirty="0"/>
              <a:t>Complete the check list included in the grant application</a:t>
            </a:r>
          </a:p>
        </p:txBody>
      </p:sp>
    </p:spTree>
    <p:extLst>
      <p:ext uri="{BB962C8B-B14F-4D97-AF65-F5344CB8AC3E}">
        <p14:creationId xmlns:p14="http://schemas.microsoft.com/office/powerpoint/2010/main" val="53125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1143000"/>
          </a:xfrm>
        </p:spPr>
        <p:txBody>
          <a:bodyPr/>
          <a:lstStyle/>
          <a:p>
            <a:r>
              <a:rPr lang="en-US" sz="3600" dirty="0"/>
              <a:t>STEWARDSHIP  AND FINAL REPORTING</a:t>
            </a:r>
            <a:br>
              <a:rPr lang="en-US" sz="3600" dirty="0"/>
            </a:br>
            <a:endParaRPr lang="en-US" sz="3600" dirty="0"/>
          </a:p>
        </p:txBody>
      </p:sp>
      <p:sp>
        <p:nvSpPr>
          <p:cNvPr id="3" name="Subtitle 2"/>
          <p:cNvSpPr>
            <a:spLocks noGrp="1"/>
          </p:cNvSpPr>
          <p:nvPr>
            <p:ph type="subTitle" idx="1"/>
          </p:nvPr>
        </p:nvSpPr>
        <p:spPr>
          <a:xfrm>
            <a:off x="1371600" y="1981200"/>
            <a:ext cx="5943600" cy="2819400"/>
          </a:xfrm>
        </p:spPr>
        <p:txBody>
          <a:bodyPr/>
          <a:lstStyle/>
          <a:p>
            <a:pPr marL="514350" indent="-514350" algn="l">
              <a:buFont typeface="+mj-lt"/>
              <a:buAutoNum type="arabicPeriod"/>
            </a:pPr>
            <a:r>
              <a:rPr lang="en-US" dirty="0"/>
              <a:t>Club qualification</a:t>
            </a:r>
          </a:p>
          <a:p>
            <a:pPr marL="514350" indent="-514350" algn="l">
              <a:buFont typeface="+mj-lt"/>
              <a:buAutoNum type="arabicPeriod"/>
            </a:pPr>
            <a:r>
              <a:rPr lang="en-US" dirty="0"/>
              <a:t>Club officer responsibilities</a:t>
            </a:r>
          </a:p>
          <a:p>
            <a:pPr marL="514350" indent="-514350" algn="l">
              <a:buFont typeface="+mj-lt"/>
              <a:buAutoNum type="arabicPeriod"/>
            </a:pPr>
            <a:r>
              <a:rPr lang="en-US" dirty="0"/>
              <a:t>Report on use of grant funds</a:t>
            </a:r>
          </a:p>
          <a:p>
            <a:pPr marL="514350" indent="-514350" algn="l">
              <a:buFont typeface="+mj-lt"/>
              <a:buAutoNum type="arabicPeriod"/>
            </a:pPr>
            <a:r>
              <a:rPr lang="en-US" dirty="0"/>
              <a:t>Report misuse of grant funds</a:t>
            </a:r>
          </a:p>
          <a:p>
            <a:pPr marL="514350" indent="-514350" algn="l">
              <a:buFont typeface="+mj-lt"/>
              <a:buAutoNum type="arabicPeriod"/>
            </a:pPr>
            <a:r>
              <a:rPr lang="en-US" sz="2800" dirty="0"/>
              <a:t>Return and report unused funds</a:t>
            </a:r>
          </a:p>
          <a:p>
            <a:pPr marL="514350" indent="-514350" algn="l">
              <a:buFont typeface="+mj-lt"/>
              <a:buAutoNum type="arabicPeriod"/>
            </a:pPr>
            <a:endParaRPr lang="en-US" dirty="0"/>
          </a:p>
          <a:p>
            <a:pPr marL="514350" indent="-514350" algn="l">
              <a:buFont typeface="+mj-lt"/>
              <a:buAutoNum type="arabicPeriod"/>
            </a:pPr>
            <a:endParaRPr lang="en-US" dirty="0"/>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066585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2133599"/>
          </a:xfrm>
        </p:spPr>
        <p:txBody>
          <a:bodyPr/>
          <a:lstStyle/>
          <a:p>
            <a:r>
              <a:rPr lang="en-US" dirty="0"/>
              <a:t>USE THE DISTRICT WEBSITE AS YOUR PRIMARY RESOURCE</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336045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17550" y="533400"/>
            <a:ext cx="7848600" cy="4191000"/>
          </a:xfrm>
        </p:spPr>
        <p:txBody>
          <a:bodyPr/>
          <a:lstStyle/>
          <a:p>
            <a:pPr eaLnBrk="1" hangingPunct="1">
              <a:defRPr/>
            </a:pPr>
            <a:r>
              <a:rPr lang="en-US" sz="3600" dirty="0"/>
              <a:t>2026 District 6290 </a:t>
            </a:r>
            <a:br>
              <a:rPr lang="en-US" sz="3600" dirty="0"/>
            </a:br>
            <a:r>
              <a:rPr lang="en-US" sz="3600" dirty="0"/>
              <a:t>Grant Management Seminar</a:t>
            </a:r>
            <a:br>
              <a:rPr lang="en-US" sz="3600" dirty="0"/>
            </a:br>
            <a:br>
              <a:rPr lang="en-US" sz="3600" dirty="0"/>
            </a:br>
            <a:r>
              <a:rPr lang="en-US" sz="3600" dirty="0"/>
              <a:t>Applying for Global Grants</a:t>
            </a:r>
          </a:p>
        </p:txBody>
      </p:sp>
      <p:sp>
        <p:nvSpPr>
          <p:cNvPr id="3076" name="Slide Number Placeholder 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SzPct val="75000"/>
              <a:buFont typeface="Wingdings" pitchFamily="2" charset="2"/>
              <a:buChar char="Ø"/>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pPr>
            <a:fld id="{5C8CAA6F-C79A-45EE-9B76-2E91D3036E00}" type="slidenum">
              <a:rPr lang="en-US" altLang="en-US" sz="1400" smtClean="0">
                <a:solidFill>
                  <a:srgbClr val="000000"/>
                </a:solidFill>
              </a:rPr>
              <a:pPr eaLnBrk="1" hangingPunct="1">
                <a:spcBef>
                  <a:spcPct val="0"/>
                </a:spcBef>
              </a:pPr>
              <a:t>17</a:t>
            </a:fld>
            <a:endParaRPr lang="en-US" altLang="en-US" sz="1400" dirty="0">
              <a:solidFill>
                <a:srgbClr val="000000"/>
              </a:solidFill>
            </a:endParaRPr>
          </a:p>
        </p:txBody>
      </p:sp>
    </p:spTree>
    <p:extLst>
      <p:ext uri="{BB962C8B-B14F-4D97-AF65-F5344CB8AC3E}">
        <p14:creationId xmlns:p14="http://schemas.microsoft.com/office/powerpoint/2010/main" val="2774874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 y="1600200"/>
            <a:ext cx="8534400" cy="4343400"/>
          </a:xfrm>
        </p:spPr>
        <p:txBody>
          <a:bodyPr/>
          <a:lstStyle/>
          <a:p>
            <a:pPr marL="457200" indent="-457200" algn="l">
              <a:buFont typeface="Arial" panose="020B0604020202020204" pitchFamily="34" charset="0"/>
              <a:buChar char="•"/>
            </a:pPr>
            <a:r>
              <a:rPr lang="en-US" sz="2800" b="1" dirty="0"/>
              <a:t>HUMANITARIAN PROJECTS </a:t>
            </a:r>
            <a:r>
              <a:rPr lang="en-US" sz="2800" dirty="0"/>
              <a:t>that provide sustainable, measurable outcomes and address real community needs.</a:t>
            </a:r>
          </a:p>
          <a:p>
            <a:pPr marL="457200" indent="-457200" algn="l">
              <a:buFont typeface="Arial" panose="020B0604020202020204" pitchFamily="34" charset="0"/>
              <a:buChar char="•"/>
            </a:pPr>
            <a:r>
              <a:rPr lang="en-US" sz="2800" b="1" dirty="0"/>
              <a:t>VOCATIONAL TRAINING </a:t>
            </a:r>
            <a:r>
              <a:rPr lang="en-US" sz="2800" dirty="0"/>
              <a:t>that builds skills within a community through targeted educational programs.</a:t>
            </a:r>
          </a:p>
          <a:p>
            <a:pPr marL="457200" indent="-457200" algn="l">
              <a:buFont typeface="Arial" panose="020B0604020202020204" pitchFamily="34" charset="0"/>
              <a:buChar char="•"/>
            </a:pPr>
            <a:r>
              <a:rPr lang="en-US" sz="2800" b="1" dirty="0"/>
              <a:t>SCHOLARSHIPS</a:t>
            </a:r>
            <a:r>
              <a:rPr lang="en-US" sz="2800" dirty="0"/>
              <a:t> that fund international graduate-level study by people seeking a career within an area of focus.</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18</a:t>
            </a:fld>
            <a:endParaRPr lang="en-US" dirty="0">
              <a:solidFill>
                <a:srgbClr val="000000"/>
              </a:solidFill>
            </a:endParaRPr>
          </a:p>
        </p:txBody>
      </p:sp>
      <p:sp>
        <p:nvSpPr>
          <p:cNvPr id="2" name="TextBox 1"/>
          <p:cNvSpPr txBox="1"/>
          <p:nvPr/>
        </p:nvSpPr>
        <p:spPr>
          <a:xfrm>
            <a:off x="457200" y="533400"/>
            <a:ext cx="8153400" cy="1077218"/>
          </a:xfrm>
          <a:prstGeom prst="rect">
            <a:avLst/>
          </a:prstGeom>
          <a:noFill/>
        </p:spPr>
        <p:txBody>
          <a:bodyPr wrap="square" rtlCol="0">
            <a:spAutoFit/>
          </a:bodyPr>
          <a:lstStyle/>
          <a:p>
            <a:pPr algn="ctr"/>
            <a:r>
              <a:rPr lang="en-US" sz="3200" dirty="0"/>
              <a:t>ELEGIBLE ACTIVITIES FOR GLOBAL GRANT FUNDS</a:t>
            </a:r>
          </a:p>
        </p:txBody>
      </p:sp>
    </p:spTree>
    <p:extLst>
      <p:ext uri="{BB962C8B-B14F-4D97-AF65-F5344CB8AC3E}">
        <p14:creationId xmlns:p14="http://schemas.microsoft.com/office/powerpoint/2010/main" val="3253637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BA2D52C-F70A-B40E-CBAF-AF126BF19C12}"/>
              </a:ext>
            </a:extLst>
          </p:cNvPr>
          <p:cNvSpPr>
            <a:spLocks noGrp="1"/>
          </p:cNvSpPr>
          <p:nvPr>
            <p:ph type="title"/>
          </p:nvPr>
        </p:nvSpPr>
        <p:spPr>
          <a:xfrm>
            <a:off x="457200" y="274638"/>
            <a:ext cx="8229600" cy="1143000"/>
          </a:xfrm>
        </p:spPr>
        <p:txBody>
          <a:bodyPr/>
          <a:lstStyle/>
          <a:p>
            <a:r>
              <a:rPr lang="en-US" dirty="0"/>
              <a:t>Online GMS Quiz</a:t>
            </a:r>
          </a:p>
        </p:txBody>
      </p:sp>
      <p:pic>
        <p:nvPicPr>
          <p:cNvPr id="9" name="Picture Placeholder 8">
            <a:extLst>
              <a:ext uri="{FF2B5EF4-FFF2-40B4-BE49-F238E27FC236}">
                <a16:creationId xmlns:a16="http://schemas.microsoft.com/office/drawing/2014/main" id="{DF845189-DB10-A978-E4A5-025D97D9D0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600" y="1600200"/>
            <a:ext cx="4114800" cy="4114800"/>
          </a:xfrm>
          <a:noFill/>
        </p:spPr>
      </p:pic>
      <p:sp>
        <p:nvSpPr>
          <p:cNvPr id="4" name="Slide Number Placeholder 3">
            <a:extLst>
              <a:ext uri="{FF2B5EF4-FFF2-40B4-BE49-F238E27FC236}">
                <a16:creationId xmlns:a16="http://schemas.microsoft.com/office/drawing/2014/main" id="{D5E9CCDD-18AF-918B-0AC3-CEB6908AE5AE}"/>
              </a:ext>
            </a:extLst>
          </p:cNvPr>
          <p:cNvSpPr>
            <a:spLocks noGrp="1"/>
          </p:cNvSpPr>
          <p:nvPr>
            <p:ph type="sldNum" sz="quarter" idx="11"/>
          </p:nvPr>
        </p:nvSpPr>
        <p:spPr>
          <a:xfrm>
            <a:off x="6553200" y="6245225"/>
            <a:ext cx="2133600" cy="476250"/>
          </a:xfrm>
        </p:spPr>
        <p:txBody>
          <a:bodyPr wrap="square" anchor="t">
            <a:normAutofit/>
          </a:bodyPr>
          <a:lstStyle/>
          <a:p>
            <a:pPr>
              <a:spcAft>
                <a:spcPts val="600"/>
              </a:spcAft>
              <a:defRPr/>
            </a:pPr>
            <a:fld id="{2529754E-BB7D-416F-85AC-0E67B7FA39F0}" type="slidenum">
              <a:rPr lang="en-US" smtClean="0">
                <a:solidFill>
                  <a:srgbClr val="000000"/>
                </a:solidFill>
              </a:rPr>
              <a:pPr>
                <a:spcAft>
                  <a:spcPts val="600"/>
                </a:spcAft>
                <a:defRPr/>
              </a:pPr>
              <a:t>19</a:t>
            </a:fld>
            <a:endParaRPr lang="en-US">
              <a:solidFill>
                <a:srgbClr val="000000"/>
              </a:solidFill>
            </a:endParaRPr>
          </a:p>
        </p:txBody>
      </p:sp>
    </p:spTree>
    <p:extLst>
      <p:ext uri="{BB962C8B-B14F-4D97-AF65-F5344CB8AC3E}">
        <p14:creationId xmlns:p14="http://schemas.microsoft.com/office/powerpoint/2010/main" val="1070374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dirty="0"/>
              <a:t>Rotary Foundation Mission</a:t>
            </a:r>
          </a:p>
        </p:txBody>
      </p:sp>
      <p:sp>
        <p:nvSpPr>
          <p:cNvPr id="3" name="Subtitle 2"/>
          <p:cNvSpPr>
            <a:spLocks noGrp="1"/>
          </p:cNvSpPr>
          <p:nvPr>
            <p:ph type="subTitle" idx="1"/>
          </p:nvPr>
        </p:nvSpPr>
        <p:spPr>
          <a:xfrm>
            <a:off x="381000" y="2133600"/>
            <a:ext cx="8382000" cy="3505200"/>
          </a:xfrm>
        </p:spPr>
        <p:txBody>
          <a:bodyPr/>
          <a:lstStyle/>
          <a:p>
            <a:r>
              <a:rPr lang="en-US" dirty="0"/>
              <a:t>The Mission of the Rotary Foundation is to enable Rotarians to advance world understanding, goodwill and peace through the improvement of health, the support of education and the alleviation of poverty.</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val="3029615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533400"/>
            <a:ext cx="8534400" cy="3733800"/>
          </a:xfrm>
        </p:spPr>
        <p:txBody>
          <a:bodyPr/>
          <a:lstStyle/>
          <a:p>
            <a:pPr marL="457200" indent="-457200" algn="l">
              <a:buFont typeface="Arial" panose="020B0604020202020204" pitchFamily="34" charset="0"/>
              <a:buChar char="•"/>
            </a:pPr>
            <a:r>
              <a:rPr lang="en-US" dirty="0"/>
              <a:t>95% of our donations to the Annual Fund are used to fund matching grants</a:t>
            </a:r>
          </a:p>
          <a:p>
            <a:pPr marL="457200" indent="-457200" algn="l">
              <a:buFont typeface="Arial" panose="020B0604020202020204" pitchFamily="34" charset="0"/>
              <a:buChar char="•"/>
            </a:pPr>
            <a:r>
              <a:rPr lang="en-US" dirty="0"/>
              <a:t>Matching grants leverage club projects from GOOD to GREAT!</a:t>
            </a:r>
          </a:p>
          <a:p>
            <a:pPr marL="457200" indent="-457200" algn="l">
              <a:buFont typeface="Arial" panose="020B0604020202020204" pitchFamily="34" charset="0"/>
              <a:buChar char="•"/>
            </a:pPr>
            <a:r>
              <a:rPr lang="en-US" dirty="0"/>
              <a:t>Rotarian donations fund the club projects that change lives and build better communities around the world.</a:t>
            </a:r>
          </a:p>
          <a:p>
            <a:pPr marL="457200" indent="-457200" algn="l">
              <a:buFont typeface="Arial" panose="020B0604020202020204" pitchFamily="34" charset="0"/>
              <a:buChar char="•"/>
            </a:pPr>
            <a:r>
              <a:rPr lang="en-US" dirty="0"/>
              <a:t>Rotary Foundation size and reach make Rotary club projects the most significant force for doing good in the world.</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val="4171608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520700" y="350838"/>
            <a:ext cx="8229600" cy="1020762"/>
          </a:xfrm>
        </p:spPr>
        <p:txBody>
          <a:bodyPr/>
          <a:lstStyle/>
          <a:p>
            <a:pPr eaLnBrk="1" hangingPunct="1">
              <a:defRPr/>
            </a:pPr>
            <a:r>
              <a:rPr lang="en-US" sz="3600" dirty="0"/>
              <a:t>Rotary Foundation SHARE System</a:t>
            </a:r>
          </a:p>
        </p:txBody>
      </p:sp>
      <p:sp>
        <p:nvSpPr>
          <p:cNvPr id="9219" name="Slide Number Placeholder 1"/>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SzPct val="75000"/>
              <a:buFont typeface="Wingdings" pitchFamily="2" charset="2"/>
              <a:buChar char="Ø"/>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pPr>
            <a:fld id="{A5242920-3FE0-4581-AC90-7AC0FA49986D}" type="slidenum">
              <a:rPr lang="en-US" altLang="en-US" sz="1400" smtClean="0"/>
              <a:pPr eaLnBrk="1" hangingPunct="1">
                <a:spcBef>
                  <a:spcPct val="0"/>
                </a:spcBef>
              </a:pPr>
              <a:t>4</a:t>
            </a:fld>
            <a:endParaRPr lang="en-US" altLang="en-US" sz="1400"/>
          </a:p>
        </p:txBody>
      </p:sp>
      <p:sp>
        <p:nvSpPr>
          <p:cNvPr id="3" name="TextBox 2">
            <a:extLst>
              <a:ext uri="{FF2B5EF4-FFF2-40B4-BE49-F238E27FC236}">
                <a16:creationId xmlns:a16="http://schemas.microsoft.com/office/drawing/2014/main" id="{2848E1D3-FE01-BB83-2C78-7D7627EF90B1}"/>
              </a:ext>
            </a:extLst>
          </p:cNvPr>
          <p:cNvSpPr txBox="1"/>
          <p:nvPr/>
        </p:nvSpPr>
        <p:spPr>
          <a:xfrm flipH="1">
            <a:off x="152400" y="3244334"/>
            <a:ext cx="2133600" cy="369332"/>
          </a:xfrm>
          <a:prstGeom prst="rect">
            <a:avLst/>
          </a:prstGeom>
          <a:noFill/>
        </p:spPr>
        <p:txBody>
          <a:bodyPr wrap="square">
            <a:spAutoFit/>
          </a:bodyPr>
          <a:lstStyle/>
          <a:p>
            <a:r>
              <a:rPr lang="en-US" dirty="0"/>
              <a:t>Available</a:t>
            </a:r>
          </a:p>
        </p:txBody>
      </p:sp>
      <p:sp>
        <p:nvSpPr>
          <p:cNvPr id="5" name="TextBox 4">
            <a:extLst>
              <a:ext uri="{FF2B5EF4-FFF2-40B4-BE49-F238E27FC236}">
                <a16:creationId xmlns:a16="http://schemas.microsoft.com/office/drawing/2014/main" id="{EE195F63-045A-BE4D-51B0-FD102BE5D08B}"/>
              </a:ext>
            </a:extLst>
          </p:cNvPr>
          <p:cNvSpPr txBox="1"/>
          <p:nvPr/>
        </p:nvSpPr>
        <p:spPr>
          <a:xfrm rot="16350938">
            <a:off x="2286000" y="3244334"/>
            <a:ext cx="4572000" cy="369332"/>
          </a:xfrm>
          <a:prstGeom prst="rect">
            <a:avLst/>
          </a:prstGeom>
          <a:noFill/>
        </p:spPr>
        <p:txBody>
          <a:bodyPr wrap="square">
            <a:spAutoFit/>
          </a:bodyPr>
          <a:lstStyle/>
          <a:p>
            <a:r>
              <a:rPr lang="en-US" dirty="0" err="1"/>
              <a:t>ailable</a:t>
            </a:r>
            <a:endParaRPr lang="en-US" dirty="0"/>
          </a:p>
        </p:txBody>
      </p:sp>
      <p:graphicFrame>
        <p:nvGraphicFramePr>
          <p:cNvPr id="2" name="Object 1">
            <a:extLst>
              <a:ext uri="{FF2B5EF4-FFF2-40B4-BE49-F238E27FC236}">
                <a16:creationId xmlns:a16="http://schemas.microsoft.com/office/drawing/2014/main" id="{EDDF7EAB-D659-CBFB-B035-9E68036AC853}"/>
              </a:ext>
            </a:extLst>
          </p:cNvPr>
          <p:cNvGraphicFramePr>
            <a:graphicFrameLocks noChangeAspect="1"/>
          </p:cNvGraphicFramePr>
          <p:nvPr>
            <p:extLst>
              <p:ext uri="{D42A27DB-BD31-4B8C-83A1-F6EECF244321}">
                <p14:modId xmlns:p14="http://schemas.microsoft.com/office/powerpoint/2010/main" val="3564471111"/>
              </p:ext>
            </p:extLst>
          </p:nvPr>
        </p:nvGraphicFramePr>
        <p:xfrm>
          <a:off x="2911871" y="1167197"/>
          <a:ext cx="3320257" cy="4523606"/>
        </p:xfrm>
        <a:graphic>
          <a:graphicData uri="http://schemas.openxmlformats.org/presentationml/2006/ole">
            <mc:AlternateContent xmlns:mc="http://schemas.openxmlformats.org/markup-compatibility/2006">
              <mc:Choice xmlns:v="urn:schemas-microsoft-com:vml" Requires="v">
                <p:oleObj name="Document" r:id="rId3" imgW="6900324" imgH="9402915" progId="Word.Document.12">
                  <p:embed/>
                </p:oleObj>
              </mc:Choice>
              <mc:Fallback>
                <p:oleObj name="Document" r:id="rId3" imgW="6900324" imgH="9402915" progId="Word.Document.12">
                  <p:embed/>
                  <p:pic>
                    <p:nvPicPr>
                      <p:cNvPr id="2" name="Object 1">
                        <a:extLst>
                          <a:ext uri="{FF2B5EF4-FFF2-40B4-BE49-F238E27FC236}">
                            <a16:creationId xmlns:a16="http://schemas.microsoft.com/office/drawing/2014/main" id="{EDDF7EAB-D659-CBFB-B035-9E68036AC853}"/>
                          </a:ext>
                        </a:extLst>
                      </p:cNvPr>
                      <p:cNvPicPr/>
                      <p:nvPr/>
                    </p:nvPicPr>
                    <p:blipFill>
                      <a:blip r:embed="rId4"/>
                      <a:stretch>
                        <a:fillRect/>
                      </a:stretch>
                    </p:blipFill>
                    <p:spPr>
                      <a:xfrm>
                        <a:off x="2911871" y="1167197"/>
                        <a:ext cx="3320257" cy="4523606"/>
                      </a:xfrm>
                      <a:prstGeom prst="rect">
                        <a:avLst/>
                      </a:prstGeom>
                    </p:spPr>
                  </p:pic>
                </p:oleObj>
              </mc:Fallback>
            </mc:AlternateContent>
          </a:graphicData>
        </a:graphic>
      </p:graphicFrame>
    </p:spTree>
    <p:extLst>
      <p:ext uri="{BB962C8B-B14F-4D97-AF65-F5344CB8AC3E}">
        <p14:creationId xmlns:p14="http://schemas.microsoft.com/office/powerpoint/2010/main" val="3690101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Five components of the Rotary matching grant program</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854232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8686800" cy="1470025"/>
          </a:xfrm>
        </p:spPr>
        <p:txBody>
          <a:bodyPr/>
          <a:lstStyle/>
          <a:p>
            <a:r>
              <a:rPr lang="en-US" sz="3600" dirty="0"/>
              <a:t>Before Applying for matching grant Funds from 6290 DDF </a:t>
            </a:r>
            <a:br>
              <a:rPr lang="en-US" sz="3600" dirty="0"/>
            </a:br>
            <a:r>
              <a:rPr lang="en-US" sz="3600" dirty="0"/>
              <a:t> Each Club Must:</a:t>
            </a:r>
          </a:p>
        </p:txBody>
      </p:sp>
      <p:sp>
        <p:nvSpPr>
          <p:cNvPr id="3" name="Subtitle 2"/>
          <p:cNvSpPr>
            <a:spLocks noGrp="1"/>
          </p:cNvSpPr>
          <p:nvPr>
            <p:ph type="subTitle" idx="1"/>
          </p:nvPr>
        </p:nvSpPr>
        <p:spPr>
          <a:xfrm>
            <a:off x="457200" y="2209800"/>
            <a:ext cx="8229600" cy="3657600"/>
          </a:xfrm>
        </p:spPr>
        <p:txBody>
          <a:bodyPr/>
          <a:lstStyle/>
          <a:p>
            <a:pPr marL="514350" indent="-514350" algn="l">
              <a:buFont typeface="+mj-lt"/>
              <a:buAutoNum type="arabicPeriod"/>
            </a:pPr>
            <a:r>
              <a:rPr lang="en-US" dirty="0"/>
              <a:t>Sign and return the MOU and Addendum</a:t>
            </a:r>
          </a:p>
          <a:p>
            <a:pPr marL="514350" indent="-514350" algn="l">
              <a:buFont typeface="+mj-lt"/>
              <a:buAutoNum type="arabicPeriod"/>
            </a:pPr>
            <a:r>
              <a:rPr lang="en-US" dirty="0"/>
              <a:t>Attend the Grant Management Seminar.</a:t>
            </a:r>
          </a:p>
          <a:p>
            <a:pPr marL="514350" indent="-514350" algn="l">
              <a:buFont typeface="+mj-lt"/>
              <a:buAutoNum type="arabicPeriod"/>
            </a:pPr>
            <a:r>
              <a:rPr lang="en-US" dirty="0"/>
              <a:t>Pay district and RI dues on time.</a:t>
            </a:r>
          </a:p>
          <a:p>
            <a:pPr marL="514350" indent="-514350" algn="l">
              <a:buFont typeface="+mj-lt"/>
              <a:buAutoNum type="arabicPeriod"/>
            </a:pPr>
            <a:r>
              <a:rPr lang="en-US" dirty="0"/>
              <a:t>Meet the per capita giving requirements</a:t>
            </a:r>
          </a:p>
          <a:p>
            <a:pPr marL="514350" indent="-514350" algn="l">
              <a:buFont typeface="+mj-lt"/>
              <a:buAutoNum type="arabicPeriod"/>
            </a:pPr>
            <a:r>
              <a:rPr lang="en-US" dirty="0"/>
              <a:t>Submit all final project reports from last year’s grants on time.</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125512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447799"/>
          </a:xfrm>
        </p:spPr>
        <p:txBody>
          <a:bodyPr/>
          <a:lstStyle/>
          <a:p>
            <a:r>
              <a:rPr lang="en-US" dirty="0"/>
              <a:t>Focus on One or More of the Seven Areas of Focus</a:t>
            </a:r>
          </a:p>
        </p:txBody>
      </p:sp>
      <p:sp>
        <p:nvSpPr>
          <p:cNvPr id="3" name="Subtitle 2"/>
          <p:cNvSpPr>
            <a:spLocks noGrp="1"/>
          </p:cNvSpPr>
          <p:nvPr>
            <p:ph type="subTitle" idx="1"/>
          </p:nvPr>
        </p:nvSpPr>
        <p:spPr>
          <a:xfrm>
            <a:off x="609600" y="1828800"/>
            <a:ext cx="8229600" cy="4114800"/>
          </a:xfrm>
        </p:spPr>
        <p:txBody>
          <a:bodyPr/>
          <a:lstStyle/>
          <a:p>
            <a:pPr marL="514350" indent="-514350" algn="l">
              <a:buFont typeface="+mj-lt"/>
              <a:buAutoNum type="arabicPeriod"/>
            </a:pPr>
            <a:r>
              <a:rPr lang="en-US" dirty="0"/>
              <a:t>Promoting Peace </a:t>
            </a:r>
          </a:p>
          <a:p>
            <a:pPr marL="514350" indent="-514350" algn="l">
              <a:buFont typeface="+mj-lt"/>
              <a:buAutoNum type="arabicPeriod"/>
            </a:pPr>
            <a:r>
              <a:rPr lang="en-US" dirty="0"/>
              <a:t>Fighting Disease </a:t>
            </a:r>
          </a:p>
          <a:p>
            <a:pPr marL="514350" indent="-514350" algn="l">
              <a:buFont typeface="+mj-lt"/>
              <a:buAutoNum type="arabicPeriod"/>
            </a:pPr>
            <a:r>
              <a:rPr lang="en-US" dirty="0"/>
              <a:t>Providing Water, Sanitation and Hygiene</a:t>
            </a:r>
          </a:p>
          <a:p>
            <a:pPr marL="514350" indent="-514350" algn="l">
              <a:buFont typeface="+mj-lt"/>
              <a:buAutoNum type="arabicPeriod"/>
            </a:pPr>
            <a:r>
              <a:rPr lang="en-US" dirty="0"/>
              <a:t>Saving Mother and Child </a:t>
            </a:r>
          </a:p>
          <a:p>
            <a:pPr marL="514350" indent="-514350" algn="l">
              <a:buFont typeface="+mj-lt"/>
              <a:buAutoNum type="arabicPeriod"/>
            </a:pPr>
            <a:r>
              <a:rPr lang="en-US" dirty="0"/>
              <a:t>Supporting Education </a:t>
            </a:r>
          </a:p>
          <a:p>
            <a:pPr marL="514350" indent="-514350" algn="l">
              <a:buFont typeface="+mj-lt"/>
              <a:buAutoNum type="arabicPeriod"/>
            </a:pPr>
            <a:r>
              <a:rPr lang="en-US" dirty="0"/>
              <a:t>Growing local economies</a:t>
            </a:r>
          </a:p>
          <a:p>
            <a:pPr marL="514350" indent="-514350" algn="l">
              <a:buFont typeface="+mj-lt"/>
              <a:buAutoNum type="arabicPeriod"/>
            </a:pPr>
            <a:r>
              <a:rPr lang="en-US" dirty="0"/>
              <a:t>Protecting the environment </a:t>
            </a:r>
          </a:p>
          <a:p>
            <a:pPr marL="514350" indent="-514350" algn="l">
              <a:buFont typeface="+mj-lt"/>
              <a:buAutoNum type="arabicPeriod"/>
            </a:pPr>
            <a:endParaRPr lang="en-US" dirty="0"/>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560926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lstStyle/>
          <a:p>
            <a:r>
              <a:rPr lang="en-US" dirty="0"/>
              <a:t>Grant Management Stewardship</a:t>
            </a:r>
          </a:p>
        </p:txBody>
      </p:sp>
      <p:sp>
        <p:nvSpPr>
          <p:cNvPr id="3" name="Subtitle 2"/>
          <p:cNvSpPr>
            <a:spLocks noGrp="1"/>
          </p:cNvSpPr>
          <p:nvPr>
            <p:ph type="subTitle" idx="1"/>
          </p:nvPr>
        </p:nvSpPr>
        <p:spPr>
          <a:xfrm>
            <a:off x="533400" y="2743200"/>
            <a:ext cx="7924800" cy="2819400"/>
          </a:xfrm>
        </p:spPr>
        <p:txBody>
          <a:bodyPr/>
          <a:lstStyle/>
          <a:p>
            <a:br>
              <a:rPr lang="en-US" dirty="0"/>
            </a:br>
            <a:r>
              <a:rPr lang="en-US" dirty="0"/>
              <a:t>Sign and return  the Memorandum of Understanding (MOU) and district addendum before applying for a grant.</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610202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470025"/>
          </a:xfrm>
        </p:spPr>
        <p:txBody>
          <a:bodyPr/>
          <a:lstStyle/>
          <a:p>
            <a:r>
              <a:rPr lang="en-US" dirty="0"/>
              <a:t>Sustainability</a:t>
            </a:r>
          </a:p>
        </p:txBody>
      </p:sp>
      <p:sp>
        <p:nvSpPr>
          <p:cNvPr id="3" name="Subtitle 2"/>
          <p:cNvSpPr>
            <a:spLocks noGrp="1"/>
          </p:cNvSpPr>
          <p:nvPr>
            <p:ph type="subTitle" idx="1"/>
          </p:nvPr>
        </p:nvSpPr>
        <p:spPr>
          <a:xfrm>
            <a:off x="533400" y="2514600"/>
            <a:ext cx="8077200" cy="1905000"/>
          </a:xfrm>
        </p:spPr>
        <p:txBody>
          <a:bodyPr/>
          <a:lstStyle/>
          <a:p>
            <a:r>
              <a:rPr lang="en-US" dirty="0"/>
              <a:t>“Host Communities must be able to address their own needs after the Rotary club or district has completed it’s work.”</a:t>
            </a:r>
          </a:p>
        </p:txBody>
      </p:sp>
      <p:sp>
        <p:nvSpPr>
          <p:cNvPr id="4" name="Slide Number Placeholder 3"/>
          <p:cNvSpPr>
            <a:spLocks noGrp="1"/>
          </p:cNvSpPr>
          <p:nvPr>
            <p:ph type="sldNum" sz="quarter" idx="11"/>
          </p:nvPr>
        </p:nvSpPr>
        <p:spPr/>
        <p:txBody>
          <a:bodyPr/>
          <a:lstStyle/>
          <a:p>
            <a:pPr>
              <a:defRPr/>
            </a:pPr>
            <a:fld id="{2529754E-BB7D-416F-85AC-0E67B7FA39F0}"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93302986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1132</Words>
  <Application>Microsoft Office PowerPoint</Application>
  <PresentationFormat>On-screen Show (4:3)</PresentationFormat>
  <Paragraphs>146</Paragraphs>
  <Slides>19</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Arial</vt:lpstr>
      <vt:lpstr>Calibri</vt:lpstr>
      <vt:lpstr>Microsoft Sans Serif</vt:lpstr>
      <vt:lpstr>Symbol</vt:lpstr>
      <vt:lpstr>Wingdings</vt:lpstr>
      <vt:lpstr>Default Design</vt:lpstr>
      <vt:lpstr>Document</vt:lpstr>
      <vt:lpstr>2026 District 6290  Grant Management Seminar  District Local &amp;  District International Grants</vt:lpstr>
      <vt:lpstr>Rotary Foundation Mission</vt:lpstr>
      <vt:lpstr>PowerPoint Presentation</vt:lpstr>
      <vt:lpstr>Rotary Foundation SHARE System</vt:lpstr>
      <vt:lpstr>Five components of the Rotary matching grant program</vt:lpstr>
      <vt:lpstr>Before Applying for matching grant Funds from 6290 DDF   Each Club Must:</vt:lpstr>
      <vt:lpstr>Focus on One or More of the Seven Areas of Focus</vt:lpstr>
      <vt:lpstr>Grant Management Stewardship</vt:lpstr>
      <vt:lpstr>Sustainability</vt:lpstr>
      <vt:lpstr>2026 District 6290  Grant Management Seminar  District Local and International Grants</vt:lpstr>
      <vt:lpstr>APPLYING FOR DISTRICT LOCAL AND INTERNATIONAL GRANTS</vt:lpstr>
      <vt:lpstr>DISTRICT GRANT REVIEW PROCESS</vt:lpstr>
      <vt:lpstr>PowerPoint Presentation</vt:lpstr>
      <vt:lpstr>DISTRICT INTERNATIONAL GRANTS</vt:lpstr>
      <vt:lpstr>STEWARDSHIP  AND FINAL REPORTING </vt:lpstr>
      <vt:lpstr>USE THE DISTRICT WEBSITE AS YOUR PRIMARY RESOURCE</vt:lpstr>
      <vt:lpstr>2026 District 6290  Grant Management Seminar  Applying for Global Grants</vt:lpstr>
      <vt:lpstr>PowerPoint Presentation</vt:lpstr>
      <vt:lpstr>Online GMS Quiz</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6290 Grant Management Seminar Module #1</dc:title>
  <dc:creator>Al Bonney</dc:creator>
  <cp:lastModifiedBy>Katherine Hegedus</cp:lastModifiedBy>
  <cp:revision>25</cp:revision>
  <cp:lastPrinted>2017-01-05T19:14:57Z</cp:lastPrinted>
  <dcterms:created xsi:type="dcterms:W3CDTF">2016-10-09T15:40:10Z</dcterms:created>
  <dcterms:modified xsi:type="dcterms:W3CDTF">2026-08-11T17:18:35Z</dcterms:modified>
</cp:coreProperties>
</file>