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8" r:id="rId5"/>
    <p:sldId id="264" r:id="rId6"/>
    <p:sldId id="265" r:id="rId7"/>
    <p:sldId id="266" r:id="rId8"/>
    <p:sldId id="269" r:id="rId9"/>
    <p:sldId id="267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FC75-562C-1997-8A0F-BE4CEB4B6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4EEA8-2139-3F83-04BF-8D783CECB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ABF2F-1EDA-9291-AE22-2E1F23700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EEE00-F64A-6577-6F84-C44182D5A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AC54E-1BC0-8A34-3A72-E39C33D4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049D-7490-D5B8-E689-AB1D98765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AF600-C5CF-4BE2-7B64-B12021306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1B477-DA81-8887-1FE6-CD8586B1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40102-AB81-5E0F-21DB-A70FCB9FF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8865F-87D4-435A-301E-17E8AC21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13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ADCA3-72DC-BFBD-BF95-CD353095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BFE81-8199-8B7B-3628-F4F734F9A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B766E-CF30-3842-B4A2-CA68B936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02516-7A88-76BF-98F8-CE7923EB0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562B7-9ECD-8414-B12C-9E2CD810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3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54557-D613-1EED-61B1-CBA744E5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520A9-A940-B22F-AFB9-F618F3065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3E3205-DEBB-5929-6882-9E9D05033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280BC-7DEB-F53E-A434-AE4FB387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BE9D7-A3F3-A02B-66F8-BF82B8697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53006-2AEC-61BB-773C-EC4761F7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0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65CE-BA9D-4B4A-938D-C3F3C874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917F3-6C4F-DFB6-1C56-76310933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AE946-F706-A531-CEBF-0770866D4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215A12-B4D0-E27F-4B17-159BEE3B9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23C18-83BD-82F2-4FE2-16BE4D6E3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E721E1-21AE-BC62-2CBA-39955D84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413301-184A-6B23-091C-EAF4EE5E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BDD82A-18D6-C42D-58F6-8255B3903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6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8D898-68B9-41A0-B091-46C0FD36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F61AAF-904B-2575-7C6B-DB14EFA9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29A2A-7ECD-9AB0-05D5-78C5DF8F4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D15C2-78A8-A722-D132-CA5CD5F3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1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BF86C-748E-0046-9EE6-D6613C1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9B45D-3CD9-E5C5-2904-FF9492680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BC4A3-F367-D39D-980D-33158DCD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4284-9EDB-D848-3D7F-4853A4213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A8674-EC13-0826-2539-4C7D31648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CEAFF-13EA-7963-FF6E-A9AA102B1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E1F62-C403-31A7-A6EA-FF065AB6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4301B-9D56-BBCF-02DE-847469D98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0C18A-6036-A9A5-95A6-602A61CD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7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14A1-F70D-B528-584E-E1274CDA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84181-AABA-51BD-0850-E1042D8516F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B2ACA-2545-3576-EA15-F7CE63C35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03513-C843-1459-E294-ABE352563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33106-3502-AB93-120F-898FBE062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CECA4-58E1-BBB8-E98D-634CD7C55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8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58EB-C54E-EA69-146E-B11EF14F2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0DF95-5B7E-EEDD-E49A-1A0B336F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07EA2-448E-608F-9D81-082EF66F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42C1E-8358-DCF9-FA9F-FBE8B02EB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E1CDA-4A53-5452-29FC-B98C5457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0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56093C-3131-CBC4-BCFC-5CBDDFC62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4C79D-ECE3-D9E5-5693-4B3417FED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16C14-BCAC-C782-B84C-0065462EE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72A72-E4A2-D68E-D6FF-76EE8A068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5FED8-F413-76E9-AF82-94261A587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31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A5D345-79D0-B3A8-78FA-2289852A4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F59D2-BDC6-E640-D31F-3F66F3EB8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DF19F-11AA-460A-8D7E-DC0902F8C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2397B-46C9-4AAC-AF7C-C81DBD8A3F7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95D56-BDAE-6E12-9A1C-956F2F92B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AF1B3-39D7-AC68-739E-6F71FAFFC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107D11-AFA0-49E6-BD91-733689410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0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25A70-9A81-6FCF-0414-7F383020F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30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5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ACA635-9166-5F02-6799-271270551793}"/>
              </a:ext>
            </a:extLst>
          </p:cNvPr>
          <p:cNvSpPr txBox="1"/>
          <p:nvPr/>
        </p:nvSpPr>
        <p:spPr>
          <a:xfrm>
            <a:off x="838200" y="669925"/>
            <a:ext cx="450894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“When you hear </a:t>
            </a:r>
            <a:r>
              <a:rPr lang="en-US" sz="21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club administration</a:t>
            </a:r>
            <a: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what is the first thing that makes you think, ‘I’m not really sure how that works’?”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73758C8-3AB2-923D-2DB3-C18814C55D88}"/>
              </a:ext>
            </a:extLst>
          </p:cNvPr>
          <p:cNvSpPr txBox="1"/>
          <p:nvPr/>
        </p:nvSpPr>
        <p:spPr>
          <a:xfrm>
            <a:off x="1392667" y="2398957"/>
            <a:ext cx="9406666" cy="352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are the president’s responsibilities versus the secretary’s and treasurer’s?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happens when your club membership records don’t match RI’s records?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records does a club need to keep – and for how long?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deadlines can cause a club real problems if they’re missed?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When do we need to update our bylaws?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Who do I contact at the District when I don’t know the answer?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3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C2B01-564E-C9E5-893D-0DDC0208D7BF}"/>
              </a:ext>
            </a:extLst>
          </p:cNvPr>
          <p:cNvSpPr txBox="1"/>
          <p:nvPr/>
        </p:nvSpPr>
        <p:spPr>
          <a:xfrm>
            <a:off x="5571335" y="881067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President = leads,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Secretary = records/reports,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Treasurer = finances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There is some overlap—Rotary gives several officers access to update club/member data and handle certain administrative functions—but their primary responsibilities are distinct.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ALWAYS UPDATE IN CLUBRUNNER FIRST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52F48B-F35B-19D4-B941-6BABEFFD9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00229"/>
              </p:ext>
            </p:extLst>
          </p:nvPr>
        </p:nvGraphicFramePr>
        <p:xfrm>
          <a:off x="246888" y="74920"/>
          <a:ext cx="4772380" cy="5336560"/>
        </p:xfrm>
        <a:graphic>
          <a:graphicData uri="http://schemas.openxmlformats.org/drawingml/2006/table">
            <a:tbl>
              <a:tblPr/>
              <a:tblGrid>
                <a:gridCol w="1524998">
                  <a:extLst>
                    <a:ext uri="{9D8B030D-6E8A-4147-A177-3AD203B41FA5}">
                      <a16:colId xmlns:a16="http://schemas.microsoft.com/office/drawing/2014/main" val="2152149223"/>
                    </a:ext>
                  </a:extLst>
                </a:gridCol>
                <a:gridCol w="1578883">
                  <a:extLst>
                    <a:ext uri="{9D8B030D-6E8A-4147-A177-3AD203B41FA5}">
                      <a16:colId xmlns:a16="http://schemas.microsoft.com/office/drawing/2014/main" val="3368940200"/>
                    </a:ext>
                  </a:extLst>
                </a:gridCol>
                <a:gridCol w="1668499">
                  <a:extLst>
                    <a:ext uri="{9D8B030D-6E8A-4147-A177-3AD203B41FA5}">
                      <a16:colId xmlns:a16="http://schemas.microsoft.com/office/drawing/2014/main" val="1975087573"/>
                    </a:ext>
                  </a:extLst>
                </a:gridCol>
              </a:tblGrid>
              <a:tr h="2580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u="sng" dirty="0"/>
                        <a:t>Club President</a:t>
                      </a:r>
                      <a:endParaRPr lang="en-US" sz="1200" u="sng" dirty="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u="sng" dirty="0"/>
                        <a:t>Club Secretary</a:t>
                      </a:r>
                      <a:endParaRPr lang="en-US" sz="1200" u="sng" dirty="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u="sng" dirty="0"/>
                        <a:t>Club Treasurer</a:t>
                      </a:r>
                      <a:endParaRPr lang="en-US" sz="1200" u="sng" dirty="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867874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Leads the club</a:t>
                      </a:r>
                      <a:endParaRPr lang="en-US" sz="120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Keeps the club organized</a:t>
                      </a:r>
                      <a:endParaRPr lang="en-US" sz="120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/>
                        <a:t>Manages the club's money</a:t>
                      </a:r>
                      <a:endParaRPr lang="en-US" sz="1200"/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960532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Presides over club and board meetings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Maintains accurate club/member records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Manages club funds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850755"/>
                  </a:ext>
                </a:extLst>
              </a:tr>
              <a:tr h="610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Sets direction and priorities with the board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Records/maintains official club information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Collects dues and fees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70831"/>
                  </a:ext>
                </a:extLst>
              </a:tr>
              <a:tr h="610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Appoints committee chairs and members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Helps report current/incoming officers to RI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Pays bills, including RI obligations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472342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Conducts club assemblies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Keeps membership information current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Reports regularly on club finances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834738"/>
                  </a:ext>
                </a:extLst>
              </a:tr>
              <a:tr h="9619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Works with committee chairs to keep goals moving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Handles records, notices, correspondence and administrative documentation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Helps prepare/manage the budget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616762"/>
                  </a:ext>
                </a:extLst>
              </a:tr>
              <a:tr h="610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Works with the AG, DG and District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Helps ensure RI/ClubRunner records are accurate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Works with The Rotary Foundation on contributions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822222"/>
                  </a:ext>
                </a:extLst>
              </a:tr>
              <a:tr h="9619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Oversees club finances with the board/treasurer, including budgeting and annual audit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Supports continuity from one Rotary year to the next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Provides financial records for review/audit</a:t>
                      </a:r>
                    </a:p>
                  </a:txBody>
                  <a:tcPr marL="58658" marR="58658" marT="29329" marB="293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5361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821225-C051-F886-2C9D-A0FC90F79C10}"/>
              </a:ext>
            </a:extLst>
          </p:cNvPr>
          <p:cNvSpPr txBox="1"/>
          <p:nvPr/>
        </p:nvSpPr>
        <p:spPr>
          <a:xfrm>
            <a:off x="5571335" y="3647165"/>
            <a:ext cx="5538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PRESIDENT:</a:t>
            </a:r>
            <a:r>
              <a:rPr lang="en-US" dirty="0"/>
              <a:t> “Are we doing what we need to do?”</a:t>
            </a:r>
            <a:br>
              <a:rPr lang="en-US" dirty="0"/>
            </a:br>
            <a:r>
              <a:rPr lang="en-US" b="1" dirty="0"/>
              <a:t>SECRETARY:</a:t>
            </a:r>
            <a:r>
              <a:rPr lang="en-US" dirty="0"/>
              <a:t> “Is it recorded, reported and up to date?”</a:t>
            </a:r>
            <a:br>
              <a:rPr lang="en-US" dirty="0"/>
            </a:br>
            <a:r>
              <a:rPr lang="en-US" b="1" dirty="0"/>
              <a:t>TREASURER:</a:t>
            </a:r>
            <a:r>
              <a:rPr lang="en-US" dirty="0"/>
              <a:t> “Is it paid, accounted for and financially sound?”</a:t>
            </a:r>
          </a:p>
        </p:txBody>
      </p:sp>
    </p:spTree>
    <p:extLst>
      <p:ext uri="{BB962C8B-B14F-4D97-AF65-F5344CB8AC3E}">
        <p14:creationId xmlns:p14="http://schemas.microsoft.com/office/powerpoint/2010/main" val="182893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29B89-320D-0B01-4341-F5E49C3E6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54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4A898B-8A58-6A83-4FB1-E13447A78A98}"/>
              </a:ext>
            </a:extLst>
          </p:cNvPr>
          <p:cNvSpPr txBox="1"/>
          <p:nvPr/>
        </p:nvSpPr>
        <p:spPr>
          <a:xfrm>
            <a:off x="211836" y="246888"/>
            <a:ext cx="117683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Records-Retention Best Practice</a:t>
            </a:r>
          </a:p>
          <a:p>
            <a:pPr algn="ctr"/>
            <a:endParaRPr lang="en-US" dirty="0"/>
          </a:p>
          <a:p>
            <a:pPr algn="ctr"/>
            <a:r>
              <a:rPr lang="en-US" sz="1600" dirty="0"/>
              <a:t>Michigan law specifically requires the corporation to maintain accounting books and records, minutes of member/board/executive committee proceedings, and membership records.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9AA57C-4AD4-8B5F-12F0-E1099C48B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172547"/>
              </p:ext>
            </p:extLst>
          </p:nvPr>
        </p:nvGraphicFramePr>
        <p:xfrm>
          <a:off x="211836" y="1447218"/>
          <a:ext cx="11657076" cy="5163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8538">
                  <a:extLst>
                    <a:ext uri="{9D8B030D-6E8A-4147-A177-3AD203B41FA5}">
                      <a16:colId xmlns:a16="http://schemas.microsoft.com/office/drawing/2014/main" val="260534906"/>
                    </a:ext>
                  </a:extLst>
                </a:gridCol>
                <a:gridCol w="5828538">
                  <a:extLst>
                    <a:ext uri="{9D8B030D-6E8A-4147-A177-3AD203B41FA5}">
                      <a16:colId xmlns:a16="http://schemas.microsoft.com/office/drawing/2014/main" val="3435142041"/>
                    </a:ext>
                  </a:extLst>
                </a:gridCol>
              </a:tblGrid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/>
                        <a:t>Record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/>
                        <a:t>Suggested retention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227110928"/>
                  </a:ext>
                </a:extLst>
              </a:tr>
              <a:tr h="41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Charter, articles of incorporation, constitution &amp; bylaws + amendments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865736367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IRS tax-exempt determination/application documents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727039802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Board and official club meeting minutes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561709821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Major board resolutions/policies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508087857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Historical officer lists / significant club records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1813633884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Annual financial statements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 or at least 7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818806440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Bank statements, deposit records, canceled checks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7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915961601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Receipts, invoices and expense documentation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7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4241695454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General ledgers/accounting records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7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830003747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Filed tax returns / Form 990 series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 is safest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551414019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Contracts and agreements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Term of contract + 7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312028260"/>
                  </a:ext>
                </a:extLst>
              </a:tr>
              <a:tr h="41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Grant records and supporting documentation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Follow grant requirement; 7 years is a good club minimum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236829822"/>
                  </a:ext>
                </a:extLst>
              </a:tr>
              <a:tr h="396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Insurance policies and claims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Permanent for policies/major claims when practical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871381347"/>
                  </a:ext>
                </a:extLst>
              </a:tr>
              <a:tr h="41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Employment/payroll records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At least 4 years for federal employment-tax records; 7 years is a useful club policy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3459605172"/>
                  </a:ext>
                </a:extLst>
              </a:tr>
              <a:tr h="233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Routine correspondence / administrative material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3–7 years depending on importance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2480977476"/>
                  </a:ext>
                </a:extLst>
              </a:tr>
              <a:tr h="41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/>
                        <a:t>Routine event paperwork with no tax/legal/historical value</a:t>
                      </a:r>
                    </a:p>
                  </a:txBody>
                  <a:tcPr marL="48891" marR="48891" marT="24446" marB="2444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/>
                        <a:t>3 years</a:t>
                      </a:r>
                    </a:p>
                  </a:txBody>
                  <a:tcPr marL="48891" marR="48891" marT="24446" marB="24446" anchor="ctr"/>
                </a:tc>
                <a:extLst>
                  <a:ext uri="{0D108BD9-81ED-4DB2-BD59-A6C34878D82A}">
                    <a16:rowId xmlns:a16="http://schemas.microsoft.com/office/drawing/2014/main" val="2235733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255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 marker on a calendar">
            <a:extLst>
              <a:ext uri="{FF2B5EF4-FFF2-40B4-BE49-F238E27FC236}">
                <a16:creationId xmlns:a16="http://schemas.microsoft.com/office/drawing/2014/main" id="{90E9A24E-4518-0C65-9E36-3F68F1199E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124" r="10528" b="-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86C87D-F468-2050-6220-4D6E0B62C747}"/>
              </a:ext>
            </a:extLst>
          </p:cNvPr>
          <p:cNvSpPr txBox="1"/>
          <p:nvPr/>
        </p:nvSpPr>
        <p:spPr>
          <a:xfrm>
            <a:off x="6417734" y="2614612"/>
            <a:ext cx="5291663" cy="3752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DEADLINES THAT MATTER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JAN 1 &amp; JULY 1</a:t>
            </a:r>
            <a:br>
              <a:rPr lang="en-US" dirty="0"/>
            </a:br>
            <a:r>
              <a:rPr lang="en-US" dirty="0"/>
              <a:t>👥 Is your membership correct?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RI CLUB INVOICE</a:t>
            </a:r>
            <a:br>
              <a:rPr lang="en-US" dirty="0"/>
            </a:br>
            <a:r>
              <a:rPr lang="en-US" dirty="0"/>
              <a:t>💰 Has it been paid?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WITHIN 30 DAYS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💻 Have membership changes been reported?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61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092431-47C1-B3D0-E5B6-479FEEA7D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C22A57-02C5-AF3E-5290-80EA3F1FF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17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471A4-E0F8-C605-C51A-D83C75CBF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8" t="2722" b="6369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2C3C6-459A-6CF6-8EF2-04580E061DE7}"/>
              </a:ext>
            </a:extLst>
          </p:cNvPr>
          <p:cNvSpPr txBox="1"/>
          <p:nvPr/>
        </p:nvSpPr>
        <p:spPr>
          <a:xfrm>
            <a:off x="7848600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>
                <a:latin typeface="+mj-lt"/>
                <a:ea typeface="+mj-ea"/>
                <a:cs typeface="+mj-cs"/>
              </a:rPr>
              <a:t>“If your secretary resigned tonight, would anyone else know where your club's records are?”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772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FFA346-FD64-CA7B-72F8-9631F8D0F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28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5FEE4E-ED2E-211D-F79B-E569DD8FD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7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C6C412-ADD2-E684-CCAA-74BAE6378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428625"/>
            <a:ext cx="600075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91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794A1C-1023-BAEB-ACFA-A740B5602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8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592</Words>
  <Application>Microsoft Office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Hegedus</dc:creator>
  <cp:lastModifiedBy>Katherine Hegedus</cp:lastModifiedBy>
  <cp:revision>1</cp:revision>
  <dcterms:created xsi:type="dcterms:W3CDTF">2026-10-06T17:09:07Z</dcterms:created>
  <dcterms:modified xsi:type="dcterms:W3CDTF">2026-10-06T22:13:51Z</dcterms:modified>
</cp:coreProperties>
</file>