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335" r:id="rId5"/>
    <p:sldId id="336" r:id="rId6"/>
    <p:sldId id="348" r:id="rId7"/>
    <p:sldId id="339" r:id="rId8"/>
    <p:sldId id="340" r:id="rId9"/>
    <p:sldId id="351" r:id="rId10"/>
    <p:sldId id="34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C8A"/>
    <a:srgbClr val="0A4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38534-8C3F-40BD-8579-AFDC4FE333EE}" v="14" dt="2025-12-02T01:38:08.90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76" d="100"/>
          <a:sy n="76" d="100"/>
        </p:scale>
        <p:origin x="43" y="67"/>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Sytsma-Reed" userId="9a37500a-0783-493f-8dee-44dcbe825e67" providerId="ADAL" clId="{FFBF38B1-4897-4728-BF07-478C09988490}"/>
    <pc:docChg chg="undo custSel addSld delSld modSld">
      <pc:chgData name="Rachel Sytsma-Reed" userId="9a37500a-0783-493f-8dee-44dcbe825e67" providerId="ADAL" clId="{FFBF38B1-4897-4728-BF07-478C09988490}" dt="2025-12-02T01:38:10.012" v="1365"/>
      <pc:docMkLst>
        <pc:docMk/>
      </pc:docMkLst>
      <pc:sldChg chg="modSp mod">
        <pc:chgData name="Rachel Sytsma-Reed" userId="9a37500a-0783-493f-8dee-44dcbe825e67" providerId="ADAL" clId="{FFBF38B1-4897-4728-BF07-478C09988490}" dt="2025-11-16T20:45:26.276" v="181" actId="403"/>
        <pc:sldMkLst>
          <pc:docMk/>
          <pc:sldMk cId="582749365" sldId="336"/>
        </pc:sldMkLst>
        <pc:spChg chg="mod ord">
          <ac:chgData name="Rachel Sytsma-Reed" userId="9a37500a-0783-493f-8dee-44dcbe825e67" providerId="ADAL" clId="{FFBF38B1-4897-4728-BF07-478C09988490}" dt="2025-11-16T20:44:40.556" v="145" actId="166"/>
          <ac:spMkLst>
            <pc:docMk/>
            <pc:sldMk cId="582749365" sldId="336"/>
            <ac:spMk id="6" creationId="{AFD78178-4A4D-B1EC-437B-180F6A620EB5}"/>
          </ac:spMkLst>
        </pc:spChg>
        <pc:spChg chg="mod">
          <ac:chgData name="Rachel Sytsma-Reed" userId="9a37500a-0783-493f-8dee-44dcbe825e67" providerId="ADAL" clId="{FFBF38B1-4897-4728-BF07-478C09988490}" dt="2025-11-16T20:45:26.276" v="181" actId="403"/>
          <ac:spMkLst>
            <pc:docMk/>
            <pc:sldMk cId="582749365" sldId="336"/>
            <ac:spMk id="7" creationId="{70B4EC43-20C2-1DA5-646B-B8D26CF7D003}"/>
          </ac:spMkLst>
        </pc:spChg>
      </pc:sldChg>
      <pc:sldChg chg="addSp delSp modSp mod addAnim delAnim">
        <pc:chgData name="Rachel Sytsma-Reed" userId="9a37500a-0783-493f-8dee-44dcbe825e67" providerId="ADAL" clId="{FFBF38B1-4897-4728-BF07-478C09988490}" dt="2025-11-16T21:05:37.002" v="1180" actId="478"/>
        <pc:sldMkLst>
          <pc:docMk/>
          <pc:sldMk cId="2099008355" sldId="339"/>
        </pc:sldMkLst>
        <pc:spChg chg="mod">
          <ac:chgData name="Rachel Sytsma-Reed" userId="9a37500a-0783-493f-8dee-44dcbe825e67" providerId="ADAL" clId="{FFBF38B1-4897-4728-BF07-478C09988490}" dt="2025-11-16T20:49:13.244" v="335" actId="114"/>
          <ac:spMkLst>
            <pc:docMk/>
            <pc:sldMk cId="2099008355" sldId="339"/>
            <ac:spMk id="2" creationId="{C05D45BD-5B25-B32E-F712-18F18E7168E7}"/>
          </ac:spMkLst>
        </pc:spChg>
        <pc:picChg chg="add del mod">
          <ac:chgData name="Rachel Sytsma-Reed" userId="9a37500a-0783-493f-8dee-44dcbe825e67" providerId="ADAL" clId="{FFBF38B1-4897-4728-BF07-478C09988490}" dt="2025-11-16T21:05:37.002" v="1180" actId="478"/>
          <ac:picMkLst>
            <pc:docMk/>
            <pc:sldMk cId="2099008355" sldId="339"/>
            <ac:picMk id="10" creationId="{39DC01C1-A004-4B2F-0AD7-BDF51BF2BFA1}"/>
          </ac:picMkLst>
        </pc:picChg>
      </pc:sldChg>
      <pc:sldChg chg="modSp mod">
        <pc:chgData name="Rachel Sytsma-Reed" userId="9a37500a-0783-493f-8dee-44dcbe825e67" providerId="ADAL" clId="{FFBF38B1-4897-4728-BF07-478C09988490}" dt="2025-11-16T20:59:31.145" v="1061" actId="404"/>
        <pc:sldMkLst>
          <pc:docMk/>
          <pc:sldMk cId="4043390973" sldId="340"/>
        </pc:sldMkLst>
        <pc:spChg chg="mod">
          <ac:chgData name="Rachel Sytsma-Reed" userId="9a37500a-0783-493f-8dee-44dcbe825e67" providerId="ADAL" clId="{FFBF38B1-4897-4728-BF07-478C09988490}" dt="2025-11-16T20:59:15.555" v="1043" actId="1035"/>
          <ac:spMkLst>
            <pc:docMk/>
            <pc:sldMk cId="4043390973" sldId="340"/>
            <ac:spMk id="2" creationId="{66FBF9F0-B02C-F479-3755-F41439C1E147}"/>
          </ac:spMkLst>
        </pc:spChg>
        <pc:spChg chg="mod">
          <ac:chgData name="Rachel Sytsma-Reed" userId="9a37500a-0783-493f-8dee-44dcbe825e67" providerId="ADAL" clId="{FFBF38B1-4897-4728-BF07-478C09988490}" dt="2025-11-16T20:59:31.145" v="1061" actId="404"/>
          <ac:spMkLst>
            <pc:docMk/>
            <pc:sldMk cId="4043390973" sldId="340"/>
            <ac:spMk id="5" creationId="{CE3C8A46-D49C-FB70-9062-B672F2F7FB49}"/>
          </ac:spMkLst>
        </pc:spChg>
      </pc:sldChg>
      <pc:sldChg chg="modSp mod">
        <pc:chgData name="Rachel Sytsma-Reed" userId="9a37500a-0783-493f-8dee-44dcbe825e67" providerId="ADAL" clId="{FFBF38B1-4897-4728-BF07-478C09988490}" dt="2025-11-16T20:47:23.649" v="244" actId="20577"/>
        <pc:sldMkLst>
          <pc:docMk/>
          <pc:sldMk cId="1072221356" sldId="348"/>
        </pc:sldMkLst>
        <pc:spChg chg="mod">
          <ac:chgData name="Rachel Sytsma-Reed" userId="9a37500a-0783-493f-8dee-44dcbe825e67" providerId="ADAL" clId="{FFBF38B1-4897-4728-BF07-478C09988490}" dt="2025-11-16T20:47:23.649" v="244" actId="20577"/>
          <ac:spMkLst>
            <pc:docMk/>
            <pc:sldMk cId="1072221356" sldId="348"/>
            <ac:spMk id="2" creationId="{58BBFE08-0CB7-C8B7-00F9-6271EDB61EB6}"/>
          </ac:spMkLst>
        </pc:spChg>
        <pc:spChg chg="mod">
          <ac:chgData name="Rachel Sytsma-Reed" userId="9a37500a-0783-493f-8dee-44dcbe825e67" providerId="ADAL" clId="{FFBF38B1-4897-4728-BF07-478C09988490}" dt="2025-11-16T20:46:54.414" v="231" actId="20577"/>
          <ac:spMkLst>
            <pc:docMk/>
            <pc:sldMk cId="1072221356" sldId="348"/>
            <ac:spMk id="3" creationId="{5871962D-DE60-FD3C-3469-D5A1802B49AB}"/>
          </ac:spMkLst>
        </pc:spChg>
      </pc:sldChg>
      <pc:sldChg chg="addSp delSp modSp new mod">
        <pc:chgData name="Rachel Sytsma-Reed" userId="9a37500a-0783-493f-8dee-44dcbe825e67" providerId="ADAL" clId="{FFBF38B1-4897-4728-BF07-478C09988490}" dt="2025-12-02T01:38:10.012" v="1365"/>
        <pc:sldMkLst>
          <pc:docMk/>
          <pc:sldMk cId="3820817480" sldId="351"/>
        </pc:sldMkLst>
        <pc:spChg chg="add mod">
          <ac:chgData name="Rachel Sytsma-Reed" userId="9a37500a-0783-493f-8dee-44dcbe825e67" providerId="ADAL" clId="{FFBF38B1-4897-4728-BF07-478C09988490}" dt="2025-12-02T01:38:08.907" v="1363" actId="1076"/>
          <ac:spMkLst>
            <pc:docMk/>
            <pc:sldMk cId="3820817480" sldId="351"/>
            <ac:spMk id="2" creationId="{2EF3B2D0-1B00-EC62-8B9D-A66CDFEC70E2}"/>
          </ac:spMkLst>
        </pc:spChg>
        <pc:spChg chg="add mod">
          <ac:chgData name="Rachel Sytsma-Reed" userId="9a37500a-0783-493f-8dee-44dcbe825e67" providerId="ADAL" clId="{FFBF38B1-4897-4728-BF07-478C09988490}" dt="2025-11-16T21:01:37.330" v="1095" actId="14100"/>
          <ac:spMkLst>
            <pc:docMk/>
            <pc:sldMk cId="3820817480" sldId="351"/>
            <ac:spMk id="3" creationId="{CEB43C3E-51AD-A1C2-F325-F6A7B85B1006}"/>
          </ac:spMkLst>
        </pc:spChg>
        <pc:spChg chg="add mod">
          <ac:chgData name="Rachel Sytsma-Reed" userId="9a37500a-0783-493f-8dee-44dcbe825e67" providerId="ADAL" clId="{FFBF38B1-4897-4728-BF07-478C09988490}" dt="2025-11-16T21:08:37.994" v="1323" actId="1038"/>
          <ac:spMkLst>
            <pc:docMk/>
            <pc:sldMk cId="3820817480" sldId="351"/>
            <ac:spMk id="4" creationId="{7A65E9D5-29B7-EDAE-F7CD-C7C107544EE7}"/>
          </ac:spMkLst>
        </pc:spChg>
        <pc:spChg chg="add mod">
          <ac:chgData name="Rachel Sytsma-Reed" userId="9a37500a-0783-493f-8dee-44dcbe825e67" providerId="ADAL" clId="{FFBF38B1-4897-4728-BF07-478C09988490}" dt="2025-11-16T21:04:12.209" v="1151" actId="1076"/>
          <ac:spMkLst>
            <pc:docMk/>
            <pc:sldMk cId="3820817480" sldId="351"/>
            <ac:spMk id="5" creationId="{4EB8C8A4-873C-A4B5-B267-A5855366545C}"/>
          </ac:spMkLst>
        </pc:spChg>
        <pc:spChg chg="add mod">
          <ac:chgData name="Rachel Sytsma-Reed" userId="9a37500a-0783-493f-8dee-44dcbe825e67" providerId="ADAL" clId="{FFBF38B1-4897-4728-BF07-478C09988490}" dt="2025-11-16T21:09:16.637" v="1356" actId="113"/>
          <ac:spMkLst>
            <pc:docMk/>
            <pc:sldMk cId="3820817480" sldId="351"/>
            <ac:spMk id="6" creationId="{D3CD6A2E-CE1B-6A34-6F4E-3E8B2E4615E5}"/>
          </ac:spMkLst>
        </pc:spChg>
        <pc:spChg chg="add del mod">
          <ac:chgData name="Rachel Sytsma-Reed" userId="9a37500a-0783-493f-8dee-44dcbe825e67" providerId="ADAL" clId="{FFBF38B1-4897-4728-BF07-478C09988490}" dt="2025-12-02T01:38:10.012" v="1365"/>
          <ac:spMkLst>
            <pc:docMk/>
            <pc:sldMk cId="3820817480" sldId="351"/>
            <ac:spMk id="7" creationId="{2CB3B084-EB47-8C71-93F5-651BDCB366B6}"/>
          </ac:spMkLst>
        </pc:spChg>
        <pc:spChg chg="add mod">
          <ac:chgData name="Rachel Sytsma-Reed" userId="9a37500a-0783-493f-8dee-44dcbe825e67" providerId="ADAL" clId="{FFBF38B1-4897-4728-BF07-478C09988490}" dt="2025-12-02T01:38:08.907" v="1363" actId="1076"/>
          <ac:spMkLst>
            <pc:docMk/>
            <pc:sldMk cId="3820817480" sldId="351"/>
            <ac:spMk id="8" creationId="{9BAD9A7D-5E24-F001-7331-F3BFD00C0FAB}"/>
          </ac:spMkLst>
        </pc:spChg>
        <pc:picChg chg="add mod">
          <ac:chgData name="Rachel Sytsma-Reed" userId="9a37500a-0783-493f-8dee-44dcbe825e67" providerId="ADAL" clId="{FFBF38B1-4897-4728-BF07-478C09988490}" dt="2025-12-02T01:38:08.907" v="1363" actId="1076"/>
          <ac:picMkLst>
            <pc:docMk/>
            <pc:sldMk cId="3820817480" sldId="351"/>
            <ac:picMk id="2049" creationId="{44DA4664-AF42-16D6-286E-A7215A90D60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12/1/2025</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12/1/2025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ZcvW4ODvd4w?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ridistrict6290.org/sitepage/scholarships" TargetMode="External"/><Relationship Id="rId2" Type="http://schemas.openxmlformats.org/officeDocument/2006/relationships/hyperlink" Target="mailto:rachel@greatlakescfa.org"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0BCE3-7A85-71CE-E027-A8E454AF1454}"/>
              </a:ext>
            </a:extLst>
          </p:cNvPr>
          <p:cNvSpPr>
            <a:spLocks noGrp="1"/>
          </p:cNvSpPr>
          <p:nvPr>
            <p:ph type="ctrTitle"/>
          </p:nvPr>
        </p:nvSpPr>
        <p:spPr>
          <a:xfrm>
            <a:off x="6071616" y="960120"/>
            <a:ext cx="5221224" cy="3056343"/>
          </a:xfrm>
        </p:spPr>
        <p:txBody>
          <a:bodyPr/>
          <a:lstStyle/>
          <a:p>
            <a:r>
              <a:rPr lang="en-US" dirty="0"/>
              <a:t>Building international peace through global scholarship</a:t>
            </a:r>
          </a:p>
        </p:txBody>
      </p:sp>
    </p:spTree>
    <p:extLst>
      <p:ext uri="{BB962C8B-B14F-4D97-AF65-F5344CB8AC3E}">
        <p14:creationId xmlns:p14="http://schemas.microsoft.com/office/powerpoint/2010/main" val="95441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579882" y="251203"/>
            <a:ext cx="8297380" cy="800318"/>
          </a:xfrm>
        </p:spPr>
        <p:txBody>
          <a:bodyPr/>
          <a:lstStyle/>
          <a:p>
            <a:r>
              <a:rPr lang="en-US" dirty="0"/>
              <a:t>GLOBAL SCHOLARS </a:t>
            </a:r>
          </a:p>
        </p:txBody>
      </p:sp>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579881" y="2026224"/>
            <a:ext cx="4661619" cy="3990112"/>
          </a:xfrm>
        </p:spPr>
        <p:txBody>
          <a:bodyPr>
            <a:normAutofit fontScale="25000" lnSpcReduction="20000"/>
          </a:bodyPr>
          <a:lstStyle/>
          <a:p>
            <a:pPr>
              <a:lnSpc>
                <a:spcPct val="120000"/>
              </a:lnSpc>
            </a:pPr>
            <a:endParaRPr lang="en-US" sz="7200" i="1" dirty="0"/>
          </a:p>
          <a:p>
            <a:pPr>
              <a:lnSpc>
                <a:spcPct val="120000"/>
              </a:lnSpc>
            </a:pPr>
            <a:r>
              <a:rPr lang="en-US" sz="7200" i="1" dirty="0"/>
              <a:t>District 6290 sponsors 1 Graduate student studying abroad with $30k in scholarship, per year</a:t>
            </a:r>
          </a:p>
          <a:p>
            <a:pPr>
              <a:lnSpc>
                <a:spcPct val="120000"/>
              </a:lnSpc>
            </a:pPr>
            <a:r>
              <a:rPr lang="en-US" sz="7200" i="1" dirty="0"/>
              <a:t>Area of study must fit within Rotary’s Seven Areas of Focus</a:t>
            </a:r>
          </a:p>
          <a:p>
            <a:pPr>
              <a:lnSpc>
                <a:spcPct val="120000"/>
              </a:lnSpc>
            </a:pPr>
            <a:r>
              <a:rPr lang="en-US" sz="7200" i="1" dirty="0"/>
              <a:t>1 – 4 years of support, evaluated annually</a:t>
            </a:r>
          </a:p>
          <a:p>
            <a:pPr>
              <a:lnSpc>
                <a:spcPct val="120000"/>
              </a:lnSpc>
            </a:pPr>
            <a:r>
              <a:rPr lang="en-US" sz="7200" i="1" dirty="0"/>
              <a:t>Applicants cannot have family member(s) in Rotary; past members must be more that 36 past termination of membership</a:t>
            </a:r>
          </a:p>
          <a:p>
            <a:pPr>
              <a:lnSpc>
                <a:spcPct val="120000"/>
              </a:lnSpc>
            </a:pPr>
            <a:endParaRPr lang="en-US" sz="2400" i="1" dirty="0"/>
          </a:p>
          <a:p>
            <a:pPr marL="0" indent="0">
              <a:buNone/>
            </a:pPr>
            <a:endParaRPr lang="en-US" sz="2400" i="1" dirty="0"/>
          </a:p>
          <a:p>
            <a:endParaRPr lang="en-US" sz="2400" i="1" dirty="0"/>
          </a:p>
        </p:txBody>
      </p:sp>
      <p:sp>
        <p:nvSpPr>
          <p:cNvPr id="3" name="Slide Number Placeholder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2</a:t>
            </a:fld>
            <a:endParaRPr lang="en-US" dirty="0"/>
          </a:p>
        </p:txBody>
      </p:sp>
      <p:pic>
        <p:nvPicPr>
          <p:cNvPr id="4" name="Picture 3" descr="7-areas-focus">
            <a:extLst>
              <a:ext uri="{FF2B5EF4-FFF2-40B4-BE49-F238E27FC236}">
                <a16:creationId xmlns:a16="http://schemas.microsoft.com/office/drawing/2014/main" id="{6B856941-EDF9-9821-2C0B-BFA91664A5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6193" y="2076497"/>
            <a:ext cx="4557517" cy="3773585"/>
          </a:xfrm>
          <a:prstGeom prst="rect">
            <a:avLst/>
          </a:prstGeom>
          <a:noFill/>
          <a:ln>
            <a:noFill/>
          </a:ln>
        </p:spPr>
      </p:pic>
      <p:sp>
        <p:nvSpPr>
          <p:cNvPr id="6" name="Arrow: Curved Down 5">
            <a:extLst>
              <a:ext uri="{FF2B5EF4-FFF2-40B4-BE49-F238E27FC236}">
                <a16:creationId xmlns:a16="http://schemas.microsoft.com/office/drawing/2014/main" id="{AFD78178-4A4D-B1EC-437B-180F6A620EB5}"/>
              </a:ext>
            </a:extLst>
          </p:cNvPr>
          <p:cNvSpPr/>
          <p:nvPr/>
        </p:nvSpPr>
        <p:spPr>
          <a:xfrm>
            <a:off x="3387435" y="966355"/>
            <a:ext cx="3792683" cy="1309254"/>
          </a:xfrm>
          <a:prstGeom prst="curvedDownArrow">
            <a:avLst>
              <a:gd name="adj1" fmla="val 25000"/>
              <a:gd name="adj2" fmla="val 65082"/>
              <a:gd name="adj3" fmla="val 5281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AE2F6-DF7C-261D-E952-234DE001CB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71962D-DE60-FD3C-3469-D5A1802B49AB}"/>
              </a:ext>
            </a:extLst>
          </p:cNvPr>
          <p:cNvSpPr>
            <a:spLocks noGrp="1"/>
          </p:cNvSpPr>
          <p:nvPr>
            <p:ph type="ctrTitle"/>
          </p:nvPr>
        </p:nvSpPr>
        <p:spPr>
          <a:xfrm>
            <a:off x="6345384" y="342900"/>
            <a:ext cx="5221224" cy="2670463"/>
          </a:xfrm>
        </p:spPr>
        <p:txBody>
          <a:bodyPr>
            <a:normAutofit/>
          </a:bodyPr>
          <a:lstStyle/>
          <a:p>
            <a:r>
              <a:rPr lang="en-US" dirty="0"/>
              <a:t>District 6290:</a:t>
            </a:r>
            <a:br>
              <a:rPr lang="en-US" dirty="0"/>
            </a:br>
            <a:r>
              <a:rPr lang="en-US" sz="3600" dirty="0"/>
              <a:t>Past Global Scholars’ </a:t>
            </a:r>
            <a:r>
              <a:rPr lang="en-US" sz="3100" dirty="0"/>
              <a:t>Projects</a:t>
            </a:r>
            <a:r>
              <a:rPr lang="en-US" sz="3600" dirty="0"/>
              <a:t> </a:t>
            </a:r>
            <a:r>
              <a:rPr lang="en-US" sz="2800" i="1" dirty="0"/>
              <a:t>Masters &amp; doctorate</a:t>
            </a:r>
            <a:endParaRPr lang="en-US" i="1" dirty="0"/>
          </a:p>
        </p:txBody>
      </p:sp>
      <p:sp>
        <p:nvSpPr>
          <p:cNvPr id="2" name="Title 2">
            <a:extLst>
              <a:ext uri="{FF2B5EF4-FFF2-40B4-BE49-F238E27FC236}">
                <a16:creationId xmlns:a16="http://schemas.microsoft.com/office/drawing/2014/main" id="{58BBFE08-0CB7-C8B7-00F9-6271EDB61EB6}"/>
              </a:ext>
            </a:extLst>
          </p:cNvPr>
          <p:cNvSpPr txBox="1">
            <a:spLocks/>
          </p:cNvSpPr>
          <p:nvPr/>
        </p:nvSpPr>
        <p:spPr>
          <a:xfrm>
            <a:off x="6435438" y="2473035"/>
            <a:ext cx="5221224" cy="40420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marL="457200" indent="-457200">
              <a:buFont typeface="Arial" panose="020B0604020202020204" pitchFamily="34" charset="0"/>
              <a:buChar char="•"/>
            </a:pPr>
            <a:r>
              <a:rPr lang="en-US" sz="1600" b="0" dirty="0">
                <a:latin typeface="Californian FB" panose="0207040306080B030204" pitchFamily="18" charset="0"/>
              </a:rPr>
              <a:t>Water-Food-Energy Resource Tools for Sustainability Management – Cologne Technical University</a:t>
            </a:r>
          </a:p>
          <a:p>
            <a:endParaRPr lang="en-US" sz="1600" b="0" dirty="0">
              <a:latin typeface="Californian FB" panose="0207040306080B030204" pitchFamily="18" charset="0"/>
            </a:endParaRPr>
          </a:p>
          <a:p>
            <a:pPr marL="457200" indent="-457200">
              <a:buFont typeface="Arial" panose="020B0604020202020204" pitchFamily="34" charset="0"/>
              <a:buChar char="•"/>
            </a:pPr>
            <a:r>
              <a:rPr lang="en-US" sz="1600" b="0" dirty="0">
                <a:latin typeface="Californian FB" panose="0207040306080B030204" pitchFamily="18" charset="0"/>
              </a:rPr>
              <a:t>Economic Policy in Global Marketing – Central European University, Vienna</a:t>
            </a:r>
          </a:p>
          <a:p>
            <a:endParaRPr lang="en-US" sz="1600" b="0" dirty="0">
              <a:latin typeface="Californian FB" panose="0207040306080B030204" pitchFamily="18" charset="0"/>
            </a:endParaRPr>
          </a:p>
          <a:p>
            <a:pPr marL="457200" indent="-457200">
              <a:buFont typeface="Arial" panose="020B0604020202020204" pitchFamily="34" charset="0"/>
              <a:buChar char="•"/>
            </a:pPr>
            <a:r>
              <a:rPr lang="en-US" sz="1600" b="0" dirty="0">
                <a:latin typeface="Californian FB" panose="0207040306080B030204" pitchFamily="18" charset="0"/>
              </a:rPr>
              <a:t>Basic Education in Lesson Planning for Students Related to Historical Research and Artifacts – University of Oxford</a:t>
            </a:r>
          </a:p>
          <a:p>
            <a:endParaRPr lang="en-US" sz="1600" b="0" dirty="0">
              <a:latin typeface="Californian FB" panose="0207040306080B030204" pitchFamily="18" charset="0"/>
            </a:endParaRPr>
          </a:p>
          <a:p>
            <a:pPr marL="457200" indent="-457200">
              <a:buFont typeface="Arial" panose="020B0604020202020204" pitchFamily="34" charset="0"/>
              <a:buChar char="•"/>
            </a:pPr>
            <a:r>
              <a:rPr lang="en-US" sz="1600" b="0" dirty="0">
                <a:latin typeface="Californian FB" panose="0207040306080B030204" pitchFamily="18" charset="0"/>
              </a:rPr>
              <a:t>Outdoor-Based Model for Elementary Education – </a:t>
            </a:r>
            <a:r>
              <a:rPr lang="en-US" sz="1600" b="0" dirty="0" err="1">
                <a:latin typeface="Californian FB" panose="0207040306080B030204" pitchFamily="18" charset="0"/>
              </a:rPr>
              <a:t>niversity</a:t>
            </a:r>
            <a:r>
              <a:rPr lang="en-US" sz="1600" b="0" dirty="0">
                <a:latin typeface="Californian FB" panose="0207040306080B030204" pitchFamily="18" charset="0"/>
              </a:rPr>
              <a:t> of Edinburgh</a:t>
            </a:r>
          </a:p>
          <a:p>
            <a:endParaRPr lang="en-US" sz="1600" b="0" dirty="0">
              <a:latin typeface="Californian FB" panose="0207040306080B030204" pitchFamily="18" charset="0"/>
            </a:endParaRPr>
          </a:p>
        </p:txBody>
      </p:sp>
    </p:spTree>
    <p:extLst>
      <p:ext uri="{BB962C8B-B14F-4D97-AF65-F5344CB8AC3E}">
        <p14:creationId xmlns:p14="http://schemas.microsoft.com/office/powerpoint/2010/main" val="1072221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893064" y="72518"/>
            <a:ext cx="10536936" cy="1486118"/>
          </a:xfrm>
        </p:spPr>
        <p:txBody>
          <a:bodyPr>
            <a:normAutofit/>
          </a:bodyPr>
          <a:lstStyle/>
          <a:p>
            <a:r>
              <a:rPr lang="en-ZA" sz="3600" dirty="0"/>
              <a:t>Our most recent global scholar </a:t>
            </a:r>
            <a:br>
              <a:rPr lang="en-ZA" dirty="0"/>
            </a:br>
            <a:r>
              <a:rPr lang="en-ZA" dirty="0"/>
              <a:t>dr. ariel </a:t>
            </a:r>
            <a:r>
              <a:rPr lang="en-ZA" dirty="0" err="1"/>
              <a:t>dempsey</a:t>
            </a:r>
            <a:br>
              <a:rPr lang="en-ZA" dirty="0"/>
            </a:br>
            <a:r>
              <a:rPr lang="en-ZA" b="0" i="1" dirty="0"/>
              <a:t>4 years of support at Oxford University, England</a:t>
            </a:r>
            <a:endParaRPr lang="en-ZA" i="1" dirty="0"/>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4</a:t>
            </a:fld>
            <a:endParaRPr lang="en-US" dirty="0"/>
          </a:p>
        </p:txBody>
      </p:sp>
      <p:pic>
        <p:nvPicPr>
          <p:cNvPr id="10" name="Online Media 9" title="Ariel Dempsey Rotary Foundation Gala">
            <a:hlinkClick r:id="" action="ppaction://media"/>
            <a:extLst>
              <a:ext uri="{FF2B5EF4-FFF2-40B4-BE49-F238E27FC236}">
                <a16:creationId xmlns:a16="http://schemas.microsoft.com/office/drawing/2014/main" id="{39DC01C1-A004-4B2F-0AD7-BDF51BF2BFA1}"/>
              </a:ext>
            </a:extLst>
          </p:cNvPr>
          <p:cNvPicPr>
            <a:picLocks noRot="1" noChangeAspect="1"/>
          </p:cNvPicPr>
          <p:nvPr>
            <a:videoFile r:link="rId1"/>
          </p:nvPr>
        </p:nvPicPr>
        <p:blipFill>
          <a:blip r:embed="rId3"/>
          <a:stretch>
            <a:fillRect/>
          </a:stretch>
        </p:blipFill>
        <p:spPr>
          <a:xfrm>
            <a:off x="1025652" y="1730413"/>
            <a:ext cx="8232648" cy="4750841"/>
          </a:xfrm>
          <a:prstGeom prst="rect">
            <a:avLst/>
          </a:prstGeom>
        </p:spPr>
      </p:pic>
    </p:spTree>
    <p:extLst>
      <p:ext uri="{BB962C8B-B14F-4D97-AF65-F5344CB8AC3E}">
        <p14:creationId xmlns:p14="http://schemas.microsoft.com/office/powerpoint/2010/main" val="209900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F9F0-B02C-F479-3755-F41439C1E147}"/>
              </a:ext>
            </a:extLst>
          </p:cNvPr>
          <p:cNvSpPr>
            <a:spLocks noGrp="1"/>
          </p:cNvSpPr>
          <p:nvPr>
            <p:ph type="title"/>
          </p:nvPr>
        </p:nvSpPr>
        <p:spPr>
          <a:xfrm>
            <a:off x="5642099" y="701736"/>
            <a:ext cx="5641897" cy="1179022"/>
          </a:xfrm>
        </p:spPr>
        <p:txBody>
          <a:bodyPr>
            <a:normAutofit fontScale="90000"/>
          </a:bodyPr>
          <a:lstStyle/>
          <a:p>
            <a:r>
              <a:rPr lang="en-US" dirty="0"/>
              <a:t>GS Application Process Overview</a:t>
            </a:r>
            <a:endParaRPr lang="en-ZA" dirty="0"/>
          </a:p>
        </p:txBody>
      </p:sp>
      <p:sp>
        <p:nvSpPr>
          <p:cNvPr id="5" name="Text Placeholder 4">
            <a:extLst>
              <a:ext uri="{FF2B5EF4-FFF2-40B4-BE49-F238E27FC236}">
                <a16:creationId xmlns:a16="http://schemas.microsoft.com/office/drawing/2014/main" id="{CE3C8A46-D49C-FB70-9062-B672F2F7FB49}"/>
              </a:ext>
            </a:extLst>
          </p:cNvPr>
          <p:cNvSpPr>
            <a:spLocks noGrp="1"/>
          </p:cNvSpPr>
          <p:nvPr>
            <p:ph type="body" sz="quarter" idx="13"/>
          </p:nvPr>
        </p:nvSpPr>
        <p:spPr>
          <a:xfrm>
            <a:off x="5642099" y="2285997"/>
            <a:ext cx="5808682" cy="3938155"/>
          </a:xfrm>
        </p:spPr>
        <p:txBody>
          <a:bodyPr>
            <a:normAutofit/>
          </a:bodyPr>
          <a:lstStyle/>
          <a:p>
            <a:pPr marL="514350" indent="-514350">
              <a:buAutoNum type="arabicPeriod"/>
            </a:pPr>
            <a:r>
              <a:rPr lang="en-US" dirty="0">
                <a:latin typeface="Abadi" panose="020F0502020204030204" pitchFamily="34" charset="0"/>
              </a:rPr>
              <a:t>Identify students currently applying to or accepted in a Graduate program overseas</a:t>
            </a:r>
          </a:p>
          <a:p>
            <a:pPr marL="514350" indent="-514350">
              <a:buAutoNum type="arabicPeriod"/>
            </a:pPr>
            <a:r>
              <a:rPr lang="en-US" dirty="0">
                <a:latin typeface="Abadi" panose="020F0502020204030204" pitchFamily="34" charset="0"/>
              </a:rPr>
              <a:t>Complete Preliminary Application</a:t>
            </a:r>
          </a:p>
          <a:p>
            <a:pPr marL="514350" indent="-514350">
              <a:buAutoNum type="arabicPeriod"/>
            </a:pPr>
            <a:r>
              <a:rPr lang="en-US" dirty="0">
                <a:latin typeface="Abadi" panose="020F0502020204030204" pitchFamily="34" charset="0"/>
              </a:rPr>
              <a:t>Screening interview</a:t>
            </a:r>
          </a:p>
          <a:p>
            <a:pPr marL="514350" indent="-514350">
              <a:buAutoNum type="arabicPeriod"/>
            </a:pPr>
            <a:r>
              <a:rPr lang="en-US" dirty="0">
                <a:latin typeface="Abadi" panose="020F0502020204030204" pitchFamily="34" charset="0"/>
              </a:rPr>
              <a:t>Invitation to complete Formal Application</a:t>
            </a:r>
          </a:p>
          <a:p>
            <a:pPr marL="514350" indent="-514350">
              <a:buAutoNum type="arabicPeriod"/>
            </a:pPr>
            <a:r>
              <a:rPr lang="en-US" dirty="0">
                <a:latin typeface="Abadi" panose="020F0502020204030204" pitchFamily="34" charset="0"/>
              </a:rPr>
              <a:t>Committee interview</a:t>
            </a:r>
          </a:p>
          <a:p>
            <a:pPr marL="514350" indent="-514350">
              <a:buAutoNum type="arabicPeriod"/>
            </a:pPr>
            <a:r>
              <a:rPr lang="en-US" dirty="0">
                <a:latin typeface="Abadi" panose="020F0502020204030204" pitchFamily="34" charset="0"/>
              </a:rPr>
              <a:t>1 Global Scholar selected</a:t>
            </a:r>
          </a:p>
          <a:p>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404339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B43C3E-51AD-A1C2-F325-F6A7B85B1006}"/>
              </a:ext>
            </a:extLst>
          </p:cNvPr>
          <p:cNvSpPr>
            <a:spLocks noGrp="1"/>
          </p:cNvSpPr>
          <p:nvPr>
            <p:ph type="title"/>
          </p:nvPr>
        </p:nvSpPr>
        <p:spPr>
          <a:xfrm>
            <a:off x="477982" y="5642263"/>
            <a:ext cx="11294918" cy="828679"/>
          </a:xfrm>
        </p:spPr>
        <p:txBody>
          <a:bodyPr>
            <a:noAutofit/>
          </a:bodyPr>
          <a:lstStyle/>
          <a:p>
            <a:pPr marL="182880">
              <a:spcAft>
                <a:spcPts val="1800"/>
              </a:spcAft>
            </a:pPr>
            <a:r>
              <a:rPr lang="en-US" sz="3200" i="1" dirty="0"/>
              <a:t>Please help Spread the word in district 6290!</a:t>
            </a:r>
            <a:endParaRPr lang="en-ZA" sz="3200" b="0" i="1" dirty="0"/>
          </a:p>
        </p:txBody>
      </p:sp>
      <p:sp>
        <p:nvSpPr>
          <p:cNvPr id="6" name="Text Placeholder 2">
            <a:extLst>
              <a:ext uri="{FF2B5EF4-FFF2-40B4-BE49-F238E27FC236}">
                <a16:creationId xmlns:a16="http://schemas.microsoft.com/office/drawing/2014/main" id="{D3CD6A2E-CE1B-6A34-6F4E-3E8B2E4615E5}"/>
              </a:ext>
            </a:extLst>
          </p:cNvPr>
          <p:cNvSpPr txBox="1">
            <a:spLocks/>
          </p:cNvSpPr>
          <p:nvPr/>
        </p:nvSpPr>
        <p:spPr>
          <a:xfrm>
            <a:off x="304800" y="1815060"/>
            <a:ext cx="7039897" cy="3691005"/>
          </a:xfrm>
          <a:prstGeom prst="rect">
            <a:avLst/>
          </a:prstGeom>
        </p:spPr>
        <p:txBody>
          <a:bodyPr vert="horz" lIns="91440" tIns="45720" rIns="91440" bIns="45720" rtlCol="0">
            <a:normAutofit/>
          </a:bodyPr>
          <a:lstStyle>
            <a:lvl1pPr marL="228600" indent="-228600" algn="l" defTabSz="914400" rtl="0" eaLnBrk="1" latinLnBrk="0" hangingPunct="1">
              <a:lnSpc>
                <a:spcPts val="24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1pPr>
            <a:lvl2pPr marL="800100" indent="-342900" algn="l" defTabSz="914400" rtl="0" eaLnBrk="1" latinLnBrk="0" hangingPunct="1">
              <a:lnSpc>
                <a:spcPts val="24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ts val="2400"/>
              </a:lnSpc>
              <a:spcBef>
                <a:spcPts val="500"/>
              </a:spcBef>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lnSpc>
                <a:spcPts val="2400"/>
              </a:lnSpc>
              <a:spcBef>
                <a:spcPts val="500"/>
              </a:spcBef>
              <a:buFont typeface="Arial" panose="020B0604020202020204" pitchFamily="34" charset="0"/>
              <a:buChar char="•"/>
              <a:defRPr sz="2000" kern="1200">
                <a:solidFill>
                  <a:schemeClr val="tx1"/>
                </a:solidFill>
                <a:latin typeface="+mn-lt"/>
                <a:ea typeface="+mn-ea"/>
                <a:cs typeface="+mn-cs"/>
              </a:defRPr>
            </a:lvl4pPr>
            <a:lvl5pPr marL="2171700" indent="-342900" algn="l" defTabSz="914400" rtl="0" eaLnBrk="1" latinLnBrk="0" hangingPunct="1">
              <a:lnSpc>
                <a:spcPts val="24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Talk </a:t>
            </a:r>
            <a:r>
              <a:rPr lang="en-US" sz="2400" dirty="0"/>
              <a:t>to students in their senior year of undergrad or students who have been in the work world but are considering overseas grad study</a:t>
            </a:r>
          </a:p>
          <a:p>
            <a:r>
              <a:rPr lang="en-US" sz="2400" b="1" dirty="0"/>
              <a:t>Direct </a:t>
            </a:r>
            <a:r>
              <a:rPr lang="en-US" sz="2400" dirty="0"/>
              <a:t>prospective students to Dr. Rachel Sytsma-Reed, Global Scholar Chair, at:</a:t>
            </a:r>
          </a:p>
          <a:p>
            <a:pPr marL="457200" lvl="1" indent="0">
              <a:spcAft>
                <a:spcPts val="1200"/>
              </a:spcAft>
              <a:buNone/>
            </a:pPr>
            <a:r>
              <a:rPr lang="en-US" sz="2400" b="1" dirty="0">
                <a:solidFill>
                  <a:schemeClr val="accent3">
                    <a:lumMod val="75000"/>
                  </a:schemeClr>
                </a:solidFill>
                <a:hlinkClick r:id="rId2"/>
              </a:rPr>
              <a:t>rachel@greatlakescfa.org</a:t>
            </a:r>
            <a:endParaRPr lang="en-US" sz="2400" b="1" dirty="0">
              <a:solidFill>
                <a:schemeClr val="accent3">
                  <a:lumMod val="75000"/>
                </a:schemeClr>
              </a:solidFill>
            </a:endParaRPr>
          </a:p>
          <a:p>
            <a:r>
              <a:rPr lang="en-US" sz="2400" dirty="0"/>
              <a:t>Preliminary Applications due </a:t>
            </a:r>
            <a:r>
              <a:rPr lang="en-US" sz="2400" b="1" dirty="0"/>
              <a:t>January 19, 2026</a:t>
            </a:r>
          </a:p>
          <a:p>
            <a:r>
              <a:rPr lang="en-US" sz="2400" dirty="0"/>
              <a:t>Formal Applications due </a:t>
            </a:r>
            <a:r>
              <a:rPr lang="en-US" sz="2400" b="1" dirty="0"/>
              <a:t>March 1, 2026</a:t>
            </a:r>
            <a:endParaRPr lang="en-US" sz="2400" dirty="0"/>
          </a:p>
        </p:txBody>
      </p:sp>
      <p:sp>
        <p:nvSpPr>
          <p:cNvPr id="4" name="Rectangle: Rounded Corners 3">
            <a:extLst>
              <a:ext uri="{FF2B5EF4-FFF2-40B4-BE49-F238E27FC236}">
                <a16:creationId xmlns:a16="http://schemas.microsoft.com/office/drawing/2014/main" id="{7A65E9D5-29B7-EDAE-F7CD-C7C107544EE7}"/>
              </a:ext>
            </a:extLst>
          </p:cNvPr>
          <p:cNvSpPr/>
          <p:nvPr/>
        </p:nvSpPr>
        <p:spPr>
          <a:xfrm>
            <a:off x="7558548" y="2876046"/>
            <a:ext cx="3127664" cy="2805545"/>
          </a:xfrm>
          <a:prstGeom prst="roundRect">
            <a:avLst/>
          </a:prstGeom>
          <a:noFill/>
          <a:ln w="38100">
            <a:solidFill>
              <a:srgbClr val="468C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B8C8A4-873C-A4B5-B267-A5855366545C}"/>
              </a:ext>
            </a:extLst>
          </p:cNvPr>
          <p:cNvSpPr txBox="1"/>
          <p:nvPr/>
        </p:nvSpPr>
        <p:spPr>
          <a:xfrm>
            <a:off x="7013865" y="2313498"/>
            <a:ext cx="3127664" cy="523220"/>
          </a:xfrm>
          <a:prstGeom prst="rect">
            <a:avLst/>
          </a:prstGeom>
          <a:noFill/>
        </p:spPr>
        <p:txBody>
          <a:bodyPr wrap="square" rtlCol="0">
            <a:spAutoFit/>
          </a:bodyPr>
          <a:lstStyle/>
          <a:p>
            <a:pPr algn="ctr"/>
            <a:r>
              <a:rPr lang="en-US" sz="2800" dirty="0"/>
              <a:t>Learn More!</a:t>
            </a:r>
          </a:p>
        </p:txBody>
      </p:sp>
      <p:sp>
        <p:nvSpPr>
          <p:cNvPr id="2" name="Rectangle 2">
            <a:extLst>
              <a:ext uri="{FF2B5EF4-FFF2-40B4-BE49-F238E27FC236}">
                <a16:creationId xmlns:a16="http://schemas.microsoft.com/office/drawing/2014/main" id="{2EF3B2D0-1B00-EC62-8B9D-A66CDFEC70E2}"/>
              </a:ext>
            </a:extLst>
          </p:cNvPr>
          <p:cNvSpPr>
            <a:spLocks noChangeArrowheads="1"/>
          </p:cNvSpPr>
          <p:nvPr/>
        </p:nvSpPr>
        <p:spPr bwMode="auto">
          <a:xfrm>
            <a:off x="8081616" y="-5330298"/>
            <a:ext cx="24603603"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Will the 2026-2027 District 6290 Global Scholar come from YOUR community? Just think how exciting that would be!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Please help the Global Scholars Committee find another fantastic, positive, make-the-world-a-better-place change agent to support financially while (s)he conducts graduate study at a university outside the United States. This Global Scholar, while in graduate school with our support, will also develop a deep relationship with Rotary International right where (s)he studies! District 6290 is very proud of our Global Scholars program and the incredible, purpose-driven talent we have supported over the years. </a:t>
            </a:r>
            <a:r>
              <a:rPr kumimoji="0" lang="en-US" altLang="en-US" sz="11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Please help us find our next Global Scholar!</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ASK - 1</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Please share with your club: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District 6290 is actively recruiting students or professionals who will be going to graduate school in another country, studying something that dovetails with one of Rotary’s Seven Areas of Focus.</a:t>
            </a:r>
            <a:endParaRPr kumimoji="0" lang="en-US"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District 6290 provides up to $30,000 per year for one Global Scholar.</a:t>
            </a:r>
            <a:endParaRPr kumimoji="0" lang="en-US"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Support is renewable for up to 4 years of graduate school.</a:t>
            </a:r>
            <a:endParaRPr kumimoji="0" lang="en-US"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While in graduate school, the District 6290 Global Scholar will design and execute a sustainable project meeting an identified need within the host Rotary community.</a:t>
            </a:r>
            <a:endParaRPr kumimoji="0" lang="en-US"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Candidates cannot be Rotarians or related to active Rotary members. </a:t>
            </a:r>
            <a:endParaRPr kumimoji="0" lang="en-US"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Check out our new logo, QR code, and webpage! Address: </a:t>
            </a:r>
            <a:r>
              <a:rPr kumimoji="0" lang="en-US" altLang="en-US" sz="1100" b="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3"/>
              </a:rPr>
              <a:t>https://ridistrict6290.org/sitepage/scholarships</a:t>
            </a:r>
            <a:endParaRPr kumimoji="0" lang="en-US"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Application materials, program information, contact information, and past Global Scholar highlights are all available on the webpage.</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ASK – 2</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Challenges for you and your Club:</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Create a Club newsletter piece about our District’s Global Scholars program; here is a ready-made paragraph for you to use:</a:t>
            </a:r>
            <a:endParaRPr kumimoji="0" lang="en-US" altLang="en-US" sz="800" b="0" i="0" u="none" strike="noStrike" cap="none" normalizeH="0" baseline="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“District 6290 is proud to sponsor one Global Scholar each year with up to a $30,000 scholarship for graduate study in one of Rotary’s Seven Areas of Focus at a University outside the United States! Our past Global Scholars have been incredible, and we are so excited to see where the next one will come from – will it be your community? The Global Scholars Committee is happy to announce that our District is actively recruiting and hopes to identify some incredible candidates in the next few weeks. We have a bold ask for a bold purpose; we are asking every club member in District 6290 to visit the new District 6290 Global Scholars webpage (</a:t>
            </a: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3"/>
              </a:rPr>
              <a:t>https://ridistrict6290.org/sitepage/scholarships</a:t>
            </a: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 or use the QR code below! – to learn about the program, eligibility, and timelines for recruiting and the application process. WHY? So our District can support excellence in academic leadership and in community service, and foster new, long-term relationships with Rotary that will yield heightened awareness of the needs of Rotarians out After perusing the webpage, please feel free to reach out to the District 6290 Global Scholars Chair, Dr. Rachel Sytsma-Reed, if you have any questions (</a:t>
            </a: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2"/>
              </a:rPr>
              <a:t>rachel@greatlakescfa.org</a:t>
            </a: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YOU are critical to our recruiting, so thank you in advance for your help in spreading the word about this very special scholarship opportunity!”</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Get that cute QR code (see below) out there as much as possible, as many ways as possible.</a:t>
            </a:r>
            <a:endParaRPr kumimoji="0" lang="en-US"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In the next few weeks, use the Power Point presentation accessible through the webpage to lead a 5-8 minute presentation to your club about the District 6290 Global Scholars Program. </a:t>
            </a:r>
            <a:endParaRPr kumimoji="0" lang="en-US"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Talk about this incredible District-level program to at least three people outside Rotary – and challenge your Club members to do the same!</a:t>
            </a:r>
            <a:endParaRPr kumimoji="0" lang="en-US"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1"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After exploring the webpage, email or call the District 6290 Global Scholars Chair, Rachel Sytsma-Reed (contact below), if you have questions or would like to discuss anything about this program.</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
            <a:extLst>
              <a:ext uri="{FF2B5EF4-FFF2-40B4-BE49-F238E27FC236}">
                <a16:creationId xmlns:a16="http://schemas.microsoft.com/office/drawing/2014/main" id="{44DA4664-AF42-16D6-286E-A7215A90D6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1617" y="3207642"/>
            <a:ext cx="2059912" cy="20599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9BAD9A7D-5E24-F001-7331-F3BFD00C0FAB}"/>
              </a:ext>
            </a:extLst>
          </p:cNvPr>
          <p:cNvSpPr>
            <a:spLocks noChangeArrowheads="1"/>
          </p:cNvSpPr>
          <p:nvPr/>
        </p:nvSpPr>
        <p:spPr bwMode="auto">
          <a:xfrm>
            <a:off x="8081616" y="-3169342"/>
            <a:ext cx="2460360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District 6290 Global Scholars Committee thanks you for your help and can’t wait to see who YOUR COMMUNITY sends us to consider as the 2026-2027 Global Scholar from District 6290!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081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8D25-D403-2E2B-50DA-B21A0500AB0E}"/>
              </a:ext>
            </a:extLst>
          </p:cNvPr>
          <p:cNvSpPr>
            <a:spLocks noGrp="1"/>
          </p:cNvSpPr>
          <p:nvPr>
            <p:ph type="title"/>
          </p:nvPr>
        </p:nvSpPr>
        <p:spPr>
          <a:xfrm>
            <a:off x="911352" y="505015"/>
            <a:ext cx="5775656" cy="5490539"/>
          </a:xfrm>
        </p:spPr>
        <p:txBody>
          <a:bodyPr>
            <a:normAutofit fontScale="90000"/>
          </a:bodyPr>
          <a:lstStyle/>
          <a:p>
            <a:r>
              <a:rPr lang="en-US" dirty="0"/>
              <a:t>In a world that doesn’t always lean into the power of knowledge to connect us and build pathways to peace, Thank you for supporting rotary global scholars.</a:t>
            </a:r>
          </a:p>
        </p:txBody>
      </p:sp>
    </p:spTree>
    <p:extLst>
      <p:ext uri="{BB962C8B-B14F-4D97-AF65-F5344CB8AC3E}">
        <p14:creationId xmlns:p14="http://schemas.microsoft.com/office/powerpoint/2010/main" val="3493061142"/>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2.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{C9FFBFC2-04D2-4679-B710-4DE8D672EA80}tf16411248_win32</Template>
  <TotalTime>173</TotalTime>
  <Words>977</Words>
  <Application>Microsoft Office PowerPoint</Application>
  <PresentationFormat>Widescreen</PresentationFormat>
  <Paragraphs>55</Paragraphs>
  <Slides>7</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Abadi</vt:lpstr>
      <vt:lpstr>Aptos</vt:lpstr>
      <vt:lpstr>Arial</vt:lpstr>
      <vt:lpstr>Avenir Next LT Pro Light</vt:lpstr>
      <vt:lpstr>Calibri</vt:lpstr>
      <vt:lpstr>Californian FB</vt:lpstr>
      <vt:lpstr>Posterama</vt:lpstr>
      <vt:lpstr>Symbol</vt:lpstr>
      <vt:lpstr>Custom</vt:lpstr>
      <vt:lpstr>Building international peace through global scholarship</vt:lpstr>
      <vt:lpstr>GLOBAL SCHOLARS </vt:lpstr>
      <vt:lpstr>District 6290: Past Global Scholars’ Projects Masters &amp; doctorate</vt:lpstr>
      <vt:lpstr>Our most recent global scholar  dr. ariel dempsey 4 years of support at Oxford University, England</vt:lpstr>
      <vt:lpstr>GS Application Process Overview</vt:lpstr>
      <vt:lpstr>Please help Spread the word in district 6290!</vt:lpstr>
      <vt:lpstr>In a world that doesn’t always lean into the power of knowledge to connect us and build pathways to peace, Thank you for supporting rotary global scholars.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Sytsma-Reed</dc:creator>
  <cp:lastModifiedBy>Rachel Sytsma-Reed</cp:lastModifiedBy>
  <cp:revision>2</cp:revision>
  <dcterms:created xsi:type="dcterms:W3CDTF">2025-02-25T02:01:27Z</dcterms:created>
  <dcterms:modified xsi:type="dcterms:W3CDTF">2025-12-02T01:38:11Z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