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C0D6B3-6B5B-4808-8F1F-6B290839251D}" v="1" dt="2026-11-02T22:25:16.2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14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Andresky" userId="5bd4282e-11d4-4ee4-8472-22e96a9602b8" providerId="ADAL" clId="{63CFF08B-2967-4C62-A481-A7C1861032FA}"/>
    <pc:docChg chg="modSld">
      <pc:chgData name="Mark Andresky" userId="5bd4282e-11d4-4ee4-8472-22e96a9602b8" providerId="ADAL" clId="{63CFF08B-2967-4C62-A481-A7C1861032FA}" dt="2026-11-02T22:25:16.280" v="0" actId="767"/>
      <pc:docMkLst>
        <pc:docMk/>
      </pc:docMkLst>
      <pc:sldChg chg="addSp modSp">
        <pc:chgData name="Mark Andresky" userId="5bd4282e-11d4-4ee4-8472-22e96a9602b8" providerId="ADAL" clId="{63CFF08B-2967-4C62-A481-A7C1861032FA}" dt="2026-11-02T22:25:16.280" v="0" actId="767"/>
        <pc:sldMkLst>
          <pc:docMk/>
          <pc:sldMk cId="0" sldId="270"/>
        </pc:sldMkLst>
        <pc:spChg chg="add mod">
          <ac:chgData name="Mark Andresky" userId="5bd4282e-11d4-4ee4-8472-22e96a9602b8" providerId="ADAL" clId="{63CFF08B-2967-4C62-A481-A7C1861032FA}" dt="2026-11-02T22:25:16.280" v="0" actId="767"/>
          <ac:spMkLst>
            <pc:docMk/>
            <pc:sldMk cId="0" sldId="270"/>
            <ac:spMk id="27" creationId="{D877C9D8-1513-6DFD-9905-D374C1F8092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2899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DISTRICT FOUNDATION LEARNING • MONDAY, NOVEMBER 2,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The Rotary Foundation</a:t>
            </a:r>
            <a:endParaRPr lang="en-US" sz="2900" dirty="0"/>
          </a:p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Learning Session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58368" y="278892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126A9B"/>
                </a:solidFill>
              </a:rPr>
              <a:t>Stories • Impact • Recognition • Giving • Service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658368" y="3822192"/>
            <a:ext cx="3931920" cy="10972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58368" y="416052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3394A"/>
                </a:solidFill>
              </a:rPr>
              <a:t>A practical conversation for Club Foundation Chairs &amp; Champions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Welcome &amp; introductions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2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22376" y="1901952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9264" y="1755648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Who is on the call?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722376" y="2551176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9264" y="2404872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Who currently serves as a Club Foundation Chair?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722376" y="3200400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9264" y="3054096"/>
            <a:ext cx="103784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Is your Club Foundation Chair named on the website / in ClubRunner?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722376" y="3977640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69264" y="3831336"/>
            <a:ext cx="10378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Presenter’s story: Rotary Ambassadorial Scholar — a life-changing experience and motivation for service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After today’s session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3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Recording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6868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A posted recording &amp; PowerPoint slides to revisit the discussion.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434340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34340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Detailed summary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57200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Session notes with links to referenced information and websites.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04672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04672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7532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Follow-up needs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27532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Additional resources and answers to needs identified during the session.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Foundation announcements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4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District local &amp; int’l matching grants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(2026-27)</a:t>
            </a:r>
          </a:p>
        </p:txBody>
      </p:sp>
      <p:sp>
        <p:nvSpPr>
          <p:cNvPr id="11" name="Text 9"/>
          <p:cNvSpPr/>
          <p:nvPr/>
        </p:nvSpPr>
        <p:spPr>
          <a:xfrm>
            <a:off x="868680" y="2523744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16 grant submissions received, totaling $47,500 in requests.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95060" y="1783080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9506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23660" y="1993392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Peace Scholar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423660" y="2523744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Carlene Kuhn — Traverse City 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40080" y="3803904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40080" y="3803904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68680" y="4014216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Global Scholars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68680" y="4544568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Two funded scholars from the Grand Rapids area are abroad.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6195060" y="3803904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95060" y="3803904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23660" y="4014216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Foundation Month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423660" y="4544568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November is Rotary Foundation Month: how will your club commemorate it?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Why storytelling matters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5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22376" y="1901952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9264" y="1755648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Stories help Rotarians see the human impact of Foundation giving.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722376" y="2551176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9264" y="2404872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Personal experiences create an emotional connection.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722376" y="3200400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9264" y="3054096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Use stories to inspire support and participation.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722376" y="3849624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69264" y="3703320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Discussion: Which Foundation story would resonate with your club?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Creative ways to share Foundation impact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5326380" cy="1298448"/>
          </a:xfrm>
          <a:prstGeom prst="roundRect">
            <a:avLst>
              <a:gd name="adj" fmla="val 8451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73152" cy="129844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Rotarian Minute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68680" y="2523744"/>
            <a:ext cx="48691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Short stories and ideas: therotarianminute.org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95060" y="1783080"/>
            <a:ext cx="5326380" cy="1298448"/>
          </a:xfrm>
          <a:prstGeom prst="roundRect">
            <a:avLst>
              <a:gd name="adj" fmla="val 8451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95060" y="1783080"/>
            <a:ext cx="73152" cy="129844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23660" y="1993392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Past grant projects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423660" y="2523744"/>
            <a:ext cx="48691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Revisit completed projects and their local or global impact.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40080" y="3319272"/>
            <a:ext cx="5326380" cy="1298448"/>
          </a:xfrm>
          <a:prstGeom prst="roundRect">
            <a:avLst>
              <a:gd name="adj" fmla="val 8451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40080" y="3319272"/>
            <a:ext cx="73152" cy="129844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68680" y="3529584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Member testimonials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68680" y="4059936"/>
            <a:ext cx="48691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Invite consistent, passionate givers to share why they give.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6195060" y="3319272"/>
            <a:ext cx="5326380" cy="1298448"/>
          </a:xfrm>
          <a:prstGeom prst="roundRect">
            <a:avLst>
              <a:gd name="adj" fmla="val 8451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95060" y="3319272"/>
            <a:ext cx="73152" cy="129844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23660" y="3529584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Scholars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423660" y="4059936"/>
            <a:ext cx="48691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Invite past or current scholars in person or by Zoom.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640080" y="4855464"/>
            <a:ext cx="5326380" cy="1298448"/>
          </a:xfrm>
          <a:prstGeom prst="roundRect">
            <a:avLst>
              <a:gd name="adj" fmla="val 8451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40080" y="4855464"/>
            <a:ext cx="73152" cy="129844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68680" y="5065776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Project partners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868680" y="5596128"/>
            <a:ext cx="48691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Feature district matching grant clubs and global grant organizers.</a:t>
            </a:r>
            <a:endParaRPr lang="en-US" sz="1550" dirty="0"/>
          </a:p>
        </p:txBody>
      </p:sp>
      <p:sp>
        <p:nvSpPr>
          <p:cNvPr id="28" name="Shape 26"/>
          <p:cNvSpPr/>
          <p:nvPr/>
        </p:nvSpPr>
        <p:spPr>
          <a:xfrm>
            <a:off x="6195060" y="4855464"/>
            <a:ext cx="5326380" cy="1298448"/>
          </a:xfrm>
          <a:prstGeom prst="roundRect">
            <a:avLst>
              <a:gd name="adj" fmla="val 8451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6195060" y="4855464"/>
            <a:ext cx="73152" cy="129844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423660" y="5065776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Rotary leaders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6423660" y="5596128"/>
            <a:ext cx="48691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Invite past governors, Foundation chairs, and subject-matter experts.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Potential speakers &amp; voices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7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22376" y="1901952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9264" y="1755648"/>
            <a:ext cx="10378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Past District Governors / Foundation Chairs: Al Bonney (Wheels of Hope) and Gernot </a:t>
            </a:r>
            <a:r>
              <a:rPr lang="en-US" sz="2100">
                <a:solidFill>
                  <a:srgbClr val="23394A"/>
                </a:solidFill>
              </a:rPr>
              <a:t>Runschke (Central </a:t>
            </a:r>
            <a:r>
              <a:rPr lang="en-US" sz="2100" dirty="0">
                <a:solidFill>
                  <a:srgbClr val="23394A"/>
                </a:solidFill>
              </a:rPr>
              <a:t>America global </a:t>
            </a:r>
            <a:r>
              <a:rPr lang="en-US" sz="2100">
                <a:solidFill>
                  <a:srgbClr val="23394A"/>
                </a:solidFill>
              </a:rPr>
              <a:t>grant projects)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722376" y="2834640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9264" y="2688336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Rotarians who are polio survivors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722376" y="3483864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9264" y="3337560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HANWASH committee members: PDG Tom Schmidt and PDG Jeff Coil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722376" y="4133088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69264" y="3986784"/>
            <a:ext cx="103784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Representatives from clubs that completed district-matched projects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722376" y="4910328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9264" y="4764024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Global grant organizers, past and present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Video and online resources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8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YouTube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6868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Find Rotary Foundation stories and project videos.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434340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34340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Vimeo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57200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Explore videos for club meeting programs.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04672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04672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7532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Facebook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27532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Share Foundation-related videos and stories with members.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How does the money flow?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9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22376" y="1901952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9264" y="1755648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Foundation giving and grant funding process.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722376" y="2551176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9264" y="2404872"/>
            <a:ext cx="103784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How contributions support Foundation programs and projects.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722376" y="3328416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9264" y="3182112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Suggested Goals for Clubs (Annual Fund &amp; PolioPlus)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Foundation reports: find and use them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10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Club Recognition Summary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68680" y="2523744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Review recognition information for club members.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95060" y="1783080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9506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23660" y="1993392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Club Fundraising Analysis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423660" y="2523744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Review fundraising patterns and opportunities.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40080" y="3803904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40080" y="3803904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68680" y="4014216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Finding reports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68680" y="4544568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50" dirty="0">
              <a:solidFill>
                <a:srgbClr val="23394A"/>
              </a:solidFill>
            </a:endParaRPr>
          </a:p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My.Rotary.org</a:t>
            </a:r>
          </a:p>
          <a:p>
            <a:pPr marL="0" indent="0">
              <a:buNone/>
            </a:pP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6195060" y="3803904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95060" y="3803904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23660" y="4014216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Using reports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423660" y="4544568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Turn report insights into club conversations and action.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Reports: practical next steps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11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22376" y="1901952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9264" y="1755648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Identify which reports will help your club most.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722376" y="2551176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9264" y="2404872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Review how to find and interpret them.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722376" y="3200400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9264" y="3054096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Contact the presenter with special report requests.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Recognition points: strategic uses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12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District Matching Program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68680" y="2523744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Consider recognition points as part of a club strategy connected with district matching.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95060" y="1783080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9506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23660" y="1993392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100% Paul Harris Fellow Club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423660" y="2523744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Explore how recognition points could help a club reach 100% PHF status in one year.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Annual club designations &amp; awards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13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22376" y="1901952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9264" y="1755648"/>
            <a:ext cx="103784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Every Rotarian, Every Year (EREY): $25 minimum donation requirement; $100 per capita  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722376" y="2679192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9264" y="2532888"/>
            <a:ext cx="103784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Giving cannot be required; any invoice language should permit members to opt out.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722376" y="3456432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9264" y="3310128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Rotary Direct as a giving option.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722376" y="4105656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69264" y="3959352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Paul Harris Society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722376" y="4754880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9264" y="4608576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PolioPlus &amp; PolioPlus Society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Leaving a legacy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14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Benefactor ($1,000 +)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6868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A Foundation legacy-giving option.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434340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34340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Bequest Society ($10k+)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57200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Recognition associated with a planned bequest.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04672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04672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7532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Major Donor (Lifetime Giving)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27532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Recognition levels for significant cumulative giving.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Major Donor levels — discussion reference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15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77240" y="1764792"/>
            <a:ext cx="5166360" cy="1042416"/>
          </a:xfrm>
          <a:prstGeom prst="roundRect">
            <a:avLst>
              <a:gd name="adj" fmla="val 7018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0120" y="1901952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6A9B"/>
                </a:solidFill>
              </a:rPr>
              <a:t>Level 1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258568" y="1883664"/>
            <a:ext cx="35021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3394A"/>
                </a:solidFill>
              </a:rPr>
              <a:t>$10,000–$24,999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263640" y="1764792"/>
            <a:ext cx="5166360" cy="1042416"/>
          </a:xfrm>
          <a:prstGeom prst="roundRect">
            <a:avLst>
              <a:gd name="adj" fmla="val 7018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46520" y="1901952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6A9B"/>
                </a:solidFill>
              </a:rPr>
              <a:t>Level 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744968" y="1883664"/>
            <a:ext cx="35021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3394A"/>
                </a:solidFill>
              </a:rPr>
              <a:t>$25,000–$49,999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777240" y="3072384"/>
            <a:ext cx="5166360" cy="1042416"/>
          </a:xfrm>
          <a:prstGeom prst="roundRect">
            <a:avLst>
              <a:gd name="adj" fmla="val 7018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60120" y="3209544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6A9B"/>
                </a:solidFill>
              </a:rPr>
              <a:t>Level 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2258568" y="3191256"/>
            <a:ext cx="35021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3394A"/>
                </a:solidFill>
              </a:rPr>
              <a:t>$50,000–$99,999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63640" y="3072384"/>
            <a:ext cx="5166360" cy="1042416"/>
          </a:xfrm>
          <a:prstGeom prst="roundRect">
            <a:avLst>
              <a:gd name="adj" fmla="val 7018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446520" y="3209544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6A9B"/>
                </a:solidFill>
              </a:rPr>
              <a:t>Level 4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744968" y="3191256"/>
            <a:ext cx="35021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3394A"/>
                </a:solidFill>
              </a:rPr>
              <a:t>$100,000–$249,999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60120" y="4517136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3077155" y="4352544"/>
            <a:ext cx="5247861" cy="1042416"/>
          </a:xfrm>
          <a:prstGeom prst="roundRect">
            <a:avLst>
              <a:gd name="adj" fmla="val 0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309607" y="4443984"/>
            <a:ext cx="4595853" cy="4023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6A9B"/>
                </a:solidFill>
              </a:rPr>
              <a:t>Arch C. Klumph Society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 flipV="1">
            <a:off x="3355455" y="5065776"/>
            <a:ext cx="5390982" cy="4754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804672" y="5888736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57887"/>
                </a:solidFill>
              </a:rPr>
              <a:t>Note: The source outline skips $250,000–$499,999 and gives an ambiguous Level 5 range; confirm before presenting as official criteria.</a:t>
            </a:r>
            <a:endParaRPr lang="en-US" sz="11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77C9D8-1513-6DFD-9905-D374C1F8092E}"/>
              </a:ext>
            </a:extLst>
          </p:cNvPr>
          <p:cNvSpPr txBox="1"/>
          <p:nvPr/>
        </p:nvSpPr>
        <p:spPr>
          <a:xfrm>
            <a:off x="4436828" y="4718306"/>
            <a:ext cx="3601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$250,000 or more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District Foundation Committee — programs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16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5326380" cy="1298448"/>
          </a:xfrm>
          <a:prstGeom prst="roundRect">
            <a:avLst>
              <a:gd name="adj" fmla="val 8451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73152" cy="129844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District Grants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68680" y="2523744"/>
            <a:ext cx="48691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Linda Falstad, Chair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95060" y="1783080"/>
            <a:ext cx="5326380" cy="1298448"/>
          </a:xfrm>
          <a:prstGeom prst="roundRect">
            <a:avLst>
              <a:gd name="adj" fmla="val 8451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95060" y="1783080"/>
            <a:ext cx="73152" cy="129844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23660" y="1993392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International Services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423660" y="2523744"/>
            <a:ext cx="48691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Gernot Runschke, Chair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40080" y="3319272"/>
            <a:ext cx="5326380" cy="1298448"/>
          </a:xfrm>
          <a:prstGeom prst="roundRect">
            <a:avLst>
              <a:gd name="adj" fmla="val 8451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40080" y="3319272"/>
            <a:ext cx="73152" cy="129844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68680" y="3529584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Global Scholars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68680" y="4059936"/>
            <a:ext cx="48691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Rachel Sytsma-Reed, Chair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6195060" y="3319272"/>
            <a:ext cx="5326380" cy="1298448"/>
          </a:xfrm>
          <a:prstGeom prst="roundRect">
            <a:avLst>
              <a:gd name="adj" fmla="val 8451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95060" y="3319272"/>
            <a:ext cx="73152" cy="129844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23660" y="3529584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Peace Scholars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423660" y="4059936"/>
            <a:ext cx="48691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Jackie Bertsch, Chair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640080" y="4855464"/>
            <a:ext cx="5326380" cy="1298448"/>
          </a:xfrm>
          <a:prstGeom prst="roundRect">
            <a:avLst>
              <a:gd name="adj" fmla="val 8451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40080" y="4855464"/>
            <a:ext cx="73152" cy="129844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68680" y="5065776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Paul Harris Society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868680" y="5596128"/>
            <a:ext cx="48691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Mark Andresky, Chair</a:t>
            </a:r>
            <a:endParaRPr lang="en-US" sz="1550" dirty="0"/>
          </a:p>
        </p:txBody>
      </p:sp>
      <p:sp>
        <p:nvSpPr>
          <p:cNvPr id="28" name="Shape 26"/>
          <p:cNvSpPr/>
          <p:nvPr/>
        </p:nvSpPr>
        <p:spPr>
          <a:xfrm>
            <a:off x="6195060" y="4855464"/>
            <a:ext cx="5326380" cy="1298448"/>
          </a:xfrm>
          <a:prstGeom prst="roundRect">
            <a:avLst>
              <a:gd name="adj" fmla="val 8451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6195060" y="4855464"/>
            <a:ext cx="73152" cy="1298448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423660" y="5065776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PolioPlus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6423660" y="5596128"/>
            <a:ext cx="48691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Carol Burns, Chair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District Foundation Committee — support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17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1993392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District raffle / fundraising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68680" y="2523744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Kathy Hegedus, Chair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195060" y="1783080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9506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23660" y="1993392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Major Gifts &amp; Endowment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423660" y="2523744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Chair open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40080" y="3803904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40080" y="3803904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68680" y="4014216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Annual Fund (new)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68680" y="4544568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Chair open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6195060" y="3803904"/>
            <a:ext cx="532638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95060" y="3803904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23660" y="4014216"/>
            <a:ext cx="49149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Foundation Treasurer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423660" y="4544568"/>
            <a:ext cx="486918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James P. White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Foundation roles beyond the committee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18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Club Foundation Chair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6868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Ensure the chair is named in ClubRunner.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434340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34340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Club Grants Chair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57200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Coordinate club grant-related activity.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04672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04672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7532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Zone leadership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27532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Regional and Assistant Regional Foundation Coordinators; Endowment &amp; Major Gifts Advisor; End Polio Now Coordinator.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Foundation staff contacts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19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Edina Mehovic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6868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Senior Annual Giving Officer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434340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34340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Tyler Stokesbary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57200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Major Gifts Officer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046720" y="1783080"/>
            <a:ext cx="3474720" cy="1783080"/>
          </a:xfrm>
          <a:prstGeom prst="roundRect">
            <a:avLst>
              <a:gd name="adj" fmla="val 6154"/>
            </a:avLst>
          </a:prstGeom>
          <a:solidFill>
            <a:srgbClr val="F0F6F9"/>
          </a:solidFill>
          <a:ln w="12700">
            <a:solidFill>
              <a:srgbClr val="D7E5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046720" y="1783080"/>
            <a:ext cx="73152" cy="1783080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75320" y="1993392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04B"/>
                </a:solidFill>
              </a:rPr>
              <a:t>Carolyn Ferguson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275320" y="2523744"/>
            <a:ext cx="3017520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23394A"/>
                </a:solidFill>
              </a:rPr>
              <a:t>Senior Major Gifts Officer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Opportunities to serve at district level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20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22376" y="1901952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9264" y="1755648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Consider a role on the District Rotary Foundation Committee.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722376" y="2551176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9264" y="2404872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Explore program-specific service opportunities.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722376" y="3200400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9264" y="3054096"/>
            <a:ext cx="103784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Open leadership roles identified in the outline: Major Gifts &amp; Endowment and Annual Fund.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722376" y="3977640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69264" y="3831336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Connect with district leaders to learn more.</a:t>
            </a:r>
            <a:endParaRPr lang="en-US" sz="2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AE3B"/>
          </a:solidFill>
          <a:ln w="12700">
            <a:solidFill>
              <a:srgbClr val="E8A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21792" y="356616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26A9B"/>
                </a:solidFill>
              </a:rPr>
              <a:t>ROTARY FOUNDATION LEARNING SESSION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21792" y="822960"/>
            <a:ext cx="10972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2304B"/>
                </a:solidFill>
              </a:rPr>
              <a:t>Questions &amp; next steps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621792" y="6345936"/>
            <a:ext cx="10927080" cy="0"/>
          </a:xfrm>
          <a:prstGeom prst="line">
            <a:avLst/>
          </a:prstGeom>
          <a:noFill/>
          <a:ln w="12700">
            <a:solidFill>
              <a:srgbClr val="D7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6428232"/>
            <a:ext cx="9144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57887"/>
                </a:solidFill>
              </a:rPr>
              <a:t>November 2, 2026  •  Rotary Foundation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064240" y="6428232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57887"/>
                </a:solidFill>
              </a:rPr>
              <a:t>21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722376" y="1901952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9264" y="1755648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What questions can we answer today?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722376" y="2551176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9264" y="2404872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What future Foundation learning sessions would be most useful?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722376" y="3200400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9264" y="3054096"/>
            <a:ext cx="103784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How can the District Foundation Committee better support your club?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722376" y="3977640"/>
            <a:ext cx="100584" cy="100584"/>
          </a:xfrm>
          <a:prstGeom prst="ellipse">
            <a:avLst/>
          </a:prstGeom>
          <a:solidFill>
            <a:srgbClr val="126A9B"/>
          </a:solidFill>
          <a:ln w="12700">
            <a:solidFill>
              <a:srgbClr val="126A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69264" y="3831336"/>
            <a:ext cx="10378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3394A"/>
                </a:solidFill>
              </a:rPr>
              <a:t>Choose one new way to share a Foundation story this month.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1180</Words>
  <Application>Microsoft Office PowerPoint</Application>
  <PresentationFormat>Widescreen</PresentationFormat>
  <Paragraphs>235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Rotary Foundation Learning Session — November 2, 2026</dc:title>
  <dc:subject>Rotary Foundation Learning Session</dc:subject>
  <dc:creator>OpenAI</dc:creator>
  <cp:lastModifiedBy>Mark Andresky</cp:lastModifiedBy>
  <cp:revision>1</cp:revision>
  <dcterms:created xsi:type="dcterms:W3CDTF">2026-11-02T21:59:38Z</dcterms:created>
  <dcterms:modified xsi:type="dcterms:W3CDTF">2026-11-02T22:32:47Z</dcterms:modified>
</cp:coreProperties>
</file>