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8" r:id="rId2"/>
    <p:sldId id="260" r:id="rId3"/>
    <p:sldId id="261" r:id="rId4"/>
    <p:sldId id="426" r:id="rId5"/>
    <p:sldId id="42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FFC43F-9BA1-4E69-8B83-D0E697077441}" v="2" dt="2018-11-25T20:55:03.8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5207" autoAdjust="0"/>
  </p:normalViewPr>
  <p:slideViewPr>
    <p:cSldViewPr snapToGrid="0">
      <p:cViewPr varScale="1">
        <p:scale>
          <a:sx n="58" d="100"/>
          <a:sy n="58" d="100"/>
        </p:scale>
        <p:origin x="11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Ward" userId="dfe7656bcc140a38" providerId="LiveId" clId="{39FFC43F-9BA1-4E69-8B83-D0E697077441}"/>
    <pc:docChg chg="custSel delSld modSld">
      <pc:chgData name="Martin Ward" userId="dfe7656bcc140a38" providerId="LiveId" clId="{39FFC43F-9BA1-4E69-8B83-D0E697077441}" dt="2018-11-25T20:55:03.830" v="1" actId="2696"/>
      <pc:docMkLst>
        <pc:docMk/>
      </pc:docMkLst>
      <pc:sldChg chg="addSp delSp modSp del">
        <pc:chgData name="Martin Ward" userId="dfe7656bcc140a38" providerId="LiveId" clId="{39FFC43F-9BA1-4E69-8B83-D0E697077441}" dt="2018-11-25T20:55:03.830" v="1" actId="2696"/>
        <pc:sldMkLst>
          <pc:docMk/>
          <pc:sldMk cId="3487511744" sldId="284"/>
        </pc:sldMkLst>
        <pc:spChg chg="add mod">
          <ac:chgData name="Martin Ward" userId="dfe7656bcc140a38" providerId="LiveId" clId="{39FFC43F-9BA1-4E69-8B83-D0E697077441}" dt="2018-11-25T20:41:25.041" v="0" actId="478"/>
          <ac:spMkLst>
            <pc:docMk/>
            <pc:sldMk cId="3487511744" sldId="284"/>
            <ac:spMk id="3" creationId="{6D8E0378-63EE-42CD-96D1-4076FBFE2365}"/>
          </ac:spMkLst>
        </pc:spChg>
        <pc:picChg chg="del">
          <ac:chgData name="Martin Ward" userId="dfe7656bcc140a38" providerId="LiveId" clId="{39FFC43F-9BA1-4E69-8B83-D0E697077441}" dt="2018-11-25T20:41:25.041" v="0" actId="478"/>
          <ac:picMkLst>
            <pc:docMk/>
            <pc:sldMk cId="3487511744" sldId="284"/>
            <ac:picMk id="4" creationId="{450702DB-5E25-4EC3-8446-6D78621621D5}"/>
          </ac:picMkLst>
        </pc:pic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accent3_2">
  <dgm:title val=""/>
  <dgm:desc val=""/>
  <dgm:catLst>
    <dgm:cat type="accent3" pri="13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66ACDF-8D0C-4389-8F61-4148990A254A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icontext_accent3_2" csCatId="accent3" phldr="1"/>
      <dgm:spPr/>
      <dgm:t>
        <a:bodyPr/>
        <a:lstStyle/>
        <a:p>
          <a:endParaRPr lang="en-US"/>
        </a:p>
      </dgm:t>
    </dgm:pt>
    <dgm:pt modelId="{E037A68E-683A-4942-9DB6-21346F9DC009}">
      <dgm:prSet/>
      <dgm:spPr/>
      <dgm:t>
        <a:bodyPr/>
        <a:lstStyle/>
        <a:p>
          <a:r>
            <a:rPr lang="en-CA"/>
            <a:t>Donations</a:t>
          </a:r>
          <a:endParaRPr lang="en-US"/>
        </a:p>
      </dgm:t>
    </dgm:pt>
    <dgm:pt modelId="{BFB2E4B6-25EF-47B6-9202-5D0B8D4A08A1}" type="parTrans" cxnId="{A5010F01-97C9-4A67-8EAF-6CC1936AF742}">
      <dgm:prSet/>
      <dgm:spPr/>
      <dgm:t>
        <a:bodyPr/>
        <a:lstStyle/>
        <a:p>
          <a:endParaRPr lang="en-US"/>
        </a:p>
      </dgm:t>
    </dgm:pt>
    <dgm:pt modelId="{908B82CD-F6A8-4BED-BF6A-B87D903FE0C8}" type="sibTrans" cxnId="{A5010F01-97C9-4A67-8EAF-6CC1936AF742}">
      <dgm:prSet/>
      <dgm:spPr/>
      <dgm:t>
        <a:bodyPr/>
        <a:lstStyle/>
        <a:p>
          <a:endParaRPr lang="en-US"/>
        </a:p>
      </dgm:t>
    </dgm:pt>
    <dgm:pt modelId="{A97ED781-437E-419D-BD2D-84C4A3224D58}">
      <dgm:prSet/>
      <dgm:spPr/>
      <dgm:t>
        <a:bodyPr/>
        <a:lstStyle/>
        <a:p>
          <a:r>
            <a:rPr lang="en-CA"/>
            <a:t>Annual Fund</a:t>
          </a:r>
          <a:endParaRPr lang="en-US"/>
        </a:p>
      </dgm:t>
    </dgm:pt>
    <dgm:pt modelId="{27BB7EA3-9BA8-4C9D-970A-84145D41D2E3}" type="parTrans" cxnId="{0D7B6B79-7477-460A-9F63-7DFB482D28B6}">
      <dgm:prSet/>
      <dgm:spPr/>
      <dgm:t>
        <a:bodyPr/>
        <a:lstStyle/>
        <a:p>
          <a:endParaRPr lang="en-US"/>
        </a:p>
      </dgm:t>
    </dgm:pt>
    <dgm:pt modelId="{3719A8E7-F5D0-4350-9AF4-02F8B3164F6C}" type="sibTrans" cxnId="{0D7B6B79-7477-460A-9F63-7DFB482D28B6}">
      <dgm:prSet/>
      <dgm:spPr/>
      <dgm:t>
        <a:bodyPr/>
        <a:lstStyle/>
        <a:p>
          <a:endParaRPr lang="en-US"/>
        </a:p>
      </dgm:t>
    </dgm:pt>
    <dgm:pt modelId="{1FADC10D-2D95-40BC-8ECC-D65A32004C4D}">
      <dgm:prSet/>
      <dgm:spPr/>
      <dgm:t>
        <a:bodyPr/>
        <a:lstStyle/>
        <a:p>
          <a:r>
            <a:rPr lang="en-CA"/>
            <a:t>Endowment Fund</a:t>
          </a:r>
          <a:endParaRPr lang="en-US"/>
        </a:p>
      </dgm:t>
    </dgm:pt>
    <dgm:pt modelId="{5BDC2C5E-B0A8-4B86-9397-60CDC3EAC54E}" type="parTrans" cxnId="{43CD64CB-798A-45F0-9DED-A237D5414933}">
      <dgm:prSet/>
      <dgm:spPr/>
      <dgm:t>
        <a:bodyPr/>
        <a:lstStyle/>
        <a:p>
          <a:endParaRPr lang="en-US"/>
        </a:p>
      </dgm:t>
    </dgm:pt>
    <dgm:pt modelId="{58837B93-66AA-48EC-86FF-1D2BA62C11DC}" type="sibTrans" cxnId="{43CD64CB-798A-45F0-9DED-A237D5414933}">
      <dgm:prSet/>
      <dgm:spPr/>
      <dgm:t>
        <a:bodyPr/>
        <a:lstStyle/>
        <a:p>
          <a:endParaRPr lang="en-US"/>
        </a:p>
      </dgm:t>
    </dgm:pt>
    <dgm:pt modelId="{63A2EA72-BB5D-40C1-B7E2-CEAF4251A4A8}">
      <dgm:prSet/>
      <dgm:spPr/>
      <dgm:t>
        <a:bodyPr/>
        <a:lstStyle/>
        <a:p>
          <a:r>
            <a:rPr lang="en-CA"/>
            <a:t>Grants</a:t>
          </a:r>
          <a:endParaRPr lang="en-US"/>
        </a:p>
      </dgm:t>
    </dgm:pt>
    <dgm:pt modelId="{BD4E9505-DA05-4068-B9C2-E37992166C6D}" type="parTrans" cxnId="{2EDCE036-FBA1-41B3-8BC9-CFF34298225B}">
      <dgm:prSet/>
      <dgm:spPr/>
      <dgm:t>
        <a:bodyPr/>
        <a:lstStyle/>
        <a:p>
          <a:endParaRPr lang="en-US"/>
        </a:p>
      </dgm:t>
    </dgm:pt>
    <dgm:pt modelId="{B6325F95-793A-4AA4-B825-1758443804A6}" type="sibTrans" cxnId="{2EDCE036-FBA1-41B3-8BC9-CFF34298225B}">
      <dgm:prSet/>
      <dgm:spPr/>
      <dgm:t>
        <a:bodyPr/>
        <a:lstStyle/>
        <a:p>
          <a:endParaRPr lang="en-US"/>
        </a:p>
      </dgm:t>
    </dgm:pt>
    <dgm:pt modelId="{9B3EAE04-1201-437F-91D3-CED7C17A43F8}">
      <dgm:prSet/>
      <dgm:spPr/>
      <dgm:t>
        <a:bodyPr/>
        <a:lstStyle/>
        <a:p>
          <a:r>
            <a:rPr lang="en-CA"/>
            <a:t>District Grants</a:t>
          </a:r>
          <a:endParaRPr lang="en-US"/>
        </a:p>
      </dgm:t>
    </dgm:pt>
    <dgm:pt modelId="{1F556498-F02A-48E3-92E1-FB009D11848E}" type="parTrans" cxnId="{D443EC43-3C36-4CF9-BCB8-849B29D21BA0}">
      <dgm:prSet/>
      <dgm:spPr/>
      <dgm:t>
        <a:bodyPr/>
        <a:lstStyle/>
        <a:p>
          <a:endParaRPr lang="en-US"/>
        </a:p>
      </dgm:t>
    </dgm:pt>
    <dgm:pt modelId="{AF823D3E-11B0-4B7D-8679-CB43E153CACB}" type="sibTrans" cxnId="{D443EC43-3C36-4CF9-BCB8-849B29D21BA0}">
      <dgm:prSet/>
      <dgm:spPr/>
      <dgm:t>
        <a:bodyPr/>
        <a:lstStyle/>
        <a:p>
          <a:endParaRPr lang="en-US"/>
        </a:p>
      </dgm:t>
    </dgm:pt>
    <dgm:pt modelId="{9103DC93-426E-4F85-ADC7-25FD67463BCB}">
      <dgm:prSet/>
      <dgm:spPr/>
      <dgm:t>
        <a:bodyPr/>
        <a:lstStyle/>
        <a:p>
          <a:r>
            <a:rPr lang="en-CA"/>
            <a:t>Global Grants</a:t>
          </a:r>
          <a:endParaRPr lang="en-US"/>
        </a:p>
      </dgm:t>
    </dgm:pt>
    <dgm:pt modelId="{E7311A8F-F4DF-41F8-A0EC-F2AD66809DDF}" type="parTrans" cxnId="{77DE90CA-EEA9-4463-B2BA-41D437111370}">
      <dgm:prSet/>
      <dgm:spPr/>
      <dgm:t>
        <a:bodyPr/>
        <a:lstStyle/>
        <a:p>
          <a:endParaRPr lang="en-US"/>
        </a:p>
      </dgm:t>
    </dgm:pt>
    <dgm:pt modelId="{343FD56A-1522-40FF-80B2-3F6AECBAA771}" type="sibTrans" cxnId="{77DE90CA-EEA9-4463-B2BA-41D437111370}">
      <dgm:prSet/>
      <dgm:spPr/>
      <dgm:t>
        <a:bodyPr/>
        <a:lstStyle/>
        <a:p>
          <a:endParaRPr lang="en-US"/>
        </a:p>
      </dgm:t>
    </dgm:pt>
    <dgm:pt modelId="{78B8517B-E2DC-4FC3-9334-E5C367ACEAC8}">
      <dgm:prSet/>
      <dgm:spPr/>
      <dgm:t>
        <a:bodyPr/>
        <a:lstStyle/>
        <a:p>
          <a:r>
            <a:rPr lang="en-CA"/>
            <a:t>Areas of Focus</a:t>
          </a:r>
          <a:endParaRPr lang="en-US"/>
        </a:p>
      </dgm:t>
    </dgm:pt>
    <dgm:pt modelId="{73E3E8C7-0D28-4D8D-AB99-807F1369EB15}" type="parTrans" cxnId="{9263AED1-B579-4A6B-8F06-1BFA82863CDD}">
      <dgm:prSet/>
      <dgm:spPr/>
      <dgm:t>
        <a:bodyPr/>
        <a:lstStyle/>
        <a:p>
          <a:endParaRPr lang="en-US"/>
        </a:p>
      </dgm:t>
    </dgm:pt>
    <dgm:pt modelId="{A214CB9F-7CA6-4947-BFDA-FF62BBBC0782}" type="sibTrans" cxnId="{9263AED1-B579-4A6B-8F06-1BFA82863CDD}">
      <dgm:prSet/>
      <dgm:spPr/>
      <dgm:t>
        <a:bodyPr/>
        <a:lstStyle/>
        <a:p>
          <a:endParaRPr lang="en-US"/>
        </a:p>
      </dgm:t>
    </dgm:pt>
    <dgm:pt modelId="{74F3625D-5316-4ACF-A856-4EEB09BB859C}" type="pres">
      <dgm:prSet presAssocID="{0166ACDF-8D0C-4389-8F61-4148990A254A}" presName="root" presStyleCnt="0">
        <dgm:presLayoutVars>
          <dgm:dir/>
          <dgm:resizeHandles val="exact"/>
        </dgm:presLayoutVars>
      </dgm:prSet>
      <dgm:spPr/>
    </dgm:pt>
    <dgm:pt modelId="{28B5AD70-5F5D-42DE-8AAA-E5904EA4A797}" type="pres">
      <dgm:prSet presAssocID="{E037A68E-683A-4942-9DB6-21346F9DC009}" presName="compNode" presStyleCnt="0"/>
      <dgm:spPr/>
    </dgm:pt>
    <dgm:pt modelId="{57E97F36-B3C1-4550-BC8B-C29B40FA11A3}" type="pres">
      <dgm:prSet presAssocID="{E037A68E-683A-4942-9DB6-21346F9DC009}" presName="bgRect" presStyleLbl="bgShp" presStyleIdx="0" presStyleCnt="3"/>
      <dgm:spPr/>
    </dgm:pt>
    <dgm:pt modelId="{95891C12-D4B3-4081-A8AD-7D48D36E5955}" type="pres">
      <dgm:prSet presAssocID="{E037A68E-683A-4942-9DB6-21346F9DC009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B0A14897-7E46-49F8-8B02-457974CF6327}" type="pres">
      <dgm:prSet presAssocID="{E037A68E-683A-4942-9DB6-21346F9DC009}" presName="spaceRect" presStyleCnt="0"/>
      <dgm:spPr/>
    </dgm:pt>
    <dgm:pt modelId="{47268423-01DF-4571-BCFF-833AAF9E2A5A}" type="pres">
      <dgm:prSet presAssocID="{E037A68E-683A-4942-9DB6-21346F9DC009}" presName="parTx" presStyleLbl="revTx" presStyleIdx="0" presStyleCnt="5">
        <dgm:presLayoutVars>
          <dgm:chMax val="0"/>
          <dgm:chPref val="0"/>
        </dgm:presLayoutVars>
      </dgm:prSet>
      <dgm:spPr/>
    </dgm:pt>
    <dgm:pt modelId="{F5E3F003-F752-4665-AA3F-2BDC6465AFB6}" type="pres">
      <dgm:prSet presAssocID="{E037A68E-683A-4942-9DB6-21346F9DC009}" presName="desTx" presStyleLbl="revTx" presStyleIdx="1" presStyleCnt="5">
        <dgm:presLayoutVars/>
      </dgm:prSet>
      <dgm:spPr/>
    </dgm:pt>
    <dgm:pt modelId="{B22542A2-5446-4A71-A373-D0A119503DEE}" type="pres">
      <dgm:prSet presAssocID="{908B82CD-F6A8-4BED-BF6A-B87D903FE0C8}" presName="sibTrans" presStyleCnt="0"/>
      <dgm:spPr/>
    </dgm:pt>
    <dgm:pt modelId="{8B3078D7-6E36-4EBD-A070-F223997886D4}" type="pres">
      <dgm:prSet presAssocID="{63A2EA72-BB5D-40C1-B7E2-CEAF4251A4A8}" presName="compNode" presStyleCnt="0"/>
      <dgm:spPr/>
    </dgm:pt>
    <dgm:pt modelId="{EEC11B4D-EAF8-485D-9AEC-E28C83976560}" type="pres">
      <dgm:prSet presAssocID="{63A2EA72-BB5D-40C1-B7E2-CEAF4251A4A8}" presName="bgRect" presStyleLbl="bgShp" presStyleIdx="1" presStyleCnt="3"/>
      <dgm:spPr/>
    </dgm:pt>
    <dgm:pt modelId="{1C4B8457-398D-456D-AAE8-D6ADE922E11F}" type="pres">
      <dgm:prSet presAssocID="{63A2EA72-BB5D-40C1-B7E2-CEAF4251A4A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llar"/>
        </a:ext>
      </dgm:extLst>
    </dgm:pt>
    <dgm:pt modelId="{731D6DD7-DEA6-4452-AD4A-0A651F98B8E1}" type="pres">
      <dgm:prSet presAssocID="{63A2EA72-BB5D-40C1-B7E2-CEAF4251A4A8}" presName="spaceRect" presStyleCnt="0"/>
      <dgm:spPr/>
    </dgm:pt>
    <dgm:pt modelId="{8F9BC7E5-8DE4-42EF-853C-E972C96528A5}" type="pres">
      <dgm:prSet presAssocID="{63A2EA72-BB5D-40C1-B7E2-CEAF4251A4A8}" presName="parTx" presStyleLbl="revTx" presStyleIdx="2" presStyleCnt="5">
        <dgm:presLayoutVars>
          <dgm:chMax val="0"/>
          <dgm:chPref val="0"/>
        </dgm:presLayoutVars>
      </dgm:prSet>
      <dgm:spPr/>
    </dgm:pt>
    <dgm:pt modelId="{E0DF0305-1DDB-4FD0-A5DB-A58425F90324}" type="pres">
      <dgm:prSet presAssocID="{63A2EA72-BB5D-40C1-B7E2-CEAF4251A4A8}" presName="desTx" presStyleLbl="revTx" presStyleIdx="3" presStyleCnt="5">
        <dgm:presLayoutVars/>
      </dgm:prSet>
      <dgm:spPr/>
    </dgm:pt>
    <dgm:pt modelId="{8EE2B9DA-495B-42DF-9ED7-05777AE9FB4E}" type="pres">
      <dgm:prSet presAssocID="{B6325F95-793A-4AA4-B825-1758443804A6}" presName="sibTrans" presStyleCnt="0"/>
      <dgm:spPr/>
    </dgm:pt>
    <dgm:pt modelId="{57AAA209-1D97-4833-B027-E4A23E7173A9}" type="pres">
      <dgm:prSet presAssocID="{78B8517B-E2DC-4FC3-9334-E5C367ACEAC8}" presName="compNode" presStyleCnt="0"/>
      <dgm:spPr/>
    </dgm:pt>
    <dgm:pt modelId="{FF13EDF1-71D8-42F9-B849-59DB47B81D28}" type="pres">
      <dgm:prSet presAssocID="{78B8517B-E2DC-4FC3-9334-E5C367ACEAC8}" presName="bgRect" presStyleLbl="bgShp" presStyleIdx="2" presStyleCnt="3"/>
      <dgm:spPr/>
    </dgm:pt>
    <dgm:pt modelId="{146CA51D-E1E8-42C4-821F-89129491AE85}" type="pres">
      <dgm:prSet presAssocID="{78B8517B-E2DC-4FC3-9334-E5C367ACEAC8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llseye"/>
        </a:ext>
      </dgm:extLst>
    </dgm:pt>
    <dgm:pt modelId="{4AA749E0-83F3-448D-BC19-66AA06AE2769}" type="pres">
      <dgm:prSet presAssocID="{78B8517B-E2DC-4FC3-9334-E5C367ACEAC8}" presName="spaceRect" presStyleCnt="0"/>
      <dgm:spPr/>
    </dgm:pt>
    <dgm:pt modelId="{35F78710-0206-4638-B391-8F5961D46E68}" type="pres">
      <dgm:prSet presAssocID="{78B8517B-E2DC-4FC3-9334-E5C367ACEAC8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A5010F01-97C9-4A67-8EAF-6CC1936AF742}" srcId="{0166ACDF-8D0C-4389-8F61-4148990A254A}" destId="{E037A68E-683A-4942-9DB6-21346F9DC009}" srcOrd="0" destOrd="0" parTransId="{BFB2E4B6-25EF-47B6-9202-5D0B8D4A08A1}" sibTransId="{908B82CD-F6A8-4BED-BF6A-B87D903FE0C8}"/>
    <dgm:cxn modelId="{FDBDAE13-ADF0-4EE6-8C1A-74F1CD6E7661}" type="presOf" srcId="{0166ACDF-8D0C-4389-8F61-4148990A254A}" destId="{74F3625D-5316-4ACF-A856-4EEB09BB859C}" srcOrd="0" destOrd="0" presId="urn:microsoft.com/office/officeart/2018/2/layout/IconVerticalSolidList"/>
    <dgm:cxn modelId="{1147D81E-79EA-4795-BDAA-6AC56421527D}" type="presOf" srcId="{1FADC10D-2D95-40BC-8ECC-D65A32004C4D}" destId="{F5E3F003-F752-4665-AA3F-2BDC6465AFB6}" srcOrd="0" destOrd="1" presId="urn:microsoft.com/office/officeart/2018/2/layout/IconVerticalSolidList"/>
    <dgm:cxn modelId="{3BDD842A-1D04-42ED-BB59-F52F5026A68E}" type="presOf" srcId="{A97ED781-437E-419D-BD2D-84C4A3224D58}" destId="{F5E3F003-F752-4665-AA3F-2BDC6465AFB6}" srcOrd="0" destOrd="0" presId="urn:microsoft.com/office/officeart/2018/2/layout/IconVerticalSolidList"/>
    <dgm:cxn modelId="{2EDCE036-FBA1-41B3-8BC9-CFF34298225B}" srcId="{0166ACDF-8D0C-4389-8F61-4148990A254A}" destId="{63A2EA72-BB5D-40C1-B7E2-CEAF4251A4A8}" srcOrd="1" destOrd="0" parTransId="{BD4E9505-DA05-4068-B9C2-E37992166C6D}" sibTransId="{B6325F95-793A-4AA4-B825-1758443804A6}"/>
    <dgm:cxn modelId="{D443EC43-3C36-4CF9-BCB8-849B29D21BA0}" srcId="{63A2EA72-BB5D-40C1-B7E2-CEAF4251A4A8}" destId="{9B3EAE04-1201-437F-91D3-CED7C17A43F8}" srcOrd="0" destOrd="0" parTransId="{1F556498-F02A-48E3-92E1-FB009D11848E}" sibTransId="{AF823D3E-11B0-4B7D-8679-CB43E153CACB}"/>
    <dgm:cxn modelId="{27DEA66B-3232-47D9-8D7B-BE7CAB1B73E1}" type="presOf" srcId="{9B3EAE04-1201-437F-91D3-CED7C17A43F8}" destId="{E0DF0305-1DDB-4FD0-A5DB-A58425F90324}" srcOrd="0" destOrd="0" presId="urn:microsoft.com/office/officeart/2018/2/layout/IconVerticalSolidList"/>
    <dgm:cxn modelId="{DA11EA4B-C038-43D6-919C-E61134930F6D}" type="presOf" srcId="{63A2EA72-BB5D-40C1-B7E2-CEAF4251A4A8}" destId="{8F9BC7E5-8DE4-42EF-853C-E972C96528A5}" srcOrd="0" destOrd="0" presId="urn:microsoft.com/office/officeart/2018/2/layout/IconVerticalSolidList"/>
    <dgm:cxn modelId="{B6554C77-7B3A-4A0B-94DB-C147126F8149}" type="presOf" srcId="{E037A68E-683A-4942-9DB6-21346F9DC009}" destId="{47268423-01DF-4571-BCFF-833AAF9E2A5A}" srcOrd="0" destOrd="0" presId="urn:microsoft.com/office/officeart/2018/2/layout/IconVerticalSolidList"/>
    <dgm:cxn modelId="{0D7B6B79-7477-460A-9F63-7DFB482D28B6}" srcId="{E037A68E-683A-4942-9DB6-21346F9DC009}" destId="{A97ED781-437E-419D-BD2D-84C4A3224D58}" srcOrd="0" destOrd="0" parTransId="{27BB7EA3-9BA8-4C9D-970A-84145D41D2E3}" sibTransId="{3719A8E7-F5D0-4350-9AF4-02F8B3164F6C}"/>
    <dgm:cxn modelId="{77DE90CA-EEA9-4463-B2BA-41D437111370}" srcId="{63A2EA72-BB5D-40C1-B7E2-CEAF4251A4A8}" destId="{9103DC93-426E-4F85-ADC7-25FD67463BCB}" srcOrd="1" destOrd="0" parTransId="{E7311A8F-F4DF-41F8-A0EC-F2AD66809DDF}" sibTransId="{343FD56A-1522-40FF-80B2-3F6AECBAA771}"/>
    <dgm:cxn modelId="{43CD64CB-798A-45F0-9DED-A237D5414933}" srcId="{E037A68E-683A-4942-9DB6-21346F9DC009}" destId="{1FADC10D-2D95-40BC-8ECC-D65A32004C4D}" srcOrd="1" destOrd="0" parTransId="{5BDC2C5E-B0A8-4B86-9397-60CDC3EAC54E}" sibTransId="{58837B93-66AA-48EC-86FF-1D2BA62C11DC}"/>
    <dgm:cxn modelId="{9263AED1-B579-4A6B-8F06-1BFA82863CDD}" srcId="{0166ACDF-8D0C-4389-8F61-4148990A254A}" destId="{78B8517B-E2DC-4FC3-9334-E5C367ACEAC8}" srcOrd="2" destOrd="0" parTransId="{73E3E8C7-0D28-4D8D-AB99-807F1369EB15}" sibTransId="{A214CB9F-7CA6-4947-BFDA-FF62BBBC0782}"/>
    <dgm:cxn modelId="{9E89FEE7-A679-411E-9E91-12D27D549E4C}" type="presOf" srcId="{9103DC93-426E-4F85-ADC7-25FD67463BCB}" destId="{E0DF0305-1DDB-4FD0-A5DB-A58425F90324}" srcOrd="0" destOrd="1" presId="urn:microsoft.com/office/officeart/2018/2/layout/IconVerticalSolidList"/>
    <dgm:cxn modelId="{19B87DFC-79E4-4B73-8A97-BBAA26706B9B}" type="presOf" srcId="{78B8517B-E2DC-4FC3-9334-E5C367ACEAC8}" destId="{35F78710-0206-4638-B391-8F5961D46E68}" srcOrd="0" destOrd="0" presId="urn:microsoft.com/office/officeart/2018/2/layout/IconVerticalSolidList"/>
    <dgm:cxn modelId="{ED85CDFB-59F6-4E30-AA94-DF0FDA84C8EC}" type="presParOf" srcId="{74F3625D-5316-4ACF-A856-4EEB09BB859C}" destId="{28B5AD70-5F5D-42DE-8AAA-E5904EA4A797}" srcOrd="0" destOrd="0" presId="urn:microsoft.com/office/officeart/2018/2/layout/IconVerticalSolidList"/>
    <dgm:cxn modelId="{3E9448A2-D23B-4D26-AC7C-709C83B5059A}" type="presParOf" srcId="{28B5AD70-5F5D-42DE-8AAA-E5904EA4A797}" destId="{57E97F36-B3C1-4550-BC8B-C29B40FA11A3}" srcOrd="0" destOrd="0" presId="urn:microsoft.com/office/officeart/2018/2/layout/IconVerticalSolidList"/>
    <dgm:cxn modelId="{966B3BBC-F9B9-4C1D-B9BE-744BB1D348AA}" type="presParOf" srcId="{28B5AD70-5F5D-42DE-8AAA-E5904EA4A797}" destId="{95891C12-D4B3-4081-A8AD-7D48D36E5955}" srcOrd="1" destOrd="0" presId="urn:microsoft.com/office/officeart/2018/2/layout/IconVerticalSolidList"/>
    <dgm:cxn modelId="{76D4140A-AE3D-43EA-9FCE-EFD79A24832F}" type="presParOf" srcId="{28B5AD70-5F5D-42DE-8AAA-E5904EA4A797}" destId="{B0A14897-7E46-49F8-8B02-457974CF6327}" srcOrd="2" destOrd="0" presId="urn:microsoft.com/office/officeart/2018/2/layout/IconVerticalSolidList"/>
    <dgm:cxn modelId="{3C9B23AB-2BAB-4E84-BF96-B62A057E4281}" type="presParOf" srcId="{28B5AD70-5F5D-42DE-8AAA-E5904EA4A797}" destId="{47268423-01DF-4571-BCFF-833AAF9E2A5A}" srcOrd="3" destOrd="0" presId="urn:microsoft.com/office/officeart/2018/2/layout/IconVerticalSolidList"/>
    <dgm:cxn modelId="{CFD67B55-D50C-4F22-A47C-64AC5E152613}" type="presParOf" srcId="{28B5AD70-5F5D-42DE-8AAA-E5904EA4A797}" destId="{F5E3F003-F752-4665-AA3F-2BDC6465AFB6}" srcOrd="4" destOrd="0" presId="urn:microsoft.com/office/officeart/2018/2/layout/IconVerticalSolidList"/>
    <dgm:cxn modelId="{7EE04190-6DE0-462F-A0EA-FD5AD3483996}" type="presParOf" srcId="{74F3625D-5316-4ACF-A856-4EEB09BB859C}" destId="{B22542A2-5446-4A71-A373-D0A119503DEE}" srcOrd="1" destOrd="0" presId="urn:microsoft.com/office/officeart/2018/2/layout/IconVerticalSolidList"/>
    <dgm:cxn modelId="{279D573B-D9C9-4151-9D9B-37B59E0B5AEF}" type="presParOf" srcId="{74F3625D-5316-4ACF-A856-4EEB09BB859C}" destId="{8B3078D7-6E36-4EBD-A070-F223997886D4}" srcOrd="2" destOrd="0" presId="urn:microsoft.com/office/officeart/2018/2/layout/IconVerticalSolidList"/>
    <dgm:cxn modelId="{4B072BD8-0DAF-4EAE-B2AA-A23717F2C41B}" type="presParOf" srcId="{8B3078D7-6E36-4EBD-A070-F223997886D4}" destId="{EEC11B4D-EAF8-485D-9AEC-E28C83976560}" srcOrd="0" destOrd="0" presId="urn:microsoft.com/office/officeart/2018/2/layout/IconVerticalSolidList"/>
    <dgm:cxn modelId="{383ECAFA-6780-4BBB-8975-5D5D05D2CBB9}" type="presParOf" srcId="{8B3078D7-6E36-4EBD-A070-F223997886D4}" destId="{1C4B8457-398D-456D-AAE8-D6ADE922E11F}" srcOrd="1" destOrd="0" presId="urn:microsoft.com/office/officeart/2018/2/layout/IconVerticalSolidList"/>
    <dgm:cxn modelId="{FA3DB7C0-C5E7-4EC3-9FE6-024934041B42}" type="presParOf" srcId="{8B3078D7-6E36-4EBD-A070-F223997886D4}" destId="{731D6DD7-DEA6-4452-AD4A-0A651F98B8E1}" srcOrd="2" destOrd="0" presId="urn:microsoft.com/office/officeart/2018/2/layout/IconVerticalSolidList"/>
    <dgm:cxn modelId="{6E0B759B-A01D-4182-A258-482E4CEE5A75}" type="presParOf" srcId="{8B3078D7-6E36-4EBD-A070-F223997886D4}" destId="{8F9BC7E5-8DE4-42EF-853C-E972C96528A5}" srcOrd="3" destOrd="0" presId="urn:microsoft.com/office/officeart/2018/2/layout/IconVerticalSolidList"/>
    <dgm:cxn modelId="{8DF2872A-AB9D-47C4-BD92-22FBE51CF0DF}" type="presParOf" srcId="{8B3078D7-6E36-4EBD-A070-F223997886D4}" destId="{E0DF0305-1DDB-4FD0-A5DB-A58425F90324}" srcOrd="4" destOrd="0" presId="urn:microsoft.com/office/officeart/2018/2/layout/IconVerticalSolidList"/>
    <dgm:cxn modelId="{A2990D69-6935-4720-93F9-42F22D67E34C}" type="presParOf" srcId="{74F3625D-5316-4ACF-A856-4EEB09BB859C}" destId="{8EE2B9DA-495B-42DF-9ED7-05777AE9FB4E}" srcOrd="3" destOrd="0" presId="urn:microsoft.com/office/officeart/2018/2/layout/IconVerticalSolidList"/>
    <dgm:cxn modelId="{7E725D5D-FFB5-4369-9693-AAF2422CDBE1}" type="presParOf" srcId="{74F3625D-5316-4ACF-A856-4EEB09BB859C}" destId="{57AAA209-1D97-4833-B027-E4A23E7173A9}" srcOrd="4" destOrd="0" presId="urn:microsoft.com/office/officeart/2018/2/layout/IconVerticalSolidList"/>
    <dgm:cxn modelId="{0B449298-C46D-4C43-BC33-DF4C73B0973E}" type="presParOf" srcId="{57AAA209-1D97-4833-B027-E4A23E7173A9}" destId="{FF13EDF1-71D8-42F9-B849-59DB47B81D28}" srcOrd="0" destOrd="0" presId="urn:microsoft.com/office/officeart/2018/2/layout/IconVerticalSolidList"/>
    <dgm:cxn modelId="{E4BE26A2-AE97-427D-8406-92E2879F1868}" type="presParOf" srcId="{57AAA209-1D97-4833-B027-E4A23E7173A9}" destId="{146CA51D-E1E8-42C4-821F-89129491AE85}" srcOrd="1" destOrd="0" presId="urn:microsoft.com/office/officeart/2018/2/layout/IconVerticalSolidList"/>
    <dgm:cxn modelId="{C0BCBCCF-7CCE-4415-AE7A-3F7603C75EC8}" type="presParOf" srcId="{57AAA209-1D97-4833-B027-E4A23E7173A9}" destId="{4AA749E0-83F3-448D-BC19-66AA06AE2769}" srcOrd="2" destOrd="0" presId="urn:microsoft.com/office/officeart/2018/2/layout/IconVerticalSolidList"/>
    <dgm:cxn modelId="{2D78B631-0F7D-4DF8-882E-B7FD69CE337C}" type="presParOf" srcId="{57AAA209-1D97-4833-B027-E4A23E7173A9}" destId="{35F78710-0206-4638-B391-8F5961D46E6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E97F36-B3C1-4550-BC8B-C29B40FA11A3}">
      <dsp:nvSpPr>
        <dsp:cNvPr id="0" name=""/>
        <dsp:cNvSpPr/>
      </dsp:nvSpPr>
      <dsp:spPr>
        <a:xfrm>
          <a:off x="0" y="443"/>
          <a:ext cx="8991115" cy="10370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5891C12-D4B3-4081-A8AD-7D48D36E5955}">
      <dsp:nvSpPr>
        <dsp:cNvPr id="0" name=""/>
        <dsp:cNvSpPr/>
      </dsp:nvSpPr>
      <dsp:spPr>
        <a:xfrm>
          <a:off x="313717" y="233787"/>
          <a:ext cx="570396" cy="57039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7268423-01DF-4571-BCFF-833AAF9E2A5A}">
      <dsp:nvSpPr>
        <dsp:cNvPr id="0" name=""/>
        <dsp:cNvSpPr/>
      </dsp:nvSpPr>
      <dsp:spPr>
        <a:xfrm>
          <a:off x="1197831" y="443"/>
          <a:ext cx="4046001" cy="10370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758" tIns="109758" rIns="109758" bIns="109758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500" kern="1200"/>
            <a:t>Donations</a:t>
          </a:r>
          <a:endParaRPr lang="en-US" sz="2500" kern="1200"/>
        </a:p>
      </dsp:txBody>
      <dsp:txXfrm>
        <a:off x="1197831" y="443"/>
        <a:ext cx="4046001" cy="1037083"/>
      </dsp:txXfrm>
    </dsp:sp>
    <dsp:sp modelId="{F5E3F003-F752-4665-AA3F-2BDC6465AFB6}">
      <dsp:nvSpPr>
        <dsp:cNvPr id="0" name=""/>
        <dsp:cNvSpPr/>
      </dsp:nvSpPr>
      <dsp:spPr>
        <a:xfrm>
          <a:off x="5243833" y="443"/>
          <a:ext cx="3747281" cy="10370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758" tIns="109758" rIns="109758" bIns="109758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/>
            <a:t>Annual Fund</a:t>
          </a:r>
          <a:endParaRPr lang="en-US" sz="1800" kern="120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/>
            <a:t>Endowment Fund</a:t>
          </a:r>
          <a:endParaRPr lang="en-US" sz="1800" kern="1200"/>
        </a:p>
      </dsp:txBody>
      <dsp:txXfrm>
        <a:off x="5243833" y="443"/>
        <a:ext cx="3747281" cy="1037083"/>
      </dsp:txXfrm>
    </dsp:sp>
    <dsp:sp modelId="{EEC11B4D-EAF8-485D-9AEC-E28C83976560}">
      <dsp:nvSpPr>
        <dsp:cNvPr id="0" name=""/>
        <dsp:cNvSpPr/>
      </dsp:nvSpPr>
      <dsp:spPr>
        <a:xfrm>
          <a:off x="0" y="1296798"/>
          <a:ext cx="8991115" cy="10370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C4B8457-398D-456D-AAE8-D6ADE922E11F}">
      <dsp:nvSpPr>
        <dsp:cNvPr id="0" name=""/>
        <dsp:cNvSpPr/>
      </dsp:nvSpPr>
      <dsp:spPr>
        <a:xfrm>
          <a:off x="313717" y="1530141"/>
          <a:ext cx="570396" cy="57039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F9BC7E5-8DE4-42EF-853C-E972C96528A5}">
      <dsp:nvSpPr>
        <dsp:cNvPr id="0" name=""/>
        <dsp:cNvSpPr/>
      </dsp:nvSpPr>
      <dsp:spPr>
        <a:xfrm>
          <a:off x="1197831" y="1296798"/>
          <a:ext cx="4046001" cy="10370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758" tIns="109758" rIns="109758" bIns="109758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500" kern="1200"/>
            <a:t>Grants</a:t>
          </a:r>
          <a:endParaRPr lang="en-US" sz="2500" kern="1200"/>
        </a:p>
      </dsp:txBody>
      <dsp:txXfrm>
        <a:off x="1197831" y="1296798"/>
        <a:ext cx="4046001" cy="1037083"/>
      </dsp:txXfrm>
    </dsp:sp>
    <dsp:sp modelId="{E0DF0305-1DDB-4FD0-A5DB-A58425F90324}">
      <dsp:nvSpPr>
        <dsp:cNvPr id="0" name=""/>
        <dsp:cNvSpPr/>
      </dsp:nvSpPr>
      <dsp:spPr>
        <a:xfrm>
          <a:off x="5243833" y="1296798"/>
          <a:ext cx="3747281" cy="10370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758" tIns="109758" rIns="109758" bIns="109758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/>
            <a:t>District Grants</a:t>
          </a:r>
          <a:endParaRPr lang="en-US" sz="1800" kern="120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/>
            <a:t>Global Grants</a:t>
          </a:r>
          <a:endParaRPr lang="en-US" sz="1800" kern="1200"/>
        </a:p>
      </dsp:txBody>
      <dsp:txXfrm>
        <a:off x="5243833" y="1296798"/>
        <a:ext cx="3747281" cy="1037083"/>
      </dsp:txXfrm>
    </dsp:sp>
    <dsp:sp modelId="{FF13EDF1-71D8-42F9-B849-59DB47B81D28}">
      <dsp:nvSpPr>
        <dsp:cNvPr id="0" name=""/>
        <dsp:cNvSpPr/>
      </dsp:nvSpPr>
      <dsp:spPr>
        <a:xfrm>
          <a:off x="0" y="2593152"/>
          <a:ext cx="8991115" cy="103708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46CA51D-E1E8-42C4-821F-89129491AE85}">
      <dsp:nvSpPr>
        <dsp:cNvPr id="0" name=""/>
        <dsp:cNvSpPr/>
      </dsp:nvSpPr>
      <dsp:spPr>
        <a:xfrm>
          <a:off x="313717" y="2826496"/>
          <a:ext cx="570396" cy="57039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5F78710-0206-4638-B391-8F5961D46E68}">
      <dsp:nvSpPr>
        <dsp:cNvPr id="0" name=""/>
        <dsp:cNvSpPr/>
      </dsp:nvSpPr>
      <dsp:spPr>
        <a:xfrm>
          <a:off x="1197831" y="2593152"/>
          <a:ext cx="7793283" cy="10370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758" tIns="109758" rIns="109758" bIns="109758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500" kern="1200"/>
            <a:t>Areas of Focus</a:t>
          </a:r>
          <a:endParaRPr lang="en-US" sz="2500" kern="1200"/>
        </a:p>
      </dsp:txBody>
      <dsp:txXfrm>
        <a:off x="1197831" y="2593152"/>
        <a:ext cx="7793283" cy="10370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A0FE14-2B5E-41C5-8587-C301E7B00B6D}" type="datetimeFigureOut">
              <a:rPr lang="en-CA" smtClean="0"/>
              <a:t>2018-11-25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E66216-E50F-4F80-AE8A-93FE7DE975E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44838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The next item on our agenda is “The Big Picture” – a general overview of what the Foundation is and how it works.</a:t>
            </a:r>
          </a:p>
          <a:p>
            <a:endParaRPr lang="en-CA" dirty="0"/>
          </a:p>
          <a:p>
            <a:r>
              <a:rPr lang="en-US" altLang="en-US" dirty="0">
                <a:latin typeface="Arial" panose="020B0604020202020204" pitchFamily="34" charset="0"/>
                <a:cs typeface="ヒラギノ角ゴ Pro W3" charset="0"/>
              </a:rPr>
              <a:t>As Rotarians, the Rotary Foundation is “our foundation”. </a:t>
            </a:r>
          </a:p>
          <a:p>
            <a:r>
              <a:rPr lang="en-US" altLang="en-US" dirty="0">
                <a:latin typeface="Arial" panose="020B0604020202020204" pitchFamily="34" charset="0"/>
                <a:cs typeface="ヒラギノ角ゴ Pro W3" charset="0"/>
              </a:rPr>
              <a:t>I like to think that it is, or at least should be, every Rotarian’s charity of choice.</a:t>
            </a:r>
          </a:p>
          <a:p>
            <a:endParaRPr lang="en-US" altLang="en-US" dirty="0">
              <a:latin typeface="Arial" panose="020B0604020202020204" pitchFamily="34" charset="0"/>
              <a:cs typeface="ヒラギノ角ゴ Pro W3" charset="0"/>
            </a:endParaRPr>
          </a:p>
          <a:p>
            <a:r>
              <a:rPr lang="en-US" altLang="en-US" dirty="0">
                <a:latin typeface="Arial" panose="020B0604020202020204" pitchFamily="34" charset="0"/>
                <a:cs typeface="ヒラギノ角ゴ Pro W3" charset="0"/>
              </a:rPr>
              <a:t>The Rotary Foundation transforms our gifts into service projects that change lives both close to home and around the world.</a:t>
            </a:r>
          </a:p>
          <a:p>
            <a:endParaRPr lang="en-US" altLang="en-US" dirty="0">
              <a:latin typeface="Arial" panose="020B0604020202020204" pitchFamily="34" charset="0"/>
              <a:cs typeface="ヒラギノ角ゴ Pro W3" charset="0"/>
            </a:endParaRPr>
          </a:p>
          <a:p>
            <a:r>
              <a:rPr lang="en-US" altLang="en-US" dirty="0">
                <a:latin typeface="Arial" panose="020B0604020202020204" pitchFamily="34" charset="0"/>
                <a:cs typeface="ヒラギノ角ゴ Pro W3" charset="0"/>
              </a:rPr>
              <a:t>From modest beginnings over 100 years ago - the Foundation has spent over $3 billion on life-changing, sustainable projects.</a:t>
            </a:r>
          </a:p>
          <a:p>
            <a:endParaRPr lang="en-CA" dirty="0"/>
          </a:p>
          <a:p>
            <a:r>
              <a:rPr lang="en-CA" dirty="0"/>
              <a:t>We start with a video from The Rotary Foundation…. &lt;&lt;click on video to play&gt;&gt;</a:t>
            </a:r>
          </a:p>
          <a:p>
            <a:endParaRPr lang="en-CA" dirty="0"/>
          </a:p>
          <a:p>
            <a:r>
              <a:rPr lang="en-CA" dirty="0"/>
              <a:t>So – what does that mean to us locally? In my opinion, the Rotary Foundation defines what Rotary is.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3216E0-AFCD-4088-8682-CA6FD9590E27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2102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Rotary is a complex organization – The Rotary Foundation is also complex.</a:t>
            </a:r>
          </a:p>
          <a:p>
            <a:endParaRPr lang="en-CA" dirty="0"/>
          </a:p>
          <a:p>
            <a:r>
              <a:rPr lang="en-CA" dirty="0"/>
              <a:t>The main reason for that is that Rotary clubs are different – there are some commonalities to be sure, but, each club determines its own priorities and how it works to achieve them.</a:t>
            </a:r>
          </a:p>
          <a:p>
            <a:endParaRPr lang="en-CA" dirty="0"/>
          </a:p>
          <a:p>
            <a:r>
              <a:rPr lang="en-CA" dirty="0"/>
              <a:t>Let’s try to simplify the Foundation – there’s 2 main areas of concern – money in – and – money out for project grants.</a:t>
            </a:r>
          </a:p>
          <a:p>
            <a:endParaRPr lang="en-CA" dirty="0"/>
          </a:p>
          <a:p>
            <a:r>
              <a:rPr lang="en-CA" dirty="0"/>
              <a:t>With respect to money in – there are a number of different funds in the Foundation – the Annual Fund and the Endowment Fund are the primary 2 funds that receive most of the donations.</a:t>
            </a:r>
          </a:p>
          <a:p>
            <a:endParaRPr lang="en-CA" dirty="0"/>
          </a:p>
          <a:p>
            <a:r>
              <a:rPr lang="en-CA" b="1" dirty="0"/>
              <a:t>Annual Fund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contributions help support our humanitarian activities, from local service projects to global initiatives.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Our </a:t>
            </a:r>
            <a:r>
              <a:rPr lang="en-US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Endowment Fund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ensures a strong future for the Foundation. Spendable earnings from the fund supplement the Annual Fund and support Rotary’s </a:t>
            </a:r>
            <a:r>
              <a:rPr lang="en-CA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highest priorities in perpetuity.</a:t>
            </a:r>
          </a:p>
          <a:p>
            <a:endParaRPr lang="en-CA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 respect to money out – there are similarly a number of different grant possibilities – District Grants and Global Grants are the 2 primary opportunities for club projects.</a:t>
            </a:r>
          </a:p>
          <a:p>
            <a:endParaRPr lang="en-CA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Regarding </a:t>
            </a:r>
            <a:r>
              <a:rPr lang="en-CA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District Grants </a:t>
            </a:r>
            <a:r>
              <a:rPr lang="en-CA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–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Our District uses a portion of the grant given to us to fund our District Grants. Our District Grants are grants to clubs in our District in support of their local and international projects. 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Your club will be certified to apply for one, or more, of these grants by your attendance here today.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Global Grants </a:t>
            </a:r>
            <a:r>
              <a:rPr lang="en-CA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fund large-scale international humanitarian projects, vocational training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teams, and graduate and postgraduate scholarships that have sustainable, measurable outcomes in one or more of Rotary’s areas of </a:t>
            </a:r>
            <a:r>
              <a:rPr lang="en-CA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focus – we’ll talk about the areas of focus later. </a:t>
            </a:r>
          </a:p>
          <a:p>
            <a:endParaRPr lang="en-CA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Global grants offer clubs and districts opportunities to participate in strategically focused, larger scale, high-impact activities.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 hope this makes sense and if not yet, I hope it will by the end of the sessions today.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3216E0-AFCD-4088-8682-CA6FD9590E27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48220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So, where does your donation go – and how is it used?</a:t>
            </a:r>
          </a:p>
          <a:p>
            <a:endParaRPr lang="en-CA" dirty="0"/>
          </a:p>
          <a:p>
            <a:r>
              <a:rPr lang="en-CA" dirty="0"/>
              <a:t>Most donations go towards the </a:t>
            </a:r>
            <a:r>
              <a:rPr lang="en-CA" b="1" dirty="0"/>
              <a:t>Annual Fund </a:t>
            </a:r>
            <a:r>
              <a:rPr lang="en-CA" dirty="0"/>
              <a:t>– we’ll start there.</a:t>
            </a:r>
          </a:p>
          <a:p>
            <a:endParaRPr lang="en-CA" dirty="0"/>
          </a:p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Every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Rotary year, contributions to the Annual Fund-SHARE from all Rotary clubs are directed into two funds: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Fifty percent is credited to the World Fund.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Fifty percent is credited to the District Designated Fund.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Foundation uses the World Fund portion to pay for the worldwide grant and program opportunities available to all Rotary districts.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Our district uses the District Designated Fund portion (often referred to as the DDF) to fund the Foundation grants and programs of its choice.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Our district usually uses 50% of the DDF each year to fund our District Grants – by the way – this 50% allocation is the maximum allowable by the Foundation rules.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other 50% is used by our District Foundation Committee to fund Global Grants and other special funds such as Polio Eradication.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3216E0-AFCD-4088-8682-CA6FD9590E27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4906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other major fund is the </a:t>
            </a:r>
            <a:r>
              <a:rPr lang="en-US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Endowment Fund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Contributions to the Endowment Fund are invested in perpetuity. The earnings, a percentage of the total value of the fund, are directed annually to </a:t>
            </a:r>
            <a:r>
              <a:rPr lang="en-CA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Foundation grants and programs.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3216E0-AFCD-4088-8682-CA6FD9590E27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07343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Where does the </a:t>
            </a:r>
            <a:r>
              <a:rPr lang="en-CA" b="1" dirty="0"/>
              <a:t>Polio Eradication Fund </a:t>
            </a:r>
            <a:r>
              <a:rPr lang="en-CA" dirty="0"/>
              <a:t>fit into this?</a:t>
            </a:r>
          </a:p>
          <a:p>
            <a:endParaRPr lang="en-CA" dirty="0"/>
          </a:p>
          <a:p>
            <a:r>
              <a:rPr lang="en-CA" dirty="0"/>
              <a:t>Essentially, it doesn’t – it’s not part of either the Annual or Endowment Fund – Polio Plus is one of the specialized funds in the Foundation. </a:t>
            </a:r>
          </a:p>
          <a:p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PolioPlus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activities are funded by grants from the general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PolioPlus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Fund and </a:t>
            </a:r>
            <a:r>
              <a:rPr lang="en-CA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District Designated Fund contributions.</a:t>
            </a:r>
          </a:p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Think of Polio Plus as a flow-through fund – funds are generally used very quickly with all donations being applied directly to polio eradication activities.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3216E0-AFCD-4088-8682-CA6FD9590E27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9628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801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9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1" y="91547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8" y="32280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7" y="609603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A2BB8C64-21AC-4755-893A-3CA448B619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0211" y="5705681"/>
            <a:ext cx="2044931" cy="831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193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1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189" indent="0">
              <a:buNone/>
              <a:defRPr sz="1600"/>
            </a:lvl2pPr>
            <a:lvl3pPr marL="914377" indent="0">
              <a:buNone/>
              <a:defRPr sz="1600"/>
            </a:lvl3pPr>
            <a:lvl4pPr marL="1371566" indent="0">
              <a:buNone/>
              <a:defRPr sz="1600"/>
            </a:lvl4pPr>
            <a:lvl5pPr marL="1828754" indent="0">
              <a:buNone/>
              <a:defRPr sz="1600"/>
            </a:lvl5pPr>
            <a:lvl6pPr marL="2285943" indent="0">
              <a:buNone/>
              <a:defRPr sz="1600"/>
            </a:lvl6pPr>
            <a:lvl7pPr marL="2743131" indent="0">
              <a:buNone/>
              <a:defRPr sz="1600"/>
            </a:lvl7pPr>
            <a:lvl8pPr marL="3200320" indent="0">
              <a:buNone/>
              <a:defRPr sz="1600"/>
            </a:lvl8pPr>
            <a:lvl9pPr marL="3657509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3843867"/>
            <a:ext cx="8304211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189" indent="0">
              <a:buFontTx/>
              <a:buNone/>
              <a:defRPr/>
            </a:lvl2pPr>
            <a:lvl3pPr marL="914377" indent="0">
              <a:buFontTx/>
              <a:buNone/>
              <a:defRPr/>
            </a:lvl3pPr>
            <a:lvl4pPr marL="1371566" indent="0">
              <a:buFontTx/>
              <a:buNone/>
              <a:defRPr/>
            </a:lvl4pPr>
            <a:lvl5pPr marL="1828754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904412" y="6172202"/>
            <a:ext cx="1600200" cy="365125"/>
          </a:xfrm>
          <a:prstGeom prst="rect">
            <a:avLst/>
          </a:prstGeom>
        </p:spPr>
        <p:txBody>
          <a:bodyPr/>
          <a:lstStyle/>
          <a:p>
            <a:fld id="{60864B60-1603-40A6-A2E7-257CDBA91268}" type="datetimeFigureOut">
              <a:rPr lang="en-CA" smtClean="0"/>
              <a:t>2018-11-25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363200" y="5578477"/>
            <a:ext cx="1142245" cy="669925"/>
          </a:xfrm>
          <a:prstGeom prst="rect">
            <a:avLst/>
          </a:prstGeom>
        </p:spPr>
        <p:txBody>
          <a:bodyPr/>
          <a:lstStyle/>
          <a:p>
            <a:fld id="{20918869-49BB-4BB1-877B-396E0AF7490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52119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04412" y="6172202"/>
            <a:ext cx="1600200" cy="365125"/>
          </a:xfrm>
          <a:prstGeom prst="rect">
            <a:avLst/>
          </a:prstGeom>
        </p:spPr>
        <p:txBody>
          <a:bodyPr/>
          <a:lstStyle/>
          <a:p>
            <a:fld id="{60864B60-1603-40A6-A2E7-257CDBA91268}" type="datetimeFigureOut">
              <a:rPr lang="en-CA" smtClean="0"/>
              <a:t>2018-11-25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63200" y="5578477"/>
            <a:ext cx="1142245" cy="669925"/>
          </a:xfrm>
          <a:prstGeom prst="rect">
            <a:avLst/>
          </a:prstGeom>
        </p:spPr>
        <p:txBody>
          <a:bodyPr/>
          <a:lstStyle/>
          <a:p>
            <a:fld id="{20918869-49BB-4BB1-877B-396E0AF7490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08380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189" indent="0">
              <a:buFontTx/>
              <a:buNone/>
              <a:defRPr/>
            </a:lvl2pPr>
            <a:lvl3pPr marL="914377" indent="0">
              <a:buFontTx/>
              <a:buNone/>
              <a:defRPr/>
            </a:lvl3pPr>
            <a:lvl4pPr marL="1371566" indent="0">
              <a:buFontTx/>
              <a:buNone/>
              <a:defRPr/>
            </a:lvl4pPr>
            <a:lvl5pPr marL="1828754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9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04412" y="6172202"/>
            <a:ext cx="1600200" cy="365125"/>
          </a:xfrm>
          <a:prstGeom prst="rect">
            <a:avLst/>
          </a:prstGeom>
        </p:spPr>
        <p:txBody>
          <a:bodyPr/>
          <a:lstStyle/>
          <a:p>
            <a:fld id="{60864B60-1603-40A6-A2E7-257CDBA91268}" type="datetimeFigureOut">
              <a:rPr lang="en-CA" smtClean="0"/>
              <a:t>2018-11-25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63200" y="5578477"/>
            <a:ext cx="1142245" cy="669925"/>
          </a:xfrm>
          <a:prstGeom prst="rect">
            <a:avLst/>
          </a:prstGeom>
        </p:spPr>
        <p:txBody>
          <a:bodyPr/>
          <a:lstStyle/>
          <a:p>
            <a:fld id="{20918869-49BB-4BB1-877B-396E0AF7490B}" type="slidenum">
              <a:rPr lang="en-CA" smtClean="0"/>
              <a:t>‹#›</a:t>
            </a:fld>
            <a:endParaRPr lang="en-CA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219356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1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04412" y="6172202"/>
            <a:ext cx="1600200" cy="365125"/>
          </a:xfrm>
          <a:prstGeom prst="rect">
            <a:avLst/>
          </a:prstGeom>
        </p:spPr>
        <p:txBody>
          <a:bodyPr/>
          <a:lstStyle/>
          <a:p>
            <a:fld id="{60864B60-1603-40A6-A2E7-257CDBA91268}" type="datetimeFigureOut">
              <a:rPr lang="en-CA" smtClean="0"/>
              <a:t>2018-11-25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63200" y="5578477"/>
            <a:ext cx="1142245" cy="669925"/>
          </a:xfrm>
          <a:prstGeom prst="rect">
            <a:avLst/>
          </a:prstGeom>
        </p:spPr>
        <p:txBody>
          <a:bodyPr/>
          <a:lstStyle/>
          <a:p>
            <a:fld id="{20918869-49BB-4BB1-877B-396E0AF7490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464120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3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04412" y="6172202"/>
            <a:ext cx="1600200" cy="365125"/>
          </a:xfrm>
          <a:prstGeom prst="rect">
            <a:avLst/>
          </a:prstGeom>
        </p:spPr>
        <p:txBody>
          <a:bodyPr/>
          <a:lstStyle/>
          <a:p>
            <a:fld id="{60864B60-1603-40A6-A2E7-257CDBA91268}" type="datetimeFigureOut">
              <a:rPr lang="en-CA" smtClean="0"/>
              <a:t>2018-11-25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63200" y="5578477"/>
            <a:ext cx="1142245" cy="669925"/>
          </a:xfrm>
          <a:prstGeom prst="rect">
            <a:avLst/>
          </a:prstGeom>
        </p:spPr>
        <p:txBody>
          <a:bodyPr/>
          <a:lstStyle/>
          <a:p>
            <a:fld id="{20918869-49BB-4BB1-877B-396E0AF7490B}" type="slidenum">
              <a:rPr lang="en-CA" smtClean="0"/>
              <a:t>‹#›</a:t>
            </a:fld>
            <a:endParaRPr lang="en-CA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223852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766734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04412" y="6172202"/>
            <a:ext cx="1600200" cy="365125"/>
          </a:xfrm>
          <a:prstGeom prst="rect">
            <a:avLst/>
          </a:prstGeom>
        </p:spPr>
        <p:txBody>
          <a:bodyPr/>
          <a:lstStyle/>
          <a:p>
            <a:fld id="{60864B60-1603-40A6-A2E7-257CDBA91268}" type="datetimeFigureOut">
              <a:rPr lang="en-CA" smtClean="0"/>
              <a:t>2018-11-25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63200" y="5578477"/>
            <a:ext cx="1142245" cy="669925"/>
          </a:xfrm>
          <a:prstGeom prst="rect">
            <a:avLst/>
          </a:prstGeom>
        </p:spPr>
        <p:txBody>
          <a:bodyPr/>
          <a:lstStyle/>
          <a:p>
            <a:fld id="{20918869-49BB-4BB1-877B-396E0AF7490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705520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04412" y="6172202"/>
            <a:ext cx="1600200" cy="365125"/>
          </a:xfrm>
          <a:prstGeom prst="rect">
            <a:avLst/>
          </a:prstGeom>
        </p:spPr>
        <p:txBody>
          <a:bodyPr/>
          <a:lstStyle/>
          <a:p>
            <a:fld id="{60864B60-1603-40A6-A2E7-257CDBA91268}" type="datetimeFigureOut">
              <a:rPr lang="en-CA" smtClean="0"/>
              <a:t>2018-11-25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63200" y="5578477"/>
            <a:ext cx="1142245" cy="669925"/>
          </a:xfrm>
          <a:prstGeom prst="rect">
            <a:avLst/>
          </a:prstGeom>
        </p:spPr>
        <p:txBody>
          <a:bodyPr/>
          <a:lstStyle/>
          <a:p>
            <a:fld id="{20918869-49BB-4BB1-877B-396E0AF7490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286677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04412" y="6172202"/>
            <a:ext cx="1600200" cy="365125"/>
          </a:xfrm>
          <a:prstGeom prst="rect">
            <a:avLst/>
          </a:prstGeom>
        </p:spPr>
        <p:txBody>
          <a:bodyPr/>
          <a:lstStyle/>
          <a:p>
            <a:fld id="{60864B60-1603-40A6-A2E7-257CDBA91268}" type="datetimeFigureOut">
              <a:rPr lang="en-CA" smtClean="0"/>
              <a:t>2018-11-25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63200" y="5578477"/>
            <a:ext cx="1142245" cy="669925"/>
          </a:xfrm>
          <a:prstGeom prst="rect">
            <a:avLst/>
          </a:prstGeom>
        </p:spPr>
        <p:txBody>
          <a:bodyPr/>
          <a:lstStyle/>
          <a:p>
            <a:fld id="{20918869-49BB-4BB1-877B-396E0AF7490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18847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4212" y="6172202"/>
            <a:ext cx="8468101" cy="365125"/>
          </a:xfrm>
        </p:spPr>
        <p:txBody>
          <a:bodyPr/>
          <a:lstStyle/>
          <a:p>
            <a:endParaRPr lang="en-CA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2F0649C-F0FA-40C9-BD41-895EBD314E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0211" y="5705681"/>
            <a:ext cx="2044931" cy="831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104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8B61EF7-E35D-4D68-84E7-14799A2696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0211" y="5705681"/>
            <a:ext cx="2044931" cy="831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46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685802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4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904412" y="6172202"/>
            <a:ext cx="1600200" cy="365125"/>
          </a:xfrm>
          <a:prstGeom prst="rect">
            <a:avLst/>
          </a:prstGeom>
        </p:spPr>
        <p:txBody>
          <a:bodyPr/>
          <a:lstStyle/>
          <a:p>
            <a:fld id="{60864B60-1603-40A6-A2E7-257CDBA91268}" type="datetimeFigureOut">
              <a:rPr lang="en-CA" smtClean="0"/>
              <a:t>2018-11-25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63200" y="5578477"/>
            <a:ext cx="1142245" cy="669925"/>
          </a:xfrm>
          <a:prstGeom prst="rect">
            <a:avLst/>
          </a:prstGeom>
        </p:spPr>
        <p:txBody>
          <a:bodyPr/>
          <a:lstStyle/>
          <a:p>
            <a:fld id="{20918869-49BB-4BB1-877B-396E0AF7490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74238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1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3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5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6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904412" y="6172202"/>
            <a:ext cx="1600200" cy="365125"/>
          </a:xfrm>
          <a:prstGeom prst="rect">
            <a:avLst/>
          </a:prstGeom>
        </p:spPr>
        <p:txBody>
          <a:bodyPr/>
          <a:lstStyle/>
          <a:p>
            <a:fld id="{60864B60-1603-40A6-A2E7-257CDBA91268}" type="datetimeFigureOut">
              <a:rPr lang="en-CA" smtClean="0"/>
              <a:t>2018-11-25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363200" y="5578477"/>
            <a:ext cx="1142245" cy="669925"/>
          </a:xfrm>
          <a:prstGeom prst="rect">
            <a:avLst/>
          </a:prstGeom>
        </p:spPr>
        <p:txBody>
          <a:bodyPr/>
          <a:lstStyle/>
          <a:p>
            <a:fld id="{20918869-49BB-4BB1-877B-396E0AF7490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59119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904412" y="6172202"/>
            <a:ext cx="1600200" cy="365125"/>
          </a:xfrm>
          <a:prstGeom prst="rect">
            <a:avLst/>
          </a:prstGeom>
        </p:spPr>
        <p:txBody>
          <a:bodyPr/>
          <a:lstStyle/>
          <a:p>
            <a:fld id="{60864B60-1603-40A6-A2E7-257CDBA91268}" type="datetimeFigureOut">
              <a:rPr lang="en-CA" smtClean="0"/>
              <a:t>2018-11-25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363200" y="5578477"/>
            <a:ext cx="1142245" cy="669925"/>
          </a:xfrm>
          <a:prstGeom prst="rect">
            <a:avLst/>
          </a:prstGeom>
        </p:spPr>
        <p:txBody>
          <a:bodyPr/>
          <a:lstStyle/>
          <a:p>
            <a:fld id="{20918869-49BB-4BB1-877B-396E0AF7490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06047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904412" y="6172202"/>
            <a:ext cx="1600200" cy="365125"/>
          </a:xfrm>
          <a:prstGeom prst="rect">
            <a:avLst/>
          </a:prstGeom>
        </p:spPr>
        <p:txBody>
          <a:bodyPr/>
          <a:lstStyle/>
          <a:p>
            <a:fld id="{60864B60-1603-40A6-A2E7-257CDBA91268}" type="datetimeFigureOut">
              <a:rPr lang="en-CA" smtClean="0"/>
              <a:t>2018-11-25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63200" y="5578477"/>
            <a:ext cx="1142245" cy="669925"/>
          </a:xfrm>
          <a:prstGeom prst="rect">
            <a:avLst/>
          </a:prstGeom>
        </p:spPr>
        <p:txBody>
          <a:bodyPr/>
          <a:lstStyle/>
          <a:p>
            <a:fld id="{20918869-49BB-4BB1-877B-396E0AF7490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35003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3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801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904412" y="6172202"/>
            <a:ext cx="1600200" cy="365125"/>
          </a:xfrm>
          <a:prstGeom prst="rect">
            <a:avLst/>
          </a:prstGeom>
        </p:spPr>
        <p:txBody>
          <a:bodyPr/>
          <a:lstStyle/>
          <a:p>
            <a:fld id="{60864B60-1603-40A6-A2E7-257CDBA91268}" type="datetimeFigureOut">
              <a:rPr lang="en-CA" smtClean="0"/>
              <a:t>2018-11-25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63200" y="5578477"/>
            <a:ext cx="1142245" cy="669925"/>
          </a:xfrm>
          <a:prstGeom prst="rect">
            <a:avLst/>
          </a:prstGeom>
        </p:spPr>
        <p:txBody>
          <a:bodyPr/>
          <a:lstStyle/>
          <a:p>
            <a:fld id="{20918869-49BB-4BB1-877B-396E0AF7490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9926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3" y="914400"/>
            <a:ext cx="3280975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189" indent="0">
              <a:buNone/>
              <a:defRPr sz="1600"/>
            </a:lvl2pPr>
            <a:lvl3pPr marL="914377" indent="0">
              <a:buNone/>
              <a:defRPr sz="1600"/>
            </a:lvl3pPr>
            <a:lvl4pPr marL="1371566" indent="0">
              <a:buNone/>
              <a:defRPr sz="1600"/>
            </a:lvl4pPr>
            <a:lvl5pPr marL="1828754" indent="0">
              <a:buNone/>
              <a:defRPr sz="1600"/>
            </a:lvl5pPr>
            <a:lvl6pPr marL="2285943" indent="0">
              <a:buNone/>
              <a:defRPr sz="1600"/>
            </a:lvl6pPr>
            <a:lvl7pPr marL="2743131" indent="0">
              <a:buNone/>
              <a:defRPr sz="1600"/>
            </a:lvl7pPr>
            <a:lvl8pPr marL="3200320" indent="0">
              <a:buNone/>
              <a:defRPr sz="1600"/>
            </a:lvl8pPr>
            <a:lvl9pPr marL="3657509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3" y="2777067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904412" y="6172202"/>
            <a:ext cx="1600200" cy="365125"/>
          </a:xfrm>
          <a:prstGeom prst="rect">
            <a:avLst/>
          </a:prstGeom>
        </p:spPr>
        <p:txBody>
          <a:bodyPr/>
          <a:lstStyle/>
          <a:p>
            <a:fld id="{60864B60-1603-40A6-A2E7-257CDBA91268}" type="datetimeFigureOut">
              <a:rPr lang="en-CA" smtClean="0"/>
              <a:t>2018-11-25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63200" y="5578477"/>
            <a:ext cx="1142245" cy="669925"/>
          </a:xfrm>
          <a:prstGeom prst="rect">
            <a:avLst/>
          </a:prstGeom>
        </p:spPr>
        <p:txBody>
          <a:bodyPr/>
          <a:lstStyle/>
          <a:p>
            <a:fld id="{20918869-49BB-4BB1-877B-396E0AF7490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55410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5"/>
            <a:ext cx="2981859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4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2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2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CA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E3B799A-4E60-4BCC-A7A4-7BCCE0E80393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0211" y="5705681"/>
            <a:ext cx="2044931" cy="831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0626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189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44" indent="-285744" algn="l" defTabSz="457189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32" indent="-285744" algn="l" defTabSz="457189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21" indent="-285744" algn="l" defTabSz="457189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12" indent="-171446" algn="l" defTabSz="457189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01" indent="-171446" algn="l" defTabSz="457189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rhXp8ZGkfwk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189D7-CC10-450B-999C-8FECD97EF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252" y="5136873"/>
            <a:ext cx="8534400" cy="1507067"/>
          </a:xfrm>
        </p:spPr>
        <p:txBody>
          <a:bodyPr/>
          <a:lstStyle/>
          <a:p>
            <a:r>
              <a:rPr lang="en-CA" dirty="0"/>
              <a:t>Introduction to The Rotary Foundation</a:t>
            </a:r>
          </a:p>
        </p:txBody>
      </p:sp>
      <p:pic>
        <p:nvPicPr>
          <p:cNvPr id="9" name="Online Media 8" title="2016 Rotary Foundation Video">
            <a:hlinkClick r:id="" action="ppaction://media"/>
            <a:extLst>
              <a:ext uri="{FF2B5EF4-FFF2-40B4-BE49-F238E27FC236}">
                <a16:creationId xmlns:a16="http://schemas.microsoft.com/office/drawing/2014/main" id="{C0B82AF7-6B2D-4FC1-B147-54134A9403E6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736885" y="232866"/>
            <a:ext cx="8718233" cy="4904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478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0BBD06B-552C-4DF7-9E19-C5617573E2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dk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dk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002CF2-9B1B-4A6E-98C6-65C09BBD4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8285" y="5181600"/>
            <a:ext cx="8707923" cy="839821"/>
          </a:xfrm>
        </p:spPr>
        <p:txBody>
          <a:bodyPr anchor="b">
            <a:normAutofit/>
          </a:bodyPr>
          <a:lstStyle/>
          <a:p>
            <a:r>
              <a:rPr lang="en-CA" sz="3200">
                <a:solidFill>
                  <a:srgbClr val="FFFFFF"/>
                </a:solidFill>
              </a:rPr>
              <a:t>The Rotary Foundation Simplified</a:t>
            </a:r>
          </a:p>
        </p:txBody>
      </p:sp>
      <p:sp useBgFill="1">
        <p:nvSpPr>
          <p:cNvPr id="12" name="Snip Diagonal Corner Rectangle 21">
            <a:extLst>
              <a:ext uri="{FF2B5EF4-FFF2-40B4-BE49-F238E27FC236}">
                <a16:creationId xmlns:a16="http://schemas.microsoft.com/office/drawing/2014/main" id="{1D27B411-D85B-4FEE-8EF5-0726CC104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001" y="620722"/>
            <a:ext cx="9805929" cy="4418207"/>
          </a:xfrm>
          <a:prstGeom prst="snip2DiagRect">
            <a:avLst>
              <a:gd name="adj1" fmla="val 8741"/>
              <a:gd name="adj2" fmla="val 0"/>
            </a:avLst>
          </a:prstGeom>
          <a:ln>
            <a:noFill/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1C33B52-966B-48AB-B150-0703D341A0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9" cy="3208867"/>
            <a:chOff x="9206969" y="2963333"/>
            <a:chExt cx="2981858" cy="3208867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A15605B8-360E-48F8-8236-1D79EF8EBF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A3977D2-0245-428A-8353-C7231D91ED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E9420A79-B7F1-42B2-8A65-7F990211AD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DF944D0E-1FE0-47ED-9362-B7A1560D70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35A66304-0B88-40BA-A57C-226AA50D43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98DC822-5EB7-4BE6-906E-58BF46BC1029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098549" y="1096964"/>
          <a:ext cx="8991115" cy="363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707582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39B1C-6CC0-4F15-9FF3-576EA4254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681" y="4976064"/>
            <a:ext cx="8534400" cy="1507067"/>
          </a:xfrm>
        </p:spPr>
        <p:txBody>
          <a:bodyPr/>
          <a:lstStyle/>
          <a:p>
            <a:r>
              <a:rPr lang="en-CA" dirty="0"/>
              <a:t>Where Does The Money Go?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08B997-8261-4096-B261-6607FB0301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685801"/>
            <a:ext cx="4770657" cy="3615267"/>
          </a:xfrm>
        </p:spPr>
        <p:txBody>
          <a:bodyPr>
            <a:normAutofit/>
          </a:bodyPr>
          <a:lstStyle/>
          <a:p>
            <a:r>
              <a:rPr lang="en-CA" sz="3200" dirty="0"/>
              <a:t>Annual Fund – SHARE</a:t>
            </a:r>
          </a:p>
          <a:p>
            <a:pPr lvl="1"/>
            <a:r>
              <a:rPr lang="en-US" dirty="0"/>
              <a:t>Fifty percent is credited to the World Fund.</a:t>
            </a:r>
          </a:p>
          <a:p>
            <a:pPr lvl="1"/>
            <a:r>
              <a:rPr lang="en-US" dirty="0"/>
              <a:t>Fifty percent is credited to the District Designated Fund.</a:t>
            </a:r>
          </a:p>
          <a:p>
            <a:pPr marL="457189" lvl="1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E94FEBA-AF0B-4E59-BD0D-CA7F1CB7DF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1" y="629221"/>
            <a:ext cx="3122612" cy="4094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000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39B1C-6CC0-4F15-9FF3-576EA4254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Where Does The Money Go?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08B997-8261-4096-B261-6607FB030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3200" dirty="0"/>
              <a:t>Endowment Fund</a:t>
            </a:r>
          </a:p>
          <a:p>
            <a:pPr lvl="1"/>
            <a:r>
              <a:rPr lang="en-US" dirty="0"/>
              <a:t>A percentage is directed annually to Foundation grants and programs.</a:t>
            </a:r>
            <a:r>
              <a:rPr lang="en-CA" dirty="0"/>
              <a:t> 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593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24D9F5B-C72B-41EE-97C2-D3600B6271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C39B1C-6CC0-4F15-9FF3-576EA4254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84115" y="4487333"/>
            <a:ext cx="4205003" cy="1507067"/>
          </a:xfrm>
        </p:spPr>
        <p:txBody>
          <a:bodyPr>
            <a:normAutofit/>
          </a:bodyPr>
          <a:lstStyle/>
          <a:p>
            <a:r>
              <a:rPr lang="en-CA" sz="3200">
                <a:solidFill>
                  <a:srgbClr val="FFFFFF"/>
                </a:solidFill>
              </a:rPr>
              <a:t>Where Does The Money Go?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3BD8CE5-E1B3-4D0E-899F-A0E1C7E65F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539" y="643468"/>
            <a:ext cx="4207492" cy="5350931"/>
          </a:xfrm>
          <a:prstGeom prst="rect">
            <a:avLst/>
          </a:prstGeom>
          <a:effectLst>
            <a:innerShdw blurRad="57150" dist="38100" dir="14460000">
              <a:prstClr val="black">
                <a:alpha val="70000"/>
              </a:prstClr>
            </a:innerShdw>
          </a:effec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08B997-8261-4096-B261-6607FB0301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685801"/>
            <a:ext cx="4819653" cy="3615267"/>
          </a:xfrm>
        </p:spPr>
        <p:txBody>
          <a:bodyPr>
            <a:normAutofit/>
          </a:bodyPr>
          <a:lstStyle/>
          <a:p>
            <a:r>
              <a:rPr lang="en-CA" sz="1800">
                <a:solidFill>
                  <a:srgbClr val="0F496F"/>
                </a:solidFill>
              </a:rPr>
              <a:t>Polio Plus</a:t>
            </a:r>
          </a:p>
          <a:p>
            <a:pPr lvl="1"/>
            <a:r>
              <a:rPr lang="en-US">
                <a:solidFill>
                  <a:srgbClr val="0F496F"/>
                </a:solidFill>
              </a:rPr>
              <a:t>Donations are designated directly to Rotary’s primary philanthropic activity.</a:t>
            </a:r>
          </a:p>
          <a:p>
            <a:pPr lvl="1"/>
            <a:endParaRPr lang="en-US">
              <a:solidFill>
                <a:srgbClr val="0F496F"/>
              </a:solidFill>
            </a:endParaRPr>
          </a:p>
          <a:p>
            <a:endParaRPr lang="en-US" sz="1800">
              <a:solidFill>
                <a:srgbClr val="0F496F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180A64C-1862-4B1B-8953-FA96DEE4C4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9" cy="3208867"/>
            <a:chOff x="9206969" y="2963333"/>
            <a:chExt cx="2981858" cy="32088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2859A51-B3CA-4126-956F-D0DCCBA212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1ECA05ED-FBC3-48F4-8E6D-AB89EC6081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5EE24CC5-F080-45A3-B2B4-59A7BCA5AB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3EC6EC2-2351-427C-90C2-F107915733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D524D87A-9540-4F77-B006-823176623B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99805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854</Words>
  <Application>Microsoft Office PowerPoint</Application>
  <PresentationFormat>Widescreen</PresentationFormat>
  <Paragraphs>76</Paragraphs>
  <Slides>5</Slides>
  <Notes>5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Century Gothic</vt:lpstr>
      <vt:lpstr>Wingdings 3</vt:lpstr>
      <vt:lpstr>ヒラギノ角ゴ Pro W3</vt:lpstr>
      <vt:lpstr>Slice</vt:lpstr>
      <vt:lpstr>Introduction to The Rotary Foundation</vt:lpstr>
      <vt:lpstr>The Rotary Foundation Simplified</vt:lpstr>
      <vt:lpstr>Where Does The Money Go?</vt:lpstr>
      <vt:lpstr>Where Does The Money Go?</vt:lpstr>
      <vt:lpstr>Where Does The Money Go?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The Rotary Foundation</dc:title>
  <dc:creator>Martin Ward</dc:creator>
  <cp:lastModifiedBy>Martin Ward</cp:lastModifiedBy>
  <cp:revision>1</cp:revision>
  <dcterms:created xsi:type="dcterms:W3CDTF">2018-11-02T20:54:27Z</dcterms:created>
  <dcterms:modified xsi:type="dcterms:W3CDTF">2018-11-25T20:55:12Z</dcterms:modified>
</cp:coreProperties>
</file>