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Masters/slideMaster3.xml" ContentType="application/vnd.openxmlformats-officedocument.presentationml.slideMaster+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3.xml" ContentType="application/vnd.openxmlformats-officedocument.presentationml.notesSlide+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22"/>
  </p:notesMasterIdLst>
  <p:handoutMasterIdLst>
    <p:handoutMasterId r:id="rId23"/>
  </p:handoutMasterIdLst>
  <p:sldIdLst>
    <p:sldId id="393" r:id="rId4"/>
    <p:sldId id="362" r:id="rId5"/>
    <p:sldId id="374" r:id="rId6"/>
    <p:sldId id="338" r:id="rId7"/>
    <p:sldId id="399" r:id="rId8"/>
    <p:sldId id="398" r:id="rId9"/>
    <p:sldId id="357" r:id="rId10"/>
    <p:sldId id="375" r:id="rId11"/>
    <p:sldId id="400" r:id="rId12"/>
    <p:sldId id="401" r:id="rId13"/>
    <p:sldId id="402" r:id="rId14"/>
    <p:sldId id="397" r:id="rId15"/>
    <p:sldId id="377" r:id="rId16"/>
    <p:sldId id="396" r:id="rId17"/>
    <p:sldId id="387" r:id="rId18"/>
    <p:sldId id="373" r:id="rId19"/>
    <p:sldId id="403" r:id="rId20"/>
    <p:sldId id="392" r:id="rId2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e Allerton" initials="J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FF7600"/>
    <a:srgbClr val="D91B5C"/>
    <a:srgbClr val="872175"/>
    <a:srgbClr val="009999"/>
    <a:srgbClr val="00AEEF"/>
    <a:srgbClr val="01B4E7"/>
    <a:srgbClr val="BCBDC0"/>
    <a:srgbClr val="E6E5D8"/>
    <a:srgbClr val="D9C8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991" autoAdjust="0"/>
  </p:normalViewPr>
  <p:slideViewPr>
    <p:cSldViewPr>
      <p:cViewPr varScale="1">
        <p:scale>
          <a:sx n="82" d="100"/>
          <a:sy n="82" d="100"/>
        </p:scale>
        <p:origin x="-804" y="-90"/>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2604"/>
    </p:cViewPr>
  </p:sorter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Rotary Community Corps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a:p>
        </p:txBody>
      </p:sp>
    </p:spTree>
    <p:extLst>
      <p:ext uri="{BB962C8B-B14F-4D97-AF65-F5344CB8AC3E}">
        <p14:creationId xmlns:p14="http://schemas.microsoft.com/office/powerpoint/2010/main" val="3525639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Every</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community has groups that have been historically left out of the development or decision making process. RCCs can help to provide a voice to those groups. Ask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intermediary community organizations to help identify leaders or advocates of underrepresented groups in your community </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and then d</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evelop partnerships with them.</a:t>
            </a:r>
          </a:p>
          <a:p>
            <a:endParaRPr lang="en-US" sz="1200" b="0" i="0" kern="1200" dirty="0" smtClean="0">
              <a:solidFill>
                <a:schemeClr val="tx1"/>
              </a:solidFill>
              <a:effectLst/>
              <a:latin typeface="Arial" pitchFamily="-107" charset="0"/>
              <a:ea typeface="ヒラギノ角ゴ Pro W3" pitchFamily="-107" charset="-128"/>
              <a:cs typeface="ヒラギノ角ゴ Pro W3" pitchFamily="-107" charset="-128"/>
            </a:endParaRPr>
          </a:p>
          <a:p>
            <a:pPr fontAlgn="base"/>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Increasing underrepresented groups’ participation</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can tremendously improve the opportunities for project success. </a:t>
            </a:r>
            <a:b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b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a:r>
            <a:b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b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For example: two Rotary clubs in the United States have sponsored RCCs for adults with special needs (pictured here). Through their RCCs, these members</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are learning about service</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and contributing to the improvement of their community through a variety of projects. </a:t>
            </a:r>
            <a:b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b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a:r>
            <a:b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b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What underrepresented groups exist in your community?</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community’s power to transform itself exists foremost with its residents, who have firsthand knowledge about the most pressing local problems. </a:t>
            </a:r>
            <a:r>
              <a:rPr lang="en-US" baseline="0" dirty="0" smtClean="0"/>
              <a:t> </a:t>
            </a:r>
            <a:r>
              <a:rPr lang="en-US" dirty="0" smtClean="0"/>
              <a:t>Developing service projects to address those </a:t>
            </a:r>
            <a:r>
              <a:rPr lang="en-US" baseline="0" dirty="0" smtClean="0"/>
              <a:t> </a:t>
            </a:r>
            <a:r>
              <a:rPr lang="en-US" dirty="0" smtClean="0"/>
              <a:t>problems can unite and empower the community </a:t>
            </a:r>
            <a:r>
              <a:rPr lang="en-US" baseline="0" dirty="0" smtClean="0"/>
              <a:t> </a:t>
            </a:r>
            <a:r>
              <a:rPr lang="en-US" dirty="0" smtClean="0"/>
              <a:t>at the grassroots level,</a:t>
            </a:r>
            <a:r>
              <a:rPr lang="en-US" baseline="0" dirty="0" smtClean="0"/>
              <a:t> and expose more community members to the power of Rotary. </a:t>
            </a:r>
            <a:endParaRPr lang="en-US" dirty="0" smtClean="0"/>
          </a:p>
          <a:p>
            <a:endParaRPr lang="en-US" dirty="0" smtClean="0"/>
          </a:p>
          <a:p>
            <a:r>
              <a:rPr lang="en-US" dirty="0" smtClean="0"/>
              <a:t>In an effort to decrease the crime rate in the community, the RCC of </a:t>
            </a:r>
            <a:r>
              <a:rPr lang="en-US" dirty="0" err="1" smtClean="0"/>
              <a:t>Gizri</a:t>
            </a:r>
            <a:r>
              <a:rPr lang="en-US" dirty="0" smtClean="0"/>
              <a:t>, Pakistan arranged a community-wide soccer tournament to establish positive activities. More than 72 registered soccer clubs entered the tournament, which helped to unite the community through spirited competition and  gain support for community development.</a:t>
            </a:r>
            <a:br>
              <a:rPr lang="en-US" dirty="0" smtClean="0"/>
            </a:br>
            <a:r>
              <a:rPr lang="en-US" dirty="0" smtClean="0"/>
              <a:t/>
            </a:r>
            <a:br>
              <a:rPr lang="en-US" dirty="0" smtClean="0"/>
            </a:br>
            <a:r>
              <a:rPr lang="en-US" dirty="0" smtClean="0"/>
              <a:t>The RCC of </a:t>
            </a:r>
            <a:r>
              <a:rPr lang="en-US" dirty="0" err="1" smtClean="0"/>
              <a:t>Handa</a:t>
            </a:r>
            <a:r>
              <a:rPr lang="en-US" dirty="0" smtClean="0"/>
              <a:t>, Japan works with local schools to organize disaster prevention classes  for youth of all ages in the </a:t>
            </a:r>
            <a:r>
              <a:rPr lang="en-US" dirty="0" err="1" smtClean="0"/>
              <a:t>Handa</a:t>
            </a:r>
            <a:r>
              <a:rPr lang="en-US" dirty="0" smtClean="0"/>
              <a:t> city area. These  classes take place in nursery, elementary, and secondary schools and at the university level. Class activities include first aid, building portable toilets, and emergency food preparation.</a:t>
            </a:r>
            <a:br>
              <a:rPr lang="en-US" dirty="0" smtClean="0"/>
            </a:br>
            <a:r>
              <a:rPr lang="en-US" dirty="0" smtClean="0"/>
              <a:t/>
            </a:r>
            <a:br>
              <a:rPr lang="en-US" dirty="0" smtClean="0"/>
            </a:br>
            <a:r>
              <a:rPr lang="en-US" dirty="0" smtClean="0"/>
              <a:t>The RCC of </a:t>
            </a:r>
            <a:r>
              <a:rPr lang="en-US" dirty="0" err="1" smtClean="0"/>
              <a:t>Cura</a:t>
            </a:r>
            <a:r>
              <a:rPr lang="en-US" dirty="0" smtClean="0"/>
              <a:t>, Kenya,</a:t>
            </a:r>
            <a:r>
              <a:rPr lang="en-US" baseline="0" dirty="0" smtClean="0"/>
              <a:t> which is</a:t>
            </a:r>
            <a:r>
              <a:rPr lang="en-US" dirty="0" smtClean="0"/>
              <a:t> near</a:t>
            </a:r>
            <a:r>
              <a:rPr lang="en-US" baseline="0" dirty="0" smtClean="0"/>
              <a:t> </a:t>
            </a:r>
            <a:r>
              <a:rPr lang="en-US" dirty="0" smtClean="0"/>
              <a:t>Nairobi, established a home for children, some of them HIV positive, whose  parents have died from AIDS. The home has been able to take  in more than twice the number of children it  could originally support, thanks to donations from international Rotary clubs, the </a:t>
            </a:r>
            <a:r>
              <a:rPr lang="en-US" dirty="0" err="1" smtClean="0"/>
              <a:t>Arya</a:t>
            </a:r>
            <a:r>
              <a:rPr lang="en-US" dirty="0" smtClean="0"/>
              <a:t>  Vedic Interact Club, and local organizations.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a:p>
        </p:txBody>
      </p:sp>
    </p:spTree>
    <p:extLst>
      <p:ext uri="{BB962C8B-B14F-4D97-AF65-F5344CB8AC3E}">
        <p14:creationId xmlns:p14="http://schemas.microsoft.com/office/powerpoint/2010/main" val="200656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While Rotarians can serve in countless ways, Rotary has focused its efforts in six areas, which reflect some of the most </a:t>
            </a:r>
            <a:r>
              <a:rPr lang="en-US" baseline="0" dirty="0" smtClean="0"/>
              <a:t> </a:t>
            </a:r>
            <a:r>
              <a:rPr lang="en-US" dirty="0" smtClean="0"/>
              <a:t>critical and widespread humanitarian needs. RCCs can be part</a:t>
            </a:r>
            <a:r>
              <a:rPr lang="en-US" baseline="0" dirty="0" smtClean="0"/>
              <a:t> of any Rotary club’s “Tool-Kit” to help address projects in the following areas:</a:t>
            </a:r>
          </a:p>
          <a:p>
            <a:pPr marL="0" indent="0">
              <a:buNone/>
            </a:pPr>
            <a:endParaRPr lang="en-US" dirty="0" smtClean="0"/>
          </a:p>
          <a:p>
            <a:pPr marL="0" indent="0">
              <a:buNone/>
            </a:pPr>
            <a:r>
              <a:rPr lang="en-US" dirty="0" smtClean="0"/>
              <a:t>• Peace and conflict prevention/resolution</a:t>
            </a:r>
          </a:p>
          <a:p>
            <a:pPr marL="0" indent="0">
              <a:buNone/>
            </a:pPr>
            <a:r>
              <a:rPr lang="en-US" dirty="0" smtClean="0"/>
              <a:t>• Disease prevention and treatment</a:t>
            </a:r>
          </a:p>
          <a:p>
            <a:pPr marL="0" indent="0">
              <a:buNone/>
            </a:pPr>
            <a:r>
              <a:rPr lang="en-US" dirty="0" smtClean="0"/>
              <a:t>• Water and sanitation</a:t>
            </a:r>
          </a:p>
          <a:p>
            <a:pPr marL="0" indent="0">
              <a:buNone/>
            </a:pPr>
            <a:r>
              <a:rPr lang="en-US" dirty="0" smtClean="0"/>
              <a:t>• Maternal and child health</a:t>
            </a:r>
          </a:p>
          <a:p>
            <a:pPr marL="0" indent="0">
              <a:buNone/>
            </a:pPr>
            <a:r>
              <a:rPr lang="en-US" dirty="0" smtClean="0"/>
              <a:t>• Basic education and literacy</a:t>
            </a:r>
          </a:p>
          <a:p>
            <a:pPr marL="0" indent="0">
              <a:buNone/>
            </a:pPr>
            <a:r>
              <a:rPr lang="en-US" dirty="0" smtClean="0"/>
              <a:t>• Economic and community development</a:t>
            </a:r>
          </a:p>
          <a:p>
            <a:pPr marL="0" indent="0">
              <a:buNone/>
            </a:pPr>
            <a:r>
              <a:rPr lang="en-US" dirty="0" smtClean="0"/>
              <a:t/>
            </a:r>
            <a:br>
              <a:rPr lang="en-US" dirty="0" smtClean="0"/>
            </a:br>
            <a:r>
              <a:rPr lang="en-US" dirty="0" smtClean="0"/>
              <a:t>All</a:t>
            </a:r>
            <a:r>
              <a:rPr lang="en-US" baseline="0" dirty="0" smtClean="0"/>
              <a:t> R</a:t>
            </a:r>
            <a:r>
              <a:rPr lang="en-US" dirty="0" smtClean="0"/>
              <a:t>otarians planning new service projects are encouraged to consider these areas and the many opportunities for innovative projects.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a:t>
            </a:r>
            <a:r>
              <a:rPr lang="en-US" baseline="0" dirty="0" smtClean="0"/>
              <a:t> process for setting up a RCC is relatively straightforward, and if you ever have questions you can always ask your district’s RCC Chair, or RI staff. </a:t>
            </a:r>
            <a:endParaRPr lang="en-US" dirty="0" smtClean="0"/>
          </a:p>
          <a:p>
            <a:pPr marL="0" indent="0">
              <a:buNone/>
            </a:pPr>
            <a:endParaRPr lang="en-US" dirty="0" smtClean="0"/>
          </a:p>
          <a:p>
            <a:pPr marL="0" indent="0">
              <a:buNone/>
            </a:pPr>
            <a:r>
              <a:rPr lang="en-US" dirty="0" smtClean="0"/>
              <a:t>Membership:</a:t>
            </a:r>
            <a:r>
              <a:rPr lang="en-US" baseline="0" dirty="0" smtClean="0"/>
              <a:t> </a:t>
            </a:r>
            <a:r>
              <a:rPr lang="en-US" dirty="0" smtClean="0"/>
              <a:t>Clubs are encouraged to recruit adults with good character and leadership potential.</a:t>
            </a:r>
            <a:r>
              <a:rPr lang="en-US" baseline="0" dirty="0" smtClean="0"/>
              <a:t> </a:t>
            </a:r>
            <a:r>
              <a:rPr lang="en-US" dirty="0" smtClean="0"/>
              <a:t>Membership</a:t>
            </a:r>
            <a:r>
              <a:rPr lang="en-US" baseline="0" dirty="0" smtClean="0"/>
              <a:t> </a:t>
            </a:r>
            <a:r>
              <a:rPr lang="en-US" dirty="0" smtClean="0"/>
              <a:t>is open</a:t>
            </a:r>
            <a:r>
              <a:rPr lang="en-US" baseline="0" dirty="0" smtClean="0"/>
              <a:t> </a:t>
            </a:r>
            <a:r>
              <a:rPr lang="en-US" dirty="0" smtClean="0"/>
              <a:t>to</a:t>
            </a:r>
            <a:r>
              <a:rPr lang="en-US" baseline="0" dirty="0" smtClean="0"/>
              <a:t> </a:t>
            </a:r>
            <a:r>
              <a:rPr lang="en-US" dirty="0" smtClean="0"/>
              <a:t>men</a:t>
            </a:r>
            <a:r>
              <a:rPr lang="en-US" baseline="0" dirty="0" smtClean="0"/>
              <a:t> </a:t>
            </a:r>
            <a:r>
              <a:rPr lang="en-US" dirty="0" smtClean="0"/>
              <a:t>and women who are residing, employed, </a:t>
            </a:r>
            <a:r>
              <a:rPr lang="en-US" baseline="0" dirty="0" smtClean="0"/>
              <a:t> </a:t>
            </a:r>
            <a:r>
              <a:rPr lang="en-US" dirty="0" smtClean="0"/>
              <a:t>or studying in or near the community</a:t>
            </a:r>
          </a:p>
          <a:p>
            <a:pPr marL="0" indent="0">
              <a:buNone/>
            </a:pPr>
            <a:r>
              <a:rPr lang="en-US" dirty="0" smtClean="0"/>
              <a:t/>
            </a:r>
            <a:br>
              <a:rPr lang="en-US" dirty="0" smtClean="0"/>
            </a:br>
            <a:r>
              <a:rPr lang="en-US" dirty="0" smtClean="0"/>
              <a:t>Meetings: An RCC must</a:t>
            </a:r>
            <a:r>
              <a:rPr lang="en-US" baseline="0" dirty="0" smtClean="0"/>
              <a:t> meet at least once per month</a:t>
            </a:r>
            <a:r>
              <a:rPr lang="en-US" dirty="0" smtClean="0"/>
              <a:t>, at a time and place suited to the convenience of the members.</a:t>
            </a:r>
            <a:r>
              <a:rPr lang="en-US" baseline="0" dirty="0" smtClean="0"/>
              <a:t> </a:t>
            </a:r>
            <a:r>
              <a:rPr lang="en-US" dirty="0" smtClean="0"/>
              <a:t>The leadership group</a:t>
            </a:r>
            <a:r>
              <a:rPr lang="en-US" baseline="0" dirty="0" smtClean="0"/>
              <a:t> of the RCC should meet at least twice per month</a:t>
            </a:r>
            <a:r>
              <a:rPr lang="en-US" dirty="0" smtClean="0"/>
              <a:t>.</a:t>
            </a:r>
            <a:r>
              <a:rPr lang="en-US" baseline="0" dirty="0" smtClean="0"/>
              <a:t> </a:t>
            </a:r>
            <a:r>
              <a:rPr lang="en-US" dirty="0" smtClean="0"/>
              <a:t> </a:t>
            </a:r>
            <a:br>
              <a:rPr lang="en-US" dirty="0" smtClean="0"/>
            </a:br>
            <a:r>
              <a:rPr lang="en-US" dirty="0" smtClean="0"/>
              <a:t/>
            </a:r>
            <a:br>
              <a:rPr lang="en-US" dirty="0" smtClean="0"/>
            </a:br>
            <a:r>
              <a:rPr lang="en-US" dirty="0" smtClean="0"/>
              <a:t>Projects: Each RCC should undertake at least two projects annually.</a:t>
            </a:r>
            <a:br>
              <a:rPr lang="en-US" dirty="0" smtClean="0"/>
            </a:br>
            <a:endParaRPr lang="en-US" dirty="0" smtClean="0"/>
          </a:p>
          <a:p>
            <a:pPr marL="0" indent="0">
              <a:buNone/>
            </a:pPr>
            <a:r>
              <a:rPr lang="en-US" dirty="0" smtClean="0"/>
              <a:t>Dues:</a:t>
            </a:r>
            <a:r>
              <a:rPr lang="en-US" baseline="0" dirty="0" smtClean="0"/>
              <a:t> Any fees, dues, or assessments to be paid by the membership of the RCC must be nominal  and for the sole purpose of meeting  administrative costs. Funds for activities and projects must be raised separately.</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15</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Clubs</a:t>
            </a:r>
            <a:r>
              <a:rPr lang="en-US" baseline="0" dirty="0" smtClean="0"/>
              <a:t> and districts are encouraged to </a:t>
            </a:r>
            <a:r>
              <a:rPr lang="en-US" dirty="0" smtClean="0"/>
              <a:t>establish RCC committees with the objective of promoting </a:t>
            </a:r>
            <a:r>
              <a:rPr lang="en-US" baseline="0" dirty="0" smtClean="0"/>
              <a:t> </a:t>
            </a:r>
            <a:r>
              <a:rPr lang="en-US" dirty="0" smtClean="0"/>
              <a:t>greater participation and collaboration in all types of community service activities. These key steps are critical for creating and maintaining an effective RCC:</a:t>
            </a:r>
            <a:endParaRPr lang="en-US" baseline="0" dirty="0" smtClean="0"/>
          </a:p>
          <a:p>
            <a:pPr marL="0" indent="0">
              <a:buFont typeface="Arial" pitchFamily="34" charset="0"/>
              <a:buNone/>
            </a:pPr>
            <a:endParaRPr lang="en-US" baseline="0" dirty="0" smtClean="0"/>
          </a:p>
          <a:p>
            <a:pPr marL="342900" indent="-342900">
              <a:buFont typeface="Arial" pitchFamily="34" charset="0"/>
              <a:buChar char="•"/>
            </a:pPr>
            <a:r>
              <a:rPr lang="en-US" dirty="0" smtClean="0">
                <a:solidFill>
                  <a:schemeClr val="accent2"/>
                </a:solidFill>
              </a:rPr>
              <a:t>Create awareness </a:t>
            </a:r>
            <a:r>
              <a:rPr lang="en-US" dirty="0" smtClean="0"/>
              <a:t>for the RCC program at the club and district level</a:t>
            </a:r>
          </a:p>
          <a:p>
            <a:pPr marL="342900" indent="-342900">
              <a:buFont typeface="Arial" pitchFamily="34" charset="0"/>
              <a:buChar char="•"/>
            </a:pPr>
            <a:r>
              <a:rPr lang="en-US" dirty="0" smtClean="0">
                <a:solidFill>
                  <a:schemeClr val="accent2"/>
                </a:solidFill>
              </a:rPr>
              <a:t>Research</a:t>
            </a:r>
            <a:r>
              <a:rPr lang="en-US" dirty="0" smtClean="0"/>
              <a:t> the need for and feasibility of establishing an RCC and identify potential RCC members</a:t>
            </a:r>
          </a:p>
          <a:p>
            <a:pPr marL="342900" indent="-342900">
              <a:buFont typeface="Arial" pitchFamily="34" charset="0"/>
              <a:buChar char="•"/>
            </a:pPr>
            <a:r>
              <a:rPr lang="en-US" dirty="0" smtClean="0">
                <a:solidFill>
                  <a:schemeClr val="accent2"/>
                </a:solidFill>
              </a:rPr>
              <a:t>Guide </a:t>
            </a:r>
            <a:r>
              <a:rPr lang="en-US" dirty="0" smtClean="0"/>
              <a:t>the process of forming an RCC once the club(s) has agreed to sponsor one</a:t>
            </a:r>
          </a:p>
          <a:p>
            <a:pPr marL="342900" indent="-342900">
              <a:buFont typeface="Arial" pitchFamily="34" charset="0"/>
              <a:buChar char="•"/>
            </a:pPr>
            <a:r>
              <a:rPr lang="en-US" dirty="0" smtClean="0">
                <a:solidFill>
                  <a:schemeClr val="accent2"/>
                </a:solidFill>
              </a:rPr>
              <a:t>Provide </a:t>
            </a:r>
            <a:r>
              <a:rPr lang="en-US" dirty="0" smtClean="0"/>
              <a:t>ongoing guidance and support to the RCC in developing its service projects</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solidFill>
                  <a:schemeClr val="accent2"/>
                </a:solidFill>
              </a:rPr>
              <a:t>Publicize </a:t>
            </a:r>
            <a:r>
              <a:rPr lang="en-US" dirty="0" smtClean="0"/>
              <a:t>RCC success stories and share them with RI</a:t>
            </a:r>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Talk</a:t>
            </a:r>
            <a:r>
              <a:rPr lang="en-US" baseline="0" dirty="0" smtClean="0"/>
              <a:t> with fellow Rotarians about RCCs, remembering these key points:</a:t>
            </a:r>
          </a:p>
          <a:p>
            <a:pPr marL="0" indent="0">
              <a:buNone/>
            </a:pPr>
            <a:endParaRPr lang="en-US" baseline="0" dirty="0" smtClean="0"/>
          </a:p>
          <a:p>
            <a:pPr marL="342900" indent="-342900">
              <a:buFont typeface="Arial" pitchFamily="34" charset="0"/>
              <a:buChar char="•"/>
            </a:pPr>
            <a:r>
              <a:rPr lang="en-US" dirty="0" smtClean="0">
                <a:latin typeface="Arial Narrow" pitchFamily="34" charset="0"/>
                <a:cs typeface="Times New Roman" pitchFamily="18" charset="0"/>
              </a:rPr>
              <a:t>A Rotary Community Corps (RCC) is a team of non-Rotarians who are </a:t>
            </a:r>
            <a:r>
              <a:rPr lang="en-US" dirty="0" smtClean="0">
                <a:solidFill>
                  <a:schemeClr val="accent2"/>
                </a:solidFill>
                <a:latin typeface="Arial Narrow" pitchFamily="34" charset="0"/>
                <a:cs typeface="Times New Roman" pitchFamily="18" charset="0"/>
              </a:rPr>
              <a:t>flexible</a:t>
            </a:r>
            <a:r>
              <a:rPr lang="en-US" dirty="0" smtClean="0">
                <a:latin typeface="Arial Narrow" pitchFamily="34" charset="0"/>
                <a:cs typeface="Times New Roman" pitchFamily="18" charset="0"/>
              </a:rPr>
              <a:t> </a:t>
            </a:r>
            <a:r>
              <a:rPr lang="en-US" dirty="0" smtClean="0">
                <a:solidFill>
                  <a:schemeClr val="accent1"/>
                </a:solidFill>
                <a:latin typeface="Arial Narrow" pitchFamily="34" charset="0"/>
                <a:cs typeface="Times New Roman" pitchFamily="18" charset="0"/>
              </a:rPr>
              <a:t>partners in service </a:t>
            </a:r>
            <a:r>
              <a:rPr lang="en-US" dirty="0" smtClean="0">
                <a:latin typeface="Arial Narrow" pitchFamily="34" charset="0"/>
                <a:cs typeface="Times New Roman" pitchFamily="18" charset="0"/>
              </a:rPr>
              <a:t>for Rotary clubs.</a:t>
            </a:r>
          </a:p>
          <a:p>
            <a:pPr marL="342900" indent="-342900">
              <a:buFont typeface="Arial" pitchFamily="34" charset="0"/>
              <a:buChar char="•"/>
            </a:pPr>
            <a:r>
              <a:rPr lang="en-US" dirty="0" smtClean="0">
                <a:latin typeface="Arial Narrow" pitchFamily="34" charset="0"/>
                <a:cs typeface="Times New Roman" pitchFamily="18" charset="0"/>
              </a:rPr>
              <a:t>RCCs offer </a:t>
            </a:r>
            <a:r>
              <a:rPr lang="en-US" dirty="0" smtClean="0">
                <a:solidFill>
                  <a:schemeClr val="accent1"/>
                </a:solidFill>
                <a:latin typeface="Arial Narrow" pitchFamily="34" charset="0"/>
                <a:ea typeface="ヒラギノ角ゴ Pro W3" pitchFamily="-107" charset="-128"/>
                <a:cs typeface="ヒラギノ角ゴ Pro W3" pitchFamily="-107" charset="-128"/>
              </a:rPr>
              <a:t>Community Solutions </a:t>
            </a:r>
            <a:r>
              <a:rPr lang="en-US" dirty="0" smtClean="0">
                <a:latin typeface="Arial Narrow" pitchFamily="34" charset="0"/>
                <a:cs typeface="Times New Roman" pitchFamily="18" charset="0"/>
              </a:rPr>
              <a:t>for</a:t>
            </a:r>
            <a:r>
              <a:rPr lang="en-US" dirty="0" smtClean="0">
                <a:solidFill>
                  <a:schemeClr val="accent1"/>
                </a:solidFill>
                <a:latin typeface="Arial Narrow" pitchFamily="34" charset="0"/>
                <a:ea typeface="ヒラギノ角ゴ Pro W3" pitchFamily="-107" charset="-128"/>
                <a:cs typeface="ヒラギノ角ゴ Pro W3" pitchFamily="-107" charset="-128"/>
              </a:rPr>
              <a:t> </a:t>
            </a:r>
            <a:r>
              <a:rPr lang="en-US" dirty="0" smtClean="0">
                <a:solidFill>
                  <a:schemeClr val="accent2"/>
                </a:solidFill>
                <a:latin typeface="Arial Narrow" pitchFamily="34" charset="0"/>
                <a:ea typeface="ヒラギノ角ゴ Pro W3" pitchFamily="-107" charset="-128"/>
                <a:cs typeface="ヒラギノ角ゴ Pro W3" pitchFamily="-107" charset="-128"/>
              </a:rPr>
              <a:t>Community Issues</a:t>
            </a:r>
          </a:p>
          <a:p>
            <a:pPr marL="342900" indent="-342900">
              <a:buFont typeface="Arial" pitchFamily="34" charset="0"/>
              <a:buChar char="•"/>
            </a:pPr>
            <a:r>
              <a:rPr lang="en-US" dirty="0" smtClean="0">
                <a:latin typeface="Arial Narrow" pitchFamily="34" charset="0"/>
                <a:ea typeface="ヒラギノ角ゴ Pro W3" pitchFamily="-107" charset="-128"/>
                <a:cs typeface="Times New Roman" pitchFamily="18" charset="0"/>
              </a:rPr>
              <a:t>Members can come from a variety of backgrounds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a:t>
            </a:r>
            <a:r>
              <a:rPr lang="en-US" baseline="0" dirty="0" smtClean="0"/>
              <a:t> you have questions about RCCs or success stories to share, please contact Rotary staff.</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18</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A Rotary Community Corps (RCC) is a team of non-Rotarian men and women who are committed to their community’s long-term economic development and self-sufficiency.  RCCs are active in urban and rural communities in both developed and developing countries. Remember</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that no matter where you are, even if it is a developed country, there are always underserved groups and communities in need of assistance. RCCs can help identify—and address—these service opportunities.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An RCC is sponsored by a Rotary club and, like Rotaract and Interact, the Rotary club acts as its partner in service for community development</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projects.</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As representatives of the community being served,</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RCC members</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bring enthusiasm, creativity, and sustainability to the projects they design and implement.</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In other words, they offer community solutions for community issues.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dirty="0"/>
          </a:p>
        </p:txBody>
      </p:sp>
    </p:spTree>
    <p:extLst>
      <p:ext uri="{BB962C8B-B14F-4D97-AF65-F5344CB8AC3E}">
        <p14:creationId xmlns:p14="http://schemas.microsoft.com/office/powerpoint/2010/main" val="84299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Some RCCs are founded to address a specific project, while others attempt to tackle larger, more entrenched problems in the community. </a:t>
            </a:r>
            <a:r>
              <a:rPr lang="en-US" dirty="0" smtClean="0"/>
              <a:t>The </a:t>
            </a:r>
            <a:r>
              <a:rPr lang="en-US" baseline="0" dirty="0" smtClean="0"/>
              <a:t>goals of an RCC will depend on its community’s specific needs. </a:t>
            </a:r>
          </a:p>
          <a:p>
            <a:endParaRPr lang="en-US" baseline="0"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dirty="0"/>
          </a:p>
        </p:txBody>
      </p:sp>
    </p:spTree>
    <p:extLst>
      <p:ext uri="{BB962C8B-B14F-4D97-AF65-F5344CB8AC3E}">
        <p14:creationId xmlns:p14="http://schemas.microsoft.com/office/powerpoint/2010/main" val="84299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Membership</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in an RCC is open to any non-Rotarian adult in the community who shares Rotary’s commitment to service. Members can come from any walk of life. Joining an RCC is not intended to be a path to Rotary membership, but it does expand opportunities for members to collaborate with Rotarians and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develop</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leadership skills that will allow them to better participate in their community in an active and meaningful way. The partnership between an RCC and its sponsoring Rotary club is mutually beneficial, as it enhances Rotary’s image and impact in the community.</a:t>
            </a:r>
            <a:endParaRPr lang="en-US" sz="1200" b="0" i="0" kern="1200" dirty="0" smtClean="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a:t>
            </a:r>
            <a:endParaRPr lang="en-US"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dirty="0"/>
          </a:p>
        </p:txBody>
      </p:sp>
    </p:spTree>
    <p:extLst>
      <p:ext uri="{BB962C8B-B14F-4D97-AF65-F5344CB8AC3E}">
        <p14:creationId xmlns:p14="http://schemas.microsoft.com/office/powerpoint/2010/main" val="84299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RCCs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enable community members to personally address problems in their community</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while recognizing their inherent dignity and value, no matter what their occupation or social standing may be. This environment helps to foster and encourage the development of human potential to its fullest.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8</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39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86632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70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110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382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9554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2215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0144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1520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18176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0" y="6165126"/>
            <a:ext cx="1371600" cy="51435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553200" y="6477000"/>
            <a:ext cx="2133600" cy="138499"/>
          </a:xfrm>
          <a:prstGeom prst="rect">
            <a:avLst/>
          </a:prstGeom>
          <a:noFill/>
        </p:spPr>
        <p:txBody>
          <a:bodyPr wrap="square" lIns="0" tIns="0" rIns="0" bIns="0" rtlCol="0">
            <a:spAutoFit/>
          </a:bodyPr>
          <a:lstStyle/>
          <a:p>
            <a:pPr algn="r"/>
            <a:r>
              <a:rPr lang="en-US" sz="900" dirty="0" smtClean="0"/>
              <a:t>Rotary Community Corps</a:t>
            </a:r>
            <a:r>
              <a:rPr lang="en-US" sz="900" dirty="0" smtClean="0">
                <a:solidFill>
                  <a:srgbClr val="BCBDC0"/>
                </a:solidFill>
                <a:latin typeface="Arial Narrow"/>
                <a:cs typeface="Arial Narrow"/>
              </a:rPr>
              <a:t>  </a:t>
            </a:r>
            <a:r>
              <a:rPr lang="en-US" sz="900" dirty="0" smtClean="0">
                <a:solidFill>
                  <a:srgbClr val="BCBDC0"/>
                </a:solidFill>
                <a:latin typeface="Arial Narrow"/>
                <a:cs typeface="Arial Narrow"/>
              </a:rPr>
              <a:t>|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48400" y="6477000"/>
            <a:ext cx="2438400" cy="138499"/>
          </a:xfrm>
          <a:prstGeom prst="rect">
            <a:avLst/>
          </a:prstGeom>
          <a:noFill/>
        </p:spPr>
        <p:txBody>
          <a:bodyPr wrap="square" lIns="0" tIns="0" rIns="0" bIns="0" rtlCol="0">
            <a:spAutoFit/>
          </a:bodyPr>
          <a:lstStyle/>
          <a:p>
            <a:pPr algn="r"/>
            <a:r>
              <a:rPr lang="en-US" sz="900" dirty="0" smtClean="0"/>
              <a:t>Rotary Community Corps</a:t>
            </a:r>
            <a:r>
              <a:rPr lang="en-US" sz="900" dirty="0" smtClean="0">
                <a:solidFill>
                  <a:srgbClr val="BCBDC0"/>
                </a:solidFill>
                <a:latin typeface="Arial Narrow"/>
                <a:cs typeface="Arial Narrow"/>
              </a:rPr>
              <a:t> </a:t>
            </a:r>
            <a:r>
              <a:rPr lang="en-US" sz="900" dirty="0" smtClean="0">
                <a:solidFill>
                  <a:srgbClr val="BCBDC0"/>
                </a:solidFill>
                <a:latin typeface="Arial Narrow"/>
                <a:cs typeface="Arial Narrow"/>
              </a:rPr>
              <a:t>|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 id="2147483720"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www.rotary.org/rcc"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rotary.org/rc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rotaryservice@rotary.org"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33800"/>
            <a:ext cx="9144000" cy="990600"/>
          </a:xfrm>
        </p:spPr>
        <p:txBody>
          <a:bodyPr/>
          <a:lstStyle/>
          <a:p>
            <a:r>
              <a:rPr lang="en-US" dirty="0" smtClean="0"/>
              <a:t>Rotary Community Corps</a:t>
            </a:r>
            <a:endParaRPr lang="en-US" dirty="0"/>
          </a:p>
        </p:txBody>
      </p:sp>
    </p:spTree>
    <p:extLst>
      <p:ext uri="{BB962C8B-B14F-4D97-AF65-F5344CB8AC3E}">
        <p14:creationId xmlns:p14="http://schemas.microsoft.com/office/powerpoint/2010/main" val="3921498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610600" cy="487362"/>
          </a:xfrm>
        </p:spPr>
        <p:txBody>
          <a:bodyPr/>
          <a:lstStyle/>
          <a:p>
            <a:r>
              <a:rPr lang="en-US" sz="3000" b="1" dirty="0" smtClean="0"/>
              <a:t>Project Examples - </a:t>
            </a:r>
            <a:r>
              <a:rPr lang="en-US" sz="3200" b="1" dirty="0" smtClean="0"/>
              <a:t>Underrepresented</a:t>
            </a:r>
            <a:r>
              <a:rPr lang="en-US" sz="3200" dirty="0" smtClean="0"/>
              <a:t> </a:t>
            </a:r>
            <a:r>
              <a:rPr lang="en-US" sz="3000" b="1" dirty="0" smtClean="0"/>
              <a:t>Groups</a:t>
            </a:r>
            <a:endParaRPr lang="en-US" sz="3000" b="1" i="1" dirty="0"/>
          </a:p>
        </p:txBody>
      </p:sp>
      <p:pic>
        <p:nvPicPr>
          <p:cNvPr id="1126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54637" y="3911899"/>
            <a:ext cx="4135193" cy="275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descr="C:\Users\davisj\AppData\Local\Microsoft\Windows\Temporary Internet Files\Content.Outlook\NCPAD2ES\RCCofKeon_39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76600" y="1349315"/>
            <a:ext cx="4114800" cy="2747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015" y="1449671"/>
            <a:ext cx="3129585" cy="5293757"/>
          </a:xfrm>
          <a:prstGeom prst="rect">
            <a:avLst/>
          </a:prstGeom>
          <a:noFill/>
        </p:spPr>
        <p:txBody>
          <a:bodyPr wrap="square" rtlCol="0">
            <a:spAutoFit/>
          </a:bodyPr>
          <a:lstStyle/>
          <a:p>
            <a:pPr algn="ctr"/>
            <a:r>
              <a:rPr lang="en-US" sz="2000" u="sng" dirty="0" smtClean="0">
                <a:solidFill>
                  <a:schemeClr val="accent2"/>
                </a:solidFill>
                <a:latin typeface="Arial Narrow" pitchFamily="34" charset="0"/>
              </a:rPr>
              <a:t> </a:t>
            </a:r>
            <a:r>
              <a:rPr lang="en-US" sz="3000" dirty="0" smtClean="0">
                <a:solidFill>
                  <a:schemeClr val="accent1"/>
                </a:solidFill>
                <a:latin typeface="Arial Narrow" pitchFamily="34" charset="0"/>
              </a:rPr>
              <a:t/>
            </a:r>
            <a:br>
              <a:rPr lang="en-US" sz="3000" dirty="0" smtClean="0">
                <a:solidFill>
                  <a:schemeClr val="accent1"/>
                </a:solidFill>
                <a:latin typeface="Arial Narrow" pitchFamily="34" charset="0"/>
              </a:rPr>
            </a:br>
            <a:r>
              <a:rPr lang="en-US" sz="3000" dirty="0" smtClean="0">
                <a:solidFill>
                  <a:schemeClr val="accent1"/>
                </a:solidFill>
                <a:latin typeface="Arial Narrow" pitchFamily="34" charset="0"/>
              </a:rPr>
              <a:t>Special Needs Adults</a:t>
            </a:r>
          </a:p>
          <a:p>
            <a:pPr algn="ctr"/>
            <a:r>
              <a:rPr lang="en-US" sz="3000" dirty="0" smtClean="0">
                <a:solidFill>
                  <a:schemeClr val="accent2"/>
                </a:solidFill>
                <a:latin typeface="Arial Narrow" pitchFamily="34" charset="0"/>
              </a:rPr>
              <a:t>At </a:t>
            </a:r>
            <a:r>
              <a:rPr lang="en-US" sz="3000" dirty="0">
                <a:solidFill>
                  <a:schemeClr val="accent2"/>
                </a:solidFill>
                <a:latin typeface="Arial Narrow" pitchFamily="34" charset="0"/>
              </a:rPr>
              <a:t>Risk </a:t>
            </a:r>
            <a:r>
              <a:rPr lang="en-US" sz="3000" dirty="0" smtClean="0">
                <a:solidFill>
                  <a:schemeClr val="accent2"/>
                </a:solidFill>
                <a:latin typeface="Arial Narrow" pitchFamily="34" charset="0"/>
              </a:rPr>
              <a:t>Youth</a:t>
            </a:r>
          </a:p>
          <a:p>
            <a:pPr algn="ctr"/>
            <a:r>
              <a:rPr lang="en-US" sz="3000" dirty="0" smtClean="0">
                <a:solidFill>
                  <a:schemeClr val="accent1"/>
                </a:solidFill>
                <a:latin typeface="Arial Narrow" pitchFamily="34" charset="0"/>
              </a:rPr>
              <a:t>Alzheimer’s </a:t>
            </a:r>
            <a:r>
              <a:rPr lang="en-US" sz="3000" dirty="0">
                <a:solidFill>
                  <a:schemeClr val="accent1"/>
                </a:solidFill>
                <a:latin typeface="Arial Narrow" pitchFamily="34" charset="0"/>
              </a:rPr>
              <a:t>Patients</a:t>
            </a:r>
          </a:p>
          <a:p>
            <a:pPr algn="ctr"/>
            <a:r>
              <a:rPr lang="en-US" sz="3000" dirty="0" smtClean="0">
                <a:solidFill>
                  <a:schemeClr val="accent2"/>
                </a:solidFill>
                <a:latin typeface="Arial Narrow" pitchFamily="34" charset="0"/>
              </a:rPr>
              <a:t>Impoverished or Homeless</a:t>
            </a:r>
          </a:p>
          <a:p>
            <a:pPr algn="ctr"/>
            <a:r>
              <a:rPr lang="en-US" sz="3000" dirty="0" smtClean="0">
                <a:solidFill>
                  <a:schemeClr val="accent1"/>
                </a:solidFill>
                <a:latin typeface="Arial Narrow" pitchFamily="34" charset="0"/>
              </a:rPr>
              <a:t>Veterans</a:t>
            </a:r>
          </a:p>
          <a:p>
            <a:pPr algn="ctr"/>
            <a:r>
              <a:rPr lang="en-US" sz="3000" dirty="0" smtClean="0">
                <a:solidFill>
                  <a:schemeClr val="accent2"/>
                </a:solidFill>
                <a:latin typeface="Arial Narrow" pitchFamily="34" charset="0"/>
              </a:rPr>
              <a:t>Single </a:t>
            </a:r>
            <a:r>
              <a:rPr lang="en-US" sz="3000" dirty="0">
                <a:solidFill>
                  <a:schemeClr val="accent2"/>
                </a:solidFill>
                <a:latin typeface="Arial Narrow" pitchFamily="34" charset="0"/>
              </a:rPr>
              <a:t>parents</a:t>
            </a:r>
          </a:p>
          <a:p>
            <a:pPr algn="ctr"/>
            <a:r>
              <a:rPr lang="en-US" sz="3000" dirty="0" smtClean="0">
                <a:solidFill>
                  <a:schemeClr val="accent1"/>
                </a:solidFill>
                <a:latin typeface="Arial Narrow" pitchFamily="34" charset="0"/>
              </a:rPr>
              <a:t>Elderly</a:t>
            </a:r>
            <a:endParaRPr lang="en-US" dirty="0">
              <a:solidFill>
                <a:schemeClr val="accent2"/>
              </a:solidFill>
              <a:latin typeface="Arial Narrow" pitchFamily="34" charset="0"/>
            </a:endParaRPr>
          </a:p>
          <a:p>
            <a:pPr algn="ctr"/>
            <a:endParaRPr lang="en-US" dirty="0">
              <a:solidFill>
                <a:schemeClr val="accent2"/>
              </a:solidFill>
              <a:latin typeface="Arial Narrow" pitchFamily="34" charset="0"/>
            </a:endParaRPr>
          </a:p>
          <a:p>
            <a:pPr algn="ctr"/>
            <a:endParaRPr lang="en-US" dirty="0" smtClean="0">
              <a:solidFill>
                <a:schemeClr val="accent1"/>
              </a:solidFill>
              <a:latin typeface="Arial Narrow" pitchFamily="34" charset="0"/>
            </a:endParaRPr>
          </a:p>
        </p:txBody>
      </p:sp>
      <p:sp>
        <p:nvSpPr>
          <p:cNvPr id="2" name="Rectangle 1"/>
          <p:cNvSpPr/>
          <p:nvPr/>
        </p:nvSpPr>
        <p:spPr>
          <a:xfrm>
            <a:off x="914112" y="1118482"/>
            <a:ext cx="1566454" cy="553998"/>
          </a:xfrm>
          <a:prstGeom prst="rect">
            <a:avLst/>
          </a:prstGeom>
        </p:spPr>
        <p:txBody>
          <a:bodyPr wrap="none">
            <a:spAutoFit/>
          </a:bodyPr>
          <a:lstStyle/>
          <a:p>
            <a:r>
              <a:rPr lang="en-US" sz="3000" u="sng" dirty="0">
                <a:solidFill>
                  <a:schemeClr val="accent2"/>
                </a:solidFill>
                <a:latin typeface="Arial Narrow" pitchFamily="34" charset="0"/>
              </a:rPr>
              <a:t>Examples</a:t>
            </a:r>
            <a:endParaRPr lang="en-US" sz="3000" dirty="0"/>
          </a:p>
        </p:txBody>
      </p:sp>
      <p:sp>
        <p:nvSpPr>
          <p:cNvPr id="15" name="Rectangle 14"/>
          <p:cNvSpPr/>
          <p:nvPr/>
        </p:nvSpPr>
        <p:spPr>
          <a:xfrm>
            <a:off x="7430947" y="1336844"/>
            <a:ext cx="1317990" cy="246221"/>
          </a:xfrm>
          <a:prstGeom prst="rect">
            <a:avLst/>
          </a:prstGeom>
        </p:spPr>
        <p:txBody>
          <a:bodyPr wrap="none">
            <a:spAutoFit/>
          </a:bodyPr>
          <a:lstStyle/>
          <a:p>
            <a:r>
              <a:rPr lang="en-US" sz="1000" b="1" dirty="0" smtClean="0"/>
              <a:t>RCC of </a:t>
            </a:r>
            <a:r>
              <a:rPr lang="en-US" sz="1000" b="1" dirty="0" err="1" smtClean="0"/>
              <a:t>Keon</a:t>
            </a:r>
            <a:r>
              <a:rPr lang="en-US" sz="1000" b="1" dirty="0" smtClean="0"/>
              <a:t>, USA</a:t>
            </a:r>
            <a:endParaRPr lang="en-US" sz="1000" b="1" dirty="0"/>
          </a:p>
        </p:txBody>
      </p:sp>
      <p:sp>
        <p:nvSpPr>
          <p:cNvPr id="17" name="Rectangle 16"/>
          <p:cNvSpPr/>
          <p:nvPr/>
        </p:nvSpPr>
        <p:spPr>
          <a:xfrm>
            <a:off x="3048000" y="6157886"/>
            <a:ext cx="1436612" cy="246221"/>
          </a:xfrm>
          <a:prstGeom prst="rect">
            <a:avLst/>
          </a:prstGeom>
        </p:spPr>
        <p:txBody>
          <a:bodyPr wrap="none">
            <a:spAutoFit/>
          </a:bodyPr>
          <a:lstStyle/>
          <a:p>
            <a:r>
              <a:rPr lang="en-US" sz="1000" b="1" dirty="0" smtClean="0"/>
              <a:t>RCC of Parker, USA</a:t>
            </a:r>
          </a:p>
        </p:txBody>
      </p:sp>
    </p:spTree>
    <p:extLst>
      <p:ext uri="{BB962C8B-B14F-4D97-AF65-F5344CB8AC3E}">
        <p14:creationId xmlns:p14="http://schemas.microsoft.com/office/powerpoint/2010/main" val="13653894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Project Examples - Community Focused</a:t>
            </a:r>
            <a:endParaRPr lang="en-US" sz="3000" b="1" dirty="0"/>
          </a:p>
        </p:txBody>
      </p:sp>
      <p:pic>
        <p:nvPicPr>
          <p:cNvPr id="12290" name="Picture 2" descr="S:\Rotary Service Connections\Connection Activities\RCC\Photos\2009_Disaster Relief Photos_Japan\Practicing using a hose_081116防災ｱｶﾃﾞﾐｰ１.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843" y="2247441"/>
            <a:ext cx="5014778" cy="333450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globalcitizencorps.org/sites/default/files/3%2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68927" y="3914691"/>
            <a:ext cx="3281458" cy="2572912"/>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S:\Rotary Service Connections\Connection Activities\RCC\Photos\Chosen RCC Handbook Photos_Update 2010\Children Dancing_Kenya.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87254" y="1542299"/>
            <a:ext cx="3281458" cy="21876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61636" y="6510245"/>
            <a:ext cx="1534394" cy="246221"/>
          </a:xfrm>
          <a:prstGeom prst="rect">
            <a:avLst/>
          </a:prstGeom>
        </p:spPr>
        <p:txBody>
          <a:bodyPr wrap="none">
            <a:spAutoFit/>
          </a:bodyPr>
          <a:lstStyle/>
          <a:p>
            <a:r>
              <a:rPr lang="en-US" sz="1000" b="1" dirty="0" smtClean="0"/>
              <a:t>RCC of </a:t>
            </a:r>
            <a:r>
              <a:rPr lang="en-US" sz="1000" b="1" dirty="0" err="1" smtClean="0"/>
              <a:t>Gizri</a:t>
            </a:r>
            <a:r>
              <a:rPr lang="en-US" sz="1000" b="1" dirty="0" smtClean="0"/>
              <a:t>, Pakistan</a:t>
            </a:r>
          </a:p>
        </p:txBody>
      </p:sp>
      <p:sp>
        <p:nvSpPr>
          <p:cNvPr id="8" name="Rectangle 7"/>
          <p:cNvSpPr/>
          <p:nvPr/>
        </p:nvSpPr>
        <p:spPr>
          <a:xfrm>
            <a:off x="228600" y="5575639"/>
            <a:ext cx="1486304" cy="246221"/>
          </a:xfrm>
          <a:prstGeom prst="rect">
            <a:avLst/>
          </a:prstGeom>
        </p:spPr>
        <p:txBody>
          <a:bodyPr wrap="none">
            <a:spAutoFit/>
          </a:bodyPr>
          <a:lstStyle/>
          <a:p>
            <a:r>
              <a:rPr lang="en-US" sz="1000" b="1" dirty="0" smtClean="0"/>
              <a:t>RCC of </a:t>
            </a:r>
            <a:r>
              <a:rPr lang="en-US" sz="1000" b="1" dirty="0" err="1" smtClean="0"/>
              <a:t>Handa</a:t>
            </a:r>
            <a:r>
              <a:rPr lang="en-US" sz="1000" b="1" dirty="0" smtClean="0"/>
              <a:t>, Japan</a:t>
            </a:r>
          </a:p>
        </p:txBody>
      </p:sp>
      <p:sp>
        <p:nvSpPr>
          <p:cNvPr id="10" name="Rectangle 9"/>
          <p:cNvSpPr/>
          <p:nvPr/>
        </p:nvSpPr>
        <p:spPr>
          <a:xfrm>
            <a:off x="5568927" y="1296078"/>
            <a:ext cx="1401346" cy="246221"/>
          </a:xfrm>
          <a:prstGeom prst="rect">
            <a:avLst/>
          </a:prstGeom>
        </p:spPr>
        <p:txBody>
          <a:bodyPr wrap="none">
            <a:spAutoFit/>
          </a:bodyPr>
          <a:lstStyle/>
          <a:p>
            <a:r>
              <a:rPr lang="en-US" sz="1000" b="1" dirty="0" smtClean="0"/>
              <a:t>RCC of </a:t>
            </a:r>
            <a:r>
              <a:rPr lang="en-US" sz="1000" b="1" dirty="0" err="1" smtClean="0"/>
              <a:t>Cura</a:t>
            </a:r>
            <a:r>
              <a:rPr lang="en-US" sz="1000" b="1" dirty="0" smtClean="0"/>
              <a:t>, Kenya</a:t>
            </a:r>
          </a:p>
        </p:txBody>
      </p:sp>
    </p:spTree>
    <p:extLst>
      <p:ext uri="{BB962C8B-B14F-4D97-AF65-F5344CB8AC3E}">
        <p14:creationId xmlns:p14="http://schemas.microsoft.com/office/powerpoint/2010/main" val="1014153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a:off x="1467184" y="2250134"/>
            <a:ext cx="412705" cy="641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57200" y="457200"/>
            <a:ext cx="6096000" cy="487362"/>
          </a:xfrm>
        </p:spPr>
        <p:txBody>
          <a:bodyPr/>
          <a:lstStyle/>
          <a:p>
            <a:r>
              <a:rPr lang="en-US" sz="3000" b="1" dirty="0" smtClean="0"/>
              <a:t>Areas of Focus</a:t>
            </a:r>
            <a:endParaRPr lang="en-US" sz="3000" b="1" dirty="0"/>
          </a:p>
        </p:txBody>
      </p:sp>
      <p:pic>
        <p:nvPicPr>
          <p:cNvPr id="11" name="Picture 4" descr="Disease-gre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1853" y="1454670"/>
            <a:ext cx="822975" cy="8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Literacy-oran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51253" y="1447800"/>
            <a:ext cx="825409" cy="82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Maternal-pin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45167" y="1454668"/>
            <a:ext cx="822975" cy="8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Peace-purp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32453" y="1437550"/>
            <a:ext cx="822975" cy="82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Water-blu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67184" y="1454670"/>
            <a:ext cx="825409" cy="82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New Picture (2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460653" y="1454670"/>
            <a:ext cx="857062" cy="85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S:\Rotary Service Connections\Connection Activities\RCC\Photos\Chosen RCC Handbook Photos_Update 2010\Students School_Central African Republic.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36661" y="2677903"/>
            <a:ext cx="3237534" cy="24281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870758" y="2250134"/>
            <a:ext cx="765903" cy="95026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8200" name="Picture 8" descr="S:\Rotary Service Connections\Connection Activities\RCC\Photos\Chosen RCC Brochure Photos_Update 2010\Motorcycle Parts and Repair Store_Philippines.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351024" y="3891979"/>
            <a:ext cx="3134549" cy="235091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6" idx="2"/>
          </p:cNvCxnSpPr>
          <p:nvPr/>
        </p:nvCxnSpPr>
        <p:spPr>
          <a:xfrm>
            <a:off x="3889184" y="2311732"/>
            <a:ext cx="0" cy="15802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pic>
        <p:nvPicPr>
          <p:cNvPr id="8202" name="Picture 10" descr="R:\BM Images\__Booth Images IC\Water and Sanitation\joypul_villagelife-116.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4800" y="2921450"/>
            <a:ext cx="1818814" cy="27282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301097" y="6259031"/>
            <a:ext cx="1308371" cy="246221"/>
          </a:xfrm>
          <a:prstGeom prst="rect">
            <a:avLst/>
          </a:prstGeom>
        </p:spPr>
        <p:txBody>
          <a:bodyPr wrap="none">
            <a:spAutoFit/>
          </a:bodyPr>
          <a:lstStyle/>
          <a:p>
            <a:r>
              <a:rPr lang="en-US" sz="1000" b="1" dirty="0" smtClean="0"/>
              <a:t>RCC of Paranaque</a:t>
            </a:r>
          </a:p>
        </p:txBody>
      </p:sp>
    </p:spTree>
    <p:extLst>
      <p:ext uri="{BB962C8B-B14F-4D97-AF65-F5344CB8AC3E}">
        <p14:creationId xmlns:p14="http://schemas.microsoft.com/office/powerpoint/2010/main" val="28369329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smtClean="0"/>
              <a:t>Guidelines</a:t>
            </a:r>
            <a:endParaRPr lang="en-US" sz="3600" b="1" dirty="0">
              <a:solidFill>
                <a:schemeClr val="bg1"/>
              </a:solidFill>
              <a:latin typeface="Arial Narrow"/>
            </a:endParaRPr>
          </a:p>
        </p:txBody>
      </p:sp>
    </p:spTree>
    <p:extLst>
      <p:ext uri="{BB962C8B-B14F-4D97-AF65-F5344CB8AC3E}">
        <p14:creationId xmlns:p14="http://schemas.microsoft.com/office/powerpoint/2010/main" val="4717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smtClean="0"/>
              <a:t>Basic Guidelines</a:t>
            </a:r>
            <a:endParaRPr lang="en-US" sz="3000" b="1" dirty="0"/>
          </a:p>
        </p:txBody>
      </p:sp>
      <p:sp>
        <p:nvSpPr>
          <p:cNvPr id="5" name="Rectangle 4"/>
          <p:cNvSpPr/>
          <p:nvPr/>
        </p:nvSpPr>
        <p:spPr>
          <a:xfrm>
            <a:off x="152400" y="1279359"/>
            <a:ext cx="6324600" cy="4524315"/>
          </a:xfrm>
          <a:prstGeom prst="rect">
            <a:avLst/>
          </a:prstGeom>
        </p:spPr>
        <p:txBody>
          <a:bodyPr wrap="square">
            <a:spAutoFit/>
          </a:bodyPr>
          <a:lstStyle/>
          <a:p>
            <a:pPr marL="342900" indent="-342900">
              <a:buFont typeface="Arial" pitchFamily="34" charset="0"/>
              <a:buChar char="•"/>
            </a:pPr>
            <a:r>
              <a:rPr lang="en-US" dirty="0"/>
              <a:t>Membership </a:t>
            </a:r>
            <a:r>
              <a:rPr lang="en-US" dirty="0" smtClean="0"/>
              <a:t>is open </a:t>
            </a:r>
            <a:r>
              <a:rPr lang="en-US" dirty="0"/>
              <a:t>to non-Rotarian men and women who reside, are </a:t>
            </a:r>
            <a:r>
              <a:rPr lang="en-US" dirty="0" smtClean="0"/>
              <a:t>employed,   , </a:t>
            </a:r>
            <a:r>
              <a:rPr lang="en-US" dirty="0"/>
              <a:t>or study near the </a:t>
            </a:r>
            <a:r>
              <a:rPr lang="en-US" dirty="0" smtClean="0"/>
              <a:t>RCC community.          10 members are required to start.</a:t>
            </a:r>
            <a:endParaRPr lang="en-US" dirty="0"/>
          </a:p>
          <a:p>
            <a:pPr marL="342900" indent="-342900">
              <a:buFont typeface="Arial" pitchFamily="34" charset="0"/>
              <a:buChar char="•"/>
            </a:pPr>
            <a:endParaRPr lang="en-US" dirty="0" smtClean="0">
              <a:solidFill>
                <a:schemeClr val="accent1"/>
              </a:solidFill>
            </a:endParaRPr>
          </a:p>
          <a:p>
            <a:pPr marL="342900" indent="-342900">
              <a:buFont typeface="Arial" pitchFamily="34" charset="0"/>
              <a:buChar char="•"/>
            </a:pPr>
            <a:r>
              <a:rPr lang="en-US" dirty="0" smtClean="0">
                <a:solidFill>
                  <a:schemeClr val="accent1"/>
                </a:solidFill>
              </a:rPr>
              <a:t>RCCs </a:t>
            </a:r>
            <a:r>
              <a:rPr lang="en-US" dirty="0">
                <a:solidFill>
                  <a:schemeClr val="accent1"/>
                </a:solidFill>
              </a:rPr>
              <a:t>should meet at least once per month. </a:t>
            </a:r>
            <a:endParaRPr lang="en-US" dirty="0" smtClean="0">
              <a:solidFill>
                <a:schemeClr val="accent1"/>
              </a:solidFill>
            </a:endParaRPr>
          </a:p>
          <a:p>
            <a:pPr marL="342900" indent="-342900">
              <a:buFont typeface="Arial" pitchFamily="34" charset="0"/>
              <a:buChar char="•"/>
            </a:pPr>
            <a:endParaRPr lang="en-US" dirty="0" smtClean="0">
              <a:solidFill>
                <a:schemeClr val="accent1"/>
              </a:solidFill>
            </a:endParaRPr>
          </a:p>
          <a:p>
            <a:pPr marL="342900" indent="-342900">
              <a:buFont typeface="Arial" pitchFamily="34" charset="0"/>
              <a:buChar char="•"/>
            </a:pPr>
            <a:r>
              <a:rPr lang="en-US" dirty="0" smtClean="0"/>
              <a:t>RCCs </a:t>
            </a:r>
            <a:r>
              <a:rPr lang="en-US" dirty="0"/>
              <a:t>are encouraged to undertake two major projects annually</a:t>
            </a:r>
            <a:r>
              <a:rPr lang="en-US" dirty="0" smtClean="0"/>
              <a:t>.</a:t>
            </a:r>
            <a:endParaRPr lang="en-US" dirty="0">
              <a:solidFill>
                <a:schemeClr val="accent1"/>
              </a:solidFill>
            </a:endParaRPr>
          </a:p>
          <a:p>
            <a:pPr marL="342900" indent="-342900">
              <a:buFont typeface="Arial" pitchFamily="34" charset="0"/>
              <a:buChar char="•"/>
            </a:pPr>
            <a:endParaRPr lang="en-US" dirty="0" smtClean="0">
              <a:solidFill>
                <a:schemeClr val="accent1"/>
              </a:solidFill>
            </a:endParaRPr>
          </a:p>
          <a:p>
            <a:pPr marL="342900" indent="-342900">
              <a:buFont typeface="Arial" pitchFamily="34" charset="0"/>
              <a:buChar char="•"/>
            </a:pPr>
            <a:r>
              <a:rPr lang="en-US" dirty="0" smtClean="0">
                <a:solidFill>
                  <a:schemeClr val="accent1"/>
                </a:solidFill>
              </a:rPr>
              <a:t>Any </a:t>
            </a:r>
            <a:r>
              <a:rPr lang="en-US" dirty="0">
                <a:solidFill>
                  <a:schemeClr val="accent1"/>
                </a:solidFill>
              </a:rPr>
              <a:t>membership dues should be nominal.</a:t>
            </a:r>
          </a:p>
        </p:txBody>
      </p:sp>
      <p:sp>
        <p:nvSpPr>
          <p:cNvPr id="7" name="TextBox 6"/>
          <p:cNvSpPr txBox="1"/>
          <p:nvPr/>
        </p:nvSpPr>
        <p:spPr>
          <a:xfrm>
            <a:off x="6223321" y="4741759"/>
            <a:ext cx="2362200" cy="830997"/>
          </a:xfrm>
          <a:prstGeom prst="rect">
            <a:avLst/>
          </a:prstGeom>
          <a:noFill/>
        </p:spPr>
        <p:txBody>
          <a:bodyPr wrap="square" rtlCol="0">
            <a:spAutoFit/>
          </a:bodyPr>
          <a:lstStyle/>
          <a:p>
            <a:pPr algn="ctr"/>
            <a:r>
              <a:rPr lang="en-US" dirty="0" smtClean="0">
                <a:solidFill>
                  <a:schemeClr val="tx2"/>
                </a:solidFill>
                <a:latin typeface="Arial Narrow" pitchFamily="34" charset="0"/>
              </a:rPr>
              <a:t>More Guidelines at </a:t>
            </a:r>
            <a:r>
              <a:rPr lang="en-US" dirty="0" smtClean="0">
                <a:solidFill>
                  <a:schemeClr val="tx2"/>
                </a:solidFill>
                <a:latin typeface="Arial Narrow" pitchFamily="34" charset="0"/>
                <a:hlinkClick r:id="rId3"/>
              </a:rPr>
              <a:t>rotary.org/</a:t>
            </a:r>
            <a:r>
              <a:rPr lang="en-US" dirty="0" err="1" smtClean="0">
                <a:solidFill>
                  <a:schemeClr val="tx2"/>
                </a:solidFill>
                <a:latin typeface="Arial Narrow" pitchFamily="34" charset="0"/>
                <a:hlinkClick r:id="rId3"/>
              </a:rPr>
              <a:t>rcc</a:t>
            </a:r>
            <a:endParaRPr lang="en-US" dirty="0">
              <a:solidFill>
                <a:schemeClr val="tx2"/>
              </a:solidFill>
              <a:latin typeface="Arial Narrow" pitchFamily="34" charset="0"/>
            </a:endParaRPr>
          </a:p>
        </p:txBody>
      </p:sp>
      <p:pic>
        <p:nvPicPr>
          <p:cNvPr id="7171" name="Picture 3" descr="C:\USERS\DAVISJ\APPDATA\LOCAL\TEMP\wz1878\Mark of Excellence\RotaryMoE_RGB.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73019" y="1828800"/>
            <a:ext cx="2862804" cy="286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329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smtClean="0">
                <a:solidFill>
                  <a:schemeClr val="bg1"/>
                </a:solidFill>
                <a:latin typeface="Arial Narrow"/>
              </a:rPr>
              <a:t>Organize an RCC</a:t>
            </a:r>
            <a:endParaRPr lang="en-US" sz="3600" b="1" dirty="0">
              <a:solidFill>
                <a:schemeClr val="bg1"/>
              </a:solidFill>
              <a:latin typeface="Arial Narrow"/>
            </a:endParaRPr>
          </a:p>
        </p:txBody>
      </p:sp>
    </p:spTree>
    <p:extLst>
      <p:ext uri="{BB962C8B-B14F-4D97-AF65-F5344CB8AC3E}">
        <p14:creationId xmlns:p14="http://schemas.microsoft.com/office/powerpoint/2010/main" val="414621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smtClean="0"/>
              <a:t>Role of Rotary clubs and districts</a:t>
            </a:r>
            <a:endParaRPr lang="en-US" sz="3000" b="1" dirty="0"/>
          </a:p>
        </p:txBody>
      </p:sp>
      <p:sp>
        <p:nvSpPr>
          <p:cNvPr id="2" name="Rectangle 1"/>
          <p:cNvSpPr/>
          <p:nvPr/>
        </p:nvSpPr>
        <p:spPr>
          <a:xfrm>
            <a:off x="381000" y="1219200"/>
            <a:ext cx="8305800" cy="4893647"/>
          </a:xfrm>
          <a:prstGeom prst="rect">
            <a:avLst/>
          </a:prstGeom>
        </p:spPr>
        <p:txBody>
          <a:bodyPr wrap="square">
            <a:spAutoFit/>
          </a:bodyPr>
          <a:lstStyle/>
          <a:p>
            <a:pPr marL="342900" indent="-342900">
              <a:buFont typeface="Arial" pitchFamily="34" charset="0"/>
              <a:buChar char="•"/>
            </a:pPr>
            <a:r>
              <a:rPr lang="en-US" dirty="0" smtClean="0">
                <a:solidFill>
                  <a:schemeClr val="accent2"/>
                </a:solidFill>
              </a:rPr>
              <a:t>Create </a:t>
            </a:r>
            <a:r>
              <a:rPr lang="en-US" dirty="0">
                <a:solidFill>
                  <a:schemeClr val="accent2"/>
                </a:solidFill>
              </a:rPr>
              <a:t>awareness </a:t>
            </a:r>
            <a:r>
              <a:rPr lang="en-US" dirty="0" smtClean="0"/>
              <a:t>for </a:t>
            </a:r>
            <a:r>
              <a:rPr lang="en-US" dirty="0"/>
              <a:t>the RCC program </a:t>
            </a:r>
            <a:r>
              <a:rPr lang="en-US" dirty="0" smtClean="0"/>
              <a:t>at the club and district level</a:t>
            </a:r>
          </a:p>
          <a:p>
            <a:pPr marL="342900" indent="-342900">
              <a:buFont typeface="Arial" pitchFamily="34" charset="0"/>
              <a:buChar char="•"/>
            </a:pPr>
            <a:r>
              <a:rPr lang="en-US" dirty="0" smtClean="0">
                <a:solidFill>
                  <a:schemeClr val="accent2"/>
                </a:solidFill>
              </a:rPr>
              <a:t>Research</a:t>
            </a:r>
            <a:r>
              <a:rPr lang="en-US" dirty="0" smtClean="0"/>
              <a:t> </a:t>
            </a:r>
            <a:r>
              <a:rPr lang="en-US" dirty="0"/>
              <a:t>the need for and feasibility of </a:t>
            </a:r>
            <a:r>
              <a:rPr lang="en-US" dirty="0" smtClean="0"/>
              <a:t>establishing </a:t>
            </a:r>
            <a:r>
              <a:rPr lang="en-US" dirty="0"/>
              <a:t>an </a:t>
            </a:r>
            <a:r>
              <a:rPr lang="en-US" dirty="0" smtClean="0"/>
              <a:t>RCC </a:t>
            </a:r>
            <a:r>
              <a:rPr lang="en-US" dirty="0"/>
              <a:t>and identify potential RCC </a:t>
            </a:r>
            <a:r>
              <a:rPr lang="en-US" dirty="0" smtClean="0"/>
              <a:t>members</a:t>
            </a:r>
          </a:p>
          <a:p>
            <a:pPr marL="342900" indent="-342900">
              <a:buFont typeface="Arial" pitchFamily="34" charset="0"/>
              <a:buChar char="•"/>
            </a:pPr>
            <a:r>
              <a:rPr lang="en-US" dirty="0" smtClean="0">
                <a:solidFill>
                  <a:schemeClr val="accent2"/>
                </a:solidFill>
              </a:rPr>
              <a:t>Guide </a:t>
            </a:r>
            <a:r>
              <a:rPr lang="en-US" dirty="0"/>
              <a:t>the process of forming an RCC once the </a:t>
            </a:r>
            <a:r>
              <a:rPr lang="en-US" dirty="0" smtClean="0"/>
              <a:t>club(s) has </a:t>
            </a:r>
            <a:r>
              <a:rPr lang="en-US" dirty="0"/>
              <a:t>agreed to sponsor </a:t>
            </a:r>
            <a:r>
              <a:rPr lang="en-US" dirty="0" smtClean="0"/>
              <a:t>one</a:t>
            </a:r>
          </a:p>
          <a:p>
            <a:pPr marL="342900" indent="-342900">
              <a:buFont typeface="Arial" pitchFamily="34" charset="0"/>
              <a:buChar char="•"/>
            </a:pPr>
            <a:r>
              <a:rPr lang="en-US" dirty="0">
                <a:solidFill>
                  <a:schemeClr val="accent2"/>
                </a:solidFill>
              </a:rPr>
              <a:t>Provide </a:t>
            </a:r>
            <a:r>
              <a:rPr lang="en-US" dirty="0"/>
              <a:t>ongoing guidance and support to the RCC in developing its service </a:t>
            </a:r>
            <a:r>
              <a:rPr lang="en-US" dirty="0" smtClean="0"/>
              <a:t>projects</a:t>
            </a:r>
          </a:p>
          <a:p>
            <a:pPr marL="342900" indent="-342900">
              <a:buFont typeface="Arial" pitchFamily="34" charset="0"/>
              <a:buChar char="•"/>
            </a:pPr>
            <a:r>
              <a:rPr lang="en-US" dirty="0" smtClean="0">
                <a:solidFill>
                  <a:schemeClr val="accent2"/>
                </a:solidFill>
              </a:rPr>
              <a:t>Publicize </a:t>
            </a:r>
            <a:r>
              <a:rPr lang="en-US" dirty="0" smtClean="0"/>
              <a:t>RCC success stories (and share them with RI)</a:t>
            </a: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endParaRPr lang="en-US" dirty="0"/>
          </a:p>
          <a:p>
            <a:endParaRPr lang="en-US" dirty="0"/>
          </a:p>
        </p:txBody>
      </p:sp>
      <p:sp>
        <p:nvSpPr>
          <p:cNvPr id="7" name="TextBox 6"/>
          <p:cNvSpPr txBox="1"/>
          <p:nvPr/>
        </p:nvSpPr>
        <p:spPr>
          <a:xfrm>
            <a:off x="533400" y="4800600"/>
            <a:ext cx="7696200" cy="1077218"/>
          </a:xfrm>
          <a:prstGeom prst="rect">
            <a:avLst/>
          </a:prstGeom>
          <a:noFill/>
        </p:spPr>
        <p:txBody>
          <a:bodyPr wrap="square" rtlCol="0">
            <a:spAutoFit/>
          </a:bodyPr>
          <a:lstStyle/>
          <a:p>
            <a:pPr algn="ctr"/>
            <a:r>
              <a:rPr lang="en-US" sz="3200" dirty="0" smtClean="0">
                <a:solidFill>
                  <a:schemeClr val="accent1"/>
                </a:solidFill>
                <a:latin typeface="Arial Narrow" pitchFamily="34" charset="0"/>
              </a:rPr>
              <a:t>Find documents and application materials at:</a:t>
            </a:r>
            <a:r>
              <a:rPr lang="en-US" sz="3200" dirty="0" smtClean="0">
                <a:solidFill>
                  <a:schemeClr val="tx2"/>
                </a:solidFill>
                <a:latin typeface="Arial Narrow" pitchFamily="34" charset="0"/>
              </a:rPr>
              <a:t/>
            </a:r>
            <a:br>
              <a:rPr lang="en-US" sz="3200" dirty="0" smtClean="0">
                <a:solidFill>
                  <a:schemeClr val="tx2"/>
                </a:solidFill>
                <a:latin typeface="Arial Narrow" pitchFamily="34" charset="0"/>
              </a:rPr>
            </a:br>
            <a:r>
              <a:rPr lang="en-US" sz="3200" dirty="0" smtClean="0">
                <a:solidFill>
                  <a:schemeClr val="tx2"/>
                </a:solidFill>
                <a:latin typeface="Arial Narrow" pitchFamily="34" charset="0"/>
                <a:hlinkClick r:id="rId3"/>
              </a:rPr>
              <a:t>www.rotary.org/rcc</a:t>
            </a:r>
            <a:r>
              <a:rPr lang="en-US" sz="3200" dirty="0" smtClean="0">
                <a:solidFill>
                  <a:schemeClr val="tx2"/>
                </a:solidFill>
                <a:latin typeface="Arial Narrow" pitchFamily="34" charset="0"/>
              </a:rPr>
              <a:t> </a:t>
            </a:r>
            <a:endParaRPr lang="en-US" sz="3200" dirty="0">
              <a:solidFill>
                <a:schemeClr val="tx2"/>
              </a:solidFill>
              <a:latin typeface="Arial Narrow" pitchFamily="34" charset="0"/>
            </a:endParaRPr>
          </a:p>
        </p:txBody>
      </p:sp>
    </p:spTree>
    <p:extLst>
      <p:ext uri="{BB962C8B-B14F-4D97-AF65-F5344CB8AC3E}">
        <p14:creationId xmlns:p14="http://schemas.microsoft.com/office/powerpoint/2010/main" val="38586684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smtClean="0"/>
              <a:t>Key takeaways</a:t>
            </a:r>
            <a:endParaRPr lang="en-US" sz="3000" b="1" dirty="0"/>
          </a:p>
        </p:txBody>
      </p:sp>
      <p:sp>
        <p:nvSpPr>
          <p:cNvPr id="2" name="Rectangle 1"/>
          <p:cNvSpPr/>
          <p:nvPr/>
        </p:nvSpPr>
        <p:spPr>
          <a:xfrm>
            <a:off x="381000" y="1295400"/>
            <a:ext cx="7543800" cy="2308324"/>
          </a:xfrm>
          <a:prstGeom prst="rect">
            <a:avLst/>
          </a:prstGeom>
        </p:spPr>
        <p:txBody>
          <a:bodyPr wrap="square">
            <a:spAutoFit/>
          </a:bodyPr>
          <a:lstStyle/>
          <a:p>
            <a:pPr marL="342900" indent="-342900">
              <a:buFont typeface="Arial" pitchFamily="34" charset="0"/>
              <a:buChar char="•"/>
            </a:pPr>
            <a:r>
              <a:rPr lang="en-US" dirty="0">
                <a:latin typeface="Arial Narrow" pitchFamily="34" charset="0"/>
                <a:cs typeface="Times New Roman" pitchFamily="18" charset="0"/>
              </a:rPr>
              <a:t>A Rotary Community Corps (RCC) is a team of non-Rotarians who are </a:t>
            </a:r>
            <a:r>
              <a:rPr lang="en-US" dirty="0">
                <a:solidFill>
                  <a:schemeClr val="accent2"/>
                </a:solidFill>
                <a:latin typeface="Arial Narrow" pitchFamily="34" charset="0"/>
                <a:cs typeface="Times New Roman" pitchFamily="18" charset="0"/>
              </a:rPr>
              <a:t>flexible</a:t>
            </a:r>
            <a:r>
              <a:rPr lang="en-US" dirty="0">
                <a:latin typeface="Arial Narrow" pitchFamily="34" charset="0"/>
                <a:cs typeface="Times New Roman" pitchFamily="18" charset="0"/>
              </a:rPr>
              <a:t> </a:t>
            </a:r>
            <a:r>
              <a:rPr lang="en-US" dirty="0">
                <a:solidFill>
                  <a:schemeClr val="accent1"/>
                </a:solidFill>
                <a:latin typeface="Arial Narrow" pitchFamily="34" charset="0"/>
                <a:cs typeface="Times New Roman" pitchFamily="18" charset="0"/>
              </a:rPr>
              <a:t>partners </a:t>
            </a:r>
            <a:r>
              <a:rPr lang="en-US" dirty="0" smtClean="0">
                <a:solidFill>
                  <a:schemeClr val="accent1"/>
                </a:solidFill>
                <a:latin typeface="Arial Narrow" pitchFamily="34" charset="0"/>
                <a:cs typeface="Times New Roman" pitchFamily="18" charset="0"/>
              </a:rPr>
              <a:t>in </a:t>
            </a:r>
            <a:r>
              <a:rPr lang="en-US" dirty="0">
                <a:solidFill>
                  <a:schemeClr val="accent1"/>
                </a:solidFill>
                <a:latin typeface="Arial Narrow" pitchFamily="34" charset="0"/>
                <a:cs typeface="Times New Roman" pitchFamily="18" charset="0"/>
              </a:rPr>
              <a:t>service </a:t>
            </a:r>
            <a:r>
              <a:rPr lang="en-US" dirty="0">
                <a:latin typeface="Arial Narrow" pitchFamily="34" charset="0"/>
                <a:cs typeface="Times New Roman" pitchFamily="18" charset="0"/>
              </a:rPr>
              <a:t>for Rotary </a:t>
            </a:r>
            <a:r>
              <a:rPr lang="en-US" dirty="0" smtClean="0">
                <a:latin typeface="Arial Narrow" pitchFamily="34" charset="0"/>
                <a:cs typeface="Times New Roman" pitchFamily="18" charset="0"/>
              </a:rPr>
              <a:t>clubs.</a:t>
            </a:r>
          </a:p>
          <a:p>
            <a:pPr marL="342900" indent="-342900">
              <a:buFont typeface="Arial" pitchFamily="34" charset="0"/>
              <a:buChar char="•"/>
            </a:pPr>
            <a:r>
              <a:rPr lang="en-US" dirty="0" smtClean="0">
                <a:latin typeface="Arial Narrow" pitchFamily="34" charset="0"/>
                <a:cs typeface="Times New Roman" pitchFamily="18" charset="0"/>
              </a:rPr>
              <a:t>RCCs offer </a:t>
            </a:r>
            <a:r>
              <a:rPr lang="en-US" dirty="0" smtClean="0">
                <a:solidFill>
                  <a:schemeClr val="accent1"/>
                </a:solidFill>
                <a:latin typeface="Arial Narrow" pitchFamily="34" charset="0"/>
                <a:ea typeface="ヒラギノ角ゴ Pro W3" pitchFamily="-107" charset="-128"/>
                <a:cs typeface="ヒラギノ角ゴ Pro W3" pitchFamily="-107" charset="-128"/>
              </a:rPr>
              <a:t>Community </a:t>
            </a:r>
            <a:r>
              <a:rPr lang="en-US" dirty="0">
                <a:solidFill>
                  <a:schemeClr val="accent1"/>
                </a:solidFill>
                <a:latin typeface="Arial Narrow" pitchFamily="34" charset="0"/>
                <a:ea typeface="ヒラギノ角ゴ Pro W3" pitchFamily="-107" charset="-128"/>
                <a:cs typeface="ヒラギノ角ゴ Pro W3" pitchFamily="-107" charset="-128"/>
              </a:rPr>
              <a:t>Solutions </a:t>
            </a:r>
            <a:r>
              <a:rPr lang="en-US" dirty="0">
                <a:latin typeface="Arial Narrow" pitchFamily="34" charset="0"/>
                <a:cs typeface="Times New Roman" pitchFamily="18" charset="0"/>
              </a:rPr>
              <a:t>for</a:t>
            </a:r>
            <a:r>
              <a:rPr lang="en-US" dirty="0" smtClean="0">
                <a:solidFill>
                  <a:schemeClr val="accent1"/>
                </a:solidFill>
                <a:latin typeface="Arial Narrow" pitchFamily="34" charset="0"/>
                <a:ea typeface="ヒラギノ角ゴ Pro W3" pitchFamily="-107" charset="-128"/>
                <a:cs typeface="ヒラギノ角ゴ Pro W3" pitchFamily="-107" charset="-128"/>
              </a:rPr>
              <a:t> </a:t>
            </a:r>
            <a:r>
              <a:rPr lang="en-US" dirty="0">
                <a:solidFill>
                  <a:schemeClr val="accent2"/>
                </a:solidFill>
                <a:latin typeface="Arial Narrow" pitchFamily="34" charset="0"/>
                <a:ea typeface="ヒラギノ角ゴ Pro W3" pitchFamily="-107" charset="-128"/>
                <a:cs typeface="ヒラギノ角ゴ Pro W3" pitchFamily="-107" charset="-128"/>
              </a:rPr>
              <a:t>Community </a:t>
            </a:r>
            <a:r>
              <a:rPr lang="en-US" dirty="0" smtClean="0">
                <a:solidFill>
                  <a:schemeClr val="accent2"/>
                </a:solidFill>
                <a:latin typeface="Arial Narrow" pitchFamily="34" charset="0"/>
                <a:ea typeface="ヒラギノ角ゴ Pro W3" pitchFamily="-107" charset="-128"/>
                <a:cs typeface="ヒラギノ角ゴ Pro W3" pitchFamily="-107" charset="-128"/>
              </a:rPr>
              <a:t>Issues</a:t>
            </a:r>
          </a:p>
          <a:p>
            <a:pPr marL="342900" indent="-342900">
              <a:buFont typeface="Arial" pitchFamily="34" charset="0"/>
              <a:buChar char="•"/>
            </a:pPr>
            <a:r>
              <a:rPr lang="en-US" dirty="0" smtClean="0">
                <a:latin typeface="Arial Narrow" pitchFamily="34" charset="0"/>
                <a:ea typeface="ヒラギノ角ゴ Pro W3" pitchFamily="-107" charset="-128"/>
                <a:cs typeface="Times New Roman" pitchFamily="18" charset="0"/>
              </a:rPr>
              <a:t>Members can come from a variety of backgrounds </a:t>
            </a:r>
            <a:r>
              <a:rPr lang="en-US" dirty="0" smtClean="0">
                <a:latin typeface="Arial Narrow" pitchFamily="34" charset="0"/>
                <a:cs typeface="Times New Roman" pitchFamily="18" charset="0"/>
              </a:rPr>
              <a:t/>
            </a:r>
            <a:br>
              <a:rPr lang="en-US" dirty="0" smtClean="0">
                <a:latin typeface="Arial Narrow" pitchFamily="34" charset="0"/>
                <a:cs typeface="Times New Roman" pitchFamily="18" charset="0"/>
              </a:rPr>
            </a:br>
            <a:r>
              <a:rPr lang="en-US" b="1" dirty="0">
                <a:cs typeface="Times New Roman" pitchFamily="18" charset="0"/>
              </a:rPr>
              <a:t/>
            </a:r>
            <a:br>
              <a:rPr lang="en-US" b="1" dirty="0">
                <a:cs typeface="Times New Roman" pitchFamily="18" charset="0"/>
              </a:rPr>
            </a:br>
            <a:endParaRPr lang="en-US" dirty="0"/>
          </a:p>
        </p:txBody>
      </p:sp>
      <p:pic>
        <p:nvPicPr>
          <p:cNvPr id="2051" name="Picture 3" descr="R:\BM Images\Jenn_Atkin\Jenn Atkin_Blog Kickstarter\The Pay in Rotary\20100203_GT_0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6947" y="2971800"/>
            <a:ext cx="5033963" cy="33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26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smtClean="0"/>
              <a:t>Contact Rotary International</a:t>
            </a:r>
            <a:endParaRPr lang="en-US" sz="3000" b="1" dirty="0"/>
          </a:p>
        </p:txBody>
      </p:sp>
      <p:sp>
        <p:nvSpPr>
          <p:cNvPr id="2" name="Content Placeholder 1"/>
          <p:cNvSpPr>
            <a:spLocks noGrp="1"/>
          </p:cNvSpPr>
          <p:nvPr>
            <p:ph idx="1"/>
          </p:nvPr>
        </p:nvSpPr>
        <p:spPr>
          <a:xfrm>
            <a:off x="1447800" y="3048000"/>
            <a:ext cx="4724400" cy="4525963"/>
          </a:xfrm>
        </p:spPr>
        <p:txBody>
          <a:bodyPr/>
          <a:lstStyle/>
          <a:p>
            <a:endParaRPr lang="en-US" sz="2400" dirty="0">
              <a:latin typeface="Arial "/>
            </a:endParaRPr>
          </a:p>
          <a:p>
            <a:pPr marL="0" indent="0">
              <a:buNone/>
            </a:pPr>
            <a:r>
              <a:rPr lang="en-US" sz="2400" b="1" dirty="0" smtClean="0">
                <a:solidFill>
                  <a:schemeClr val="tx2"/>
                </a:solidFill>
                <a:latin typeface="Arial "/>
              </a:rPr>
              <a:t>Rotary </a:t>
            </a:r>
            <a:r>
              <a:rPr lang="en-US" sz="2400" b="1" dirty="0">
                <a:solidFill>
                  <a:schemeClr val="tx2"/>
                </a:solidFill>
                <a:latin typeface="Arial "/>
              </a:rPr>
              <a:t>Service Connections</a:t>
            </a:r>
          </a:p>
          <a:p>
            <a:pPr marL="0" indent="0">
              <a:buNone/>
            </a:pPr>
            <a:r>
              <a:rPr lang="en-US" sz="2400" b="1" dirty="0">
                <a:solidFill>
                  <a:schemeClr val="tx2"/>
                </a:solidFill>
                <a:latin typeface="Arial "/>
              </a:rPr>
              <a:t>Phone: </a:t>
            </a:r>
            <a:r>
              <a:rPr lang="en-US" sz="2400" dirty="0">
                <a:latin typeface="Arial "/>
              </a:rPr>
              <a:t>1-847-866-3244</a:t>
            </a:r>
          </a:p>
          <a:p>
            <a:pPr marL="0" indent="0">
              <a:buNone/>
            </a:pPr>
            <a:r>
              <a:rPr lang="en-US" sz="2400" b="1" dirty="0" smtClean="0">
                <a:solidFill>
                  <a:schemeClr val="tx2"/>
                </a:solidFill>
                <a:latin typeface="Arial "/>
              </a:rPr>
              <a:t>Email</a:t>
            </a:r>
            <a:r>
              <a:rPr lang="en-US" sz="2400" b="1" dirty="0">
                <a:solidFill>
                  <a:schemeClr val="tx2"/>
                </a:solidFill>
                <a:latin typeface="Arial "/>
              </a:rPr>
              <a:t>: </a:t>
            </a:r>
            <a:r>
              <a:rPr lang="en-US" sz="2400" dirty="0" smtClean="0">
                <a:latin typeface="Arial "/>
                <a:hlinkClick r:id="rId3"/>
              </a:rPr>
              <a:t>rotaryservice@rotary.org</a:t>
            </a:r>
            <a:endParaRPr lang="en-US" sz="2400" dirty="0" smtClean="0">
              <a:latin typeface="Arial "/>
            </a:endParaRPr>
          </a:p>
          <a:p>
            <a:pPr marL="0" indent="0">
              <a:buNone/>
            </a:pPr>
            <a:endParaRPr lang="en-US" sz="2400" dirty="0">
              <a:latin typeface="Arial "/>
            </a:endParaRPr>
          </a:p>
          <a:p>
            <a:pPr marL="0" indent="0">
              <a:buNone/>
            </a:pPr>
            <a:endParaRPr lang="en-US" sz="2400" dirty="0" smtClean="0">
              <a:latin typeface="Arial "/>
            </a:endParaRPr>
          </a:p>
          <a:p>
            <a:endParaRPr lang="en-US" sz="2400" dirty="0">
              <a:latin typeface="Arial "/>
            </a:endParaRPr>
          </a:p>
        </p:txBody>
      </p:sp>
      <p:pic>
        <p:nvPicPr>
          <p:cNvPr id="1026" name="Picture 2" descr="C:\Users\davisj\Desktop\RotarySignature_RGB-DRAF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0200" y="1676400"/>
            <a:ext cx="60801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5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smtClean="0"/>
              <a:t>Rotary Community Corps</a:t>
            </a:r>
            <a:endParaRPr lang="en-US" sz="3000" b="1" dirty="0"/>
          </a:p>
        </p:txBody>
      </p:sp>
      <p:sp>
        <p:nvSpPr>
          <p:cNvPr id="6" name="Content Placeholder 1"/>
          <p:cNvSpPr>
            <a:spLocks noGrp="1"/>
          </p:cNvSpPr>
          <p:nvPr>
            <p:ph idx="1"/>
          </p:nvPr>
        </p:nvSpPr>
        <p:spPr>
          <a:xfrm>
            <a:off x="400067" y="1371600"/>
            <a:ext cx="6096000" cy="4221163"/>
          </a:xfrm>
        </p:spPr>
        <p:txBody>
          <a:bodyPr/>
          <a:lstStyle/>
          <a:p>
            <a:r>
              <a:rPr lang="en-US" sz="2800" dirty="0" smtClean="0">
                <a:solidFill>
                  <a:schemeClr val="accent1"/>
                </a:solidFill>
                <a:latin typeface="Arial Narrow" pitchFamily="34" charset="0"/>
              </a:rPr>
              <a:t>What are RCCs</a:t>
            </a:r>
          </a:p>
          <a:p>
            <a:r>
              <a:rPr lang="en-US" sz="2800" dirty="0" smtClean="0">
                <a:solidFill>
                  <a:schemeClr val="accent1"/>
                </a:solidFill>
                <a:latin typeface="Arial Narrow" pitchFamily="34" charset="0"/>
              </a:rPr>
              <a:t>Goals of RCC</a:t>
            </a:r>
          </a:p>
          <a:p>
            <a:r>
              <a:rPr lang="en-US" sz="2800" dirty="0" smtClean="0">
                <a:solidFill>
                  <a:schemeClr val="accent1"/>
                </a:solidFill>
                <a:latin typeface="Arial Narrow" pitchFamily="34" charset="0"/>
              </a:rPr>
              <a:t>Activities</a:t>
            </a:r>
          </a:p>
          <a:p>
            <a:pPr lvl="1"/>
            <a:r>
              <a:rPr lang="en-US" sz="2800" dirty="0" smtClean="0">
                <a:latin typeface="Arial Narrow" pitchFamily="34" charset="0"/>
              </a:rPr>
              <a:t>Project Examples</a:t>
            </a:r>
          </a:p>
          <a:p>
            <a:r>
              <a:rPr lang="en-US" sz="2800" dirty="0" smtClean="0">
                <a:solidFill>
                  <a:schemeClr val="accent1"/>
                </a:solidFill>
                <a:latin typeface="Arial Narrow" pitchFamily="34" charset="0"/>
              </a:rPr>
              <a:t>Guidelines</a:t>
            </a:r>
            <a:endParaRPr lang="en-US" sz="2800" dirty="0" smtClean="0">
              <a:latin typeface="Arial Narrow" pitchFamily="34" charset="0"/>
            </a:endParaRPr>
          </a:p>
          <a:p>
            <a:r>
              <a:rPr lang="en-US" sz="2800" dirty="0" smtClean="0">
                <a:solidFill>
                  <a:schemeClr val="accent1"/>
                </a:solidFill>
                <a:latin typeface="Arial Narrow" pitchFamily="34" charset="0"/>
              </a:rPr>
              <a:t>How to Organize</a:t>
            </a:r>
          </a:p>
          <a:p>
            <a:r>
              <a:rPr lang="en-US" sz="2800" dirty="0" smtClean="0">
                <a:solidFill>
                  <a:schemeClr val="accent1"/>
                </a:solidFill>
                <a:latin typeface="Arial Narrow" pitchFamily="34" charset="0"/>
              </a:rPr>
              <a:t>Rotary Club Support</a:t>
            </a:r>
          </a:p>
          <a:p>
            <a:r>
              <a:rPr lang="en-US" sz="2800" dirty="0" smtClean="0">
                <a:solidFill>
                  <a:schemeClr val="accent1"/>
                </a:solidFill>
                <a:latin typeface="Arial Narrow" pitchFamily="34" charset="0"/>
              </a:rPr>
              <a:t>Resources</a:t>
            </a:r>
          </a:p>
          <a:p>
            <a:pPr marL="0" indent="0">
              <a:buNone/>
            </a:pPr>
            <a:endParaRPr lang="en-US" sz="2700" dirty="0" smtClean="0"/>
          </a:p>
        </p:txBody>
      </p:sp>
      <p:pic>
        <p:nvPicPr>
          <p:cNvPr id="1027" name="Picture 3" descr="R:\BM Images\Young Rotarians\20090312_DO_2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3799" y="1905000"/>
            <a:ext cx="5143557" cy="342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80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smtClean="0"/>
              <a:t>What are Rotary Community Corps?</a:t>
            </a:r>
            <a:endParaRPr lang="en-US" sz="3600" b="1" dirty="0">
              <a:solidFill>
                <a:schemeClr val="bg1"/>
              </a:solidFill>
              <a:latin typeface="Arial Narrow"/>
            </a:endParaRPr>
          </a:p>
        </p:txBody>
      </p:sp>
    </p:spTree>
    <p:extLst>
      <p:ext uri="{BB962C8B-B14F-4D97-AF65-F5344CB8AC3E}">
        <p14:creationId xmlns:p14="http://schemas.microsoft.com/office/powerpoint/2010/main" val="24338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What are Rotary Community Corps</a:t>
            </a:r>
            <a:endParaRPr lang="en-US" sz="3000" b="1" dirty="0"/>
          </a:p>
        </p:txBody>
      </p:sp>
      <p:sp>
        <p:nvSpPr>
          <p:cNvPr id="4" name="Title 2"/>
          <p:cNvSpPr txBox="1">
            <a:spLocks/>
          </p:cNvSpPr>
          <p:nvPr/>
        </p:nvSpPr>
        <p:spPr>
          <a:xfrm>
            <a:off x="381000" y="457200"/>
            <a:ext cx="8763000" cy="533400"/>
          </a:xfrm>
          <a:prstGeom prst="rect">
            <a:avLst/>
          </a:prstGeom>
        </p:spPr>
        <p:txBody>
          <a:bodyPr lIns="0" tIns="0" rIns="0" bIns="0" anchor="ctr" anchorCtr="0"/>
          <a:lstStyle>
            <a:lvl1pPr algn="l" defTabSz="457200" rtl="0" eaLnBrk="1" latinLnBrk="0" hangingPunct="1">
              <a:spcBef>
                <a:spcPct val="0"/>
              </a:spcBef>
              <a:buNone/>
              <a:defRPr sz="1800" kern="1200">
                <a:solidFill>
                  <a:schemeClr val="bg1"/>
                </a:solidFill>
                <a:latin typeface="Arial Narrow"/>
                <a:ea typeface="+mj-ea"/>
                <a:cs typeface="Arial Narrow"/>
              </a:defRPr>
            </a:lvl1pPr>
          </a:lstStyle>
          <a:p>
            <a:endParaRPr lang="en-US" sz="2400" b="1" dirty="0"/>
          </a:p>
        </p:txBody>
      </p:sp>
      <p:sp>
        <p:nvSpPr>
          <p:cNvPr id="5" name="Content Placeholder 1"/>
          <p:cNvSpPr>
            <a:spLocks noGrp="1"/>
          </p:cNvSpPr>
          <p:nvPr>
            <p:ph idx="1"/>
          </p:nvPr>
        </p:nvSpPr>
        <p:spPr>
          <a:xfrm>
            <a:off x="369425" y="1143000"/>
            <a:ext cx="8229600" cy="4525963"/>
          </a:xfrm>
        </p:spPr>
        <p:txBody>
          <a:bodyPr/>
          <a:lstStyle/>
          <a:p>
            <a:pPr marL="0" indent="0" algn="ctr">
              <a:buNone/>
            </a:pPr>
            <a:r>
              <a:rPr lang="en-US" sz="2400" dirty="0" smtClean="0">
                <a:latin typeface="Arial Narrow" pitchFamily="34" charset="0"/>
                <a:cs typeface="Times New Roman" pitchFamily="18" charset="0"/>
              </a:rPr>
              <a:t>A Rotary Community Corps (RCC) is a team of non-Rotarians who are </a:t>
            </a:r>
            <a:r>
              <a:rPr lang="en-US" sz="2400" dirty="0" smtClean="0">
                <a:solidFill>
                  <a:schemeClr val="accent2"/>
                </a:solidFill>
                <a:latin typeface="Arial Narrow" pitchFamily="34" charset="0"/>
                <a:cs typeface="Times New Roman" pitchFamily="18" charset="0"/>
              </a:rPr>
              <a:t>flexible</a:t>
            </a:r>
            <a:r>
              <a:rPr lang="en-US" sz="2400" dirty="0" smtClean="0">
                <a:latin typeface="Arial Narrow" pitchFamily="34" charset="0"/>
                <a:cs typeface="Times New Roman" pitchFamily="18" charset="0"/>
              </a:rPr>
              <a:t> </a:t>
            </a:r>
            <a:r>
              <a:rPr lang="en-US" sz="2400" dirty="0" smtClean="0">
                <a:solidFill>
                  <a:schemeClr val="accent1"/>
                </a:solidFill>
                <a:latin typeface="Arial Narrow" pitchFamily="34" charset="0"/>
                <a:cs typeface="Times New Roman" pitchFamily="18" charset="0"/>
              </a:rPr>
              <a:t>partners in service </a:t>
            </a:r>
            <a:r>
              <a:rPr lang="en-US" sz="2400" dirty="0" smtClean="0">
                <a:latin typeface="Arial Narrow" pitchFamily="34" charset="0"/>
                <a:cs typeface="Times New Roman" pitchFamily="18" charset="0"/>
              </a:rPr>
              <a:t>for Rotary clubs. </a:t>
            </a:r>
            <a:r>
              <a:rPr lang="en-US" b="1" dirty="0" smtClean="0">
                <a:cs typeface="Times New Roman" pitchFamily="18" charset="0"/>
              </a:rPr>
              <a:t/>
            </a:r>
            <a:br>
              <a:rPr lang="en-US" b="1" dirty="0" smtClean="0">
                <a:cs typeface="Times New Roman" pitchFamily="18" charset="0"/>
              </a:rPr>
            </a:br>
            <a:r>
              <a:rPr lang="en-US" b="1" dirty="0" smtClean="0">
                <a:cs typeface="Times New Roman" pitchFamily="18" charset="0"/>
              </a:rPr>
              <a:t>	</a:t>
            </a:r>
            <a:endParaRPr lang="en-US" b="1" dirty="0">
              <a:cs typeface="Times New Roman" pitchFamily="18" charset="0"/>
            </a:endParaRPr>
          </a:p>
          <a:p>
            <a:endParaRPr lang="en-US" dirty="0"/>
          </a:p>
        </p:txBody>
      </p:sp>
      <p:pic>
        <p:nvPicPr>
          <p:cNvPr id="1026" name="Picture 2" descr="R:\BM Images\Tanaka social Media\Japan_Profile\20110906_JP_0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3100" y="2020747"/>
            <a:ext cx="5486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5715000"/>
            <a:ext cx="5867400" cy="492443"/>
          </a:xfrm>
          <a:prstGeom prst="rect">
            <a:avLst/>
          </a:prstGeom>
        </p:spPr>
        <p:txBody>
          <a:bodyPr wrap="square">
            <a:spAutoFit/>
          </a:bodyPr>
          <a:lstStyle/>
          <a:p>
            <a:pPr algn="ctr">
              <a:spcBef>
                <a:spcPct val="30000"/>
              </a:spcBef>
              <a:defRPr/>
            </a:pPr>
            <a:r>
              <a:rPr lang="en-US" sz="2600" dirty="0">
                <a:solidFill>
                  <a:schemeClr val="accent1"/>
                </a:solidFill>
                <a:latin typeface="Arial Narrow" pitchFamily="34" charset="0"/>
                <a:ea typeface="ヒラギノ角ゴ Pro W3" pitchFamily="-107" charset="-128"/>
                <a:cs typeface="ヒラギノ角ゴ Pro W3" pitchFamily="-107" charset="-128"/>
              </a:rPr>
              <a:t>C</a:t>
            </a:r>
            <a:r>
              <a:rPr lang="en-US" sz="2600" dirty="0" smtClean="0">
                <a:solidFill>
                  <a:schemeClr val="accent1"/>
                </a:solidFill>
                <a:latin typeface="Arial Narrow" pitchFamily="34" charset="0"/>
                <a:ea typeface="ヒラギノ角ゴ Pro W3" pitchFamily="-107" charset="-128"/>
                <a:cs typeface="ヒラギノ角ゴ Pro W3" pitchFamily="-107" charset="-128"/>
              </a:rPr>
              <a:t>ommunity Solutions | </a:t>
            </a:r>
            <a:r>
              <a:rPr lang="en-US" sz="2600" dirty="0" smtClean="0">
                <a:solidFill>
                  <a:schemeClr val="accent2"/>
                </a:solidFill>
                <a:latin typeface="Arial Narrow" pitchFamily="34" charset="0"/>
                <a:ea typeface="ヒラギノ角ゴ Pro W3" pitchFamily="-107" charset="-128"/>
                <a:cs typeface="ヒラギノ角ゴ Pro W3" pitchFamily="-107" charset="-128"/>
              </a:rPr>
              <a:t>Community Issues </a:t>
            </a:r>
            <a:endParaRPr lang="en-US" sz="2600" dirty="0">
              <a:solidFill>
                <a:schemeClr val="accent2"/>
              </a:solidFill>
              <a:latin typeface="Arial Narrow" pitchFamily="34" charset="0"/>
            </a:endParaRPr>
          </a:p>
        </p:txBody>
      </p:sp>
    </p:spTree>
    <p:extLst>
      <p:ext uri="{BB962C8B-B14F-4D97-AF65-F5344CB8AC3E}">
        <p14:creationId xmlns:p14="http://schemas.microsoft.com/office/powerpoint/2010/main" val="232262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What are Rotary Community Corps?</a:t>
            </a:r>
            <a:endParaRPr lang="en-US" sz="3000" b="1" dirty="0"/>
          </a:p>
        </p:txBody>
      </p:sp>
      <p:sp>
        <p:nvSpPr>
          <p:cNvPr id="4" name="Title 2"/>
          <p:cNvSpPr txBox="1">
            <a:spLocks/>
          </p:cNvSpPr>
          <p:nvPr/>
        </p:nvSpPr>
        <p:spPr>
          <a:xfrm>
            <a:off x="381000" y="457200"/>
            <a:ext cx="8763000" cy="533400"/>
          </a:xfrm>
          <a:prstGeom prst="rect">
            <a:avLst/>
          </a:prstGeom>
        </p:spPr>
        <p:txBody>
          <a:bodyPr lIns="0" tIns="0" rIns="0" bIns="0" anchor="ctr" anchorCtr="0"/>
          <a:lstStyle>
            <a:lvl1pPr algn="l" defTabSz="457200" rtl="0" eaLnBrk="1" latinLnBrk="0" hangingPunct="1">
              <a:spcBef>
                <a:spcPct val="0"/>
              </a:spcBef>
              <a:buNone/>
              <a:defRPr sz="1800" kern="1200">
                <a:solidFill>
                  <a:schemeClr val="bg1"/>
                </a:solidFill>
                <a:latin typeface="Arial Narrow"/>
                <a:ea typeface="+mj-ea"/>
                <a:cs typeface="Arial Narrow"/>
              </a:defRPr>
            </a:lvl1pPr>
          </a:lstStyle>
          <a:p>
            <a:endParaRPr lang="en-US" sz="2400" b="1" dirty="0"/>
          </a:p>
        </p:txBody>
      </p:sp>
      <p:sp>
        <p:nvSpPr>
          <p:cNvPr id="5" name="Content Placeholder 1"/>
          <p:cNvSpPr>
            <a:spLocks noGrp="1"/>
          </p:cNvSpPr>
          <p:nvPr>
            <p:ph idx="1"/>
          </p:nvPr>
        </p:nvSpPr>
        <p:spPr>
          <a:xfrm>
            <a:off x="381000" y="1447800"/>
            <a:ext cx="8229600" cy="4525963"/>
          </a:xfrm>
        </p:spPr>
        <p:txBody>
          <a:bodyPr/>
          <a:lstStyle/>
          <a:p>
            <a:pPr marL="0" indent="0" algn="ctr">
              <a:buNone/>
            </a:pPr>
            <a:r>
              <a:rPr lang="en-US" sz="2400" b="1" dirty="0" smtClean="0">
                <a:solidFill>
                  <a:schemeClr val="accent1"/>
                </a:solidFill>
                <a:latin typeface="Arial Narrow" pitchFamily="34" charset="0"/>
              </a:rPr>
              <a:t>RCCs </a:t>
            </a:r>
            <a:r>
              <a:rPr lang="en-US" sz="2400" dirty="0" smtClean="0">
                <a:latin typeface="Arial Narrow" pitchFamily="34" charset="0"/>
              </a:rPr>
              <a:t>can implement </a:t>
            </a:r>
            <a:r>
              <a:rPr lang="en-US" sz="2400" dirty="0">
                <a:latin typeface="Arial Narrow" pitchFamily="34" charset="0"/>
              </a:rPr>
              <a:t>creative and sustainable solutions to meet a wide array </a:t>
            </a:r>
            <a:r>
              <a:rPr lang="en-US" sz="2400" dirty="0" smtClean="0">
                <a:latin typeface="Arial Narrow" pitchFamily="34" charset="0"/>
              </a:rPr>
              <a:t>of needs in their community, </a:t>
            </a:r>
            <a:r>
              <a:rPr lang="en-US" sz="2400" dirty="0">
                <a:latin typeface="Arial Narrow" pitchFamily="34" charset="0"/>
              </a:rPr>
              <a:t>such as illiteracy, lack of safe water, hunger, pollution, inadequate housing </a:t>
            </a:r>
            <a:r>
              <a:rPr lang="en-US" sz="2400" dirty="0" smtClean="0">
                <a:latin typeface="Arial Narrow" pitchFamily="34" charset="0"/>
              </a:rPr>
              <a:t>or </a:t>
            </a:r>
            <a:r>
              <a:rPr lang="en-US" sz="2400" dirty="0">
                <a:latin typeface="Arial Narrow" pitchFamily="34" charset="0"/>
              </a:rPr>
              <a:t>vocational skill development.</a:t>
            </a:r>
          </a:p>
          <a:p>
            <a:pPr marL="0" indent="0">
              <a:buNone/>
            </a:pPr>
            <a:endParaRPr lang="en-US" dirty="0"/>
          </a:p>
        </p:txBody>
      </p:sp>
      <p:pic>
        <p:nvPicPr>
          <p:cNvPr id="5122" name="Picture 2" descr="R:\BM Images\_POPULAR EDITS\Poverty_Need\slum_india_08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2957642"/>
            <a:ext cx="4912910" cy="327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Who can join a Rotary Community Corps?</a:t>
            </a:r>
            <a:endParaRPr lang="en-US" sz="3000" b="1" dirty="0"/>
          </a:p>
        </p:txBody>
      </p:sp>
      <p:sp>
        <p:nvSpPr>
          <p:cNvPr id="4" name="Title 2"/>
          <p:cNvSpPr txBox="1">
            <a:spLocks/>
          </p:cNvSpPr>
          <p:nvPr/>
        </p:nvSpPr>
        <p:spPr>
          <a:xfrm>
            <a:off x="381000" y="457200"/>
            <a:ext cx="8763000" cy="533400"/>
          </a:xfrm>
          <a:prstGeom prst="rect">
            <a:avLst/>
          </a:prstGeom>
        </p:spPr>
        <p:txBody>
          <a:bodyPr lIns="0" tIns="0" rIns="0" bIns="0" anchor="ctr" anchorCtr="0"/>
          <a:lstStyle>
            <a:lvl1pPr algn="l" defTabSz="457200" rtl="0" eaLnBrk="1" latinLnBrk="0" hangingPunct="1">
              <a:spcBef>
                <a:spcPct val="0"/>
              </a:spcBef>
              <a:buNone/>
              <a:defRPr sz="1800" kern="1200">
                <a:solidFill>
                  <a:schemeClr val="bg1"/>
                </a:solidFill>
                <a:latin typeface="Arial Narrow"/>
                <a:ea typeface="+mj-ea"/>
                <a:cs typeface="Arial Narrow"/>
              </a:defRPr>
            </a:lvl1pPr>
          </a:lstStyle>
          <a:p>
            <a:endParaRPr lang="en-US" sz="2400" b="1" dirty="0"/>
          </a:p>
        </p:txBody>
      </p:sp>
      <p:sp>
        <p:nvSpPr>
          <p:cNvPr id="5" name="Content Placeholder 1"/>
          <p:cNvSpPr>
            <a:spLocks noGrp="1"/>
          </p:cNvSpPr>
          <p:nvPr>
            <p:ph idx="1"/>
          </p:nvPr>
        </p:nvSpPr>
        <p:spPr>
          <a:xfrm>
            <a:off x="228600" y="1143000"/>
            <a:ext cx="8229600" cy="4525963"/>
          </a:xfrm>
        </p:spPr>
        <p:txBody>
          <a:bodyPr/>
          <a:lstStyle/>
          <a:p>
            <a:pPr marL="0" indent="0">
              <a:buNone/>
            </a:pPr>
            <a:endParaRPr lang="en-US" b="1" dirty="0">
              <a:cs typeface="Times New Roman" pitchFamily="18" charset="0"/>
            </a:endParaRPr>
          </a:p>
          <a:p>
            <a:endParaRPr lang="en-US" dirty="0"/>
          </a:p>
        </p:txBody>
      </p:sp>
      <p:sp>
        <p:nvSpPr>
          <p:cNvPr id="6" name="Text Box 88"/>
          <p:cNvSpPr txBox="1">
            <a:spLocks noChangeArrowheads="1"/>
          </p:cNvSpPr>
          <p:nvPr/>
        </p:nvSpPr>
        <p:spPr bwMode="auto">
          <a:xfrm>
            <a:off x="381000" y="137160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indent="0" algn="ctr"/>
            <a:r>
              <a:rPr lang="en-US" b="1" dirty="0" smtClean="0">
                <a:solidFill>
                  <a:schemeClr val="accent1"/>
                </a:solidFill>
                <a:latin typeface="Arial Narrow" pitchFamily="34" charset="0"/>
              </a:rPr>
              <a:t>Members</a:t>
            </a:r>
            <a:r>
              <a:rPr lang="en-US" dirty="0" smtClean="0">
                <a:solidFill>
                  <a:schemeClr val="accent1"/>
                </a:solidFill>
                <a:latin typeface="Arial Narrow" pitchFamily="34" charset="0"/>
              </a:rPr>
              <a:t> </a:t>
            </a:r>
            <a:r>
              <a:rPr lang="en-US" dirty="0" smtClean="0">
                <a:latin typeface="Arial Narrow" pitchFamily="34" charset="0"/>
              </a:rPr>
              <a:t>can comprise </a:t>
            </a:r>
            <a:r>
              <a:rPr lang="en-US" dirty="0">
                <a:latin typeface="Arial Narrow" pitchFamily="34" charset="0"/>
              </a:rPr>
              <a:t>an entire </a:t>
            </a:r>
            <a:r>
              <a:rPr lang="en-US" dirty="0" smtClean="0">
                <a:latin typeface="Arial Narrow" pitchFamily="34" charset="0"/>
              </a:rPr>
              <a:t>village, neighborhood, or community association that wants to work together, </a:t>
            </a:r>
            <a:r>
              <a:rPr lang="en-US" dirty="0">
                <a:latin typeface="Arial Narrow" pitchFamily="34" charset="0"/>
              </a:rPr>
              <a:t>or a </a:t>
            </a:r>
            <a:r>
              <a:rPr lang="en-US" dirty="0" smtClean="0">
                <a:latin typeface="Arial Narrow" pitchFamily="34" charset="0"/>
              </a:rPr>
              <a:t>diverse group of service-minded individuals. RCCs also offer disadvantaged and underrepresented groups an opportunity to empower themselves and their community.</a:t>
            </a:r>
            <a:endParaRPr lang="en-US" dirty="0">
              <a:latin typeface="Times New Roman" pitchFamily="18" charset="0"/>
            </a:endParaRPr>
          </a:p>
        </p:txBody>
      </p:sp>
      <p:pic>
        <p:nvPicPr>
          <p:cNvPr id="4098" name="Picture 2" descr="R:\BM Images\_POPULAR EDITS\Hunger\NIGER0046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0"/>
            <a:ext cx="4150273" cy="276651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R:\BM Images\_POPULAR EDITS\Hunger\NIGER0049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799" y="3047999"/>
            <a:ext cx="4149779" cy="276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9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smtClean="0">
                <a:solidFill>
                  <a:schemeClr val="bg1"/>
                </a:solidFill>
                <a:latin typeface="Arial Narrow"/>
              </a:rPr>
              <a:t>Goals of Rotary Community Corps</a:t>
            </a:r>
            <a:endParaRPr lang="en-US" sz="3600" b="1" dirty="0">
              <a:solidFill>
                <a:schemeClr val="bg1"/>
              </a:solidFill>
              <a:latin typeface="Arial Narrow"/>
            </a:endParaRPr>
          </a:p>
        </p:txBody>
      </p:sp>
    </p:spTree>
    <p:extLst>
      <p:ext uri="{BB962C8B-B14F-4D97-AF65-F5344CB8AC3E}">
        <p14:creationId xmlns:p14="http://schemas.microsoft.com/office/powerpoint/2010/main" val="42642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smtClean="0"/>
              <a:t>Goals of Rotary Community Corps</a:t>
            </a:r>
            <a:endParaRPr lang="en-US" sz="3000" b="1" dirty="0"/>
          </a:p>
        </p:txBody>
      </p:sp>
      <p:sp>
        <p:nvSpPr>
          <p:cNvPr id="3" name="Rectangle 2"/>
          <p:cNvSpPr/>
          <p:nvPr/>
        </p:nvSpPr>
        <p:spPr>
          <a:xfrm>
            <a:off x="457200" y="1205421"/>
            <a:ext cx="4572000" cy="5078313"/>
          </a:xfrm>
          <a:prstGeom prst="rect">
            <a:avLst/>
          </a:prstGeom>
        </p:spPr>
        <p:txBody>
          <a:bodyPr>
            <a:spAutoFit/>
          </a:bodyPr>
          <a:lstStyle/>
          <a:p>
            <a:pPr marL="342900" indent="-342900">
              <a:lnSpc>
                <a:spcPct val="90000"/>
              </a:lnSpc>
              <a:buFont typeface="Arial" pitchFamily="34" charset="0"/>
              <a:buChar char="•"/>
            </a:pPr>
            <a:r>
              <a:rPr lang="en-US" b="1" dirty="0">
                <a:latin typeface="Arial Narrow" pitchFamily="34" charset="0"/>
              </a:rPr>
              <a:t>Encourage individuals to take responsibility for the improvement of their </a:t>
            </a:r>
            <a:r>
              <a:rPr lang="en-US" b="1" dirty="0" smtClean="0">
                <a:latin typeface="Arial Narrow" pitchFamily="34" charset="0"/>
              </a:rPr>
              <a:t>community.</a:t>
            </a:r>
          </a:p>
          <a:p>
            <a:pPr>
              <a:lnSpc>
                <a:spcPct val="90000"/>
              </a:lnSpc>
            </a:pPr>
            <a:endParaRPr lang="en-US" dirty="0">
              <a:latin typeface="Arial Narrow" pitchFamily="34" charset="0"/>
            </a:endParaRPr>
          </a:p>
          <a:p>
            <a:pPr marL="342900" indent="-342900">
              <a:lnSpc>
                <a:spcPct val="90000"/>
              </a:lnSpc>
              <a:buFont typeface="Arial" pitchFamily="34" charset="0"/>
              <a:buChar char="•"/>
            </a:pPr>
            <a:r>
              <a:rPr lang="en-US" dirty="0">
                <a:solidFill>
                  <a:schemeClr val="accent1"/>
                </a:solidFill>
                <a:latin typeface="Arial Narrow" pitchFamily="34" charset="0"/>
              </a:rPr>
              <a:t>Recognize the dignity and value of all useful occupations</a:t>
            </a:r>
            <a:r>
              <a:rPr lang="en-US" dirty="0" smtClean="0">
                <a:solidFill>
                  <a:schemeClr val="accent1"/>
                </a:solidFill>
                <a:latin typeface="Arial Narrow" pitchFamily="34" charset="0"/>
              </a:rPr>
              <a:t>.</a:t>
            </a:r>
          </a:p>
          <a:p>
            <a:pPr>
              <a:lnSpc>
                <a:spcPct val="90000"/>
              </a:lnSpc>
            </a:pPr>
            <a:endParaRPr lang="en-US" dirty="0">
              <a:latin typeface="Arial Narrow" pitchFamily="34" charset="0"/>
            </a:endParaRPr>
          </a:p>
          <a:p>
            <a:pPr marL="342900" indent="-342900">
              <a:lnSpc>
                <a:spcPct val="90000"/>
              </a:lnSpc>
              <a:buFont typeface="Arial" pitchFamily="34" charset="0"/>
              <a:buChar char="•"/>
            </a:pPr>
            <a:r>
              <a:rPr lang="en-US" b="1" dirty="0">
                <a:latin typeface="Arial Narrow" pitchFamily="34" charset="0"/>
              </a:rPr>
              <a:t>Mobilize self-help activities and collective work to improve quality of life</a:t>
            </a:r>
            <a:r>
              <a:rPr lang="en-US" b="1" dirty="0" smtClean="0">
                <a:latin typeface="Arial Narrow" pitchFamily="34" charset="0"/>
              </a:rPr>
              <a:t>.</a:t>
            </a:r>
          </a:p>
          <a:p>
            <a:pPr>
              <a:lnSpc>
                <a:spcPct val="90000"/>
              </a:lnSpc>
            </a:pPr>
            <a:endParaRPr lang="en-US" dirty="0">
              <a:solidFill>
                <a:schemeClr val="accent1"/>
              </a:solidFill>
              <a:latin typeface="Arial Narrow" pitchFamily="34" charset="0"/>
            </a:endParaRPr>
          </a:p>
          <a:p>
            <a:pPr marL="342900" indent="-342900">
              <a:lnSpc>
                <a:spcPct val="90000"/>
              </a:lnSpc>
              <a:buFont typeface="Arial" pitchFamily="34" charset="0"/>
              <a:buChar char="•"/>
            </a:pPr>
            <a:r>
              <a:rPr lang="en-US" dirty="0">
                <a:solidFill>
                  <a:schemeClr val="accent1"/>
                </a:solidFill>
                <a:latin typeface="Arial Narrow" pitchFamily="34" charset="0"/>
              </a:rPr>
              <a:t>Encourage the development of human potential to its fullest, within the context of the local culture and </a:t>
            </a:r>
            <a:r>
              <a:rPr lang="en-US" dirty="0" smtClean="0">
                <a:solidFill>
                  <a:schemeClr val="accent1"/>
                </a:solidFill>
                <a:latin typeface="Arial Narrow" pitchFamily="34" charset="0"/>
              </a:rPr>
              <a:t>community.</a:t>
            </a:r>
            <a:endParaRPr lang="en-US" dirty="0">
              <a:solidFill>
                <a:schemeClr val="accent1"/>
              </a:solidFill>
              <a:latin typeface="Arial Narrow" pitchFamily="34" charset="0"/>
              <a:cs typeface="Times New Roman" pitchFamily="18" charset="0"/>
            </a:endParaRPr>
          </a:p>
        </p:txBody>
      </p:sp>
      <p:pic>
        <p:nvPicPr>
          <p:cNvPr id="6148" name="Picture 4" descr="R:\BM Images\_POPULAR EDITS\Micro_Credit\Saradapally_Pottery_14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205421"/>
            <a:ext cx="3616953" cy="542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0364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67000"/>
            <a:ext cx="9144000" cy="1600200"/>
          </a:xfrm>
        </p:spPr>
        <p:txBody>
          <a:bodyPr lIns="0" tIns="0" rIns="0" bIns="0" anchor="ctr" anchorCtr="0"/>
          <a:lstStyle/>
          <a:p>
            <a:r>
              <a:rPr lang="en-US" sz="3600" b="1" dirty="0" smtClean="0"/>
              <a:t>Activities</a:t>
            </a:r>
            <a:endParaRPr lang="en-US" sz="3600" b="1" dirty="0">
              <a:solidFill>
                <a:schemeClr val="bg1"/>
              </a:solidFill>
              <a:latin typeface="Arial Narrow"/>
            </a:endParaRPr>
          </a:p>
        </p:txBody>
      </p:sp>
    </p:spTree>
    <p:extLst>
      <p:ext uri="{BB962C8B-B14F-4D97-AF65-F5344CB8AC3E}">
        <p14:creationId xmlns:p14="http://schemas.microsoft.com/office/powerpoint/2010/main" val="345255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6AF8BE-87B6-4E10-B61A-7F246204DEE0}"/>
</file>

<file path=customXml/itemProps2.xml><?xml version="1.0" encoding="utf-8"?>
<ds:datastoreItem xmlns:ds="http://schemas.openxmlformats.org/officeDocument/2006/customXml" ds:itemID="{7F01D8FF-F3B7-4B46-A049-A25DE5C1F037}"/>
</file>

<file path=customXml/itemProps3.xml><?xml version="1.0" encoding="utf-8"?>
<ds:datastoreItem xmlns:ds="http://schemas.openxmlformats.org/officeDocument/2006/customXml" ds:itemID="{8C910F60-B37A-4D89-89F9-9CCBF20BDC5A}"/>
</file>

<file path=docProps/app.xml><?xml version="1.0" encoding="utf-8"?>
<Properties xmlns="http://schemas.openxmlformats.org/officeDocument/2006/extended-properties" xmlns:vt="http://schemas.openxmlformats.org/officeDocument/2006/docPropsVTypes">
  <Template>RICommunications_white</Template>
  <TotalTime>4960</TotalTime>
  <Words>1242</Words>
  <Application>Microsoft Office PowerPoint</Application>
  <PresentationFormat>On-screen Show (4:3)</PresentationFormat>
  <Paragraphs>135</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RICommunications_white</vt:lpstr>
      <vt:lpstr>Custom Design</vt:lpstr>
      <vt:lpstr>2_Custom Design</vt:lpstr>
      <vt:lpstr>Rotary Community Corps</vt:lpstr>
      <vt:lpstr>Rotary Community Corps</vt:lpstr>
      <vt:lpstr>What are Rotary Community Corps?</vt:lpstr>
      <vt:lpstr>What are Rotary Community Corps</vt:lpstr>
      <vt:lpstr>What are Rotary Community Corps?</vt:lpstr>
      <vt:lpstr>Who can join a Rotary Community Corps?</vt:lpstr>
      <vt:lpstr>Goals of Rotary Community Corps</vt:lpstr>
      <vt:lpstr>Goals of Rotary Community Corps</vt:lpstr>
      <vt:lpstr>Activities</vt:lpstr>
      <vt:lpstr>Project Examples - Underrepresented Groups</vt:lpstr>
      <vt:lpstr>Project Examples - Community Focused</vt:lpstr>
      <vt:lpstr>Areas of Focus</vt:lpstr>
      <vt:lpstr>Guidelines</vt:lpstr>
      <vt:lpstr>Basic Guidelines</vt:lpstr>
      <vt:lpstr>Organize an RCC</vt:lpstr>
      <vt:lpstr>Role of Rotary clubs and districts</vt:lpstr>
      <vt:lpstr>Key takeaways</vt:lpstr>
      <vt:lpstr>Contact Rotary International</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Davis</dc:creator>
  <cp:lastModifiedBy>Jesse Davis</cp:lastModifiedBy>
  <cp:revision>120</cp:revision>
  <cp:lastPrinted>2013-06-21T19:28:08Z</cp:lastPrinted>
  <dcterms:created xsi:type="dcterms:W3CDTF">2013-06-18T18:04:57Z</dcterms:created>
  <dcterms:modified xsi:type="dcterms:W3CDTF">2013-10-24T20:18:09Z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