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60" r:id="rId2"/>
    <p:sldId id="258" r:id="rId3"/>
    <p:sldId id="353" r:id="rId4"/>
    <p:sldId id="344" r:id="rId5"/>
    <p:sldId id="371" r:id="rId6"/>
    <p:sldId id="372" r:id="rId7"/>
    <p:sldId id="368" r:id="rId8"/>
    <p:sldId id="369" r:id="rId9"/>
    <p:sldId id="370" r:id="rId10"/>
    <p:sldId id="365" r:id="rId11"/>
    <p:sldId id="374" r:id="rId12"/>
    <p:sldId id="366" r:id="rId13"/>
    <p:sldId id="351" r:id="rId14"/>
  </p:sldIdLst>
  <p:sldSz cx="12192000" cy="6858000"/>
  <p:notesSz cx="6950075" cy="9236075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CB4"/>
    <a:srgbClr val="0461C8"/>
    <a:srgbClr val="0947C3"/>
    <a:srgbClr val="0033CC"/>
    <a:srgbClr val="336699"/>
    <a:srgbClr val="0066CC"/>
    <a:srgbClr val="3366CC"/>
    <a:srgbClr val="0099FF"/>
    <a:srgbClr val="01B4E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1" autoAdjust="0"/>
    <p:restoredTop sz="97866" autoAdjust="0"/>
  </p:normalViewPr>
  <p:slideViewPr>
    <p:cSldViewPr snapToGrid="0" showGuides="1">
      <p:cViewPr varScale="1">
        <p:scale>
          <a:sx n="107" d="100"/>
          <a:sy n="107" d="100"/>
        </p:scale>
        <p:origin x="582" y="-144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https://www.youtube.com/embed/bUtprGjIYqo?feature=oembed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my.clevelandclinic.org/health/diseases/15655-polio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endpolio.org/donat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7A30BB-CAE4-E8FA-07A6-E9A943ACDCEC}"/>
              </a:ext>
            </a:extLst>
          </p:cNvPr>
          <p:cNvGrpSpPr/>
          <p:nvPr/>
        </p:nvGrpSpPr>
        <p:grpSpPr>
          <a:xfrm>
            <a:off x="3190451" y="-1035512"/>
            <a:ext cx="9001549" cy="7893512"/>
            <a:chOff x="3190451" y="-1035512"/>
            <a:chExt cx="9001549" cy="78935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14FF9F6-AEF0-74A7-D930-E809CC973C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496"/>
            <a:stretch/>
          </p:blipFill>
          <p:spPr>
            <a:xfrm>
              <a:off x="3190451" y="0"/>
              <a:ext cx="9001549" cy="6858000"/>
            </a:xfrm>
            <a:prstGeom prst="rect">
              <a:avLst/>
            </a:prstGeom>
          </p:spPr>
        </p:pic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29FF511D-B58B-7872-EE70-B6F2F22B3C1A}"/>
                </a:ext>
              </a:extLst>
            </p:cNvPr>
            <p:cNvSpPr/>
            <p:nvPr/>
          </p:nvSpPr>
          <p:spPr>
            <a:xfrm>
              <a:off x="3190451" y="-1035512"/>
              <a:ext cx="5196595" cy="7893511"/>
            </a:xfrm>
            <a:prstGeom prst="rtTriangle">
              <a:avLst/>
            </a:prstGeom>
            <a:solidFill>
              <a:srgbClr val="184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8E632D34-CBFB-2484-7CC3-666F684F7DA2}"/>
                </a:ext>
              </a:extLst>
            </p:cNvPr>
            <p:cNvSpPr/>
            <p:nvPr/>
          </p:nvSpPr>
          <p:spPr>
            <a:xfrm>
              <a:off x="3190451" y="1"/>
              <a:ext cx="4418139" cy="685799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5213C59-F847-DBC2-900C-122A40601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14" y="3918172"/>
            <a:ext cx="2939827" cy="29398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0EBC2A-6535-47F2-4E6E-5F54FC4BC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0" y="76906"/>
            <a:ext cx="2905711" cy="10916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B41404-33C7-2357-7F59-60072FBDDAF9}"/>
              </a:ext>
            </a:extLst>
          </p:cNvPr>
          <p:cNvSpPr txBox="1"/>
          <p:nvPr/>
        </p:nvSpPr>
        <p:spPr>
          <a:xfrm>
            <a:off x="366689" y="2281013"/>
            <a:ext cx="42117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atin typeface="+mj-lt"/>
              </a:rPr>
              <a:t>TOGETHER,</a:t>
            </a:r>
          </a:p>
          <a:p>
            <a:pPr algn="ctr"/>
            <a:r>
              <a:rPr lang="en-US" sz="5400" b="1" dirty="0">
                <a:latin typeface="+mj-lt"/>
              </a:rPr>
              <a:t>WE END</a:t>
            </a:r>
          </a:p>
          <a:p>
            <a:pPr algn="ctr"/>
            <a:r>
              <a:rPr lang="en-US" sz="5400" b="1" dirty="0">
                <a:latin typeface="+mj-lt"/>
              </a:rPr>
              <a:t>POLIO</a:t>
            </a:r>
          </a:p>
        </p:txBody>
      </p:sp>
    </p:spTree>
    <p:extLst>
      <p:ext uri="{BB962C8B-B14F-4D97-AF65-F5344CB8AC3E}">
        <p14:creationId xmlns:p14="http://schemas.microsoft.com/office/powerpoint/2010/main" val="3035549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A96EB8-2226-AAE0-22E4-1B2F0FD6C1C5}"/>
              </a:ext>
            </a:extLst>
          </p:cNvPr>
          <p:cNvSpPr/>
          <p:nvPr/>
        </p:nvSpPr>
        <p:spPr>
          <a:xfrm>
            <a:off x="1" y="1398850"/>
            <a:ext cx="12192000" cy="5459150"/>
          </a:xfrm>
          <a:prstGeom prst="rect">
            <a:avLst/>
          </a:prstGeom>
          <a:solidFill>
            <a:srgbClr val="184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7D725E07-354A-545E-794A-D1442082F9E7}"/>
              </a:ext>
            </a:extLst>
          </p:cNvPr>
          <p:cNvSpPr txBox="1">
            <a:spLocks/>
          </p:cNvSpPr>
          <p:nvPr/>
        </p:nvSpPr>
        <p:spPr>
          <a:xfrm>
            <a:off x="466726" y="0"/>
            <a:ext cx="7667822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/>
              <a:t>CURRENT STATUS:</a:t>
            </a:r>
          </a:p>
        </p:txBody>
      </p:sp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0704CB40-160A-1D63-05CB-A2C505B8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6953250" cy="3476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5ABD23-A01F-8ED9-3773-3E7C729C070B}"/>
              </a:ext>
            </a:extLst>
          </p:cNvPr>
          <p:cNvSpPr txBox="1"/>
          <p:nvPr/>
        </p:nvSpPr>
        <p:spPr>
          <a:xfrm>
            <a:off x="252079" y="1578597"/>
            <a:ext cx="43380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Polio is only endemic in two countries (Pakistan &amp; Afghanistan).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If all eradication efforts stopped today, within 10 years polio could paralyze as many as 200,000 children each year.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C7FF8B-46B6-AA86-EB1A-B7617C7B5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584" y="126665"/>
            <a:ext cx="1965556" cy="1965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7A9453-7A47-41F3-B18C-2DBFA9B910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0773" y="1908779"/>
            <a:ext cx="8259148" cy="443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40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us background">
            <a:extLst>
              <a:ext uri="{FF2B5EF4-FFF2-40B4-BE49-F238E27FC236}">
                <a16:creationId xmlns:a16="http://schemas.microsoft.com/office/drawing/2014/main" id="{95A60F0D-D127-B0A6-5D95-61677E840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0"/>
          <a:stretch/>
        </p:blipFill>
        <p:spPr>
          <a:xfrm flipH="1">
            <a:off x="-42470" y="0"/>
            <a:ext cx="12234470" cy="6858000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7D725E07-354A-545E-794A-D1442082F9E7}"/>
              </a:ext>
            </a:extLst>
          </p:cNvPr>
          <p:cNvSpPr txBox="1">
            <a:spLocks/>
          </p:cNvSpPr>
          <p:nvPr/>
        </p:nvSpPr>
        <p:spPr>
          <a:xfrm>
            <a:off x="276226" y="0"/>
            <a:ext cx="7667822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4E6FC9-DAC0-DA37-504B-AD745E3A9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2" y="233618"/>
            <a:ext cx="11268546" cy="63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77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6">
            <a:extLst>
              <a:ext uri="{FF2B5EF4-FFF2-40B4-BE49-F238E27FC236}">
                <a16:creationId xmlns:a16="http://schemas.microsoft.com/office/drawing/2014/main" id="{6DBF50F6-DD88-4D9F-B7D3-79B98998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916BBDC2-6929-469E-B7C4-A03E77BF9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30">
            <a:extLst>
              <a:ext uri="{FF2B5EF4-FFF2-40B4-BE49-F238E27FC236}">
                <a16:creationId xmlns:a16="http://schemas.microsoft.com/office/drawing/2014/main" id="{C344E6B5-C9F5-4338-9E33-003B12373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44" name="Freeform: Shape 31">
              <a:extLst>
                <a:ext uri="{FF2B5EF4-FFF2-40B4-BE49-F238E27FC236}">
                  <a16:creationId xmlns:a16="http://schemas.microsoft.com/office/drawing/2014/main" id="{C90B0F8D-9E81-4DE8-95D5-1A26E9390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32">
              <a:extLst>
                <a:ext uri="{FF2B5EF4-FFF2-40B4-BE49-F238E27FC236}">
                  <a16:creationId xmlns:a16="http://schemas.microsoft.com/office/drawing/2014/main" id="{830BA43A-83E9-4C67-92A6-F247FB370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33">
              <a:extLst>
                <a:ext uri="{FF2B5EF4-FFF2-40B4-BE49-F238E27FC236}">
                  <a16:creationId xmlns:a16="http://schemas.microsoft.com/office/drawing/2014/main" id="{92F3A0CC-EBFE-405D-B0C0-27DE361ED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F2E853E-B55A-4FFD-B90E-6FB4F31BD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DFEDBF7-8E2C-46B8-9095-AE1D77E2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0202872-FBB0-4F11-BC49-9FB400B21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DEB2F40-D411-4D44-9638-AE0342C7F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07F7D91-A991-4196-AF73-327E04B56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78739A9-E67C-40E5-9468-0A68AEC54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F350EA-E051-863D-AF58-17874944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A94E25-127B-4C48-AF96-44BA7B823777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C296AA-387F-E8C7-3C48-B9E6D576FB3B}"/>
              </a:ext>
            </a:extLst>
          </p:cNvPr>
          <p:cNvSpPr/>
          <p:nvPr/>
        </p:nvSpPr>
        <p:spPr>
          <a:xfrm>
            <a:off x="618476" y="254854"/>
            <a:ext cx="3972574" cy="586122"/>
          </a:xfrm>
          <a:prstGeom prst="roundRect">
            <a:avLst/>
          </a:prstGeom>
          <a:solidFill>
            <a:srgbClr val="184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E5532D-EFD2-97C0-3C4A-F41EBA097399}"/>
              </a:ext>
            </a:extLst>
          </p:cNvPr>
          <p:cNvSpPr txBox="1"/>
          <p:nvPr/>
        </p:nvSpPr>
        <p:spPr>
          <a:xfrm>
            <a:off x="618476" y="256201"/>
            <a:ext cx="3711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3200" b="1" i="1" dirty="0">
                <a:solidFill>
                  <a:schemeClr val="bg1"/>
                </a:solidFill>
              </a:rPr>
              <a:t>What can you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C1C5FB-F5C2-B077-9C63-EEFB220FF766}"/>
              </a:ext>
            </a:extLst>
          </p:cNvPr>
          <p:cNvSpPr txBox="1"/>
          <p:nvPr/>
        </p:nvSpPr>
        <p:spPr>
          <a:xfrm>
            <a:off x="390089" y="933121"/>
            <a:ext cx="112912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Donate: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Every donation helps us obtain the vaccines, transport, and materials needed in the fight against polio.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Your donation is worth triple: Donations are matched 2:1 by the Gates Foundation.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$3: The average cost to fully protect a child against polio.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Join the PolioPlus Society – commit to donate $100 per year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Learn: </a:t>
            </a:r>
            <a:r>
              <a:rPr lang="en-US" sz="2400" dirty="0"/>
              <a:t>Get informed and help make polio a subject of conversation in your community. Visit EndPolio.org to learn more.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Share: </a:t>
            </a:r>
            <a:r>
              <a:rPr lang="en-US" sz="2400" dirty="0"/>
              <a:t>Most people don’t know that polio still affects children around the world. Help spread the word!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FFB61-C564-5FE5-4E09-6E6C0D62B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068" y="74049"/>
            <a:ext cx="1982820" cy="74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65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4719FFA2-063F-988F-53AE-6300ED4FA60A}"/>
              </a:ext>
            </a:extLst>
          </p:cNvPr>
          <p:cNvSpPr txBox="1">
            <a:spLocks/>
          </p:cNvSpPr>
          <p:nvPr/>
        </p:nvSpPr>
        <p:spPr>
          <a:xfrm>
            <a:off x="143932" y="178470"/>
            <a:ext cx="11929533" cy="1219199"/>
          </a:xfrm>
          <a:prstGeom prst="rect">
            <a:avLst/>
          </a:prstGeom>
        </p:spPr>
        <p:txBody>
          <a:bodyPr vert="horz" lIns="91440" tIns="0" rIns="91440" bIns="9144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4000" i="1" dirty="0"/>
              <a:t>area of focus: </a:t>
            </a:r>
          </a:p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4000" i="1" dirty="0"/>
              <a:t>Disease prevention and treatment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59B945-0685-EDAE-CE92-E0D1F52634F7}"/>
              </a:ext>
            </a:extLst>
          </p:cNvPr>
          <p:cNvSpPr/>
          <p:nvPr/>
        </p:nvSpPr>
        <p:spPr>
          <a:xfrm>
            <a:off x="118535" y="2433927"/>
            <a:ext cx="1659985" cy="74101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8CE4DA6-CFA9-DA33-6AAB-BF74967A7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7" y="1460569"/>
            <a:ext cx="1755704" cy="5511731"/>
          </a:xfrm>
          <a:prstGeom prst="rect">
            <a:avLst/>
          </a:prstGeom>
        </p:spPr>
      </p:pic>
      <p:pic>
        <p:nvPicPr>
          <p:cNvPr id="7" name="Online Media 6" title="Thank you Rotary">
            <a:hlinkClick r:id="" action="ppaction://media"/>
            <a:extLst>
              <a:ext uri="{FF2B5EF4-FFF2-40B4-BE49-F238E27FC236}">
                <a16:creationId xmlns:a16="http://schemas.microsoft.com/office/drawing/2014/main" id="{292E4382-CDCB-FB1D-9061-A470F724D97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543987" y="1657576"/>
            <a:ext cx="8560606" cy="4836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513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6267" y="1055687"/>
            <a:ext cx="5537200" cy="1103314"/>
          </a:xfrm>
        </p:spPr>
        <p:txBody>
          <a:bodyPr>
            <a:noAutofit/>
          </a:bodyPr>
          <a:lstStyle/>
          <a:p>
            <a:r>
              <a:rPr lang="en-US" sz="4400" i="1" dirty="0"/>
              <a:t>Overview:</a:t>
            </a:r>
            <a:endParaRPr lang="en-US" sz="36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596" y="1106486"/>
            <a:ext cx="4876800" cy="4595322"/>
          </a:xfrm>
          <a:ln>
            <a:noFill/>
          </a:ln>
        </p:spPr>
        <p:txBody>
          <a:bodyPr/>
          <a:lstStyle/>
          <a:p>
            <a:pPr lvl="0" algn="ct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Rotary’s mission to eliminate polio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82571A63-AC20-E1BE-5FE9-90EDB7269583}"/>
              </a:ext>
            </a:extLst>
          </p:cNvPr>
          <p:cNvSpPr txBox="1">
            <a:spLocks/>
          </p:cNvSpPr>
          <p:nvPr/>
        </p:nvSpPr>
        <p:spPr>
          <a:xfrm>
            <a:off x="6917267" y="1871978"/>
            <a:ext cx="4876800" cy="3930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698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200" dirty="0"/>
              <a:t>What is polio?</a:t>
            </a:r>
          </a:p>
          <a:p>
            <a:pPr lvl="1"/>
            <a:r>
              <a:rPr lang="en-US" sz="3200" dirty="0"/>
              <a:t>History</a:t>
            </a:r>
          </a:p>
          <a:p>
            <a:pPr lvl="1"/>
            <a:r>
              <a:rPr lang="en-US" sz="3200" dirty="0"/>
              <a:t>Rotary’s efforts</a:t>
            </a:r>
          </a:p>
          <a:p>
            <a:pPr lvl="1"/>
            <a:r>
              <a:rPr lang="en-US" sz="3200" dirty="0"/>
              <a:t>Current status</a:t>
            </a:r>
          </a:p>
          <a:p>
            <a:pPr lvl="1"/>
            <a:r>
              <a:rPr lang="en-US" sz="3200" dirty="0"/>
              <a:t>What’s next</a:t>
            </a:r>
          </a:p>
          <a:p>
            <a:pPr lvl="1"/>
            <a:endParaRPr lang="en-US" sz="3200" dirty="0"/>
          </a:p>
          <a:p>
            <a:pPr lvl="1"/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A96EB8-2226-AAE0-22E4-1B2F0FD6C1C5}"/>
              </a:ext>
            </a:extLst>
          </p:cNvPr>
          <p:cNvSpPr/>
          <p:nvPr/>
        </p:nvSpPr>
        <p:spPr>
          <a:xfrm>
            <a:off x="9842500" y="0"/>
            <a:ext cx="2349500" cy="6858000"/>
          </a:xfrm>
          <a:prstGeom prst="rect">
            <a:avLst/>
          </a:prstGeom>
          <a:solidFill>
            <a:srgbClr val="184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0704CB40-160A-1D63-05CB-A2C505B8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6953250" cy="3476625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7D725E07-354A-545E-794A-D1442082F9E7}"/>
              </a:ext>
            </a:extLst>
          </p:cNvPr>
          <p:cNvSpPr txBox="1">
            <a:spLocks/>
          </p:cNvSpPr>
          <p:nvPr/>
        </p:nvSpPr>
        <p:spPr>
          <a:xfrm>
            <a:off x="466726" y="0"/>
            <a:ext cx="7667822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/>
              <a:t>WHAT IS POLIO?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5ABD23-A01F-8ED9-3773-3E7C729C070B}"/>
              </a:ext>
            </a:extLst>
          </p:cNvPr>
          <p:cNvSpPr txBox="1"/>
          <p:nvPr/>
        </p:nvSpPr>
        <p:spPr>
          <a:xfrm>
            <a:off x="731520" y="1340405"/>
            <a:ext cx="85820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Poliomyelitis (a.k.a. poliovirus) – a highly infectious disease that most commonly affects children under 5 years old.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Spread person to person, typically through contaminated water.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Most people who contract polio may be asymptomatic or show mild flu-like symptoms.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Can cause </a:t>
            </a:r>
            <a:r>
              <a:rPr lang="en-US" sz="2400" b="1" dirty="0"/>
              <a:t>paralysis or death </a:t>
            </a:r>
            <a:r>
              <a:rPr lang="en-US" sz="2400" dirty="0"/>
              <a:t>in some people.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There is no cure.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…</a:t>
            </a:r>
            <a:r>
              <a:rPr lang="en-US" sz="2400" i="1" dirty="0"/>
              <a:t>but</a:t>
            </a:r>
            <a:r>
              <a:rPr lang="en-US" sz="2400" dirty="0"/>
              <a:t> it is </a:t>
            </a:r>
            <a:r>
              <a:rPr lang="en-US" sz="2400" b="1" dirty="0"/>
              <a:t>preventable</a:t>
            </a:r>
            <a:r>
              <a:rPr lang="en-US" sz="2400" dirty="0"/>
              <a:t> with a </a:t>
            </a:r>
            <a:r>
              <a:rPr lang="en-US" sz="2400" b="1" dirty="0"/>
              <a:t>safe and effective vaccine</a:t>
            </a:r>
            <a:r>
              <a:rPr lang="en-US" sz="2400" dirty="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C7FF8B-46B6-AA86-EB1A-B7617C7B5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472" y="2336969"/>
            <a:ext cx="1965556" cy="196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8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6">
            <a:extLst>
              <a:ext uri="{FF2B5EF4-FFF2-40B4-BE49-F238E27FC236}">
                <a16:creationId xmlns:a16="http://schemas.microsoft.com/office/drawing/2014/main" id="{6DBF50F6-DD88-4D9F-B7D3-79B98998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916BBDC2-6929-469E-B7C4-A03E77BF9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30">
            <a:extLst>
              <a:ext uri="{FF2B5EF4-FFF2-40B4-BE49-F238E27FC236}">
                <a16:creationId xmlns:a16="http://schemas.microsoft.com/office/drawing/2014/main" id="{C344E6B5-C9F5-4338-9E33-003B12373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44" name="Freeform: Shape 31">
              <a:extLst>
                <a:ext uri="{FF2B5EF4-FFF2-40B4-BE49-F238E27FC236}">
                  <a16:creationId xmlns:a16="http://schemas.microsoft.com/office/drawing/2014/main" id="{C90B0F8D-9E81-4DE8-95D5-1A26E9390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32">
              <a:extLst>
                <a:ext uri="{FF2B5EF4-FFF2-40B4-BE49-F238E27FC236}">
                  <a16:creationId xmlns:a16="http://schemas.microsoft.com/office/drawing/2014/main" id="{830BA43A-83E9-4C67-92A6-F247FB370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33">
              <a:extLst>
                <a:ext uri="{FF2B5EF4-FFF2-40B4-BE49-F238E27FC236}">
                  <a16:creationId xmlns:a16="http://schemas.microsoft.com/office/drawing/2014/main" id="{92F3A0CC-EBFE-405D-B0C0-27DE361ED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F2E853E-B55A-4FFD-B90E-6FB4F31BD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DFEDBF7-8E2C-46B8-9095-AE1D77E2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0202872-FBB0-4F11-BC49-9FB400B21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DEB2F40-D411-4D44-9638-AE0342C7F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07F7D91-A991-4196-AF73-327E04B56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78739A9-E67C-40E5-9468-0A68AEC54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F350EA-E051-863D-AF58-17874944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A94E25-127B-4C48-AF96-44BA7B823777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C296AA-387F-E8C7-3C48-B9E6D576FB3B}"/>
              </a:ext>
            </a:extLst>
          </p:cNvPr>
          <p:cNvSpPr/>
          <p:nvPr/>
        </p:nvSpPr>
        <p:spPr>
          <a:xfrm>
            <a:off x="618476" y="254854"/>
            <a:ext cx="3972574" cy="586122"/>
          </a:xfrm>
          <a:prstGeom prst="roundRect">
            <a:avLst/>
          </a:prstGeom>
          <a:solidFill>
            <a:srgbClr val="184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E5532D-EFD2-97C0-3C4A-F41EBA097399}"/>
              </a:ext>
            </a:extLst>
          </p:cNvPr>
          <p:cNvSpPr txBox="1"/>
          <p:nvPr/>
        </p:nvSpPr>
        <p:spPr>
          <a:xfrm>
            <a:off x="618476" y="256201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3200" b="1" i="1" dirty="0">
                <a:solidFill>
                  <a:schemeClr val="bg1"/>
                </a:solidFill>
              </a:rPr>
              <a:t>History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C1C5FB-F5C2-B077-9C63-EEFB220FF766}"/>
              </a:ext>
            </a:extLst>
          </p:cNvPr>
          <p:cNvSpPr txBox="1"/>
          <p:nvPr/>
        </p:nvSpPr>
        <p:spPr>
          <a:xfrm>
            <a:off x="390089" y="933121"/>
            <a:ext cx="11291219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First major documented polio outbreak in the U.S. occurred in 1894, with outbreaks throughout the 1900s paralyzing and killing thousands of people.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1955, a vaccine developed by Dr. Jonas Salk is declared safe and effective.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Widespread use of polio vaccine starting in 1955 greatly reduced poliovirus infections over the next decade, with only 62 cases reported in 1965.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FFB61-C564-5FE5-4E09-6E6C0D62B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068" y="74049"/>
            <a:ext cx="1982820" cy="7449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ABD92F-C6E0-89D3-B853-AFD66F54D436}"/>
              </a:ext>
            </a:extLst>
          </p:cNvPr>
          <p:cNvSpPr txBox="1"/>
          <p:nvPr/>
        </p:nvSpPr>
        <p:spPr>
          <a:xfrm>
            <a:off x="376223" y="3207242"/>
            <a:ext cx="7833454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last case of naturally-occurring polio in the U.S. was reported in 1979.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Polio was declared eliminated in the U.S. in 1994.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Polio cases are still rarely reported in the U.S., usually as a result of international travel.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Polio could come back in the U.S. if vaccination rates drop too low.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5D2784-2382-B96B-C2BD-C07EE5DBB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428" y="3242940"/>
            <a:ext cx="3365811" cy="33658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1AA5C4-A43D-8E90-8400-B352E234B9B0}"/>
              </a:ext>
            </a:extLst>
          </p:cNvPr>
          <p:cNvSpPr txBox="1"/>
          <p:nvPr/>
        </p:nvSpPr>
        <p:spPr>
          <a:xfrm>
            <a:off x="-23220" y="6580390"/>
            <a:ext cx="8846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i="1" dirty="0">
                <a:hlinkClick r:id="rId4"/>
              </a:rPr>
              <a:t>https://my.clevelandclinic.org/health/diseases/15655-polio</a:t>
            </a:r>
            <a:r>
              <a:rPr lang="en-US" sz="1200" i="1" dirty="0"/>
              <a:t>; Photo: Credit: Science History Images / </a:t>
            </a:r>
            <a:r>
              <a:rPr lang="en-US" sz="1200" i="1" dirty="0" err="1"/>
              <a:t>Alamy</a:t>
            </a:r>
            <a:r>
              <a:rPr lang="en-US" sz="1200" i="1" dirty="0"/>
              <a:t> Stock Photo</a:t>
            </a:r>
          </a:p>
        </p:txBody>
      </p:sp>
    </p:spTree>
    <p:extLst>
      <p:ext uri="{BB962C8B-B14F-4D97-AF65-F5344CB8AC3E}">
        <p14:creationId xmlns:p14="http://schemas.microsoft.com/office/powerpoint/2010/main" val="330028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us background">
            <a:extLst>
              <a:ext uri="{FF2B5EF4-FFF2-40B4-BE49-F238E27FC236}">
                <a16:creationId xmlns:a16="http://schemas.microsoft.com/office/drawing/2014/main" id="{95A60F0D-D127-B0A6-5D95-61677E840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0"/>
          <a:stretch/>
        </p:blipFill>
        <p:spPr>
          <a:xfrm flipH="1">
            <a:off x="0" y="0"/>
            <a:ext cx="12234470" cy="6858000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7D725E07-354A-545E-794A-D1442082F9E7}"/>
              </a:ext>
            </a:extLst>
          </p:cNvPr>
          <p:cNvSpPr txBox="1">
            <a:spLocks/>
          </p:cNvSpPr>
          <p:nvPr/>
        </p:nvSpPr>
        <p:spPr>
          <a:xfrm>
            <a:off x="276226" y="0"/>
            <a:ext cx="7667822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i="1" dirty="0">
                <a:solidFill>
                  <a:schemeClr val="bg1"/>
                </a:solidFill>
              </a:rPr>
              <a:t>PolioPlus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5ABD23-A01F-8ED9-3773-3E7C729C070B}"/>
              </a:ext>
            </a:extLst>
          </p:cNvPr>
          <p:cNvSpPr txBox="1"/>
          <p:nvPr/>
        </p:nvSpPr>
        <p:spPr>
          <a:xfrm>
            <a:off x="629920" y="1353105"/>
            <a:ext cx="858203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Launched in 1985, </a:t>
            </a:r>
            <a:r>
              <a:rPr lang="en-US" sz="2400" i="1" dirty="0">
                <a:solidFill>
                  <a:schemeClr val="bg1"/>
                </a:solidFill>
              </a:rPr>
              <a:t>PolioPlus</a:t>
            </a:r>
            <a:r>
              <a:rPr lang="en-US" sz="2400" dirty="0">
                <a:solidFill>
                  <a:schemeClr val="bg1"/>
                </a:solidFill>
              </a:rPr>
              <a:t> was the first and largest internationally coordinated private-sector support of a public health initiative, with an initial fundraising target of $120 million.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At that time, polio paralyzed 1,000+ children every single day in 125 polio-endemic countries.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Founding partner of the </a:t>
            </a:r>
            <a:r>
              <a:rPr lang="en-US" sz="2400" b="1" dirty="0">
                <a:solidFill>
                  <a:schemeClr val="bg1"/>
                </a:solidFill>
              </a:rPr>
              <a:t>Global Polio Eradication Initiative</a:t>
            </a:r>
            <a:r>
              <a:rPr lang="en-US" sz="2400" dirty="0">
                <a:solidFill>
                  <a:schemeClr val="bg1"/>
                </a:solidFill>
              </a:rPr>
              <a:t>; has reduced polio cases by </a:t>
            </a:r>
            <a:r>
              <a:rPr lang="en-US" sz="2400" b="1" dirty="0">
                <a:solidFill>
                  <a:schemeClr val="bg1"/>
                </a:solidFill>
              </a:rPr>
              <a:t>99.9%</a:t>
            </a:r>
            <a:r>
              <a:rPr lang="en-US" sz="2400" dirty="0">
                <a:solidFill>
                  <a:schemeClr val="bg1"/>
                </a:solidFill>
              </a:rPr>
              <a:t> since first project (1979).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C7FF8B-46B6-AA86-EB1A-B7617C7B5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8" y="5214804"/>
            <a:ext cx="1524622" cy="1524622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2140723-23F9-F0FA-94E8-B6584E37A521}"/>
              </a:ext>
            </a:extLst>
          </p:cNvPr>
          <p:cNvSpPr/>
          <p:nvPr/>
        </p:nvSpPr>
        <p:spPr>
          <a:xfrm rot="21164844">
            <a:off x="9173857" y="451405"/>
            <a:ext cx="2654300" cy="1803400"/>
          </a:xfrm>
          <a:prstGeom prst="wedgeEllipseCallout">
            <a:avLst>
              <a:gd name="adj1" fmla="val 39454"/>
              <a:gd name="adj2" fmla="val 575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What’s up with the “plus”?...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D6A2F8-8056-8E12-0759-12B85439C5F3}"/>
              </a:ext>
            </a:extLst>
          </p:cNvPr>
          <p:cNvGrpSpPr/>
          <p:nvPr/>
        </p:nvGrpSpPr>
        <p:grpSpPr>
          <a:xfrm>
            <a:off x="9938765" y="4677029"/>
            <a:ext cx="1961957" cy="1961957"/>
            <a:chOff x="2276214" y="4659086"/>
            <a:chExt cx="1961957" cy="19619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DC0CAEB-AA31-162E-15DE-ED2FA8793343}"/>
                </a:ext>
              </a:extLst>
            </p:cNvPr>
            <p:cNvSpPr/>
            <p:nvPr/>
          </p:nvSpPr>
          <p:spPr>
            <a:xfrm>
              <a:off x="2276214" y="4659086"/>
              <a:ext cx="1961957" cy="1961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5EADE766-1425-0810-E0AB-FA0A99C5D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560" y="4854297"/>
              <a:ext cx="1633549" cy="165562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C866BB7-9B0E-E0D1-432C-29827DF9ED21}"/>
              </a:ext>
            </a:extLst>
          </p:cNvPr>
          <p:cNvGrpSpPr/>
          <p:nvPr/>
        </p:nvGrpSpPr>
        <p:grpSpPr>
          <a:xfrm>
            <a:off x="6630489" y="5806546"/>
            <a:ext cx="2929548" cy="832440"/>
            <a:chOff x="4528457" y="4862286"/>
            <a:chExt cx="2656114" cy="7547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BE40EC-A72E-D6CB-0590-96D423C1E99A}"/>
                </a:ext>
              </a:extLst>
            </p:cNvPr>
            <p:cNvSpPr/>
            <p:nvPr/>
          </p:nvSpPr>
          <p:spPr>
            <a:xfrm>
              <a:off x="4528457" y="4862286"/>
              <a:ext cx="2656114" cy="754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5FB7A7D8-333B-A728-E41F-B6658937B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44569" y="4953351"/>
              <a:ext cx="2381250" cy="609600"/>
            </a:xfrm>
            <a:prstGeom prst="rect">
              <a:avLst/>
            </a:prstGeom>
          </p:spPr>
        </p:pic>
      </p:grp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12F7D3A2-CCE4-465F-B93F-429D6F307D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00" y="5675340"/>
            <a:ext cx="1806836" cy="963646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0EB168CA-6761-6E7D-9D02-B4121B5797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287" y="4915745"/>
            <a:ext cx="1809750" cy="542925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4DD11A-4A31-2322-FEBB-E87EBE30BC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64" y="3128698"/>
            <a:ext cx="2023258" cy="1219350"/>
          </a:xfrm>
          <a:prstGeom prst="rect">
            <a:avLst/>
          </a:prstGeom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B04FF3DF-A906-D85D-03D6-BE924B3748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35" y="5382826"/>
            <a:ext cx="2009855" cy="125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9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0704CB40-160A-1D63-05CB-A2C505B8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6953250" cy="34766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A96EB8-2226-AAE0-22E4-1B2F0FD6C1C5}"/>
              </a:ext>
            </a:extLst>
          </p:cNvPr>
          <p:cNvSpPr/>
          <p:nvPr/>
        </p:nvSpPr>
        <p:spPr>
          <a:xfrm>
            <a:off x="1" y="1398850"/>
            <a:ext cx="12192000" cy="5459150"/>
          </a:xfrm>
          <a:prstGeom prst="rect">
            <a:avLst/>
          </a:prstGeom>
          <a:solidFill>
            <a:srgbClr val="005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7D725E07-354A-545E-794A-D1442082F9E7}"/>
              </a:ext>
            </a:extLst>
          </p:cNvPr>
          <p:cNvSpPr txBox="1">
            <a:spLocks/>
          </p:cNvSpPr>
          <p:nvPr/>
        </p:nvSpPr>
        <p:spPr>
          <a:xfrm>
            <a:off x="466726" y="0"/>
            <a:ext cx="7667822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/>
              <a:t>ROTARY’S EFFORTS: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5ABD23-A01F-8ED9-3773-3E7C729C070B}"/>
              </a:ext>
            </a:extLst>
          </p:cNvPr>
          <p:cNvSpPr txBox="1"/>
          <p:nvPr/>
        </p:nvSpPr>
        <p:spPr>
          <a:xfrm>
            <a:off x="252078" y="1578597"/>
            <a:ext cx="804102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Working to eradicate polio for &gt; 35 years.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Rotary members have contributed &gt; $2.1 billion + countless volunteer hours to protect nearly </a:t>
            </a:r>
            <a:r>
              <a:rPr lang="en-US" sz="2400" b="1" dirty="0">
                <a:solidFill>
                  <a:schemeClr val="bg1"/>
                </a:solidFill>
              </a:rPr>
              <a:t>3 billion children</a:t>
            </a:r>
            <a:r>
              <a:rPr lang="en-US" sz="2400" dirty="0">
                <a:solidFill>
                  <a:schemeClr val="bg1"/>
                </a:solidFill>
              </a:rPr>
              <a:t> in 122 countries.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2023: endemic countries wild virus -- 4 cases in Afghanistan, 1 in Pakistan.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2023: in under immunized countries children are susceptible to vaccine derived viruses. Solution is to vaccinate all children &lt; 5.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Over past 10 years, 10 B doses given, fewer than 800 cases of VDPV. Without vaccinations, more than 6.5 M children would have been paralyzed by wild poliovirus.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C7FF8B-46B6-AA86-EB1A-B7617C7B5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795" y="0"/>
            <a:ext cx="1398847" cy="1398847"/>
          </a:xfrm>
          <a:prstGeom prst="rect">
            <a:avLst/>
          </a:prstGeom>
        </p:spPr>
      </p:pic>
      <p:pic>
        <p:nvPicPr>
          <p:cNvPr id="8" name="Picture 7" descr="A person drinking from a bottle&#10;&#10;Description automatically generated with medium confidence">
            <a:extLst>
              <a:ext uri="{FF2B5EF4-FFF2-40B4-BE49-F238E27FC236}">
                <a16:creationId xmlns:a16="http://schemas.microsoft.com/office/drawing/2014/main" id="{442E1141-081D-AE7A-DFC3-EEDD3FBA6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67" y="1398848"/>
            <a:ext cx="3639434" cy="5459151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734B57F-4E50-DF8D-2111-345497D06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151" y="0"/>
            <a:ext cx="1398847" cy="139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3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A96EB8-2226-AAE0-22E4-1B2F0FD6C1C5}"/>
              </a:ext>
            </a:extLst>
          </p:cNvPr>
          <p:cNvSpPr/>
          <p:nvPr/>
        </p:nvSpPr>
        <p:spPr>
          <a:xfrm>
            <a:off x="9842500" y="0"/>
            <a:ext cx="2349500" cy="6858000"/>
          </a:xfrm>
          <a:prstGeom prst="rect">
            <a:avLst/>
          </a:prstGeom>
          <a:solidFill>
            <a:srgbClr val="184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0704CB40-160A-1D63-05CB-A2C505B8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6953250" cy="3476625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7D725E07-354A-545E-794A-D1442082F9E7}"/>
              </a:ext>
            </a:extLst>
          </p:cNvPr>
          <p:cNvSpPr txBox="1">
            <a:spLocks/>
          </p:cNvSpPr>
          <p:nvPr/>
        </p:nvSpPr>
        <p:spPr>
          <a:xfrm>
            <a:off x="466726" y="0"/>
            <a:ext cx="7667822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i="1" dirty="0"/>
              <a:t>PURPLE PINKIES: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5ABD23-A01F-8ED9-3773-3E7C729C070B}"/>
              </a:ext>
            </a:extLst>
          </p:cNvPr>
          <p:cNvSpPr txBox="1"/>
          <p:nvPr/>
        </p:nvSpPr>
        <p:spPr>
          <a:xfrm>
            <a:off x="213704" y="1154860"/>
            <a:ext cx="9260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In countries where polio is a threat, kids’ pinkies are marked with purple ink after they’re immunized, helping health workers know which kids are protected.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C7FF8B-46B6-AA86-EB1A-B7617C7B5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740" y="146300"/>
            <a:ext cx="1965556" cy="1965556"/>
          </a:xfrm>
          <a:prstGeom prst="rect">
            <a:avLst/>
          </a:prstGeom>
        </p:spPr>
      </p:pic>
      <p:pic>
        <p:nvPicPr>
          <p:cNvPr id="7" name="Picture 6" descr="A picture containing person, child, child, young&#10;&#10;Description automatically generated">
            <a:extLst>
              <a:ext uri="{FF2B5EF4-FFF2-40B4-BE49-F238E27FC236}">
                <a16:creationId xmlns:a16="http://schemas.microsoft.com/office/drawing/2014/main" id="{235F0BC4-1040-6E7D-4CDD-AEF084C40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197" y="2252111"/>
            <a:ext cx="7470712" cy="4535789"/>
          </a:xfrm>
          <a:prstGeom prst="rect">
            <a:avLst/>
          </a:prstGeom>
        </p:spPr>
      </p:pic>
      <p:pic>
        <p:nvPicPr>
          <p:cNvPr id="10" name="Picture 9" descr="A couple of kids posing for the camera&#10;&#10;Description automatically generated with low confidence">
            <a:extLst>
              <a:ext uri="{FF2B5EF4-FFF2-40B4-BE49-F238E27FC236}">
                <a16:creationId xmlns:a16="http://schemas.microsoft.com/office/drawing/2014/main" id="{A3504C9E-DF9D-0D81-463D-2A5C90E89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13" y="2985771"/>
            <a:ext cx="4312371" cy="32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8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15333617-6607-327A-F046-2543D491C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6330950" cy="3165475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7D725E07-354A-545E-794A-D1442082F9E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092700" cy="2311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i="1" dirty="0"/>
              <a:t>WORLD</a:t>
            </a:r>
          </a:p>
          <a:p>
            <a:pPr algn="ctr"/>
            <a:r>
              <a:rPr lang="en-US" sz="5000" i="1" dirty="0"/>
              <a:t>IMMUNIZATION</a:t>
            </a:r>
          </a:p>
          <a:p>
            <a:pPr algn="ctr"/>
            <a:r>
              <a:rPr lang="en-US" sz="5000" i="1" dirty="0"/>
              <a:t>WEEK</a:t>
            </a:r>
          </a:p>
        </p:txBody>
      </p:sp>
      <p:pic>
        <p:nvPicPr>
          <p:cNvPr id="10" name="Picture 9" descr="A person carrying a child&#10;&#10;Description automatically generated with medium confidence">
            <a:extLst>
              <a:ext uri="{FF2B5EF4-FFF2-40B4-BE49-F238E27FC236}">
                <a16:creationId xmlns:a16="http://schemas.microsoft.com/office/drawing/2014/main" id="{1BCAFA1E-7EEF-24F1-C353-F6E110EEB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28E144-7493-B2C3-C967-F02536C5D862}"/>
              </a:ext>
            </a:extLst>
          </p:cNvPr>
          <p:cNvSpPr txBox="1"/>
          <p:nvPr/>
        </p:nvSpPr>
        <p:spPr>
          <a:xfrm>
            <a:off x="190500" y="2349500"/>
            <a:ext cx="49021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Because #VaccinesWork, Rotary &amp; partners have reduced polio cases by 99.9% worldwide since 1988.</a:t>
            </a:r>
          </a:p>
          <a:p>
            <a:endParaRPr lang="en-US" sz="2400" dirty="0"/>
          </a:p>
          <a:p>
            <a:r>
              <a:rPr lang="en-US" sz="2400" dirty="0"/>
              <a:t>But we won't stop until we end the disease for good. Donate to support #EndPolio:</a:t>
            </a:r>
          </a:p>
          <a:p>
            <a:r>
              <a:rPr lang="en-US" sz="2400" dirty="0">
                <a:hlinkClick r:id="rId4"/>
              </a:rPr>
              <a:t>endpolio.org/donate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076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A96EB8-2226-AAE0-22E4-1B2F0FD6C1C5}"/>
              </a:ext>
            </a:extLst>
          </p:cNvPr>
          <p:cNvSpPr/>
          <p:nvPr/>
        </p:nvSpPr>
        <p:spPr>
          <a:xfrm>
            <a:off x="9842500" y="0"/>
            <a:ext cx="2349500" cy="6858000"/>
          </a:xfrm>
          <a:prstGeom prst="rect">
            <a:avLst/>
          </a:prstGeom>
          <a:solidFill>
            <a:srgbClr val="184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0704CB40-160A-1D63-05CB-A2C505B8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25"/>
            <a:ext cx="6953250" cy="3476625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7D725E07-354A-545E-794A-D1442082F9E7}"/>
              </a:ext>
            </a:extLst>
          </p:cNvPr>
          <p:cNvSpPr txBox="1">
            <a:spLocks/>
          </p:cNvSpPr>
          <p:nvPr/>
        </p:nvSpPr>
        <p:spPr>
          <a:xfrm>
            <a:off x="466726" y="0"/>
            <a:ext cx="7667822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i="1" dirty="0"/>
              <a:t>WORLD POLIO 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5ABD23-A01F-8ED9-3773-3E7C729C070B}"/>
              </a:ext>
            </a:extLst>
          </p:cNvPr>
          <p:cNvSpPr txBox="1"/>
          <p:nvPr/>
        </p:nvSpPr>
        <p:spPr>
          <a:xfrm>
            <a:off x="731520" y="1340405"/>
            <a:ext cx="85820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Tuesday October 24, 2023 is World Polio Day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Ideas for Rotary Clubs to raise awareness and donations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C7FF8B-46B6-AA86-EB1A-B7617C7B5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472" y="2336969"/>
            <a:ext cx="1965556" cy="1965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AD319F-53A7-A351-51C7-FD58A671E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59" y="2398987"/>
            <a:ext cx="9212869" cy="364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995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18357</TotalTime>
  <Words>706</Words>
  <Application>Microsoft Office PowerPoint</Application>
  <PresentationFormat>Widescreen</PresentationFormat>
  <Paragraphs>66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Anne Nauts</cp:lastModifiedBy>
  <cp:revision>196</cp:revision>
  <cp:lastPrinted>2023-03-21T14:51:47Z</cp:lastPrinted>
  <dcterms:created xsi:type="dcterms:W3CDTF">2019-11-18T03:22:22Z</dcterms:created>
  <dcterms:modified xsi:type="dcterms:W3CDTF">2023-04-24T22:13:27Z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