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f701326255_1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f701326255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7013262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f701326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5af68e6b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5af68e6b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5af68e6b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5af68e6b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701326255_1_18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f701326255_1_1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f70132625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f70132625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f701326255_1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f701326255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f701326255_1_19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f701326255_1_1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f701326255_1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f701326255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701326255_1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f701326255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701326255_1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f701326255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f701326255_1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f701326255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f701326255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f7013262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drive.google.com/file/d/16nF9Mn4KTnTd0Nc5XgQQo_BEyLhhDTkR/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rotary6380.org/page/showhomepa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drive.google.com/file/d/1_hcan733CLd1RowyNc3hPCnvD2wOZp7X/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2987954" y="1060033"/>
            <a:ext cx="6216093" cy="4718992"/>
            <a:chOff x="2987954" y="1136233"/>
            <a:chExt cx="6216093" cy="4718992"/>
          </a:xfrm>
        </p:grpSpPr>
        <p:pic>
          <p:nvPicPr>
            <p:cNvPr id="85" name="Google Shape;85;p13"/>
            <p:cNvPicPr preferRelativeResize="0"/>
            <p:nvPr/>
          </p:nvPicPr>
          <p:blipFill rotWithShape="1">
            <a:blip r:embed="rId3">
              <a:alphaModFix/>
            </a:blip>
            <a:srcRect b="0" l="0" r="0" t="0"/>
            <a:stretch/>
          </p:blipFill>
          <p:spPr>
            <a:xfrm>
              <a:off x="2987954" y="1136233"/>
              <a:ext cx="6216093" cy="3518734"/>
            </a:xfrm>
            <a:prstGeom prst="rect">
              <a:avLst/>
            </a:prstGeom>
            <a:noFill/>
            <a:ln cap="flat" cmpd="sng" w="9525">
              <a:solidFill>
                <a:schemeClr val="lt1"/>
              </a:solidFill>
              <a:prstDash val="solid"/>
              <a:round/>
              <a:headEnd len="sm" w="sm" type="none"/>
              <a:tailEnd len="sm" w="sm" type="none"/>
            </a:ln>
          </p:spPr>
        </p:pic>
        <p:sp>
          <p:nvSpPr>
            <p:cNvPr id="86" name="Google Shape;86;p13"/>
            <p:cNvSpPr/>
            <p:nvPr/>
          </p:nvSpPr>
          <p:spPr>
            <a:xfrm>
              <a:off x="6335950" y="2053175"/>
              <a:ext cx="1341000" cy="12222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highlight>
                  <a:schemeClr val="lt1"/>
                </a:highlight>
              </a:endParaRPr>
            </a:p>
          </p:txBody>
        </p:sp>
        <p:sp>
          <p:nvSpPr>
            <p:cNvPr id="87" name="Google Shape;87;p13"/>
            <p:cNvSpPr txBox="1"/>
            <p:nvPr/>
          </p:nvSpPr>
          <p:spPr>
            <a:xfrm>
              <a:off x="3116000" y="4673525"/>
              <a:ext cx="5769000" cy="1181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US" sz="4700">
                  <a:solidFill>
                    <a:schemeClr val="dk2"/>
                  </a:solidFill>
                  <a:latin typeface="Century Gothic"/>
                  <a:ea typeface="Century Gothic"/>
                  <a:cs typeface="Century Gothic"/>
                  <a:sym typeface="Century Gothic"/>
                </a:rPr>
                <a:t>+</a:t>
              </a:r>
              <a:endParaRPr sz="4700">
                <a:solidFill>
                  <a:schemeClr val="dk2"/>
                </a:solidFill>
                <a:latin typeface="Century Gothic"/>
                <a:ea typeface="Century Gothic"/>
                <a:cs typeface="Century Gothic"/>
                <a:sym typeface="Century Gothic"/>
              </a:endParaRPr>
            </a:p>
            <a:p>
              <a:pPr indent="0" lvl="0" marL="0" rtl="0" algn="ctr">
                <a:spcBef>
                  <a:spcPts val="0"/>
                </a:spcBef>
                <a:spcAft>
                  <a:spcPts val="0"/>
                </a:spcAft>
                <a:buNone/>
              </a:pPr>
              <a:r>
                <a:rPr lang="en-US" sz="4700">
                  <a:solidFill>
                    <a:schemeClr val="dk2"/>
                  </a:solidFill>
                  <a:latin typeface="Century Gothic"/>
                  <a:ea typeface="Century Gothic"/>
                  <a:cs typeface="Century Gothic"/>
                  <a:sym typeface="Century Gothic"/>
                </a:rPr>
                <a:t>District  6400</a:t>
              </a:r>
              <a:endParaRPr sz="4700">
                <a:solidFill>
                  <a:schemeClr val="dk2"/>
                </a:solidFill>
                <a:latin typeface="Century Gothic"/>
                <a:ea typeface="Century Gothic"/>
                <a:cs typeface="Century Gothic"/>
                <a:sym typeface="Century Gothic"/>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8888"/>
        </a:solidFill>
      </p:bgPr>
    </p:bg>
    <p:spTree>
      <p:nvGrpSpPr>
        <p:cNvPr id="149" name="Shape 149"/>
        <p:cNvGrpSpPr/>
        <p:nvPr/>
      </p:nvGrpSpPr>
      <p:grpSpPr>
        <a:xfrm>
          <a:off x="0" y="0"/>
          <a:ext cx="0" cy="0"/>
          <a:chOff x="0" y="0"/>
          <a:chExt cx="0" cy="0"/>
        </a:xfrm>
      </p:grpSpPr>
      <p:sp>
        <p:nvSpPr>
          <p:cNvPr id="150" name="Google Shape;150;p22"/>
          <p:cNvSpPr txBox="1"/>
          <p:nvPr>
            <p:ph type="title"/>
          </p:nvPr>
        </p:nvSpPr>
        <p:spPr>
          <a:xfrm>
            <a:off x="839800" y="457200"/>
            <a:ext cx="3932100" cy="391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and </a:t>
            </a:r>
            <a:endParaRPr/>
          </a:p>
          <a:p>
            <a:pPr indent="0" lvl="0" marL="0" rtl="0" algn="l">
              <a:spcBef>
                <a:spcPts val="0"/>
              </a:spcBef>
              <a:spcAft>
                <a:spcPts val="0"/>
              </a:spcAft>
              <a:buNone/>
            </a:pPr>
            <a:r>
              <a:rPr lang="en-US"/>
              <a:t>we </a:t>
            </a:r>
            <a:endParaRPr/>
          </a:p>
          <a:p>
            <a:pPr indent="0" lvl="0" marL="0" rtl="0" algn="l">
              <a:spcBef>
                <a:spcPts val="0"/>
              </a:spcBef>
              <a:spcAft>
                <a:spcPts val="0"/>
              </a:spcAft>
              <a:buNone/>
            </a:pPr>
            <a:r>
              <a:rPr lang="en-US"/>
              <a:t>reflect </a:t>
            </a:r>
            <a:endParaRPr/>
          </a:p>
        </p:txBody>
      </p:sp>
      <p:sp>
        <p:nvSpPr>
          <p:cNvPr id="151" name="Google Shape;151;p22"/>
          <p:cNvSpPr/>
          <p:nvPr>
            <p:ph idx="2" type="pic"/>
          </p:nvPr>
        </p:nvSpPr>
        <p:spPr>
          <a:xfrm>
            <a:off x="5183188" y="987425"/>
            <a:ext cx="6172200" cy="4873500"/>
          </a:xfrm>
          <a:prstGeom prst="rect">
            <a:avLst/>
          </a:prstGeom>
        </p:spPr>
      </p:sp>
      <p:pic>
        <p:nvPicPr>
          <p:cNvPr id="152" name="Google Shape;152;p22" title="MVI_1281.MOV">
            <a:hlinkClick r:id="rId3"/>
          </p:cNvPr>
          <p:cNvPicPr preferRelativeResize="0"/>
          <p:nvPr/>
        </p:nvPicPr>
        <p:blipFill>
          <a:blip r:embed="rId4">
            <a:alphaModFix/>
          </a:blip>
          <a:stretch>
            <a:fillRect/>
          </a:stretch>
        </p:blipFill>
        <p:spPr>
          <a:xfrm>
            <a:off x="3372425" y="0"/>
            <a:ext cx="8819575" cy="6614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838200" y="212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Where: Camp Copnecontic - Fenton, MI</a:t>
            </a:r>
            <a:endParaRPr/>
          </a:p>
        </p:txBody>
      </p:sp>
      <p:sp>
        <p:nvSpPr>
          <p:cNvPr id="158" name="Google Shape;158;p23"/>
          <p:cNvSpPr txBox="1"/>
          <p:nvPr>
            <p:ph idx="1" type="body"/>
          </p:nvPr>
        </p:nvSpPr>
        <p:spPr>
          <a:xfrm>
            <a:off x="838200" y="5538050"/>
            <a:ext cx="10515600" cy="1110300"/>
          </a:xfrm>
          <a:prstGeom prst="rect">
            <a:avLst/>
          </a:prstGeom>
        </p:spPr>
        <p:txBody>
          <a:bodyPr anchorCtr="0" anchor="t" bIns="45700" lIns="91425" spcFirstLastPara="1" rIns="91425" wrap="square" tIns="45700">
            <a:noAutofit/>
          </a:bodyPr>
          <a:lstStyle/>
          <a:p>
            <a:pPr indent="0" lvl="0" marL="0" rtl="0" algn="ctr">
              <a:lnSpc>
                <a:spcPct val="70000"/>
              </a:lnSpc>
              <a:spcBef>
                <a:spcPts val="1000"/>
              </a:spcBef>
              <a:spcAft>
                <a:spcPts val="0"/>
              </a:spcAft>
              <a:buSzPts val="605"/>
              <a:buNone/>
            </a:pPr>
            <a:r>
              <a:rPr lang="en-US" sz="2840"/>
              <a:t>This program is designed to be experienced up to 3 years in a row as a student, plus continuation through leadership roles and transition into Rotaract &amp; Rotary (this is our pipeline of future Rotarians) </a:t>
            </a:r>
            <a:endParaRPr sz="2840"/>
          </a:p>
        </p:txBody>
      </p:sp>
      <p:sp>
        <p:nvSpPr>
          <p:cNvPr id="159" name="Google Shape;159;p23"/>
          <p:cNvSpPr/>
          <p:nvPr/>
        </p:nvSpPr>
        <p:spPr>
          <a:xfrm>
            <a:off x="61250" y="1324899"/>
            <a:ext cx="5721678" cy="3832164"/>
          </a:xfrm>
          <a:prstGeom prst="irregularSeal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300"/>
              <a:t>Save the date!!! </a:t>
            </a:r>
            <a:endParaRPr b="1" sz="2300"/>
          </a:p>
          <a:p>
            <a:pPr indent="0" lvl="0" marL="0" rtl="0" algn="ctr">
              <a:spcBef>
                <a:spcPts val="0"/>
              </a:spcBef>
              <a:spcAft>
                <a:spcPts val="0"/>
              </a:spcAft>
              <a:buNone/>
            </a:pPr>
            <a:r>
              <a:rPr b="1" lang="en-US" sz="2300"/>
              <a:t>RYLA </a:t>
            </a:r>
            <a:endParaRPr b="1" sz="2300"/>
          </a:p>
          <a:p>
            <a:pPr indent="0" lvl="0" marL="0" rtl="0" algn="ctr">
              <a:spcBef>
                <a:spcPts val="0"/>
              </a:spcBef>
              <a:spcAft>
                <a:spcPts val="0"/>
              </a:spcAft>
              <a:buNone/>
            </a:pPr>
            <a:r>
              <a:rPr b="1" lang="en-US" sz="2300"/>
              <a:t>April 19-21, 2024 </a:t>
            </a:r>
            <a:endParaRPr b="1" sz="2300"/>
          </a:p>
        </p:txBody>
      </p:sp>
      <p:sp>
        <p:nvSpPr>
          <p:cNvPr id="160" name="Google Shape;160;p23"/>
          <p:cNvSpPr/>
          <p:nvPr/>
        </p:nvSpPr>
        <p:spPr>
          <a:xfrm>
            <a:off x="5239200" y="1324900"/>
            <a:ext cx="6026724" cy="3832164"/>
          </a:xfrm>
          <a:prstGeom prst="irregularSeal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300">
                <a:solidFill>
                  <a:schemeClr val="dk1"/>
                </a:solidFill>
              </a:rPr>
              <a:t>2 districts </a:t>
            </a:r>
            <a:endParaRPr b="1" sz="2300">
              <a:solidFill>
                <a:schemeClr val="dk1"/>
              </a:solidFill>
            </a:endParaRPr>
          </a:p>
          <a:p>
            <a:pPr indent="0" lvl="0" marL="0" rtl="0" algn="ctr">
              <a:spcBef>
                <a:spcPts val="0"/>
              </a:spcBef>
              <a:spcAft>
                <a:spcPts val="0"/>
              </a:spcAft>
              <a:buNone/>
            </a:pPr>
            <a:r>
              <a:rPr b="1" lang="en-US" sz="2300"/>
              <a:t>3 days </a:t>
            </a:r>
            <a:endParaRPr b="1" sz="2300"/>
          </a:p>
          <a:p>
            <a:pPr indent="0" lvl="0" marL="0" rtl="0" algn="ctr">
              <a:spcBef>
                <a:spcPts val="0"/>
              </a:spcBef>
              <a:spcAft>
                <a:spcPts val="0"/>
              </a:spcAft>
              <a:buNone/>
            </a:pPr>
            <a:r>
              <a:rPr b="1" lang="en-US" sz="2300"/>
              <a:t>200+ students</a:t>
            </a:r>
            <a:endParaRPr b="1" sz="2300"/>
          </a:p>
          <a:p>
            <a:pPr indent="0" lvl="0" marL="0" rtl="0" algn="ctr">
              <a:spcBef>
                <a:spcPts val="0"/>
              </a:spcBef>
              <a:spcAft>
                <a:spcPts val="0"/>
              </a:spcAft>
              <a:buNone/>
            </a:pPr>
            <a:r>
              <a:rPr b="1" lang="en-US" sz="2300"/>
              <a:t>$250/per student </a:t>
            </a:r>
            <a:endParaRPr b="1" sz="2300"/>
          </a:p>
          <a:p>
            <a:pPr indent="0" lvl="0" marL="0" rtl="0" algn="ctr">
              <a:spcBef>
                <a:spcPts val="0"/>
              </a:spcBef>
              <a:spcAft>
                <a:spcPts val="0"/>
              </a:spcAft>
              <a:buNone/>
            </a:pPr>
            <a:r>
              <a:t/>
            </a:r>
            <a:endParaRPr b="1"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ctrTitle"/>
          </p:nvPr>
        </p:nvSpPr>
        <p:spPr>
          <a:xfrm>
            <a:off x="1524000" y="360367"/>
            <a:ext cx="9144000" cy="8574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t>Timeline</a:t>
            </a:r>
            <a:endParaRPr/>
          </a:p>
        </p:txBody>
      </p:sp>
      <p:sp>
        <p:nvSpPr>
          <p:cNvPr id="166" name="Google Shape;166;p24"/>
          <p:cNvSpPr txBox="1"/>
          <p:nvPr>
            <p:ph idx="1" type="subTitle"/>
          </p:nvPr>
        </p:nvSpPr>
        <p:spPr>
          <a:xfrm>
            <a:off x="1524000" y="1217775"/>
            <a:ext cx="9144000" cy="5290200"/>
          </a:xfrm>
          <a:prstGeom prst="rect">
            <a:avLst/>
          </a:prstGeom>
        </p:spPr>
        <p:txBody>
          <a:bodyPr anchorCtr="0" anchor="t" bIns="45700" lIns="91425" spcFirstLastPara="1" rIns="91425" wrap="square" tIns="45700">
            <a:normAutofit/>
          </a:bodyPr>
          <a:lstStyle/>
          <a:p>
            <a:pPr indent="-406400" lvl="0" marL="457200" rtl="0" algn="l">
              <a:lnSpc>
                <a:spcPct val="100000"/>
              </a:lnSpc>
              <a:spcBef>
                <a:spcPts val="0"/>
              </a:spcBef>
              <a:spcAft>
                <a:spcPts val="0"/>
              </a:spcAft>
              <a:buClr>
                <a:schemeClr val="dk1"/>
              </a:buClr>
              <a:buSzPts val="2800"/>
              <a:buFont typeface="Calibri"/>
              <a:buChar char="●"/>
            </a:pPr>
            <a:r>
              <a:rPr lang="en-US" sz="2800"/>
              <a:t>Step  1 </a:t>
            </a:r>
            <a:endParaRPr sz="2800"/>
          </a:p>
          <a:p>
            <a:pPr indent="-406400" lvl="1" marL="914400" rtl="0" algn="l">
              <a:lnSpc>
                <a:spcPct val="100000"/>
              </a:lnSpc>
              <a:spcBef>
                <a:spcPts val="0"/>
              </a:spcBef>
              <a:spcAft>
                <a:spcPts val="0"/>
              </a:spcAft>
              <a:buClr>
                <a:schemeClr val="dk1"/>
              </a:buClr>
              <a:buSzPts val="2800"/>
              <a:buFont typeface="Calibri"/>
              <a:buChar char="○"/>
            </a:pPr>
            <a:r>
              <a:rPr lang="en-US" sz="2800"/>
              <a:t>Confirm students to attend RYLA</a:t>
            </a:r>
            <a:endParaRPr sz="2800"/>
          </a:p>
          <a:p>
            <a:pPr indent="-406400" lvl="0" marL="457200" rtl="0" algn="l">
              <a:lnSpc>
                <a:spcPct val="100000"/>
              </a:lnSpc>
              <a:spcBef>
                <a:spcPts val="0"/>
              </a:spcBef>
              <a:spcAft>
                <a:spcPts val="0"/>
              </a:spcAft>
              <a:buClr>
                <a:schemeClr val="dk1"/>
              </a:buClr>
              <a:buSzPts val="2800"/>
              <a:buFont typeface="Calibri"/>
              <a:buChar char="●"/>
            </a:pPr>
            <a:r>
              <a:rPr lang="en-US" sz="2800"/>
              <a:t>Step 2</a:t>
            </a:r>
            <a:endParaRPr sz="2800"/>
          </a:p>
          <a:p>
            <a:pPr indent="-406400" lvl="1" marL="914400" rtl="0" algn="l">
              <a:lnSpc>
                <a:spcPct val="100000"/>
              </a:lnSpc>
              <a:spcBef>
                <a:spcPts val="0"/>
              </a:spcBef>
              <a:spcAft>
                <a:spcPts val="0"/>
              </a:spcAft>
              <a:buClr>
                <a:srgbClr val="000000"/>
              </a:buClr>
              <a:buSzPts val="2800"/>
              <a:buChar char="○"/>
            </a:pPr>
            <a:r>
              <a:rPr lang="en-US" sz="2800"/>
              <a:t>Have the students register for RYLA. Link: </a:t>
            </a:r>
            <a:r>
              <a:rPr lang="en-US" sz="2800" u="sng">
                <a:solidFill>
                  <a:schemeClr val="hlink"/>
                </a:solidFill>
                <a:latin typeface="Arial"/>
                <a:ea typeface="Arial"/>
                <a:cs typeface="Arial"/>
                <a:sym typeface="Arial"/>
                <a:hlinkClick r:id="rId3"/>
              </a:rPr>
              <a:t>https://rotary6380.org/page/showhomepage/</a:t>
            </a:r>
            <a:r>
              <a:rPr lang="en-US" sz="2800"/>
              <a:t> </a:t>
            </a:r>
            <a:endParaRPr sz="2800"/>
          </a:p>
          <a:p>
            <a:pPr indent="-406400" lvl="0" marL="457200" rtl="0" algn="l">
              <a:lnSpc>
                <a:spcPct val="100000"/>
              </a:lnSpc>
              <a:spcBef>
                <a:spcPts val="0"/>
              </a:spcBef>
              <a:spcAft>
                <a:spcPts val="0"/>
              </a:spcAft>
              <a:buClr>
                <a:schemeClr val="dk1"/>
              </a:buClr>
              <a:buSzPts val="2800"/>
              <a:buFont typeface="Calibri"/>
              <a:buChar char="●"/>
            </a:pPr>
            <a:r>
              <a:rPr lang="en-US" sz="2800"/>
              <a:t>Step 3 </a:t>
            </a:r>
            <a:endParaRPr sz="2800"/>
          </a:p>
          <a:p>
            <a:pPr indent="-406400" lvl="1" marL="914400" rtl="0" algn="l">
              <a:lnSpc>
                <a:spcPct val="100000"/>
              </a:lnSpc>
              <a:spcBef>
                <a:spcPts val="0"/>
              </a:spcBef>
              <a:spcAft>
                <a:spcPts val="0"/>
              </a:spcAft>
              <a:buClr>
                <a:srgbClr val="000000"/>
              </a:buClr>
              <a:buSzPts val="2800"/>
              <a:buChar char="○"/>
            </a:pPr>
            <a:r>
              <a:rPr lang="en-US" sz="2800"/>
              <a:t>Application/waivers will be sent to students/guardians to sign</a:t>
            </a:r>
            <a:endParaRPr sz="2800"/>
          </a:p>
          <a:p>
            <a:pPr indent="-406400" lvl="0" marL="457200" rtl="0" algn="l">
              <a:lnSpc>
                <a:spcPct val="100000"/>
              </a:lnSpc>
              <a:spcBef>
                <a:spcPts val="0"/>
              </a:spcBef>
              <a:spcAft>
                <a:spcPts val="0"/>
              </a:spcAft>
              <a:buClr>
                <a:schemeClr val="dk1"/>
              </a:buClr>
              <a:buSzPts val="2800"/>
              <a:buFont typeface="Calibri"/>
              <a:buChar char="●"/>
            </a:pPr>
            <a:r>
              <a:rPr lang="en-US" sz="2800"/>
              <a:t>Step 4 </a:t>
            </a:r>
            <a:endParaRPr sz="2800"/>
          </a:p>
          <a:p>
            <a:pPr indent="-406400" lvl="1" marL="914400" rtl="0" algn="l">
              <a:lnSpc>
                <a:spcPct val="100000"/>
              </a:lnSpc>
              <a:spcBef>
                <a:spcPts val="0"/>
              </a:spcBef>
              <a:spcAft>
                <a:spcPts val="0"/>
              </a:spcAft>
              <a:buClr>
                <a:srgbClr val="000000"/>
              </a:buClr>
              <a:buSzPts val="2800"/>
              <a:buChar char="○"/>
            </a:pPr>
            <a:r>
              <a:rPr lang="en-US" sz="2800"/>
              <a:t>Attend RYLA April 19-21, 2024</a:t>
            </a:r>
            <a:endParaRPr sz="2800"/>
          </a:p>
          <a:p>
            <a:pPr indent="-406400" lvl="0" marL="457200" rtl="0" algn="l">
              <a:lnSpc>
                <a:spcPct val="100000"/>
              </a:lnSpc>
              <a:spcBef>
                <a:spcPts val="0"/>
              </a:spcBef>
              <a:spcAft>
                <a:spcPts val="0"/>
              </a:spcAft>
              <a:buClr>
                <a:schemeClr val="dk1"/>
              </a:buClr>
              <a:buSzPts val="2800"/>
              <a:buFont typeface="Calibri"/>
              <a:buChar char="●"/>
            </a:pPr>
            <a:r>
              <a:rPr lang="en-US" sz="2800"/>
              <a:t>Step 5</a:t>
            </a:r>
            <a:endParaRPr sz="2800"/>
          </a:p>
          <a:p>
            <a:pPr indent="-406400" lvl="1" marL="914400" rtl="0" algn="l">
              <a:lnSpc>
                <a:spcPct val="100000"/>
              </a:lnSpc>
              <a:spcBef>
                <a:spcPts val="0"/>
              </a:spcBef>
              <a:spcAft>
                <a:spcPts val="0"/>
              </a:spcAft>
              <a:buClr>
                <a:srgbClr val="000000"/>
              </a:buClr>
              <a:buSzPts val="2800"/>
              <a:buChar char="○"/>
            </a:pPr>
            <a:r>
              <a:rPr lang="en-US" sz="2800"/>
              <a:t>Service projects come back to the communities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ctrTitle"/>
          </p:nvPr>
        </p:nvSpPr>
        <p:spPr>
          <a:xfrm>
            <a:off x="1524000" y="284169"/>
            <a:ext cx="9144000" cy="1163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TEAMS</a:t>
            </a:r>
            <a:endParaRPr/>
          </a:p>
        </p:txBody>
      </p:sp>
      <p:sp>
        <p:nvSpPr>
          <p:cNvPr id="172" name="Google Shape;172;p25"/>
          <p:cNvSpPr txBox="1"/>
          <p:nvPr>
            <p:ph idx="1" type="subTitle"/>
          </p:nvPr>
        </p:nvSpPr>
        <p:spPr>
          <a:xfrm>
            <a:off x="1524000" y="1615054"/>
            <a:ext cx="9144000" cy="49368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a:t>RYLArians = </a:t>
            </a:r>
            <a:r>
              <a:rPr lang="en-US" sz="1800" u="sng">
                <a:latin typeface="Times New Roman"/>
                <a:ea typeface="Times New Roman"/>
                <a:cs typeface="Times New Roman"/>
                <a:sym typeface="Times New Roman"/>
              </a:rPr>
              <a:t>High School Students</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ctr">
              <a:spcBef>
                <a:spcPts val="1000"/>
              </a:spcBef>
              <a:spcAft>
                <a:spcPts val="0"/>
              </a:spcAft>
              <a:buNone/>
            </a:pPr>
            <a:r>
              <a:rPr lang="en-US" sz="1800">
                <a:latin typeface="Times New Roman"/>
                <a:ea typeface="Times New Roman"/>
                <a:cs typeface="Times New Roman"/>
                <a:sym typeface="Times New Roman"/>
              </a:rPr>
              <a:t>Attend as RYLArians to build a foundation as future leaders, develop tools to find their own leadership ability, gain confidence to go out and make positive change. AND come back to their communities to perform service projects!</a:t>
            </a:r>
            <a:endParaRPr sz="1800"/>
          </a:p>
          <a:p>
            <a:pPr indent="0" lvl="0" marL="0" rtl="0" algn="ctr">
              <a:spcBef>
                <a:spcPts val="1000"/>
              </a:spcBef>
              <a:spcAft>
                <a:spcPts val="0"/>
              </a:spcAft>
              <a:buNone/>
            </a:pPr>
            <a:r>
              <a:t/>
            </a:r>
            <a:endParaRPr sz="1800"/>
          </a:p>
          <a:p>
            <a:pPr indent="0" lvl="0" marL="0" rtl="0" algn="ctr">
              <a:spcBef>
                <a:spcPts val="1000"/>
              </a:spcBef>
              <a:spcAft>
                <a:spcPts val="0"/>
              </a:spcAft>
              <a:buNone/>
            </a:pPr>
            <a:r>
              <a:rPr lang="en-US"/>
              <a:t>TEAM LEADS = </a:t>
            </a:r>
            <a:r>
              <a:rPr lang="en-US" sz="1800" u="sng">
                <a:latin typeface="Times New Roman"/>
                <a:ea typeface="Times New Roman"/>
                <a:cs typeface="Times New Roman"/>
                <a:sym typeface="Times New Roman"/>
              </a:rPr>
              <a:t>College Age / Younger Adults</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ctr">
              <a:spcBef>
                <a:spcPts val="1000"/>
              </a:spcBef>
              <a:spcAft>
                <a:spcPts val="0"/>
              </a:spcAft>
              <a:buNone/>
            </a:pPr>
            <a:r>
              <a:rPr lang="en-US" sz="1800">
                <a:latin typeface="Times New Roman"/>
                <a:ea typeface="Times New Roman"/>
                <a:cs typeface="Times New Roman"/>
                <a:sym typeface="Times New Roman"/>
              </a:rPr>
              <a:t>Attend as Team Leaders to provide a safe and inclusive learning environment. Grow as leaders through guiding high school students in their leadership development and gain mentorship from our passionate </a:t>
            </a:r>
            <a:r>
              <a:rPr lang="en-US" sz="1800">
                <a:latin typeface="Times New Roman"/>
                <a:ea typeface="Times New Roman"/>
                <a:cs typeface="Times New Roman"/>
                <a:sym typeface="Times New Roman"/>
              </a:rPr>
              <a:t>Rotarians</a:t>
            </a:r>
            <a:r>
              <a:rPr lang="en-US" sz="1800">
                <a:latin typeface="Times New Roman"/>
                <a:ea typeface="Times New Roman"/>
                <a:cs typeface="Times New Roman"/>
                <a:sym typeface="Times New Roman"/>
              </a:rPr>
              <a:t> focusing on the future of Rotary. </a:t>
            </a:r>
            <a:br>
              <a:rPr lang="en-US" sz="1800"/>
            </a:br>
            <a:br>
              <a:rPr lang="en-US"/>
            </a:br>
            <a:r>
              <a:rPr lang="en-US"/>
              <a:t>TEAM MENTORS = </a:t>
            </a:r>
            <a:r>
              <a:rPr lang="en-US" sz="1800" u="sng">
                <a:latin typeface="Times New Roman"/>
                <a:ea typeface="Times New Roman"/>
                <a:cs typeface="Times New Roman"/>
                <a:sym typeface="Times New Roman"/>
              </a:rPr>
              <a:t>Young At Heart Rotarians</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ctr">
              <a:spcBef>
                <a:spcPts val="1000"/>
              </a:spcBef>
              <a:spcAft>
                <a:spcPts val="0"/>
              </a:spcAft>
              <a:buNone/>
            </a:pPr>
            <a:r>
              <a:rPr lang="en-US" sz="1800">
                <a:latin typeface="Times New Roman"/>
                <a:ea typeface="Times New Roman"/>
                <a:cs typeface="Times New Roman"/>
                <a:sym typeface="Times New Roman"/>
              </a:rPr>
              <a:t>Attend as Team Mentors to provide life experience of leadership, personal development, and service to both RYLArians and Team Leaders. Help grow the passion with the next generation to become Rotarians through hands on learning opportunities.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ctrTitle"/>
          </p:nvPr>
        </p:nvSpPr>
        <p:spPr>
          <a:xfrm>
            <a:off x="1524000" y="1122386"/>
            <a:ext cx="9144000" cy="45813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t>Contacts:</a:t>
            </a:r>
            <a:endParaRPr/>
          </a:p>
          <a:p>
            <a:pPr indent="0" lvl="0" marL="0" rtl="0" algn="ctr">
              <a:spcBef>
                <a:spcPts val="0"/>
              </a:spcBef>
              <a:spcAft>
                <a:spcPts val="0"/>
              </a:spcAft>
              <a:buNone/>
            </a:pPr>
            <a:r>
              <a:t/>
            </a:r>
            <a:endParaRPr sz="4400">
              <a:solidFill>
                <a:srgbClr val="0000FF"/>
              </a:solidFill>
            </a:endParaRPr>
          </a:p>
          <a:p>
            <a:pPr indent="0" lvl="0" marL="0" rtl="0" algn="ctr">
              <a:spcBef>
                <a:spcPts val="0"/>
              </a:spcBef>
              <a:spcAft>
                <a:spcPts val="0"/>
              </a:spcAft>
              <a:buNone/>
            </a:pPr>
            <a:r>
              <a:rPr lang="en-US" sz="4400">
                <a:solidFill>
                  <a:srgbClr val="0000FF"/>
                </a:solidFill>
              </a:rPr>
              <a:t>District 6380 </a:t>
            </a:r>
            <a:endParaRPr sz="4400">
              <a:solidFill>
                <a:srgbClr val="0000FF"/>
              </a:solidFill>
            </a:endParaRPr>
          </a:p>
          <a:p>
            <a:pPr indent="0" lvl="0" marL="0" rtl="0" algn="ctr">
              <a:spcBef>
                <a:spcPts val="0"/>
              </a:spcBef>
              <a:spcAft>
                <a:spcPts val="0"/>
              </a:spcAft>
              <a:buNone/>
            </a:pPr>
            <a:r>
              <a:rPr lang="en-US" sz="4400">
                <a:solidFill>
                  <a:srgbClr val="0000FF"/>
                </a:solidFill>
              </a:rPr>
              <a:t>Kristina Schofer</a:t>
            </a:r>
            <a:endParaRPr sz="4400">
              <a:solidFill>
                <a:srgbClr val="0000FF"/>
              </a:solidFill>
            </a:endParaRPr>
          </a:p>
          <a:p>
            <a:pPr indent="0" lvl="0" marL="0" rtl="0" algn="ctr">
              <a:spcBef>
                <a:spcPts val="0"/>
              </a:spcBef>
              <a:spcAft>
                <a:spcPts val="0"/>
              </a:spcAft>
              <a:buNone/>
            </a:pPr>
            <a:r>
              <a:rPr lang="en-US" sz="4400">
                <a:solidFill>
                  <a:srgbClr val="0000FF"/>
                </a:solidFill>
              </a:rPr>
              <a:t>ryladistrict6380@gmail.com </a:t>
            </a:r>
            <a:endParaRPr sz="4400">
              <a:solidFill>
                <a:srgbClr val="0000FF"/>
              </a:solidFill>
            </a:endParaRPr>
          </a:p>
          <a:p>
            <a:pPr indent="0" lvl="0" marL="0" rtl="0" algn="ctr">
              <a:spcBef>
                <a:spcPts val="0"/>
              </a:spcBef>
              <a:spcAft>
                <a:spcPts val="0"/>
              </a:spcAft>
              <a:buNone/>
            </a:pPr>
            <a:r>
              <a:t/>
            </a:r>
            <a:endParaRPr sz="4400">
              <a:solidFill>
                <a:srgbClr val="0000FF"/>
              </a:solidFill>
            </a:endParaRPr>
          </a:p>
          <a:p>
            <a:pPr indent="0" lvl="0" marL="0" rtl="0" algn="ctr">
              <a:spcBef>
                <a:spcPts val="0"/>
              </a:spcBef>
              <a:spcAft>
                <a:spcPts val="0"/>
              </a:spcAft>
              <a:buNone/>
            </a:pPr>
            <a:r>
              <a:rPr lang="en-US" sz="4400">
                <a:solidFill>
                  <a:srgbClr val="0000FF"/>
                </a:solidFill>
              </a:rPr>
              <a:t>District 6400 </a:t>
            </a:r>
            <a:endParaRPr sz="4400">
              <a:solidFill>
                <a:srgbClr val="0000FF"/>
              </a:solidFill>
            </a:endParaRPr>
          </a:p>
          <a:p>
            <a:pPr indent="0" lvl="0" marL="0" rtl="0" algn="ctr">
              <a:spcBef>
                <a:spcPts val="0"/>
              </a:spcBef>
              <a:spcAft>
                <a:spcPts val="0"/>
              </a:spcAft>
              <a:buNone/>
            </a:pPr>
            <a:r>
              <a:rPr lang="en-US" sz="4400">
                <a:solidFill>
                  <a:srgbClr val="0000FF"/>
                </a:solidFill>
              </a:rPr>
              <a:t>Bruce Diven</a:t>
            </a:r>
            <a:endParaRPr sz="4400">
              <a:solidFill>
                <a:srgbClr val="0000FF"/>
              </a:solidFill>
            </a:endParaRPr>
          </a:p>
          <a:p>
            <a:pPr indent="0" lvl="0" marL="0" rtl="0" algn="ctr">
              <a:spcBef>
                <a:spcPts val="0"/>
              </a:spcBef>
              <a:spcAft>
                <a:spcPts val="0"/>
              </a:spcAft>
              <a:buNone/>
            </a:pPr>
            <a:r>
              <a:rPr lang="en-US" sz="4400">
                <a:solidFill>
                  <a:srgbClr val="0000FF"/>
                </a:solidFill>
              </a:rPr>
              <a:t>RYLA6400@gmail.com</a:t>
            </a:r>
            <a:endParaRPr sz="44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1524000" y="7"/>
            <a:ext cx="9144000" cy="2187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What is </a:t>
            </a:r>
            <a:r>
              <a:rPr b="1" lang="en-US" u="sng"/>
              <a:t>R</a:t>
            </a:r>
            <a:r>
              <a:rPr lang="en-US"/>
              <a:t>otary </a:t>
            </a:r>
            <a:r>
              <a:rPr b="1" lang="en-US" u="sng"/>
              <a:t>Y</a:t>
            </a:r>
            <a:r>
              <a:rPr lang="en-US"/>
              <a:t>outh </a:t>
            </a:r>
            <a:r>
              <a:rPr b="1" lang="en-US" u="sng"/>
              <a:t>L</a:t>
            </a:r>
            <a:r>
              <a:rPr lang="en-US"/>
              <a:t>eadership </a:t>
            </a:r>
            <a:r>
              <a:rPr b="1" lang="en-US" u="sng"/>
              <a:t>A</a:t>
            </a:r>
            <a:r>
              <a:rPr lang="en-US"/>
              <a:t>wards</a:t>
            </a:r>
            <a:endParaRPr/>
          </a:p>
        </p:txBody>
      </p:sp>
      <p:sp>
        <p:nvSpPr>
          <p:cNvPr id="93" name="Google Shape;93;p14"/>
          <p:cNvSpPr txBox="1"/>
          <p:nvPr>
            <p:ph idx="1" type="subTitle"/>
          </p:nvPr>
        </p:nvSpPr>
        <p:spPr>
          <a:xfrm>
            <a:off x="3944475" y="1807050"/>
            <a:ext cx="8247600" cy="4991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2450">
                <a:solidFill>
                  <a:srgbClr val="222222"/>
                </a:solidFill>
                <a:highlight>
                  <a:srgbClr val="FFFFFF"/>
                </a:highlight>
                <a:latin typeface="Roboto"/>
                <a:ea typeface="Roboto"/>
                <a:cs typeface="Roboto"/>
                <a:sym typeface="Roboto"/>
              </a:rPr>
              <a:t>RYLA is an intensive training program that brings together our youth, to further develop character, leadership skills and to learn about Rotary. </a:t>
            </a:r>
            <a:endParaRPr sz="2450">
              <a:solidFill>
                <a:srgbClr val="222222"/>
              </a:solidFill>
              <a:highlight>
                <a:srgbClr val="FFFFFF"/>
              </a:highlight>
              <a:latin typeface="Roboto"/>
              <a:ea typeface="Roboto"/>
              <a:cs typeface="Roboto"/>
              <a:sym typeface="Roboto"/>
            </a:endParaRPr>
          </a:p>
          <a:p>
            <a:pPr indent="0" lvl="0" marL="0" rtl="0" algn="ctr">
              <a:spcBef>
                <a:spcPts val="1000"/>
              </a:spcBef>
              <a:spcAft>
                <a:spcPts val="0"/>
              </a:spcAft>
              <a:buNone/>
            </a:pPr>
            <a:r>
              <a:t/>
            </a:r>
            <a:endParaRPr sz="2450">
              <a:solidFill>
                <a:srgbClr val="222222"/>
              </a:solidFill>
              <a:highlight>
                <a:srgbClr val="FFFFFF"/>
              </a:highlight>
              <a:latin typeface="Roboto"/>
              <a:ea typeface="Roboto"/>
              <a:cs typeface="Roboto"/>
              <a:sym typeface="Roboto"/>
            </a:endParaRPr>
          </a:p>
          <a:p>
            <a:pPr indent="0" lvl="0" marL="0" rtl="0" algn="ctr">
              <a:spcBef>
                <a:spcPts val="1000"/>
              </a:spcBef>
              <a:spcAft>
                <a:spcPts val="0"/>
              </a:spcAft>
              <a:buNone/>
            </a:pPr>
            <a:r>
              <a:rPr lang="en-US" sz="2450">
                <a:solidFill>
                  <a:srgbClr val="222222"/>
                </a:solidFill>
                <a:highlight>
                  <a:srgbClr val="FFFFFF"/>
                </a:highlight>
                <a:latin typeface="Roboto"/>
                <a:ea typeface="Roboto"/>
                <a:cs typeface="Roboto"/>
                <a:sym typeface="Roboto"/>
              </a:rPr>
              <a:t>RYLA has team activities that promote:</a:t>
            </a:r>
            <a:endParaRPr sz="2450">
              <a:solidFill>
                <a:srgbClr val="222222"/>
              </a:solidFill>
              <a:highlight>
                <a:srgbClr val="FFFFFF"/>
              </a:highlight>
              <a:latin typeface="Roboto"/>
              <a:ea typeface="Roboto"/>
              <a:cs typeface="Roboto"/>
              <a:sym typeface="Roboto"/>
            </a:endParaRPr>
          </a:p>
          <a:p>
            <a:pPr indent="-384175" lvl="0" marL="457200" rtl="0" algn="ctr">
              <a:spcBef>
                <a:spcPts val="1000"/>
              </a:spcBef>
              <a:spcAft>
                <a:spcPts val="0"/>
              </a:spcAft>
              <a:buClr>
                <a:srgbClr val="222222"/>
              </a:buClr>
              <a:buSzPts val="2450"/>
              <a:buFont typeface="Roboto"/>
              <a:buChar char="●"/>
            </a:pPr>
            <a:r>
              <a:rPr lang="en-US" sz="2450">
                <a:solidFill>
                  <a:srgbClr val="222222"/>
                </a:solidFill>
                <a:highlight>
                  <a:srgbClr val="FFFFFF"/>
                </a:highlight>
                <a:latin typeface="Roboto"/>
                <a:ea typeface="Roboto"/>
                <a:cs typeface="Roboto"/>
                <a:sym typeface="Roboto"/>
              </a:rPr>
              <a:t>Leadership</a:t>
            </a:r>
            <a:endParaRPr sz="2450">
              <a:solidFill>
                <a:srgbClr val="222222"/>
              </a:solidFill>
              <a:highlight>
                <a:srgbClr val="FFFFFF"/>
              </a:highlight>
              <a:latin typeface="Roboto"/>
              <a:ea typeface="Roboto"/>
              <a:cs typeface="Roboto"/>
              <a:sym typeface="Roboto"/>
            </a:endParaRPr>
          </a:p>
          <a:p>
            <a:pPr indent="-384175" lvl="0" marL="457200" rtl="0" algn="ctr">
              <a:spcBef>
                <a:spcPts val="0"/>
              </a:spcBef>
              <a:spcAft>
                <a:spcPts val="0"/>
              </a:spcAft>
              <a:buClr>
                <a:srgbClr val="222222"/>
              </a:buClr>
              <a:buSzPts val="2450"/>
              <a:buFont typeface="Roboto"/>
              <a:buChar char="●"/>
            </a:pPr>
            <a:r>
              <a:rPr lang="en-US" sz="2450">
                <a:solidFill>
                  <a:srgbClr val="222222"/>
                </a:solidFill>
                <a:highlight>
                  <a:srgbClr val="FFFFFF"/>
                </a:highlight>
                <a:latin typeface="Roboto"/>
                <a:ea typeface="Roboto"/>
                <a:cs typeface="Roboto"/>
                <a:sym typeface="Roboto"/>
              </a:rPr>
              <a:t>Ethics</a:t>
            </a:r>
            <a:endParaRPr sz="2450">
              <a:solidFill>
                <a:srgbClr val="222222"/>
              </a:solidFill>
              <a:highlight>
                <a:srgbClr val="FFFFFF"/>
              </a:highlight>
              <a:latin typeface="Roboto"/>
              <a:ea typeface="Roboto"/>
              <a:cs typeface="Roboto"/>
              <a:sym typeface="Roboto"/>
            </a:endParaRPr>
          </a:p>
          <a:p>
            <a:pPr indent="-384175" lvl="0" marL="457200" rtl="0" algn="ctr">
              <a:spcBef>
                <a:spcPts val="0"/>
              </a:spcBef>
              <a:spcAft>
                <a:spcPts val="0"/>
              </a:spcAft>
              <a:buClr>
                <a:srgbClr val="222222"/>
              </a:buClr>
              <a:buSzPts val="2450"/>
              <a:buFont typeface="Roboto"/>
              <a:buChar char="●"/>
            </a:pPr>
            <a:r>
              <a:rPr lang="en-US" sz="2450">
                <a:solidFill>
                  <a:srgbClr val="222222"/>
                </a:solidFill>
                <a:highlight>
                  <a:srgbClr val="FFFFFF"/>
                </a:highlight>
                <a:latin typeface="Roboto"/>
                <a:ea typeface="Roboto"/>
                <a:cs typeface="Roboto"/>
                <a:sym typeface="Roboto"/>
              </a:rPr>
              <a:t>Problem Solving</a:t>
            </a:r>
            <a:endParaRPr sz="2450">
              <a:solidFill>
                <a:srgbClr val="222222"/>
              </a:solidFill>
              <a:highlight>
                <a:srgbClr val="FFFFFF"/>
              </a:highlight>
              <a:latin typeface="Roboto"/>
              <a:ea typeface="Roboto"/>
              <a:cs typeface="Roboto"/>
              <a:sym typeface="Roboto"/>
            </a:endParaRPr>
          </a:p>
          <a:p>
            <a:pPr indent="-384175" lvl="0" marL="457200" rtl="0" algn="ctr">
              <a:spcBef>
                <a:spcPts val="0"/>
              </a:spcBef>
              <a:spcAft>
                <a:spcPts val="0"/>
              </a:spcAft>
              <a:buClr>
                <a:srgbClr val="222222"/>
              </a:buClr>
              <a:buSzPts val="2450"/>
              <a:buFont typeface="Roboto"/>
              <a:buChar char="●"/>
            </a:pPr>
            <a:r>
              <a:rPr lang="en-US" sz="2450">
                <a:solidFill>
                  <a:srgbClr val="222222"/>
                </a:solidFill>
                <a:highlight>
                  <a:srgbClr val="FFFFFF"/>
                </a:highlight>
                <a:latin typeface="Roboto"/>
                <a:ea typeface="Roboto"/>
                <a:cs typeface="Roboto"/>
                <a:sym typeface="Roboto"/>
              </a:rPr>
              <a:t>Communication </a:t>
            </a:r>
            <a:endParaRPr sz="2450">
              <a:solidFill>
                <a:srgbClr val="222222"/>
              </a:solidFill>
              <a:highlight>
                <a:srgbClr val="FFFFFF"/>
              </a:highlight>
              <a:latin typeface="Roboto"/>
              <a:ea typeface="Roboto"/>
              <a:cs typeface="Roboto"/>
              <a:sym typeface="Roboto"/>
            </a:endParaRPr>
          </a:p>
          <a:p>
            <a:pPr indent="-384175" lvl="0" marL="457200" rtl="0" algn="ctr">
              <a:spcBef>
                <a:spcPts val="0"/>
              </a:spcBef>
              <a:spcAft>
                <a:spcPts val="0"/>
              </a:spcAft>
              <a:buClr>
                <a:srgbClr val="222222"/>
              </a:buClr>
              <a:buSzPts val="2450"/>
              <a:buFont typeface="Roboto"/>
              <a:buChar char="●"/>
            </a:pPr>
            <a:r>
              <a:rPr lang="en-US" sz="2450">
                <a:solidFill>
                  <a:srgbClr val="222222"/>
                </a:solidFill>
                <a:highlight>
                  <a:srgbClr val="FFFFFF"/>
                </a:highlight>
                <a:latin typeface="Roboto"/>
                <a:ea typeface="Roboto"/>
                <a:cs typeface="Roboto"/>
                <a:sym typeface="Roboto"/>
              </a:rPr>
              <a:t>Citizenship</a:t>
            </a:r>
            <a:endParaRPr sz="2450">
              <a:solidFill>
                <a:srgbClr val="222222"/>
              </a:solidFill>
              <a:highlight>
                <a:srgbClr val="FFFFFF"/>
              </a:highlight>
              <a:latin typeface="Roboto"/>
              <a:ea typeface="Roboto"/>
              <a:cs typeface="Roboto"/>
              <a:sym typeface="Roboto"/>
            </a:endParaRPr>
          </a:p>
          <a:p>
            <a:pPr indent="0" lvl="0" marL="0" rtl="0" algn="ctr">
              <a:spcBef>
                <a:spcPts val="1000"/>
              </a:spcBef>
              <a:spcAft>
                <a:spcPts val="0"/>
              </a:spcAft>
              <a:buNone/>
            </a:pPr>
            <a:r>
              <a:rPr lang="en-US" sz="2450">
                <a:solidFill>
                  <a:srgbClr val="222222"/>
                </a:solidFill>
                <a:highlight>
                  <a:srgbClr val="FFFFFF"/>
                </a:highlight>
                <a:latin typeface="Roboto"/>
                <a:ea typeface="Roboto"/>
                <a:cs typeface="Roboto"/>
                <a:sym typeface="Roboto"/>
              </a:rPr>
              <a:t> </a:t>
            </a:r>
            <a:endParaRPr sz="2450">
              <a:solidFill>
                <a:srgbClr val="222222"/>
              </a:solidFill>
              <a:highlight>
                <a:srgbClr val="FFFFFF"/>
              </a:highlight>
              <a:latin typeface="Roboto"/>
              <a:ea typeface="Roboto"/>
              <a:cs typeface="Roboto"/>
              <a:sym typeface="Roboto"/>
            </a:endParaRPr>
          </a:p>
          <a:p>
            <a:pPr indent="0" lvl="0" marL="0" rtl="0" algn="ctr">
              <a:spcBef>
                <a:spcPts val="1000"/>
              </a:spcBef>
              <a:spcAft>
                <a:spcPts val="0"/>
              </a:spcAft>
              <a:buNone/>
            </a:pPr>
            <a:r>
              <a:rPr b="1" lang="en-US" sz="2450" u="sng">
                <a:solidFill>
                  <a:srgbClr val="222222"/>
                </a:solidFill>
                <a:highlight>
                  <a:srgbClr val="FFFFFF"/>
                </a:highlight>
                <a:latin typeface="Roboto"/>
                <a:ea typeface="Roboto"/>
                <a:cs typeface="Roboto"/>
                <a:sym typeface="Roboto"/>
              </a:rPr>
              <a:t>     </a:t>
            </a:r>
            <a:r>
              <a:rPr b="1" lang="en-US" sz="2450">
                <a:solidFill>
                  <a:srgbClr val="222222"/>
                </a:solidFill>
                <a:highlight>
                  <a:srgbClr val="FFFFFF"/>
                </a:highlight>
                <a:latin typeface="Roboto"/>
                <a:ea typeface="Roboto"/>
                <a:cs typeface="Roboto"/>
                <a:sym typeface="Roboto"/>
              </a:rPr>
              <a:t>    </a:t>
            </a:r>
            <a:r>
              <a:rPr b="1" lang="en-US" sz="2450" u="sng">
                <a:solidFill>
                  <a:srgbClr val="222222"/>
                </a:solidFill>
                <a:highlight>
                  <a:srgbClr val="FFFFFF"/>
                </a:highlight>
                <a:latin typeface="Roboto"/>
                <a:ea typeface="Roboto"/>
                <a:cs typeface="Roboto"/>
                <a:sym typeface="Roboto"/>
              </a:rPr>
              <a:t>RYLA is hands on training for our future leaders</a:t>
            </a:r>
            <a:endParaRPr b="1" sz="2450" u="sng">
              <a:solidFill>
                <a:srgbClr val="222222"/>
              </a:solidFill>
              <a:highlight>
                <a:srgbClr val="FFFFFF"/>
              </a:highlight>
              <a:latin typeface="Roboto"/>
              <a:ea typeface="Roboto"/>
              <a:cs typeface="Roboto"/>
              <a:sym typeface="Roboto"/>
            </a:endParaRPr>
          </a:p>
        </p:txBody>
      </p:sp>
      <p:pic>
        <p:nvPicPr>
          <p:cNvPr id="94" name="Google Shape;94;p14"/>
          <p:cNvPicPr preferRelativeResize="0"/>
          <p:nvPr/>
        </p:nvPicPr>
        <p:blipFill rotWithShape="1">
          <a:blip r:embed="rId3">
            <a:alphaModFix/>
          </a:blip>
          <a:srcRect b="35769" l="0" r="0" t="0"/>
          <a:stretch/>
        </p:blipFill>
        <p:spPr>
          <a:xfrm>
            <a:off x="0" y="2661000"/>
            <a:ext cx="4900700" cy="419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 name="Shape 98"/>
        <p:cNvGrpSpPr/>
        <p:nvPr/>
      </p:nvGrpSpPr>
      <p:grpSpPr>
        <a:xfrm>
          <a:off x="0" y="0"/>
          <a:ext cx="0" cy="0"/>
          <a:chOff x="0" y="0"/>
          <a:chExt cx="0" cy="0"/>
        </a:xfrm>
      </p:grpSpPr>
      <p:sp>
        <p:nvSpPr>
          <p:cNvPr id="99" name="Google Shape;99;p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We energize! </a:t>
            </a:r>
            <a:endParaRPr/>
          </a:p>
        </p:txBody>
      </p:sp>
      <p:pic>
        <p:nvPicPr>
          <p:cNvPr id="100" name="Google Shape;100;p15" title="MVI_1213.MOV">
            <a:hlinkClick r:id="rId3"/>
          </p:cNvPr>
          <p:cNvPicPr preferRelativeResize="0"/>
          <p:nvPr/>
        </p:nvPicPr>
        <p:blipFill>
          <a:blip r:embed="rId4">
            <a:alphaModFix/>
          </a:blip>
          <a:stretch>
            <a:fillRect/>
          </a:stretch>
        </p:blipFill>
        <p:spPr>
          <a:xfrm>
            <a:off x="4002325" y="860075"/>
            <a:ext cx="7843225" cy="5882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838200" y="365125"/>
            <a:ext cx="10515600" cy="4874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rgbClr val="FF0000"/>
                </a:solidFill>
                <a:highlight>
                  <a:schemeClr val="lt1"/>
                </a:highlight>
              </a:rPr>
              <a:t>RYLA IS FUN! </a:t>
            </a:r>
            <a:endParaRPr>
              <a:solidFill>
                <a:srgbClr val="FF0000"/>
              </a:solidFill>
              <a:highlight>
                <a:schemeClr val="lt1"/>
              </a:highlight>
            </a:endParaRPr>
          </a:p>
          <a:p>
            <a:pPr indent="0" lvl="0" marL="0" rtl="0" algn="ctr">
              <a:spcBef>
                <a:spcPts val="0"/>
              </a:spcBef>
              <a:spcAft>
                <a:spcPts val="0"/>
              </a:spcAft>
              <a:buNone/>
            </a:pPr>
            <a:r>
              <a:t/>
            </a:r>
            <a:endParaRPr>
              <a:solidFill>
                <a:srgbClr val="FF0000"/>
              </a:solidFill>
              <a:highlight>
                <a:schemeClr val="lt1"/>
              </a:highlight>
            </a:endParaRPr>
          </a:p>
          <a:p>
            <a:pPr indent="0" lvl="0" marL="0" rtl="0" algn="ctr">
              <a:spcBef>
                <a:spcPts val="0"/>
              </a:spcBef>
              <a:spcAft>
                <a:spcPts val="0"/>
              </a:spcAft>
              <a:buNone/>
            </a:pPr>
            <a:r>
              <a:rPr lang="en-US">
                <a:solidFill>
                  <a:srgbClr val="FF0000"/>
                </a:solidFill>
                <a:highlight>
                  <a:schemeClr val="lt1"/>
                </a:highlight>
              </a:rPr>
              <a:t>But what else?</a:t>
            </a:r>
            <a:endParaRPr>
              <a:solidFill>
                <a:srgbClr val="FF0000"/>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9" name="Shape 109"/>
        <p:cNvGrpSpPr/>
        <p:nvPr/>
      </p:nvGrpSpPr>
      <p:grpSpPr>
        <a:xfrm>
          <a:off x="0" y="0"/>
          <a:ext cx="0" cy="0"/>
          <a:chOff x="0" y="0"/>
          <a:chExt cx="0" cy="0"/>
        </a:xfrm>
      </p:grpSpPr>
      <p:sp>
        <p:nvSpPr>
          <p:cNvPr id="110" name="Google Shape;110;p17"/>
          <p:cNvSpPr txBox="1"/>
          <p:nvPr>
            <p:ph type="title"/>
          </p:nvPr>
        </p:nvSpPr>
        <p:spPr>
          <a:xfrm>
            <a:off x="6813200" y="0"/>
            <a:ext cx="3765300" cy="2580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We dare </a:t>
            </a:r>
            <a:endParaRPr/>
          </a:p>
          <a:p>
            <a:pPr indent="0" lvl="0" marL="0" rtl="0" algn="ctr">
              <a:spcBef>
                <a:spcPts val="0"/>
              </a:spcBef>
              <a:spcAft>
                <a:spcPts val="0"/>
              </a:spcAft>
              <a:buNone/>
            </a:pPr>
            <a:r>
              <a:rPr lang="en-US"/>
              <a:t>to </a:t>
            </a:r>
            <a:r>
              <a:rPr lang="en-US"/>
              <a:t>believe</a:t>
            </a:r>
            <a:r>
              <a:rPr lang="en-US"/>
              <a:t>, trust, </a:t>
            </a:r>
            <a:endParaRPr/>
          </a:p>
          <a:p>
            <a:pPr indent="0" lvl="0" marL="0" rtl="0" algn="l">
              <a:spcBef>
                <a:spcPts val="0"/>
              </a:spcBef>
              <a:spcAft>
                <a:spcPts val="0"/>
              </a:spcAft>
              <a:buNone/>
            </a:pPr>
            <a:r>
              <a:t/>
            </a:r>
            <a:endParaRPr/>
          </a:p>
        </p:txBody>
      </p:sp>
      <p:pic>
        <p:nvPicPr>
          <p:cNvPr id="111" name="Google Shape;111;p17"/>
          <p:cNvPicPr preferRelativeResize="0"/>
          <p:nvPr/>
        </p:nvPicPr>
        <p:blipFill rotWithShape="1">
          <a:blip r:embed="rId3">
            <a:alphaModFix/>
          </a:blip>
          <a:srcRect b="0" l="0" r="0" t="14690"/>
          <a:stretch/>
        </p:blipFill>
        <p:spPr>
          <a:xfrm>
            <a:off x="9173875" y="2176475"/>
            <a:ext cx="3018125" cy="4681524"/>
          </a:xfrm>
          <a:prstGeom prst="rect">
            <a:avLst/>
          </a:prstGeom>
          <a:noFill/>
          <a:ln>
            <a:noFill/>
          </a:ln>
        </p:spPr>
      </p:pic>
      <p:pic>
        <p:nvPicPr>
          <p:cNvPr id="112" name="Google Shape;112;p17"/>
          <p:cNvPicPr preferRelativeResize="0"/>
          <p:nvPr/>
        </p:nvPicPr>
        <p:blipFill rotWithShape="1">
          <a:blip r:embed="rId4">
            <a:alphaModFix/>
          </a:blip>
          <a:srcRect b="0" l="15462" r="0" t="27097"/>
          <a:stretch/>
        </p:blipFill>
        <p:spPr>
          <a:xfrm>
            <a:off x="3260924" y="3155775"/>
            <a:ext cx="5061300" cy="3702226"/>
          </a:xfrm>
          <a:prstGeom prst="rect">
            <a:avLst/>
          </a:prstGeom>
          <a:noFill/>
          <a:ln>
            <a:noFill/>
          </a:ln>
        </p:spPr>
      </p:pic>
      <p:pic>
        <p:nvPicPr>
          <p:cNvPr id="113" name="Google Shape;113;p17"/>
          <p:cNvPicPr preferRelativeResize="0"/>
          <p:nvPr/>
        </p:nvPicPr>
        <p:blipFill rotWithShape="1">
          <a:blip r:embed="rId5">
            <a:alphaModFix/>
          </a:blip>
          <a:srcRect b="28263" l="0" r="0" t="0"/>
          <a:stretch/>
        </p:blipFill>
        <p:spPr>
          <a:xfrm>
            <a:off x="0" y="0"/>
            <a:ext cx="7404349" cy="3541050"/>
          </a:xfrm>
          <a:prstGeom prst="rect">
            <a:avLst/>
          </a:prstGeom>
          <a:noFill/>
          <a:ln>
            <a:noFill/>
          </a:ln>
        </p:spPr>
      </p:pic>
      <p:sp>
        <p:nvSpPr>
          <p:cNvPr id="114" name="Google Shape;114;p17"/>
          <p:cNvSpPr txBox="1"/>
          <p:nvPr>
            <p:ph type="title"/>
          </p:nvPr>
        </p:nvSpPr>
        <p:spPr>
          <a:xfrm>
            <a:off x="-101575" y="3716438"/>
            <a:ext cx="3765300" cy="2580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and w</a:t>
            </a:r>
            <a:r>
              <a:rPr lang="en-US"/>
              <a:t>e </a:t>
            </a:r>
            <a:endParaRPr/>
          </a:p>
          <a:p>
            <a:pPr indent="0" lvl="0" marL="0" rtl="0" algn="ctr">
              <a:spcBef>
                <a:spcPts val="0"/>
              </a:spcBef>
              <a:spcAft>
                <a:spcPts val="0"/>
              </a:spcAft>
              <a:buNone/>
            </a:pPr>
            <a:r>
              <a:rPr lang="en-US"/>
              <a:t>dare </a:t>
            </a:r>
            <a:endParaRPr/>
          </a:p>
          <a:p>
            <a:pPr indent="0" lvl="0" marL="0" rtl="0" algn="ctr">
              <a:spcBef>
                <a:spcPts val="0"/>
              </a:spcBef>
              <a:spcAft>
                <a:spcPts val="0"/>
              </a:spcAft>
              <a:buNone/>
            </a:pPr>
            <a:r>
              <a:rPr lang="en-US"/>
              <a:t>to fly!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8038350" y="365125"/>
            <a:ext cx="3315300" cy="1325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We make </a:t>
            </a:r>
            <a:endParaRPr/>
          </a:p>
          <a:p>
            <a:pPr indent="0" lvl="0" marL="0" rtl="0" algn="ctr">
              <a:spcBef>
                <a:spcPts val="0"/>
              </a:spcBef>
              <a:spcAft>
                <a:spcPts val="0"/>
              </a:spcAft>
              <a:buNone/>
            </a:pPr>
            <a:r>
              <a:rPr lang="en-US"/>
              <a:t>life long friendships</a:t>
            </a:r>
            <a:endParaRPr/>
          </a:p>
        </p:txBody>
      </p:sp>
      <p:pic>
        <p:nvPicPr>
          <p:cNvPr id="120" name="Google Shape;120;p18"/>
          <p:cNvPicPr preferRelativeResize="0"/>
          <p:nvPr/>
        </p:nvPicPr>
        <p:blipFill rotWithShape="1">
          <a:blip r:embed="rId3">
            <a:alphaModFix/>
          </a:blip>
          <a:srcRect b="0" l="15447" r="0" t="14522"/>
          <a:stretch/>
        </p:blipFill>
        <p:spPr>
          <a:xfrm>
            <a:off x="0" y="0"/>
            <a:ext cx="6379901" cy="4837199"/>
          </a:xfrm>
          <a:prstGeom prst="rect">
            <a:avLst/>
          </a:prstGeom>
          <a:noFill/>
          <a:ln>
            <a:noFill/>
          </a:ln>
        </p:spPr>
      </p:pic>
      <p:pic>
        <p:nvPicPr>
          <p:cNvPr id="121" name="Google Shape;121;p18"/>
          <p:cNvPicPr preferRelativeResize="0"/>
          <p:nvPr/>
        </p:nvPicPr>
        <p:blipFill>
          <a:blip r:embed="rId4">
            <a:alphaModFix/>
          </a:blip>
          <a:stretch>
            <a:fillRect/>
          </a:stretch>
        </p:blipFill>
        <p:spPr>
          <a:xfrm>
            <a:off x="5526575" y="3108700"/>
            <a:ext cx="6665424" cy="374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5" name="Shape 125"/>
        <p:cNvGrpSpPr/>
        <p:nvPr/>
      </p:nvGrpSpPr>
      <p:grpSpPr>
        <a:xfrm>
          <a:off x="0" y="0"/>
          <a:ext cx="0" cy="0"/>
          <a:chOff x="0" y="0"/>
          <a:chExt cx="0" cy="0"/>
        </a:xfrm>
      </p:grpSpPr>
      <p:sp>
        <p:nvSpPr>
          <p:cNvPr id="126" name="Google Shape;126;p19"/>
          <p:cNvSpPr txBox="1"/>
          <p:nvPr>
            <p:ph type="title"/>
          </p:nvPr>
        </p:nvSpPr>
        <p:spPr>
          <a:xfrm>
            <a:off x="6172194" y="574300"/>
            <a:ext cx="51831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500"/>
              <a:t>We </a:t>
            </a:r>
            <a:endParaRPr b="1" sz="3500"/>
          </a:p>
          <a:p>
            <a:pPr indent="0" lvl="0" marL="0" rtl="0" algn="ctr">
              <a:spcBef>
                <a:spcPts val="0"/>
              </a:spcBef>
              <a:spcAft>
                <a:spcPts val="0"/>
              </a:spcAft>
              <a:buNone/>
            </a:pPr>
            <a:r>
              <a:rPr b="1" lang="en-US" sz="3500"/>
              <a:t>have</a:t>
            </a:r>
            <a:endParaRPr b="1" sz="3500"/>
          </a:p>
          <a:p>
            <a:pPr indent="0" lvl="0" marL="0" rtl="0" algn="ctr">
              <a:spcBef>
                <a:spcPts val="0"/>
              </a:spcBef>
              <a:spcAft>
                <a:spcPts val="0"/>
              </a:spcAft>
              <a:buNone/>
            </a:pPr>
            <a:r>
              <a:rPr b="1" lang="en-US" sz="3500"/>
              <a:t>character,</a:t>
            </a:r>
            <a:endParaRPr b="1" sz="3500"/>
          </a:p>
        </p:txBody>
      </p:sp>
      <p:sp>
        <p:nvSpPr>
          <p:cNvPr id="127" name="Google Shape;127;p19"/>
          <p:cNvSpPr txBox="1"/>
          <p:nvPr>
            <p:ph idx="1" type="body"/>
          </p:nvPr>
        </p:nvSpPr>
        <p:spPr>
          <a:xfrm>
            <a:off x="839788" y="16811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128" name="Google Shape;128;p19"/>
          <p:cNvSpPr txBox="1"/>
          <p:nvPr>
            <p:ph idx="3" type="body"/>
          </p:nvPr>
        </p:nvSpPr>
        <p:spPr>
          <a:xfrm>
            <a:off x="407300" y="5365863"/>
            <a:ext cx="5183100" cy="823800"/>
          </a:xfrm>
          <a:prstGeom prst="rect">
            <a:avLst/>
          </a:prstGeom>
        </p:spPr>
        <p:txBody>
          <a:bodyPr anchorCtr="0" anchor="b" bIns="45700" lIns="91425" spcFirstLastPara="1" rIns="91425" wrap="square" tIns="45700">
            <a:noAutofit/>
          </a:bodyPr>
          <a:lstStyle/>
          <a:p>
            <a:pPr indent="0" lvl="0" marL="0" rtl="0" algn="ctr">
              <a:spcBef>
                <a:spcPts val="1000"/>
              </a:spcBef>
              <a:spcAft>
                <a:spcPts val="0"/>
              </a:spcAft>
              <a:buNone/>
            </a:pPr>
            <a:r>
              <a:rPr lang="en-US" sz="3500"/>
              <a:t>and w</a:t>
            </a:r>
            <a:r>
              <a:rPr lang="en-US" sz="3500"/>
              <a:t>e make the world a little smaller through </a:t>
            </a:r>
            <a:endParaRPr sz="3500"/>
          </a:p>
          <a:p>
            <a:pPr indent="0" lvl="0" marL="0" rtl="0" algn="ctr">
              <a:spcBef>
                <a:spcPts val="1000"/>
              </a:spcBef>
              <a:spcAft>
                <a:spcPts val="0"/>
              </a:spcAft>
              <a:buNone/>
            </a:pPr>
            <a:r>
              <a:rPr lang="en-US" sz="3500"/>
              <a:t>Rotary &amp; </a:t>
            </a:r>
            <a:endParaRPr sz="3500"/>
          </a:p>
          <a:p>
            <a:pPr indent="0" lvl="0" marL="0" rtl="0" algn="ctr">
              <a:spcBef>
                <a:spcPts val="1000"/>
              </a:spcBef>
              <a:spcAft>
                <a:spcPts val="0"/>
              </a:spcAft>
              <a:buNone/>
            </a:pPr>
            <a:r>
              <a:rPr lang="en-US" sz="3500"/>
              <a:t>Youth Exchange</a:t>
            </a:r>
            <a:endParaRPr sz="3500"/>
          </a:p>
        </p:txBody>
      </p:sp>
      <p:sp>
        <p:nvSpPr>
          <p:cNvPr id="129" name="Google Shape;129;p19"/>
          <p:cNvSpPr txBox="1"/>
          <p:nvPr>
            <p:ph idx="4" type="body"/>
          </p:nvPr>
        </p:nvSpPr>
        <p:spPr>
          <a:xfrm>
            <a:off x="6172200" y="2505075"/>
            <a:ext cx="5183100" cy="3684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30" name="Google Shape;130;p19"/>
          <p:cNvPicPr preferRelativeResize="0"/>
          <p:nvPr/>
        </p:nvPicPr>
        <p:blipFill rotWithShape="1">
          <a:blip r:embed="rId3">
            <a:alphaModFix/>
          </a:blip>
          <a:srcRect b="0" l="5258" r="0" t="0"/>
          <a:stretch/>
        </p:blipFill>
        <p:spPr>
          <a:xfrm>
            <a:off x="6019800" y="2504975"/>
            <a:ext cx="6172200" cy="4343300"/>
          </a:xfrm>
          <a:prstGeom prst="rect">
            <a:avLst/>
          </a:prstGeom>
          <a:noFill/>
          <a:ln>
            <a:noFill/>
          </a:ln>
        </p:spPr>
      </p:pic>
      <p:pic>
        <p:nvPicPr>
          <p:cNvPr id="131" name="Google Shape;131;p19"/>
          <p:cNvPicPr preferRelativeResize="0"/>
          <p:nvPr/>
        </p:nvPicPr>
        <p:blipFill rotWithShape="1">
          <a:blip r:embed="rId4">
            <a:alphaModFix/>
          </a:blip>
          <a:srcRect b="18300" l="0" r="0" t="0"/>
          <a:stretch/>
        </p:blipFill>
        <p:spPr>
          <a:xfrm>
            <a:off x="0" y="0"/>
            <a:ext cx="5997700" cy="3361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2A1E"/>
        </a:solidFill>
      </p:bgPr>
    </p:bg>
    <p:spTree>
      <p:nvGrpSpPr>
        <p:cNvPr id="135" name="Shape 135"/>
        <p:cNvGrpSpPr/>
        <p:nvPr/>
      </p:nvGrpSpPr>
      <p:grpSpPr>
        <a:xfrm>
          <a:off x="0" y="0"/>
          <a:ext cx="0" cy="0"/>
          <a:chOff x="0" y="0"/>
          <a:chExt cx="0" cy="0"/>
        </a:xfrm>
      </p:grpSpPr>
      <p:sp>
        <p:nvSpPr>
          <p:cNvPr id="136" name="Google Shape;136;p20"/>
          <p:cNvSpPr txBox="1"/>
          <p:nvPr>
            <p:ph type="title"/>
          </p:nvPr>
        </p:nvSpPr>
        <p:spPr>
          <a:xfrm>
            <a:off x="8949775" y="898525"/>
            <a:ext cx="3122700" cy="2580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We </a:t>
            </a:r>
            <a:endParaRPr/>
          </a:p>
          <a:p>
            <a:pPr indent="0" lvl="0" marL="0" rtl="0" algn="ctr">
              <a:spcBef>
                <a:spcPts val="0"/>
              </a:spcBef>
              <a:spcAft>
                <a:spcPts val="0"/>
              </a:spcAft>
              <a:buNone/>
            </a:pPr>
            <a:r>
              <a:rPr lang="en-US"/>
              <a:t>get </a:t>
            </a:r>
            <a:endParaRPr/>
          </a:p>
          <a:p>
            <a:pPr indent="0" lvl="0" marL="0" rtl="0" algn="ctr">
              <a:spcBef>
                <a:spcPts val="0"/>
              </a:spcBef>
              <a:spcAft>
                <a:spcPts val="0"/>
              </a:spcAft>
              <a:buNone/>
            </a:pPr>
            <a:r>
              <a:rPr lang="en-US"/>
              <a:t>connected</a:t>
            </a:r>
            <a:endParaRPr/>
          </a:p>
        </p:txBody>
      </p:sp>
      <p:sp>
        <p:nvSpPr>
          <p:cNvPr id="137" name="Google Shape;137;p20"/>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38" name="Google Shape;138;p20"/>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2" name="Shape 142"/>
        <p:cNvGrpSpPr/>
        <p:nvPr/>
      </p:nvGrpSpPr>
      <p:grpSpPr>
        <a:xfrm>
          <a:off x="0" y="0"/>
          <a:ext cx="0" cy="0"/>
          <a:chOff x="0" y="0"/>
          <a:chExt cx="0" cy="0"/>
        </a:xfrm>
      </p:grpSpPr>
      <p:sp>
        <p:nvSpPr>
          <p:cNvPr id="143" name="Google Shape;143;p21"/>
          <p:cNvSpPr txBox="1"/>
          <p:nvPr>
            <p:ph type="ctrTitle"/>
          </p:nvPr>
        </p:nvSpPr>
        <p:spPr>
          <a:xfrm>
            <a:off x="1524000" y="149124"/>
            <a:ext cx="9144000" cy="10461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We create change…</a:t>
            </a:r>
            <a:endParaRPr/>
          </a:p>
        </p:txBody>
      </p:sp>
      <p:sp>
        <p:nvSpPr>
          <p:cNvPr id="144" name="Google Shape;144;p21"/>
          <p:cNvSpPr txBox="1"/>
          <p:nvPr>
            <p:ph idx="1" type="subTitle"/>
          </p:nvPr>
        </p:nvSpPr>
        <p:spPr>
          <a:xfrm>
            <a:off x="8314775" y="1833325"/>
            <a:ext cx="3877200" cy="4696500"/>
          </a:xfrm>
          <a:prstGeom prst="rect">
            <a:avLst/>
          </a:prstGeom>
        </p:spPr>
        <p:txBody>
          <a:bodyPr anchorCtr="0" anchor="t" bIns="45700" lIns="91425" spcFirstLastPara="1" rIns="91425" wrap="square" tIns="45700">
            <a:noAutofit/>
          </a:bodyPr>
          <a:lstStyle/>
          <a:p>
            <a:pPr indent="0" lvl="0" marL="0" rtl="0" algn="ctr">
              <a:lnSpc>
                <a:spcPct val="150000"/>
              </a:lnSpc>
              <a:spcBef>
                <a:spcPts val="1000"/>
              </a:spcBef>
              <a:spcAft>
                <a:spcPts val="0"/>
              </a:spcAft>
              <a:buSzPts val="605"/>
              <a:buNone/>
            </a:pPr>
            <a:r>
              <a:rPr lang="en-US"/>
              <a:t>RYLA s</a:t>
            </a:r>
            <a:r>
              <a:rPr lang="en-US"/>
              <a:t>tudent teams will    </a:t>
            </a:r>
            <a:r>
              <a:rPr lang="en-US" u="sng"/>
              <a:t>create service projects </a:t>
            </a:r>
            <a:r>
              <a:rPr lang="en-US"/>
              <a:t>related to our 7 areas of  focus to bring back to their       communities. </a:t>
            </a:r>
            <a:endParaRPr/>
          </a:p>
          <a:p>
            <a:pPr indent="0" lvl="0" marL="0" rtl="0" algn="ctr">
              <a:lnSpc>
                <a:spcPct val="150000"/>
              </a:lnSpc>
              <a:spcBef>
                <a:spcPts val="1000"/>
              </a:spcBef>
              <a:spcAft>
                <a:spcPts val="0"/>
              </a:spcAft>
              <a:buSzPts val="605"/>
              <a:buNone/>
            </a:pPr>
            <a:r>
              <a:rPr lang="en-US"/>
              <a:t>You, as Rotarians, can partner with them during these projects!</a:t>
            </a:r>
            <a:endParaRPr/>
          </a:p>
        </p:txBody>
      </p:sp>
      <p:pic>
        <p:nvPicPr>
          <p:cNvPr id="145" name="Google Shape;145;p21"/>
          <p:cNvPicPr preferRelativeResize="0"/>
          <p:nvPr/>
        </p:nvPicPr>
        <p:blipFill>
          <a:blip r:embed="rId3">
            <a:alphaModFix/>
          </a:blip>
          <a:stretch>
            <a:fillRect/>
          </a:stretch>
        </p:blipFill>
        <p:spPr>
          <a:xfrm>
            <a:off x="0" y="1314825"/>
            <a:ext cx="8314776" cy="5543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