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 id="2147483696" r:id="rId2"/>
    <p:sldMasterId id="2147483708" r:id="rId3"/>
  </p:sldMasterIdLst>
  <p:sldIdLst>
    <p:sldId id="256" r:id="rId4"/>
    <p:sldId id="259" r:id="rId5"/>
    <p:sldId id="267" r:id="rId6"/>
    <p:sldId id="281" r:id="rId7"/>
    <p:sldId id="278" r:id="rId8"/>
    <p:sldId id="264" r:id="rId9"/>
    <p:sldId id="268" r:id="rId10"/>
    <p:sldId id="269" r:id="rId11"/>
    <p:sldId id="270" r:id="rId12"/>
    <p:sldId id="271" r:id="rId13"/>
    <p:sldId id="272" r:id="rId14"/>
    <p:sldId id="273" r:id="rId15"/>
    <p:sldId id="274" r:id="rId16"/>
    <p:sldId id="275" r:id="rId17"/>
    <p:sldId id="276" r:id="rId18"/>
    <p:sldId id="282" r:id="rId19"/>
    <p:sldId id="283" r:id="rId20"/>
    <p:sldId id="279" r:id="rId21"/>
    <p:sldId id="277" r:id="rId22"/>
    <p:sldId id="280"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A"/>
    <a:srgbClr val="01B4E7"/>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8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52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8516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5DAA"/>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RotaryMoE_RGB.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596900"/>
            <a:ext cx="3679825" cy="367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2pPr>
      <a:lvl3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3pPr>
      <a:lvl4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4pPr>
      <a:lvl5pPr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9144000" cy="1287463"/>
          </a:xfrm>
          <a:prstGeom prst="rect">
            <a:avLst/>
          </a:prstGeom>
          <a:solidFill>
            <a:srgbClr val="005DAA"/>
          </a:solidFill>
          <a:ln>
            <a:solidFill>
              <a:srgbClr val="4F81B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10"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5" name="Picture 2" descr="RotaryMBS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2263" y="5926138"/>
            <a:ext cx="16065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2pPr>
      <a:lvl3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3pPr>
      <a:lvl4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4pPr>
      <a:lvl5pPr algn="ctr" defTabSz="457200" rtl="0" eaLnBrk="0" fontAlgn="base" hangingPunct="0">
        <a:spcBef>
          <a:spcPct val="0"/>
        </a:spcBef>
        <a:spcAft>
          <a:spcPct val="0"/>
        </a:spcAft>
        <a:defRPr sz="4400">
          <a:solidFill>
            <a:schemeClr val="tx1"/>
          </a:solidFill>
          <a:latin typeface="Georgia" pitchFamily="18" charset="0"/>
          <a:ea typeface="MS PGothic" pitchFamily="34" charset="-128"/>
        </a:defRPr>
      </a:lvl5pPr>
      <a:lvl6pPr marL="457200" algn="ctr" defTabSz="457200" rtl="0" fontAlgn="base">
        <a:spcBef>
          <a:spcPct val="0"/>
        </a:spcBef>
        <a:spcAft>
          <a:spcPct val="0"/>
        </a:spcAft>
        <a:defRPr sz="4400">
          <a:solidFill>
            <a:schemeClr val="tx1"/>
          </a:solidFill>
          <a:latin typeface="Georgia" pitchFamily="18" charset="0"/>
          <a:ea typeface="MS PGothic" pitchFamily="34" charset="-128"/>
        </a:defRPr>
      </a:lvl6pPr>
      <a:lvl7pPr marL="914400" algn="ctr" defTabSz="457200" rtl="0" fontAlgn="base">
        <a:spcBef>
          <a:spcPct val="0"/>
        </a:spcBef>
        <a:spcAft>
          <a:spcPct val="0"/>
        </a:spcAft>
        <a:defRPr sz="4400">
          <a:solidFill>
            <a:schemeClr val="tx1"/>
          </a:solidFill>
          <a:latin typeface="Georgi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Georgi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Georgia" pitchFamily="18" charset="0"/>
          <a:ea typeface="MS PGothic" pitchFamily="34" charset="-128"/>
        </a:defRPr>
      </a:lvl9pPr>
    </p:titleStyle>
    <p:bodyStyle>
      <a:lvl1pPr marL="342900" indent="-342900" algn="l" defTabSz="457200" rtl="0" eaLnBrk="0" fontAlgn="base" hangingPunct="0">
        <a:spcBef>
          <a:spcPct val="20000"/>
        </a:spcBef>
        <a:spcAft>
          <a:spcPct val="0"/>
        </a:spcAft>
        <a:buFont typeface="Arial" pitchFamily="34" charset="0"/>
        <a:defRPr sz="3200" kern="1200">
          <a:solidFill>
            <a:srgbClr val="585858"/>
          </a:solidFill>
          <a:latin typeface="+mn-lt"/>
          <a:ea typeface="MS PGothic" pitchFamily="34" charset="-128"/>
          <a:cs typeface="+mn-cs"/>
        </a:defRPr>
      </a:lvl1pPr>
      <a:lvl2pPr marL="457200" algn="l" defTabSz="457200" rtl="0" eaLnBrk="0" fontAlgn="base" hangingPunct="0">
        <a:spcBef>
          <a:spcPct val="20000"/>
        </a:spcBef>
        <a:spcAft>
          <a:spcPct val="0"/>
        </a:spcAft>
        <a:buFont typeface="Arial" pitchFamily="34" charset="0"/>
        <a:defRPr sz="2800" kern="1200">
          <a:solidFill>
            <a:srgbClr val="585858"/>
          </a:solidFill>
          <a:latin typeface="+mn-lt"/>
          <a:ea typeface="MS PGothic" pitchFamily="34" charset="-128"/>
          <a:cs typeface="+mn-cs"/>
        </a:defRPr>
      </a:lvl2pPr>
      <a:lvl3pPr marL="914400" algn="l" defTabSz="457200" rtl="0" eaLnBrk="0" fontAlgn="base" hangingPunct="0">
        <a:spcBef>
          <a:spcPct val="20000"/>
        </a:spcBef>
        <a:spcAft>
          <a:spcPct val="0"/>
        </a:spcAft>
        <a:buFont typeface="Arial" pitchFamily="34" charset="0"/>
        <a:defRPr sz="2400" kern="1200">
          <a:solidFill>
            <a:srgbClr val="585858"/>
          </a:solidFill>
          <a:latin typeface="+mn-lt"/>
          <a:ea typeface="MS PGothic" pitchFamily="34" charset="-128"/>
          <a:cs typeface="+mn-cs"/>
        </a:defRPr>
      </a:lvl3pPr>
      <a:lvl4pPr marL="13716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4pPr>
      <a:lvl5pPr marL="1828800" algn="l" defTabSz="457200" rtl="0" eaLnBrk="0" fontAlgn="base" hangingPunct="0">
        <a:spcBef>
          <a:spcPct val="20000"/>
        </a:spcBef>
        <a:spcAft>
          <a:spcPct val="0"/>
        </a:spcAft>
        <a:buFont typeface="Arial" pitchFamily="34" charset="0"/>
        <a:defRPr sz="2000" kern="1200">
          <a:solidFill>
            <a:srgbClr val="585858"/>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44261" y="1024323"/>
            <a:ext cx="4973637" cy="3443631"/>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5400" b="1" spc="-150" dirty="0" smtClean="0">
                <a:solidFill>
                  <a:srgbClr val="FFFFFF"/>
                </a:solidFill>
                <a:latin typeface="Arial Narrow Bold"/>
                <a:cs typeface="Arial Narrow Bold"/>
              </a:rPr>
              <a:t>The ABC’s </a:t>
            </a:r>
          </a:p>
          <a:p>
            <a:pPr algn="l">
              <a:defRPr/>
            </a:pPr>
            <a:r>
              <a:rPr lang="en-US" sz="5400" b="1" spc="-150" dirty="0">
                <a:solidFill>
                  <a:srgbClr val="FFFFFF"/>
                </a:solidFill>
                <a:latin typeface="Arial Narrow Bold"/>
                <a:cs typeface="Arial Narrow Bold"/>
              </a:rPr>
              <a:t>o</a:t>
            </a:r>
            <a:r>
              <a:rPr lang="en-US" sz="5400" b="1" spc="-150" dirty="0" smtClean="0">
                <a:solidFill>
                  <a:srgbClr val="FFFFFF"/>
                </a:solidFill>
                <a:latin typeface="Arial Narrow Bold"/>
                <a:cs typeface="Arial Narrow Bold"/>
              </a:rPr>
              <a:t>f Rotary</a:t>
            </a:r>
            <a:endParaRPr lang="en-US" sz="5400" b="1" spc="-150" dirty="0">
              <a:solidFill>
                <a:srgbClr val="FFFFFF"/>
              </a:solidFill>
              <a:latin typeface="Arial Narrow Bold"/>
              <a:cs typeface="Arial Narrow Bold"/>
            </a:endParaRPr>
          </a:p>
        </p:txBody>
      </p:sp>
      <p:sp>
        <p:nvSpPr>
          <p:cNvPr id="4099" name="Title 1"/>
          <p:cNvSpPr txBox="1">
            <a:spLocks/>
          </p:cNvSpPr>
          <p:nvPr/>
        </p:nvSpPr>
        <p:spPr bwMode="auto">
          <a:xfrm>
            <a:off x="644261" y="4267200"/>
            <a:ext cx="4789715" cy="1596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lvl="0" eaLnBrk="1" hangingPunct="1">
              <a:lnSpc>
                <a:spcPct val="90000"/>
              </a:lnSpc>
            </a:pPr>
            <a:r>
              <a:rPr lang="en-US" sz="3600" dirty="0" smtClean="0">
                <a:solidFill>
                  <a:srgbClr val="FFFFFF"/>
                </a:solidFill>
                <a:latin typeface="Arial" pitchFamily="34" charset="0"/>
                <a:ea typeface="+mn-ea"/>
                <a:cs typeface="Arial" pitchFamily="34" charset="0"/>
              </a:rPr>
              <a:t>DISTRICT 6440</a:t>
            </a:r>
            <a:endParaRPr lang="en-US" sz="3600" dirty="0">
              <a:solidFill>
                <a:srgbClr val="FFFFFF"/>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8507" y="773724"/>
            <a:ext cx="4510454" cy="461665"/>
          </a:xfrm>
          <a:prstGeom prst="rect">
            <a:avLst/>
          </a:prstGeom>
          <a:noFill/>
        </p:spPr>
        <p:txBody>
          <a:bodyPr wrap="square" rtlCol="0">
            <a:spAutoFit/>
          </a:bodyPr>
          <a:lstStyle/>
          <a:p>
            <a:r>
              <a:rPr lang="en-US" sz="2400" b="1" dirty="0" smtClean="0"/>
              <a:t>Inclusion of Women in Rotary:</a:t>
            </a:r>
            <a:endParaRPr lang="en-US" sz="2400" b="1" dirty="0"/>
          </a:p>
        </p:txBody>
      </p:sp>
      <p:sp>
        <p:nvSpPr>
          <p:cNvPr id="3" name="TextBox 2"/>
          <p:cNvSpPr txBox="1"/>
          <p:nvPr/>
        </p:nvSpPr>
        <p:spPr>
          <a:xfrm>
            <a:off x="1248506" y="1354015"/>
            <a:ext cx="5908431" cy="2031325"/>
          </a:xfrm>
          <a:prstGeom prst="rect">
            <a:avLst/>
          </a:prstGeom>
          <a:noFill/>
        </p:spPr>
        <p:txBody>
          <a:bodyPr wrap="square" rtlCol="0">
            <a:spAutoFit/>
          </a:bodyPr>
          <a:lstStyle/>
          <a:p>
            <a:r>
              <a:rPr lang="en-US" dirty="0" smtClean="0"/>
              <a:t>Until 1989, the Constitution and Bylaws of RI stated that Rotary club membership was for males only. In 1978, the Rotary club of Duarte, CA invited 3 women to become members. The RI Board withdrew the charter of that club for violation of the RI Constitution.  The 1989 Council on Legislation changed the RI Constitution with a vote to eliminate the “male only” provision from all of Rotary.</a:t>
            </a:r>
            <a:endParaRPr lang="en-US" dirty="0"/>
          </a:p>
        </p:txBody>
      </p:sp>
      <p:sp>
        <p:nvSpPr>
          <p:cNvPr id="4" name="TextBox 3"/>
          <p:cNvSpPr txBox="1"/>
          <p:nvPr/>
        </p:nvSpPr>
        <p:spPr>
          <a:xfrm>
            <a:off x="1248506" y="3635851"/>
            <a:ext cx="4501661" cy="461665"/>
          </a:xfrm>
          <a:prstGeom prst="rect">
            <a:avLst/>
          </a:prstGeom>
          <a:noFill/>
        </p:spPr>
        <p:txBody>
          <a:bodyPr wrap="square" rtlCol="0">
            <a:spAutoFit/>
          </a:bodyPr>
          <a:lstStyle/>
          <a:p>
            <a:r>
              <a:rPr lang="en-US" sz="2400" b="1" dirty="0" smtClean="0"/>
              <a:t>Room 711 – Rotary’s Birthplace:</a:t>
            </a:r>
            <a:endParaRPr lang="en-US" sz="2400" b="1" dirty="0"/>
          </a:p>
        </p:txBody>
      </p:sp>
      <p:sp>
        <p:nvSpPr>
          <p:cNvPr id="5" name="TextBox 4"/>
          <p:cNvSpPr txBox="1"/>
          <p:nvPr/>
        </p:nvSpPr>
        <p:spPr>
          <a:xfrm>
            <a:off x="1248507" y="4348027"/>
            <a:ext cx="5908430" cy="923330"/>
          </a:xfrm>
          <a:prstGeom prst="rect">
            <a:avLst/>
          </a:prstGeom>
          <a:noFill/>
        </p:spPr>
        <p:txBody>
          <a:bodyPr wrap="square" rtlCol="0">
            <a:spAutoFit/>
          </a:bodyPr>
          <a:lstStyle/>
          <a:p>
            <a:r>
              <a:rPr lang="en-US" dirty="0" smtClean="0"/>
              <a:t>The number 711 has a very special significance for Rotary. Room 711 of the old Unity Building was the birthplace of Rotary. </a:t>
            </a:r>
            <a:endParaRPr lang="en-US" dirty="0"/>
          </a:p>
        </p:txBody>
      </p:sp>
    </p:spTree>
    <p:extLst>
      <p:ext uri="{BB962C8B-B14F-4D97-AF65-F5344CB8AC3E}">
        <p14:creationId xmlns:p14="http://schemas.microsoft.com/office/powerpoint/2010/main" val="1157533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922" y="778049"/>
            <a:ext cx="3736731" cy="461665"/>
          </a:xfrm>
          <a:prstGeom prst="rect">
            <a:avLst/>
          </a:prstGeom>
          <a:noFill/>
        </p:spPr>
        <p:txBody>
          <a:bodyPr wrap="square" rtlCol="0">
            <a:spAutoFit/>
          </a:bodyPr>
          <a:lstStyle/>
          <a:p>
            <a:r>
              <a:rPr lang="en-US" sz="2400" b="1" dirty="0" smtClean="0"/>
              <a:t>The Classification Principle:</a:t>
            </a:r>
            <a:endParaRPr lang="en-US" sz="2400" b="1" dirty="0"/>
          </a:p>
        </p:txBody>
      </p:sp>
      <p:sp>
        <p:nvSpPr>
          <p:cNvPr id="3" name="TextBox 2"/>
          <p:cNvSpPr txBox="1"/>
          <p:nvPr/>
        </p:nvSpPr>
        <p:spPr>
          <a:xfrm>
            <a:off x="1230922" y="1239714"/>
            <a:ext cx="5908431" cy="1477328"/>
          </a:xfrm>
          <a:prstGeom prst="rect">
            <a:avLst/>
          </a:prstGeom>
          <a:noFill/>
        </p:spPr>
        <p:txBody>
          <a:bodyPr wrap="square" rtlCol="0">
            <a:spAutoFit/>
          </a:bodyPr>
          <a:lstStyle/>
          <a:p>
            <a:r>
              <a:rPr lang="en-US" dirty="0" smtClean="0"/>
              <a:t>Virtually all membership in Rotary is based on a “Classification” Clubs should carefully consider the classification practice and broaden the interpretation of classifications where necessary to meet the current business, professional, and community service environment. </a:t>
            </a:r>
            <a:endParaRPr lang="en-US" dirty="0"/>
          </a:p>
        </p:txBody>
      </p:sp>
      <p:sp>
        <p:nvSpPr>
          <p:cNvPr id="4" name="TextBox 3"/>
          <p:cNvSpPr txBox="1"/>
          <p:nvPr/>
        </p:nvSpPr>
        <p:spPr>
          <a:xfrm>
            <a:off x="1230921" y="4171879"/>
            <a:ext cx="4888523" cy="461665"/>
          </a:xfrm>
          <a:prstGeom prst="rect">
            <a:avLst/>
          </a:prstGeom>
          <a:noFill/>
        </p:spPr>
        <p:txBody>
          <a:bodyPr wrap="square" rtlCol="0">
            <a:spAutoFit/>
          </a:bodyPr>
          <a:lstStyle/>
          <a:p>
            <a:r>
              <a:rPr lang="en-US" sz="2400" b="1" dirty="0" smtClean="0"/>
              <a:t>Sharing Rotary with New Members:</a:t>
            </a:r>
            <a:endParaRPr lang="en-US" sz="2400" b="1" dirty="0"/>
          </a:p>
        </p:txBody>
      </p:sp>
      <p:sp>
        <p:nvSpPr>
          <p:cNvPr id="5" name="TextBox 4"/>
          <p:cNvSpPr txBox="1"/>
          <p:nvPr/>
        </p:nvSpPr>
        <p:spPr>
          <a:xfrm>
            <a:off x="1230922" y="4633544"/>
            <a:ext cx="5952392" cy="1200329"/>
          </a:xfrm>
          <a:prstGeom prst="rect">
            <a:avLst/>
          </a:prstGeom>
          <a:noFill/>
        </p:spPr>
        <p:txBody>
          <a:bodyPr wrap="square" rtlCol="0">
            <a:spAutoFit/>
          </a:bodyPr>
          <a:lstStyle/>
          <a:p>
            <a:r>
              <a:rPr lang="en-US" dirty="0" smtClean="0"/>
              <a:t>Of all the obligation a person accepts when joining a Rotary club, the one which most Rotarians fail is “Sharing Rotary” Each club should have a well-balanced membership in which no one business or profession predominates.</a:t>
            </a:r>
            <a:endParaRPr lang="en-US" dirty="0"/>
          </a:p>
        </p:txBody>
      </p:sp>
      <p:sp>
        <p:nvSpPr>
          <p:cNvPr id="6" name="TextBox 5"/>
          <p:cNvSpPr txBox="1"/>
          <p:nvPr/>
        </p:nvSpPr>
        <p:spPr>
          <a:xfrm>
            <a:off x="1230922" y="2751963"/>
            <a:ext cx="4097216" cy="461665"/>
          </a:xfrm>
          <a:prstGeom prst="rect">
            <a:avLst/>
          </a:prstGeom>
          <a:noFill/>
        </p:spPr>
        <p:txBody>
          <a:bodyPr wrap="square" rtlCol="0">
            <a:spAutoFit/>
          </a:bodyPr>
          <a:lstStyle/>
          <a:p>
            <a:r>
              <a:rPr lang="en-US" sz="2400" b="1" dirty="0" smtClean="0"/>
              <a:t>Diversified Membership:</a:t>
            </a:r>
            <a:endParaRPr lang="en-US" sz="2400" b="1" dirty="0"/>
          </a:p>
        </p:txBody>
      </p:sp>
      <p:sp>
        <p:nvSpPr>
          <p:cNvPr id="7" name="TextBox 6"/>
          <p:cNvSpPr txBox="1"/>
          <p:nvPr/>
        </p:nvSpPr>
        <p:spPr>
          <a:xfrm>
            <a:off x="1230921" y="3213628"/>
            <a:ext cx="6787663" cy="923330"/>
          </a:xfrm>
          <a:prstGeom prst="rect">
            <a:avLst/>
          </a:prstGeom>
          <a:noFill/>
        </p:spPr>
        <p:txBody>
          <a:bodyPr wrap="square" rtlCol="0">
            <a:spAutoFit/>
          </a:bodyPr>
          <a:lstStyle/>
          <a:p>
            <a:r>
              <a:rPr lang="en-US" dirty="0" smtClean="0"/>
              <a:t>A clubs membership should be reflective of the community it serves. Rotary recognizes the value of diversity with regard to professional and business classification, gender, age religion, and ethnicity. </a:t>
            </a:r>
            <a:endParaRPr lang="en-US" dirty="0"/>
          </a:p>
        </p:txBody>
      </p:sp>
    </p:spTree>
    <p:extLst>
      <p:ext uri="{BB962C8B-B14F-4D97-AF65-F5344CB8AC3E}">
        <p14:creationId xmlns:p14="http://schemas.microsoft.com/office/powerpoint/2010/main" val="222287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1261" y="775955"/>
            <a:ext cx="3631223" cy="461665"/>
          </a:xfrm>
          <a:prstGeom prst="rect">
            <a:avLst/>
          </a:prstGeom>
          <a:noFill/>
        </p:spPr>
        <p:txBody>
          <a:bodyPr wrap="square" rtlCol="0">
            <a:spAutoFit/>
          </a:bodyPr>
          <a:lstStyle/>
          <a:p>
            <a:r>
              <a:rPr lang="en-US" sz="2400" b="1" dirty="0" smtClean="0"/>
              <a:t>Type of Membership:</a:t>
            </a:r>
            <a:endParaRPr lang="en-US" sz="2400" b="1" dirty="0"/>
          </a:p>
        </p:txBody>
      </p:sp>
      <p:sp>
        <p:nvSpPr>
          <p:cNvPr id="4" name="TextBox 3"/>
          <p:cNvSpPr txBox="1"/>
          <p:nvPr/>
        </p:nvSpPr>
        <p:spPr>
          <a:xfrm>
            <a:off x="1301261" y="1389185"/>
            <a:ext cx="6286500" cy="1200329"/>
          </a:xfrm>
          <a:prstGeom prst="rect">
            <a:avLst/>
          </a:prstGeom>
          <a:noFill/>
        </p:spPr>
        <p:txBody>
          <a:bodyPr wrap="square" rtlCol="0">
            <a:spAutoFit/>
          </a:bodyPr>
          <a:lstStyle/>
          <a:p>
            <a:r>
              <a:rPr lang="en-US" dirty="0" smtClean="0"/>
              <a:t>There are two types of membership: active and honorary. An Active member is one who has been elected to membership under a classification. Active members may hold office in their clubs and serve RI at the district and international levels. </a:t>
            </a:r>
            <a:endParaRPr lang="en-US" dirty="0"/>
          </a:p>
        </p:txBody>
      </p:sp>
      <p:sp>
        <p:nvSpPr>
          <p:cNvPr id="5" name="TextBox 4"/>
          <p:cNvSpPr txBox="1"/>
          <p:nvPr/>
        </p:nvSpPr>
        <p:spPr>
          <a:xfrm>
            <a:off x="1301261" y="2741079"/>
            <a:ext cx="5521569" cy="923330"/>
          </a:xfrm>
          <a:prstGeom prst="rect">
            <a:avLst/>
          </a:prstGeom>
          <a:noFill/>
        </p:spPr>
        <p:txBody>
          <a:bodyPr wrap="square" rtlCol="0">
            <a:spAutoFit/>
          </a:bodyPr>
          <a:lstStyle/>
          <a:p>
            <a:r>
              <a:rPr lang="en-US" dirty="0" smtClean="0"/>
              <a:t>Honorary Rotary membership may be offered to people who have distinguished themselves by meritorious service in the furtherance of Rotary ideals.</a:t>
            </a:r>
            <a:endParaRPr lang="en-US" dirty="0"/>
          </a:p>
        </p:txBody>
      </p:sp>
    </p:spTree>
    <p:extLst>
      <p:ext uri="{BB962C8B-B14F-4D97-AF65-F5344CB8AC3E}">
        <p14:creationId xmlns:p14="http://schemas.microsoft.com/office/powerpoint/2010/main" val="1545804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4884" y="817684"/>
            <a:ext cx="2646484" cy="461665"/>
          </a:xfrm>
          <a:prstGeom prst="rect">
            <a:avLst/>
          </a:prstGeom>
          <a:noFill/>
        </p:spPr>
        <p:txBody>
          <a:bodyPr wrap="square" rtlCol="0">
            <a:spAutoFit/>
          </a:bodyPr>
          <a:lstStyle/>
          <a:p>
            <a:r>
              <a:rPr lang="en-US" sz="2400" b="1" dirty="0" smtClean="0"/>
              <a:t>District Governor:</a:t>
            </a:r>
            <a:endParaRPr lang="en-US" sz="2400" b="1" dirty="0"/>
          </a:p>
        </p:txBody>
      </p:sp>
      <p:sp>
        <p:nvSpPr>
          <p:cNvPr id="3" name="TextBox 2"/>
          <p:cNvSpPr txBox="1"/>
          <p:nvPr/>
        </p:nvSpPr>
        <p:spPr>
          <a:xfrm>
            <a:off x="1274884" y="1397977"/>
            <a:ext cx="6374424" cy="1477328"/>
          </a:xfrm>
          <a:prstGeom prst="rect">
            <a:avLst/>
          </a:prstGeom>
          <a:noFill/>
        </p:spPr>
        <p:txBody>
          <a:bodyPr wrap="square" rtlCol="0">
            <a:spAutoFit/>
          </a:bodyPr>
          <a:lstStyle/>
          <a:p>
            <a:r>
              <a:rPr lang="en-US" dirty="0" smtClean="0"/>
              <a:t>He or she is the single officer of Rotary International in the geographic area called a district. The district governor is a very experienced Rotarian who volunteers more than a year to leading the district; has a wealth of knowledge of current Rotary programs, purposes, policies and goals. </a:t>
            </a:r>
            <a:endParaRPr lang="en-US" dirty="0"/>
          </a:p>
        </p:txBody>
      </p:sp>
      <p:sp>
        <p:nvSpPr>
          <p:cNvPr id="4" name="TextBox 3"/>
          <p:cNvSpPr txBox="1"/>
          <p:nvPr/>
        </p:nvSpPr>
        <p:spPr>
          <a:xfrm>
            <a:off x="1274884" y="3182815"/>
            <a:ext cx="3006970" cy="461665"/>
          </a:xfrm>
          <a:prstGeom prst="rect">
            <a:avLst/>
          </a:prstGeom>
          <a:noFill/>
        </p:spPr>
        <p:txBody>
          <a:bodyPr wrap="square" rtlCol="0">
            <a:spAutoFit/>
          </a:bodyPr>
          <a:lstStyle/>
          <a:p>
            <a:r>
              <a:rPr lang="en-US" sz="2400" b="1" dirty="0" smtClean="0"/>
              <a:t>Assistant Governors:</a:t>
            </a:r>
            <a:endParaRPr lang="en-US" sz="2400" b="1" dirty="0"/>
          </a:p>
        </p:txBody>
      </p:sp>
      <p:sp>
        <p:nvSpPr>
          <p:cNvPr id="5" name="TextBox 4"/>
          <p:cNvSpPr txBox="1"/>
          <p:nvPr/>
        </p:nvSpPr>
        <p:spPr>
          <a:xfrm>
            <a:off x="1274884" y="3934406"/>
            <a:ext cx="6066693" cy="1200329"/>
          </a:xfrm>
          <a:prstGeom prst="rect">
            <a:avLst/>
          </a:prstGeom>
          <a:noFill/>
        </p:spPr>
        <p:txBody>
          <a:bodyPr wrap="square" rtlCol="0">
            <a:spAutoFit/>
          </a:bodyPr>
          <a:lstStyle/>
          <a:p>
            <a:r>
              <a:rPr lang="en-US" dirty="0" smtClean="0"/>
              <a:t>This position was created in 1996 as a key element of the District Leadership Plan. These key district leaders help incoming club presidents plan for their year and advise clubs on strategies to achieve goals. </a:t>
            </a:r>
            <a:endParaRPr lang="en-US" dirty="0"/>
          </a:p>
        </p:txBody>
      </p:sp>
    </p:spTree>
    <p:extLst>
      <p:ext uri="{BB962C8B-B14F-4D97-AF65-F5344CB8AC3E}">
        <p14:creationId xmlns:p14="http://schemas.microsoft.com/office/powerpoint/2010/main" val="3660813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3677" y="663722"/>
            <a:ext cx="4106007" cy="461665"/>
          </a:xfrm>
          <a:prstGeom prst="rect">
            <a:avLst/>
          </a:prstGeom>
          <a:noFill/>
        </p:spPr>
        <p:txBody>
          <a:bodyPr wrap="square" rtlCol="0">
            <a:spAutoFit/>
          </a:bodyPr>
          <a:lstStyle/>
          <a:p>
            <a:r>
              <a:rPr lang="en-US" sz="2400" b="1" dirty="0" smtClean="0"/>
              <a:t>The International Assembly:</a:t>
            </a:r>
            <a:endParaRPr lang="en-US" sz="2400" b="1" dirty="0"/>
          </a:p>
        </p:txBody>
      </p:sp>
      <p:sp>
        <p:nvSpPr>
          <p:cNvPr id="3" name="TextBox 2"/>
          <p:cNvSpPr txBox="1"/>
          <p:nvPr/>
        </p:nvSpPr>
        <p:spPr>
          <a:xfrm>
            <a:off x="1283677" y="1956384"/>
            <a:ext cx="3226776" cy="461665"/>
          </a:xfrm>
          <a:prstGeom prst="rect">
            <a:avLst/>
          </a:prstGeom>
          <a:noFill/>
        </p:spPr>
        <p:txBody>
          <a:bodyPr wrap="square" rtlCol="0">
            <a:spAutoFit/>
          </a:bodyPr>
          <a:lstStyle/>
          <a:p>
            <a:r>
              <a:rPr lang="en-US" sz="2400" b="1" dirty="0" smtClean="0"/>
              <a:t>The District Assembly:</a:t>
            </a:r>
            <a:endParaRPr lang="en-US" sz="2400" b="1" dirty="0"/>
          </a:p>
        </p:txBody>
      </p:sp>
      <p:sp>
        <p:nvSpPr>
          <p:cNvPr id="5" name="TextBox 4"/>
          <p:cNvSpPr txBox="1"/>
          <p:nvPr/>
        </p:nvSpPr>
        <p:spPr>
          <a:xfrm>
            <a:off x="1292468" y="3288733"/>
            <a:ext cx="4088423" cy="461665"/>
          </a:xfrm>
          <a:prstGeom prst="rect">
            <a:avLst/>
          </a:prstGeom>
          <a:noFill/>
        </p:spPr>
        <p:txBody>
          <a:bodyPr wrap="square" rtlCol="0">
            <a:spAutoFit/>
          </a:bodyPr>
          <a:lstStyle/>
          <a:p>
            <a:r>
              <a:rPr lang="en-US" sz="2400" b="1" dirty="0" smtClean="0"/>
              <a:t>The District Conference:</a:t>
            </a:r>
            <a:endParaRPr lang="en-US" sz="2400" b="1" dirty="0"/>
          </a:p>
        </p:txBody>
      </p:sp>
      <p:sp>
        <p:nvSpPr>
          <p:cNvPr id="6" name="TextBox 5"/>
          <p:cNvSpPr txBox="1"/>
          <p:nvPr/>
        </p:nvSpPr>
        <p:spPr>
          <a:xfrm>
            <a:off x="1283677" y="4611824"/>
            <a:ext cx="5416061" cy="461665"/>
          </a:xfrm>
          <a:prstGeom prst="rect">
            <a:avLst/>
          </a:prstGeom>
          <a:noFill/>
        </p:spPr>
        <p:txBody>
          <a:bodyPr wrap="square" rtlCol="0">
            <a:spAutoFit/>
          </a:bodyPr>
          <a:lstStyle/>
          <a:p>
            <a:r>
              <a:rPr lang="en-US" sz="2400" b="1" dirty="0" smtClean="0"/>
              <a:t>President-elect Training Seminar (PETS):</a:t>
            </a:r>
            <a:endParaRPr lang="en-US" sz="2400" b="1" dirty="0"/>
          </a:p>
        </p:txBody>
      </p:sp>
      <p:sp>
        <p:nvSpPr>
          <p:cNvPr id="7" name="TextBox 6"/>
          <p:cNvSpPr txBox="1"/>
          <p:nvPr/>
        </p:nvSpPr>
        <p:spPr>
          <a:xfrm>
            <a:off x="1283677" y="1235249"/>
            <a:ext cx="6066692" cy="646331"/>
          </a:xfrm>
          <a:prstGeom prst="rect">
            <a:avLst/>
          </a:prstGeom>
          <a:noFill/>
        </p:spPr>
        <p:txBody>
          <a:bodyPr wrap="square" rtlCol="0">
            <a:spAutoFit/>
          </a:bodyPr>
          <a:lstStyle/>
          <a:p>
            <a:r>
              <a:rPr lang="en-US" dirty="0" smtClean="0"/>
              <a:t>Meets in January and prepares district governors-elect from around the world for the office they will assume 1 July.</a:t>
            </a:r>
            <a:endParaRPr lang="en-US" dirty="0"/>
          </a:p>
        </p:txBody>
      </p:sp>
      <p:sp>
        <p:nvSpPr>
          <p:cNvPr id="8" name="TextBox 7"/>
          <p:cNvSpPr txBox="1"/>
          <p:nvPr/>
        </p:nvSpPr>
        <p:spPr>
          <a:xfrm>
            <a:off x="1283677" y="2527911"/>
            <a:ext cx="5460023" cy="646331"/>
          </a:xfrm>
          <a:prstGeom prst="rect">
            <a:avLst/>
          </a:prstGeom>
          <a:noFill/>
        </p:spPr>
        <p:txBody>
          <a:bodyPr wrap="square" rtlCol="0">
            <a:spAutoFit/>
          </a:bodyPr>
          <a:lstStyle/>
          <a:p>
            <a:r>
              <a:rPr lang="en-US" dirty="0" smtClean="0"/>
              <a:t>Offers motivation, inspiration, Rotary information, and new ideas for club officers and committee chairs.</a:t>
            </a:r>
            <a:endParaRPr lang="en-US" dirty="0"/>
          </a:p>
        </p:txBody>
      </p:sp>
      <p:sp>
        <p:nvSpPr>
          <p:cNvPr id="9" name="TextBox 8"/>
          <p:cNvSpPr txBox="1"/>
          <p:nvPr/>
        </p:nvSpPr>
        <p:spPr>
          <a:xfrm>
            <a:off x="1283677" y="3855631"/>
            <a:ext cx="6304085" cy="646331"/>
          </a:xfrm>
          <a:prstGeom prst="rect">
            <a:avLst/>
          </a:prstGeom>
          <a:noFill/>
        </p:spPr>
        <p:txBody>
          <a:bodyPr wrap="square" rtlCol="0">
            <a:spAutoFit/>
          </a:bodyPr>
          <a:lstStyle/>
          <a:p>
            <a:r>
              <a:rPr lang="en-US" dirty="0" smtClean="0"/>
              <a:t>Brings together all club members and their families to enjoy a celebration, fellowship and inspirational speakers.</a:t>
            </a:r>
            <a:endParaRPr lang="en-US" dirty="0"/>
          </a:p>
        </p:txBody>
      </p:sp>
      <p:sp>
        <p:nvSpPr>
          <p:cNvPr id="10" name="TextBox 9"/>
          <p:cNvSpPr txBox="1"/>
          <p:nvPr/>
        </p:nvSpPr>
        <p:spPr>
          <a:xfrm>
            <a:off x="1283677" y="5148293"/>
            <a:ext cx="5811716" cy="646331"/>
          </a:xfrm>
          <a:prstGeom prst="rect">
            <a:avLst/>
          </a:prstGeom>
          <a:noFill/>
        </p:spPr>
        <p:txBody>
          <a:bodyPr wrap="square" rtlCol="0">
            <a:spAutoFit/>
          </a:bodyPr>
          <a:lstStyle/>
          <a:p>
            <a:r>
              <a:rPr lang="en-US" dirty="0" smtClean="0"/>
              <a:t>Designed to prepare incoming club presidents for the office they will assume on 1 July.</a:t>
            </a:r>
            <a:endParaRPr lang="en-US" dirty="0"/>
          </a:p>
        </p:txBody>
      </p:sp>
    </p:spTree>
    <p:extLst>
      <p:ext uri="{BB962C8B-B14F-4D97-AF65-F5344CB8AC3E}">
        <p14:creationId xmlns:p14="http://schemas.microsoft.com/office/powerpoint/2010/main" val="747224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6431" y="641838"/>
            <a:ext cx="3174023" cy="461665"/>
          </a:xfrm>
          <a:prstGeom prst="rect">
            <a:avLst/>
          </a:prstGeom>
          <a:noFill/>
        </p:spPr>
        <p:txBody>
          <a:bodyPr wrap="square" rtlCol="0">
            <a:spAutoFit/>
          </a:bodyPr>
          <a:lstStyle/>
          <a:p>
            <a:r>
              <a:rPr lang="en-US" sz="2400" b="1" dirty="0" smtClean="0"/>
              <a:t>Fall Training (ORS)</a:t>
            </a:r>
            <a:endParaRPr lang="en-US" sz="2400" b="1" dirty="0"/>
          </a:p>
        </p:txBody>
      </p:sp>
      <p:sp>
        <p:nvSpPr>
          <p:cNvPr id="7" name="TextBox 6"/>
          <p:cNvSpPr txBox="1"/>
          <p:nvPr/>
        </p:nvSpPr>
        <p:spPr>
          <a:xfrm>
            <a:off x="1336431" y="1103503"/>
            <a:ext cx="6972300" cy="1477328"/>
          </a:xfrm>
          <a:prstGeom prst="rect">
            <a:avLst/>
          </a:prstGeom>
          <a:noFill/>
        </p:spPr>
        <p:txBody>
          <a:bodyPr wrap="square" rtlCol="0">
            <a:spAutoFit/>
          </a:bodyPr>
          <a:lstStyle/>
          <a:p>
            <a:r>
              <a:rPr lang="en-US" dirty="0" smtClean="0"/>
              <a:t>One </a:t>
            </a:r>
            <a:r>
              <a:rPr lang="en-US" dirty="0"/>
              <a:t>Rotary Summit (ORS) is all about the synergy among Membership, Public Image, and Humanitarian Service (The Rotary Foundation).  ORS </a:t>
            </a:r>
            <a:r>
              <a:rPr lang="en-US" dirty="0" smtClean="0"/>
              <a:t>is about coming </a:t>
            </a:r>
            <a:r>
              <a:rPr lang="en-US" dirty="0"/>
              <a:t>up with creative ways to achieve and sustain membership growth and retention, to increase Rotary Foundation giving and project engagement, and to gain enhanced public image in their communities. </a:t>
            </a:r>
          </a:p>
        </p:txBody>
      </p:sp>
      <p:sp>
        <p:nvSpPr>
          <p:cNvPr id="8" name="TextBox 7"/>
          <p:cNvSpPr txBox="1"/>
          <p:nvPr/>
        </p:nvSpPr>
        <p:spPr>
          <a:xfrm>
            <a:off x="1336431" y="2580831"/>
            <a:ext cx="2822331" cy="461665"/>
          </a:xfrm>
          <a:prstGeom prst="rect">
            <a:avLst/>
          </a:prstGeom>
          <a:noFill/>
        </p:spPr>
        <p:txBody>
          <a:bodyPr wrap="square" rtlCol="0">
            <a:spAutoFit/>
          </a:bodyPr>
          <a:lstStyle/>
          <a:p>
            <a:r>
              <a:rPr lang="en-US" sz="2400" b="1" dirty="0" smtClean="0"/>
              <a:t>Winter Training</a:t>
            </a:r>
            <a:endParaRPr lang="en-US" sz="2400" b="1" dirty="0"/>
          </a:p>
        </p:txBody>
      </p:sp>
      <p:sp>
        <p:nvSpPr>
          <p:cNvPr id="9" name="TextBox 8"/>
          <p:cNvSpPr txBox="1"/>
          <p:nvPr/>
        </p:nvSpPr>
        <p:spPr>
          <a:xfrm>
            <a:off x="1336430" y="3042496"/>
            <a:ext cx="6884377" cy="1200329"/>
          </a:xfrm>
          <a:prstGeom prst="rect">
            <a:avLst/>
          </a:prstGeom>
          <a:noFill/>
        </p:spPr>
        <p:txBody>
          <a:bodyPr wrap="square" rtlCol="0">
            <a:spAutoFit/>
          </a:bodyPr>
          <a:lstStyle/>
          <a:p>
            <a:r>
              <a:rPr lang="en-US" dirty="0" smtClean="0"/>
              <a:t>Grants Management Seminar is  mandatory that each club send at least 1 member in order to qualify to process grant applications. </a:t>
            </a:r>
            <a:r>
              <a:rPr lang="en-US" dirty="0">
                <a:ea typeface="Times New Roman" panose="02020603050405020304" pitchFamily="18" charset="0"/>
                <a:cs typeface="Calibri" panose="020F0502020204030204" pitchFamily="34" charset="0"/>
              </a:rPr>
              <a:t>You will learn about the procedures and policies critical to know for District and Global Grant projects, particularly what’s new for the coming year.</a:t>
            </a:r>
            <a:endParaRPr lang="en-US" dirty="0">
              <a:cs typeface="Calibri" panose="020F0502020204030204" pitchFamily="34" charset="0"/>
            </a:endParaRPr>
          </a:p>
        </p:txBody>
      </p:sp>
    </p:spTree>
    <p:extLst>
      <p:ext uri="{BB962C8B-B14F-4D97-AF65-F5344CB8AC3E}">
        <p14:creationId xmlns:p14="http://schemas.microsoft.com/office/powerpoint/2010/main" val="292160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921" y="468223"/>
            <a:ext cx="5037993" cy="461665"/>
          </a:xfrm>
          <a:prstGeom prst="rect">
            <a:avLst/>
          </a:prstGeom>
          <a:noFill/>
        </p:spPr>
        <p:txBody>
          <a:bodyPr wrap="square" rtlCol="0">
            <a:spAutoFit/>
          </a:bodyPr>
          <a:lstStyle/>
          <a:p>
            <a:r>
              <a:rPr lang="en-US" sz="2400" b="1" dirty="0" smtClean="0"/>
              <a:t>The Rotary Foundation’s Beginning:</a:t>
            </a:r>
            <a:endParaRPr lang="en-US" sz="2400" b="1" dirty="0"/>
          </a:p>
        </p:txBody>
      </p:sp>
      <p:sp>
        <p:nvSpPr>
          <p:cNvPr id="3" name="TextBox 2"/>
          <p:cNvSpPr txBox="1"/>
          <p:nvPr/>
        </p:nvSpPr>
        <p:spPr>
          <a:xfrm>
            <a:off x="1230921" y="929889"/>
            <a:ext cx="6462346" cy="2308324"/>
          </a:xfrm>
          <a:prstGeom prst="rect">
            <a:avLst/>
          </a:prstGeom>
          <a:noFill/>
        </p:spPr>
        <p:txBody>
          <a:bodyPr wrap="square" rtlCol="0">
            <a:spAutoFit/>
          </a:bodyPr>
          <a:lstStyle/>
          <a:p>
            <a:r>
              <a:rPr lang="en-US" dirty="0" smtClean="0"/>
              <a:t>In 1917, RI President Arch Klumph to the delegates to the Atlanta convention that “it seems eminently proper that we should accept endowments for the purpose of doing good in the world.  The endowment’s first contribution was $26.50 in 1917. after 6 years it had reached to $700. The Rotary Foundation was formally established at the 1928 Minneapolis convention. During the past 100 years, the Foundation has spent $3 billion on life-changing, sustainable projects.</a:t>
            </a:r>
            <a:endParaRPr lang="en-US" dirty="0"/>
          </a:p>
        </p:txBody>
      </p:sp>
      <p:sp>
        <p:nvSpPr>
          <p:cNvPr id="4" name="TextBox 3"/>
          <p:cNvSpPr txBox="1"/>
          <p:nvPr/>
        </p:nvSpPr>
        <p:spPr>
          <a:xfrm>
            <a:off x="1230921" y="3238213"/>
            <a:ext cx="5372100" cy="461665"/>
          </a:xfrm>
          <a:prstGeom prst="rect">
            <a:avLst/>
          </a:prstGeom>
          <a:noFill/>
        </p:spPr>
        <p:txBody>
          <a:bodyPr wrap="square" rtlCol="0">
            <a:spAutoFit/>
          </a:bodyPr>
          <a:lstStyle/>
          <a:p>
            <a:r>
              <a:rPr lang="en-US" sz="2400" b="1" dirty="0" smtClean="0"/>
              <a:t>Why donate to the Rotary Foundation?</a:t>
            </a:r>
            <a:endParaRPr lang="en-US" sz="2400" b="1" dirty="0"/>
          </a:p>
        </p:txBody>
      </p:sp>
      <p:sp>
        <p:nvSpPr>
          <p:cNvPr id="5" name="TextBox 4"/>
          <p:cNvSpPr txBox="1"/>
          <p:nvPr/>
        </p:nvSpPr>
        <p:spPr>
          <a:xfrm>
            <a:off x="1230921" y="3700426"/>
            <a:ext cx="6901961" cy="2031325"/>
          </a:xfrm>
          <a:prstGeom prst="rect">
            <a:avLst/>
          </a:prstGeom>
          <a:noFill/>
        </p:spPr>
        <p:txBody>
          <a:bodyPr wrap="square" rtlCol="0">
            <a:spAutoFit/>
          </a:bodyPr>
          <a:lstStyle/>
          <a:p>
            <a:r>
              <a:rPr lang="en-US" dirty="0"/>
              <a:t>The Rotary Foundation is a not-for-profit corporation funded solely by voluntary contributions from members and friends of Rotary who support its mission to advance world understanding, goodwill, and peace. Using Rotary Foundation grants, Rotary's 34,000 clubs across the globe develop and carry out sustainable humanitarian </a:t>
            </a:r>
            <a:r>
              <a:rPr lang="en-US" dirty="0" smtClean="0"/>
              <a:t>projects  throughout the world. According to Charitable Navigator, The Rotary Foundation has been awarded its highest honor “100%” </a:t>
            </a:r>
            <a:endParaRPr lang="en-US" dirty="0"/>
          </a:p>
        </p:txBody>
      </p:sp>
    </p:spTree>
    <p:extLst>
      <p:ext uri="{BB962C8B-B14F-4D97-AF65-F5344CB8AC3E}">
        <p14:creationId xmlns:p14="http://schemas.microsoft.com/office/powerpoint/2010/main" val="3051118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4016" y="595644"/>
            <a:ext cx="5512777" cy="461665"/>
          </a:xfrm>
          <a:prstGeom prst="rect">
            <a:avLst/>
          </a:prstGeom>
          <a:noFill/>
        </p:spPr>
        <p:txBody>
          <a:bodyPr wrap="square" rtlCol="0">
            <a:spAutoFit/>
          </a:bodyPr>
          <a:lstStyle/>
          <a:p>
            <a:r>
              <a:rPr lang="en-US" sz="2400" b="1" dirty="0" smtClean="0"/>
              <a:t>What your contribution does for you:</a:t>
            </a:r>
            <a:endParaRPr lang="en-US" sz="2400" b="1" dirty="0"/>
          </a:p>
        </p:txBody>
      </p:sp>
      <p:sp>
        <p:nvSpPr>
          <p:cNvPr id="4" name="TextBox 3"/>
          <p:cNvSpPr txBox="1"/>
          <p:nvPr/>
        </p:nvSpPr>
        <p:spPr>
          <a:xfrm>
            <a:off x="1354016" y="1057309"/>
            <a:ext cx="5306159" cy="2308324"/>
          </a:xfrm>
          <a:prstGeom prst="rect">
            <a:avLst/>
          </a:prstGeom>
          <a:noFill/>
        </p:spPr>
        <p:txBody>
          <a:bodyPr wrap="square" rtlCol="0">
            <a:spAutoFit/>
          </a:bodyPr>
          <a:lstStyle/>
          <a:p>
            <a:r>
              <a:rPr lang="en-US" dirty="0" smtClean="0"/>
              <a:t>With your help, we can make lives better in your community and around the world.  Your donation makes a difference to those who need our help most. More than 90% of donations go directly to supporting our service projects around the world.  </a:t>
            </a:r>
            <a:r>
              <a:rPr lang="en-US" dirty="0"/>
              <a:t>Our partners make your donation go even further. For every $1 Rotary commits to polio eradication, the Bill &amp; Melinda Gates Foundation has committed $2.</a:t>
            </a:r>
          </a:p>
        </p:txBody>
      </p:sp>
      <p:sp>
        <p:nvSpPr>
          <p:cNvPr id="5" name="TextBox 4"/>
          <p:cNvSpPr txBox="1"/>
          <p:nvPr/>
        </p:nvSpPr>
        <p:spPr>
          <a:xfrm>
            <a:off x="1354016" y="3542306"/>
            <a:ext cx="6441635" cy="461665"/>
          </a:xfrm>
          <a:prstGeom prst="rect">
            <a:avLst/>
          </a:prstGeom>
          <a:noFill/>
        </p:spPr>
        <p:txBody>
          <a:bodyPr wrap="none" rtlCol="0">
            <a:spAutoFit/>
          </a:bodyPr>
          <a:lstStyle/>
          <a:p>
            <a:r>
              <a:rPr lang="en-US" sz="2400" b="1" dirty="0"/>
              <a:t>How does The Rotary Foundation use donations?</a:t>
            </a:r>
          </a:p>
        </p:txBody>
      </p:sp>
      <p:sp>
        <p:nvSpPr>
          <p:cNvPr id="6" name="TextBox 5"/>
          <p:cNvSpPr txBox="1"/>
          <p:nvPr/>
        </p:nvSpPr>
        <p:spPr>
          <a:xfrm>
            <a:off x="1354016" y="4180644"/>
            <a:ext cx="5099539" cy="1200329"/>
          </a:xfrm>
          <a:prstGeom prst="rect">
            <a:avLst/>
          </a:prstGeom>
          <a:noFill/>
        </p:spPr>
        <p:txBody>
          <a:bodyPr wrap="square" rtlCol="0">
            <a:spAutoFit/>
          </a:bodyPr>
          <a:lstStyle/>
          <a:p>
            <a:r>
              <a:rPr lang="en-US" dirty="0" smtClean="0"/>
              <a:t>With donations like yours, we’ve wiped out 99.9 percent of all polio cases. Your donation also trains future peacemakers, support clean water, and strengthens local economies. </a:t>
            </a:r>
            <a:endParaRPr lang="en-US" dirty="0"/>
          </a:p>
        </p:txBody>
      </p:sp>
    </p:spTree>
    <p:extLst>
      <p:ext uri="{BB962C8B-B14F-4D97-AF65-F5344CB8AC3E}">
        <p14:creationId xmlns:p14="http://schemas.microsoft.com/office/powerpoint/2010/main" val="3205446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0054" y="720969"/>
            <a:ext cx="3446584" cy="461665"/>
          </a:xfrm>
          <a:prstGeom prst="rect">
            <a:avLst/>
          </a:prstGeom>
          <a:noFill/>
        </p:spPr>
        <p:txBody>
          <a:bodyPr wrap="square" rtlCol="0">
            <a:spAutoFit/>
          </a:bodyPr>
          <a:lstStyle/>
          <a:p>
            <a:r>
              <a:rPr lang="en-US" sz="2400" b="1" dirty="0" smtClean="0"/>
              <a:t>Paul Harris Fellows:</a:t>
            </a:r>
            <a:endParaRPr lang="en-US" sz="2400" b="1" dirty="0"/>
          </a:p>
        </p:txBody>
      </p:sp>
      <p:sp>
        <p:nvSpPr>
          <p:cNvPr id="3" name="TextBox 2"/>
          <p:cNvSpPr txBox="1"/>
          <p:nvPr/>
        </p:nvSpPr>
        <p:spPr>
          <a:xfrm>
            <a:off x="1310054" y="1182634"/>
            <a:ext cx="7209692" cy="1477328"/>
          </a:xfrm>
          <a:prstGeom prst="rect">
            <a:avLst/>
          </a:prstGeom>
          <a:noFill/>
        </p:spPr>
        <p:txBody>
          <a:bodyPr wrap="square" rtlCol="0">
            <a:spAutoFit/>
          </a:bodyPr>
          <a:lstStyle/>
          <a:p>
            <a:r>
              <a:rPr lang="en-US" dirty="0" smtClean="0"/>
              <a:t>The most important step to promote voluntary giving to The Rotary Foundation occurred in 1957, when the idea of Paul Harris Fellow recognition was approved</a:t>
            </a:r>
            <a:r>
              <a:rPr lang="en-US" dirty="0"/>
              <a:t>. The Paul Harris Fellow recognition acknowledges individuals who contribute, or who have contributions made in their name, of </a:t>
            </a:r>
            <a:r>
              <a:rPr lang="en-US" dirty="0" smtClean="0"/>
              <a:t>$1,000 </a:t>
            </a:r>
            <a:r>
              <a:rPr lang="en-US" dirty="0"/>
              <a:t>to The Rotary Foundation of Rotary </a:t>
            </a:r>
            <a:r>
              <a:rPr lang="en-US" dirty="0" smtClean="0"/>
              <a:t>International.</a:t>
            </a:r>
            <a:endParaRPr lang="en-US" dirty="0"/>
          </a:p>
        </p:txBody>
      </p:sp>
      <p:sp>
        <p:nvSpPr>
          <p:cNvPr id="4" name="TextBox 3"/>
          <p:cNvSpPr txBox="1"/>
          <p:nvPr/>
        </p:nvSpPr>
        <p:spPr>
          <a:xfrm>
            <a:off x="1310054" y="2890794"/>
            <a:ext cx="3209192" cy="461665"/>
          </a:xfrm>
          <a:prstGeom prst="rect">
            <a:avLst/>
          </a:prstGeom>
          <a:noFill/>
        </p:spPr>
        <p:txBody>
          <a:bodyPr wrap="square" rtlCol="0">
            <a:spAutoFit/>
          </a:bodyPr>
          <a:lstStyle/>
          <a:p>
            <a:r>
              <a:rPr lang="en-US" sz="2400" b="1" dirty="0" smtClean="0"/>
              <a:t>Paul Harris Society:</a:t>
            </a:r>
            <a:endParaRPr lang="en-US" sz="2400" b="1" dirty="0"/>
          </a:p>
        </p:txBody>
      </p:sp>
      <p:sp>
        <p:nvSpPr>
          <p:cNvPr id="5" name="TextBox 4"/>
          <p:cNvSpPr txBox="1"/>
          <p:nvPr/>
        </p:nvSpPr>
        <p:spPr>
          <a:xfrm>
            <a:off x="1310053" y="3352459"/>
            <a:ext cx="6954715" cy="923330"/>
          </a:xfrm>
          <a:prstGeom prst="rect">
            <a:avLst/>
          </a:prstGeom>
          <a:noFill/>
        </p:spPr>
        <p:txBody>
          <a:bodyPr wrap="square" rtlCol="0">
            <a:spAutoFit/>
          </a:bodyPr>
          <a:lstStyle/>
          <a:p>
            <a:r>
              <a:rPr lang="en-US" dirty="0"/>
              <a:t>The Paul Harris Society recognizes Rotary members and friends of The Rotary Foundation who elect to contribute $1,000 or more each year to the Annual Fund, </a:t>
            </a:r>
            <a:r>
              <a:rPr lang="en-US" dirty="0" smtClean="0"/>
              <a:t>Polio Plus </a:t>
            </a:r>
            <a:r>
              <a:rPr lang="en-US" dirty="0"/>
              <a:t>Fund, or approved global grants.</a:t>
            </a:r>
          </a:p>
        </p:txBody>
      </p:sp>
    </p:spTree>
    <p:extLst>
      <p:ext uri="{BB962C8B-B14F-4D97-AF65-F5344CB8AC3E}">
        <p14:creationId xmlns:p14="http://schemas.microsoft.com/office/powerpoint/2010/main" val="458653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924" y="782515"/>
            <a:ext cx="3024553" cy="461665"/>
          </a:xfrm>
          <a:prstGeom prst="rect">
            <a:avLst/>
          </a:prstGeom>
          <a:noFill/>
        </p:spPr>
        <p:txBody>
          <a:bodyPr wrap="square" rtlCol="0">
            <a:spAutoFit/>
          </a:bodyPr>
          <a:lstStyle/>
          <a:p>
            <a:r>
              <a:rPr lang="en-US" sz="2400" b="1" dirty="0" smtClean="0"/>
              <a:t>Future Vision Plan:</a:t>
            </a:r>
            <a:endParaRPr lang="en-US" sz="2400" b="1" dirty="0"/>
          </a:p>
        </p:txBody>
      </p:sp>
      <p:sp>
        <p:nvSpPr>
          <p:cNvPr id="3" name="TextBox 2"/>
          <p:cNvSpPr txBox="1"/>
          <p:nvPr/>
        </p:nvSpPr>
        <p:spPr>
          <a:xfrm>
            <a:off x="1230923" y="1244180"/>
            <a:ext cx="6295291" cy="923330"/>
          </a:xfrm>
          <a:prstGeom prst="rect">
            <a:avLst/>
          </a:prstGeom>
          <a:noFill/>
        </p:spPr>
        <p:txBody>
          <a:bodyPr wrap="square" rtlCol="0">
            <a:spAutoFit/>
          </a:bodyPr>
          <a:lstStyle/>
          <a:p>
            <a:r>
              <a:rPr lang="en-US" dirty="0" smtClean="0"/>
              <a:t>We just had The Rotary Foundation’s 100 year anniversary in 2017, the Trustees set out to develop a plan to move the Foundation toward its second century of service. </a:t>
            </a:r>
            <a:endParaRPr lang="en-US" dirty="0"/>
          </a:p>
        </p:txBody>
      </p:sp>
      <p:sp>
        <p:nvSpPr>
          <p:cNvPr id="4" name="TextBox 3"/>
          <p:cNvSpPr txBox="1"/>
          <p:nvPr/>
        </p:nvSpPr>
        <p:spPr>
          <a:xfrm>
            <a:off x="1230924" y="3090840"/>
            <a:ext cx="6172199" cy="646331"/>
          </a:xfrm>
          <a:prstGeom prst="rect">
            <a:avLst/>
          </a:prstGeom>
          <a:noFill/>
        </p:spPr>
        <p:txBody>
          <a:bodyPr wrap="square" rtlCol="0">
            <a:spAutoFit/>
          </a:bodyPr>
          <a:lstStyle/>
          <a:p>
            <a:r>
              <a:rPr lang="en-US" dirty="0" smtClean="0"/>
              <a:t>Districts must become qualified in order to receive grant funding from The Rotary Foundation.</a:t>
            </a:r>
            <a:endParaRPr lang="en-US" dirty="0"/>
          </a:p>
        </p:txBody>
      </p:sp>
      <p:sp>
        <p:nvSpPr>
          <p:cNvPr id="6" name="TextBox 5"/>
          <p:cNvSpPr txBox="1"/>
          <p:nvPr/>
        </p:nvSpPr>
        <p:spPr>
          <a:xfrm>
            <a:off x="1230922" y="2167510"/>
            <a:ext cx="5802922" cy="923330"/>
          </a:xfrm>
          <a:prstGeom prst="rect">
            <a:avLst/>
          </a:prstGeom>
          <a:noFill/>
        </p:spPr>
        <p:txBody>
          <a:bodyPr wrap="square" rtlCol="0">
            <a:spAutoFit/>
          </a:bodyPr>
          <a:lstStyle/>
          <a:p>
            <a:r>
              <a:rPr lang="en-US" dirty="0" smtClean="0"/>
              <a:t>To simplify the grant-making process , the Future Vision Pan offers three types of grants: district grants, global grants, and packaged grants. </a:t>
            </a:r>
            <a:endParaRPr lang="en-US" dirty="0"/>
          </a:p>
        </p:txBody>
      </p:sp>
      <p:sp>
        <p:nvSpPr>
          <p:cNvPr id="7" name="TextBox 6"/>
          <p:cNvSpPr txBox="1"/>
          <p:nvPr/>
        </p:nvSpPr>
        <p:spPr>
          <a:xfrm>
            <a:off x="1230924" y="3737171"/>
            <a:ext cx="6172199" cy="923330"/>
          </a:xfrm>
          <a:prstGeom prst="rect">
            <a:avLst/>
          </a:prstGeom>
          <a:noFill/>
        </p:spPr>
        <p:txBody>
          <a:bodyPr wrap="square" rtlCol="0">
            <a:spAutoFit/>
          </a:bodyPr>
          <a:lstStyle/>
          <a:p>
            <a:r>
              <a:rPr lang="en-US" dirty="0" smtClean="0"/>
              <a:t>Becoming qualified is simple – agree to the club qualification MOU. and send at least one club member to a grant management seminar.  </a:t>
            </a:r>
            <a:endParaRPr lang="en-US" dirty="0"/>
          </a:p>
        </p:txBody>
      </p:sp>
    </p:spTree>
    <p:extLst>
      <p:ext uri="{BB962C8B-B14F-4D97-AF65-F5344CB8AC3E}">
        <p14:creationId xmlns:p14="http://schemas.microsoft.com/office/powerpoint/2010/main" val="3470472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5753" y="742880"/>
            <a:ext cx="3103685" cy="461665"/>
          </a:xfrm>
          <a:prstGeom prst="rect">
            <a:avLst/>
          </a:prstGeom>
          <a:noFill/>
        </p:spPr>
        <p:txBody>
          <a:bodyPr wrap="square" rtlCol="0">
            <a:spAutoFit/>
          </a:bodyPr>
          <a:lstStyle/>
          <a:p>
            <a:r>
              <a:rPr lang="en-US" sz="2400" b="1" dirty="0" smtClean="0"/>
              <a:t>What is Rotary?</a:t>
            </a:r>
            <a:endParaRPr lang="en-US" sz="2400" b="1" dirty="0"/>
          </a:p>
        </p:txBody>
      </p:sp>
      <p:sp>
        <p:nvSpPr>
          <p:cNvPr id="5" name="TextBox 4"/>
          <p:cNvSpPr txBox="1"/>
          <p:nvPr/>
        </p:nvSpPr>
        <p:spPr>
          <a:xfrm>
            <a:off x="1195753" y="1345223"/>
            <a:ext cx="5864470" cy="923330"/>
          </a:xfrm>
          <a:prstGeom prst="rect">
            <a:avLst/>
          </a:prstGeom>
          <a:noFill/>
        </p:spPr>
        <p:txBody>
          <a:bodyPr wrap="square" rtlCol="0">
            <a:spAutoFit/>
          </a:bodyPr>
          <a:lstStyle/>
          <a:p>
            <a:r>
              <a:rPr lang="en-US" dirty="0"/>
              <a:t>Rotary is a global network of 1.2 million neighbors, friends, leaders, and problem-solvers who come together to make positive, lasting change in communities at home and abroad.</a:t>
            </a:r>
          </a:p>
        </p:txBody>
      </p:sp>
      <p:sp>
        <p:nvSpPr>
          <p:cNvPr id="8" name="TextBox 7"/>
          <p:cNvSpPr txBox="1"/>
          <p:nvPr/>
        </p:nvSpPr>
        <p:spPr>
          <a:xfrm>
            <a:off x="1195753" y="2409231"/>
            <a:ext cx="6427178" cy="646331"/>
          </a:xfrm>
          <a:prstGeom prst="rect">
            <a:avLst/>
          </a:prstGeom>
          <a:noFill/>
        </p:spPr>
        <p:txBody>
          <a:bodyPr wrap="square" rtlCol="0">
            <a:spAutoFit/>
          </a:bodyPr>
          <a:lstStyle/>
          <a:p>
            <a:r>
              <a:rPr lang="en-US" dirty="0">
                <a:solidFill>
                  <a:srgbClr val="000000"/>
                </a:solidFill>
              </a:rPr>
              <a:t>Rotary members look for opportunities to improve our communities today and invest in the next generation for tomorrow.</a:t>
            </a:r>
            <a:endParaRPr lang="en-US" dirty="0"/>
          </a:p>
        </p:txBody>
      </p:sp>
      <p:sp>
        <p:nvSpPr>
          <p:cNvPr id="9" name="TextBox 8"/>
          <p:cNvSpPr txBox="1"/>
          <p:nvPr/>
        </p:nvSpPr>
        <p:spPr>
          <a:xfrm>
            <a:off x="1195753" y="3196240"/>
            <a:ext cx="6497516" cy="646331"/>
          </a:xfrm>
          <a:prstGeom prst="rect">
            <a:avLst/>
          </a:prstGeom>
          <a:noFill/>
        </p:spPr>
        <p:txBody>
          <a:bodyPr wrap="square" rtlCol="0">
            <a:spAutoFit/>
          </a:bodyPr>
          <a:lstStyle/>
          <a:p>
            <a:r>
              <a:rPr lang="en-US" dirty="0"/>
              <a:t>We collaborate with community leaders who want to get to work on projects that have a real, lasting impact on people’s live</a:t>
            </a:r>
          </a:p>
        </p:txBody>
      </p:sp>
      <p:sp>
        <p:nvSpPr>
          <p:cNvPr id="10" name="TextBox 9"/>
          <p:cNvSpPr txBox="1"/>
          <p:nvPr/>
        </p:nvSpPr>
        <p:spPr>
          <a:xfrm>
            <a:off x="1195753" y="3983249"/>
            <a:ext cx="6409592" cy="923330"/>
          </a:xfrm>
          <a:prstGeom prst="rect">
            <a:avLst/>
          </a:prstGeom>
          <a:noFill/>
        </p:spPr>
        <p:txBody>
          <a:bodyPr wrap="square" rtlCol="0">
            <a:spAutoFit/>
          </a:bodyPr>
          <a:lstStyle/>
          <a:p>
            <a:r>
              <a:rPr lang="en-US" dirty="0">
                <a:solidFill>
                  <a:srgbClr val="000000"/>
                </a:solidFill>
              </a:rPr>
              <a:t>We connect passionate people with diverse perspectives to exchange ideas, forge lifelong friendships, and, above all, take action to change the world.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54215" y="2470638"/>
            <a:ext cx="3156438" cy="769441"/>
          </a:xfrm>
          <a:prstGeom prst="rect">
            <a:avLst/>
          </a:prstGeom>
          <a:noFill/>
        </p:spPr>
        <p:txBody>
          <a:bodyPr wrap="square" rtlCol="0">
            <a:spAutoFit/>
          </a:bodyPr>
          <a:lstStyle/>
          <a:p>
            <a:r>
              <a:rPr lang="en-US" sz="4400" dirty="0" smtClean="0"/>
              <a:t>Questions:</a:t>
            </a:r>
            <a:endParaRPr lang="en-US" sz="4400" dirty="0"/>
          </a:p>
        </p:txBody>
      </p:sp>
    </p:spTree>
    <p:extLst>
      <p:ext uri="{BB962C8B-B14F-4D97-AF65-F5344CB8AC3E}">
        <p14:creationId xmlns:p14="http://schemas.microsoft.com/office/powerpoint/2010/main" val="1332292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9377" y="729761"/>
            <a:ext cx="2804746" cy="461665"/>
          </a:xfrm>
          <a:prstGeom prst="rect">
            <a:avLst/>
          </a:prstGeom>
          <a:noFill/>
        </p:spPr>
        <p:txBody>
          <a:bodyPr wrap="square" rtlCol="0">
            <a:spAutoFit/>
          </a:bodyPr>
          <a:lstStyle/>
          <a:p>
            <a:r>
              <a:rPr lang="en-US" sz="2400" b="1" dirty="0" smtClean="0"/>
              <a:t>Object of Rotary:</a:t>
            </a:r>
            <a:endParaRPr lang="en-US" sz="2400" b="1" dirty="0"/>
          </a:p>
        </p:txBody>
      </p:sp>
      <p:sp>
        <p:nvSpPr>
          <p:cNvPr id="3" name="TextBox 2"/>
          <p:cNvSpPr txBox="1"/>
          <p:nvPr/>
        </p:nvSpPr>
        <p:spPr>
          <a:xfrm>
            <a:off x="1169377" y="1191426"/>
            <a:ext cx="6295292" cy="4247317"/>
          </a:xfrm>
          <a:prstGeom prst="rect">
            <a:avLst/>
          </a:prstGeom>
          <a:noFill/>
        </p:spPr>
        <p:txBody>
          <a:bodyPr wrap="square" rtlCol="0">
            <a:spAutoFit/>
          </a:bodyPr>
          <a:lstStyle/>
          <a:p>
            <a:r>
              <a:rPr lang="en-US" dirty="0" smtClean="0"/>
              <a:t>The Object of Rotary is “to encourage and foster the ideal of service as a basis of worthy enterprise” and in particular to encourage and foster:</a:t>
            </a:r>
          </a:p>
          <a:p>
            <a:pPr marL="800100" lvl="1" indent="-342900">
              <a:buFont typeface="+mj-lt"/>
              <a:buAutoNum type="arabicPeriod"/>
            </a:pPr>
            <a:r>
              <a:rPr lang="en-US" dirty="0" smtClean="0"/>
              <a:t>The development of acquaintance as an opportunity for service</a:t>
            </a:r>
          </a:p>
          <a:p>
            <a:pPr marL="800100" lvl="1" indent="-342900">
              <a:buFont typeface="+mj-lt"/>
              <a:buAutoNum type="arabicPeriod"/>
            </a:pPr>
            <a:r>
              <a:rPr lang="en-US" dirty="0" smtClean="0"/>
              <a:t>High ethical standards in business and professions; the recognition of the worthiness of all useful occupations; and the dignifying of each Rotarian’s occupation as an opportunity to serve society.</a:t>
            </a:r>
          </a:p>
          <a:p>
            <a:pPr marL="800100" lvl="1" indent="-342900">
              <a:buFont typeface="+mj-lt"/>
              <a:buAutoNum type="arabicPeriod"/>
            </a:pPr>
            <a:r>
              <a:rPr lang="en-US" dirty="0" smtClean="0"/>
              <a:t>The application of the idea of service in each Rotarian’s personal, business, and community life.</a:t>
            </a:r>
          </a:p>
          <a:p>
            <a:pPr marL="800100" lvl="1" indent="-342900">
              <a:buFont typeface="+mj-lt"/>
              <a:buAutoNum type="arabicPeriod"/>
            </a:pPr>
            <a:r>
              <a:rPr lang="en-US" dirty="0" smtClean="0"/>
              <a:t>The advancement of international understanding, goodwill, and peace through a world fellowship of business and professional persons united in the idea of service.  </a:t>
            </a:r>
            <a:endParaRPr lang="en-US" dirty="0"/>
          </a:p>
        </p:txBody>
      </p:sp>
    </p:spTree>
    <p:extLst>
      <p:ext uri="{BB962C8B-B14F-4D97-AF65-F5344CB8AC3E}">
        <p14:creationId xmlns:p14="http://schemas.microsoft.com/office/powerpoint/2010/main" val="95138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9377" y="872559"/>
            <a:ext cx="2312378" cy="461665"/>
          </a:xfrm>
          <a:prstGeom prst="rect">
            <a:avLst/>
          </a:prstGeom>
          <a:noFill/>
        </p:spPr>
        <p:txBody>
          <a:bodyPr wrap="square" rtlCol="0">
            <a:spAutoFit/>
          </a:bodyPr>
          <a:lstStyle/>
          <a:p>
            <a:r>
              <a:rPr lang="en-US" sz="2400" b="1" dirty="0" smtClean="0"/>
              <a:t>Rotary Mottoes:</a:t>
            </a:r>
            <a:endParaRPr lang="en-US" sz="2400" b="1" dirty="0"/>
          </a:p>
        </p:txBody>
      </p:sp>
      <p:sp>
        <p:nvSpPr>
          <p:cNvPr id="5" name="TextBox 4"/>
          <p:cNvSpPr txBox="1"/>
          <p:nvPr/>
        </p:nvSpPr>
        <p:spPr>
          <a:xfrm>
            <a:off x="1169377" y="1590290"/>
            <a:ext cx="6295292" cy="1200329"/>
          </a:xfrm>
          <a:prstGeom prst="rect">
            <a:avLst/>
          </a:prstGeom>
          <a:noFill/>
        </p:spPr>
        <p:txBody>
          <a:bodyPr wrap="square" rtlCol="0">
            <a:spAutoFit/>
          </a:bodyPr>
          <a:lstStyle/>
          <a:p>
            <a:r>
              <a:rPr lang="en-US" dirty="0" smtClean="0"/>
              <a:t>The first motto of Rotary International,  “He Profits Most Who Serves Best” was approved at the second Rotary Convention, Portland, Oregon in 1911. In 1989 the Council on Legislation established </a:t>
            </a:r>
            <a:r>
              <a:rPr lang="en-US" dirty="0" smtClean="0">
                <a:solidFill>
                  <a:srgbClr val="FF0000"/>
                </a:solidFill>
              </a:rPr>
              <a:t>“Service Above Self” </a:t>
            </a:r>
            <a:r>
              <a:rPr lang="en-US" dirty="0" smtClean="0"/>
              <a:t>as the principle motto of Rotary.</a:t>
            </a:r>
            <a:endParaRPr lang="en-US" dirty="0"/>
          </a:p>
        </p:txBody>
      </p:sp>
      <p:sp>
        <p:nvSpPr>
          <p:cNvPr id="6" name="TextBox 5"/>
          <p:cNvSpPr txBox="1"/>
          <p:nvPr/>
        </p:nvSpPr>
        <p:spPr>
          <a:xfrm>
            <a:off x="1169377" y="3864507"/>
            <a:ext cx="6479931" cy="1200329"/>
          </a:xfrm>
          <a:prstGeom prst="rect">
            <a:avLst/>
          </a:prstGeom>
          <a:noFill/>
        </p:spPr>
        <p:txBody>
          <a:bodyPr wrap="square" rtlCol="0">
            <a:spAutoFit/>
          </a:bodyPr>
          <a:lstStyle/>
          <a:p>
            <a:r>
              <a:rPr lang="en-US" dirty="0" smtClean="0"/>
              <a:t>Each year the incoming RI President  will decide on a theme for their presidential year. In 2017/18 Pres. Ian Riseley’s theme “Making a Difference”  2018/19 Pres Elect Barry Rassin’s theme “Be the Inspiration” </a:t>
            </a:r>
            <a:endParaRPr lang="en-US" dirty="0"/>
          </a:p>
        </p:txBody>
      </p:sp>
      <p:sp>
        <p:nvSpPr>
          <p:cNvPr id="7" name="TextBox 6"/>
          <p:cNvSpPr txBox="1"/>
          <p:nvPr/>
        </p:nvSpPr>
        <p:spPr>
          <a:xfrm>
            <a:off x="1169377" y="3148613"/>
            <a:ext cx="3974123" cy="461665"/>
          </a:xfrm>
          <a:prstGeom prst="rect">
            <a:avLst/>
          </a:prstGeom>
          <a:noFill/>
        </p:spPr>
        <p:txBody>
          <a:bodyPr wrap="square" rtlCol="0">
            <a:spAutoFit/>
          </a:bodyPr>
          <a:lstStyle/>
          <a:p>
            <a:r>
              <a:rPr lang="en-US" sz="2400" b="1" dirty="0" smtClean="0"/>
              <a:t>Presidential Theme:</a:t>
            </a:r>
            <a:endParaRPr lang="en-US" sz="2400" b="1" dirty="0"/>
          </a:p>
        </p:txBody>
      </p:sp>
    </p:spTree>
    <p:extLst>
      <p:ext uri="{BB962C8B-B14F-4D97-AF65-F5344CB8AC3E}">
        <p14:creationId xmlns:p14="http://schemas.microsoft.com/office/powerpoint/2010/main" val="300004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1792" y="782515"/>
            <a:ext cx="2789866" cy="461665"/>
          </a:xfrm>
          <a:prstGeom prst="rect">
            <a:avLst/>
          </a:prstGeom>
          <a:noFill/>
        </p:spPr>
        <p:txBody>
          <a:bodyPr wrap="none" rtlCol="0">
            <a:spAutoFit/>
          </a:bodyPr>
          <a:lstStyle/>
          <a:p>
            <a:r>
              <a:rPr lang="en-US" sz="2400" b="1" dirty="0" smtClean="0"/>
              <a:t>Definition of Rotary:</a:t>
            </a:r>
            <a:endParaRPr lang="en-US" sz="2400" b="1" dirty="0"/>
          </a:p>
        </p:txBody>
      </p:sp>
      <p:sp>
        <p:nvSpPr>
          <p:cNvPr id="4" name="TextBox 3"/>
          <p:cNvSpPr txBox="1"/>
          <p:nvPr/>
        </p:nvSpPr>
        <p:spPr>
          <a:xfrm>
            <a:off x="1151792" y="1538654"/>
            <a:ext cx="7033846" cy="1200329"/>
          </a:xfrm>
          <a:prstGeom prst="rect">
            <a:avLst/>
          </a:prstGeom>
          <a:noFill/>
        </p:spPr>
        <p:txBody>
          <a:bodyPr wrap="square" rtlCol="0">
            <a:spAutoFit/>
          </a:bodyPr>
          <a:lstStyle/>
          <a:p>
            <a:r>
              <a:rPr lang="en-US" dirty="0" smtClean="0"/>
              <a:t>Rotary is an organization of business and professional persons united worldwide who provide humanitarian service, encourage high ethical standards in all Vocations, and help build goodwill and peace in the world.   </a:t>
            </a:r>
            <a:endParaRPr lang="en-US" dirty="0"/>
          </a:p>
        </p:txBody>
      </p:sp>
      <p:sp>
        <p:nvSpPr>
          <p:cNvPr id="6" name="TextBox 5"/>
          <p:cNvSpPr txBox="1"/>
          <p:nvPr/>
        </p:nvSpPr>
        <p:spPr>
          <a:xfrm>
            <a:off x="1151792" y="3103685"/>
            <a:ext cx="4088423" cy="461665"/>
          </a:xfrm>
          <a:prstGeom prst="rect">
            <a:avLst/>
          </a:prstGeom>
          <a:noFill/>
        </p:spPr>
        <p:txBody>
          <a:bodyPr wrap="square" rtlCol="0">
            <a:spAutoFit/>
          </a:bodyPr>
          <a:lstStyle/>
          <a:p>
            <a:r>
              <a:rPr lang="en-US" sz="2400" b="1" dirty="0" smtClean="0"/>
              <a:t>Rotary’s Wheel Emblem:</a:t>
            </a:r>
            <a:endParaRPr lang="en-US" sz="2400" b="1" dirty="0"/>
          </a:p>
        </p:txBody>
      </p:sp>
      <p:sp>
        <p:nvSpPr>
          <p:cNvPr id="7" name="TextBox 6"/>
          <p:cNvSpPr txBox="1"/>
          <p:nvPr/>
        </p:nvSpPr>
        <p:spPr>
          <a:xfrm>
            <a:off x="1151792" y="4141177"/>
            <a:ext cx="7033846" cy="1200329"/>
          </a:xfrm>
          <a:prstGeom prst="rect">
            <a:avLst/>
          </a:prstGeom>
          <a:noFill/>
        </p:spPr>
        <p:txBody>
          <a:bodyPr wrap="square" rtlCol="0">
            <a:spAutoFit/>
          </a:bodyPr>
          <a:lstStyle/>
          <a:p>
            <a:r>
              <a:rPr lang="en-US" dirty="0" smtClean="0"/>
              <a:t>A wheel  has been the symbol of Rotary since our earliest days. The wheel was said to illustrate “civilization and movement”. In 1922, it was decided that all Rotary clubs should adopt a single design as the exclusive emblem of Rotary International.</a:t>
            </a:r>
            <a:endParaRPr lang="en-US" dirty="0"/>
          </a:p>
        </p:txBody>
      </p:sp>
    </p:spTree>
    <p:extLst>
      <p:ext uri="{BB962C8B-B14F-4D97-AF65-F5344CB8AC3E}">
        <p14:creationId xmlns:p14="http://schemas.microsoft.com/office/powerpoint/2010/main" val="2758078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963" y="725350"/>
            <a:ext cx="3719146" cy="461665"/>
          </a:xfrm>
          <a:prstGeom prst="rect">
            <a:avLst/>
          </a:prstGeom>
          <a:noFill/>
        </p:spPr>
        <p:txBody>
          <a:bodyPr wrap="square" rtlCol="0">
            <a:spAutoFit/>
          </a:bodyPr>
          <a:lstStyle/>
          <a:p>
            <a:r>
              <a:rPr lang="en-US" sz="2400" b="1" dirty="0" smtClean="0"/>
              <a:t>Rotary Firsts:</a:t>
            </a:r>
            <a:endParaRPr lang="en-US" sz="2400" b="1" dirty="0"/>
          </a:p>
        </p:txBody>
      </p:sp>
      <p:sp>
        <p:nvSpPr>
          <p:cNvPr id="5" name="TextBox 4"/>
          <p:cNvSpPr txBox="1"/>
          <p:nvPr/>
        </p:nvSpPr>
        <p:spPr>
          <a:xfrm>
            <a:off x="1186963" y="1424298"/>
            <a:ext cx="6321668" cy="369332"/>
          </a:xfrm>
          <a:prstGeom prst="rect">
            <a:avLst/>
          </a:prstGeom>
          <a:noFill/>
        </p:spPr>
        <p:txBody>
          <a:bodyPr wrap="square" rtlCol="0">
            <a:spAutoFit/>
          </a:bodyPr>
          <a:lstStyle/>
          <a:p>
            <a:r>
              <a:rPr lang="en-US" dirty="0" smtClean="0"/>
              <a:t>The first Rotary club meeting was in Chicago on 23 February 1905. </a:t>
            </a:r>
            <a:endParaRPr lang="en-US" dirty="0"/>
          </a:p>
        </p:txBody>
      </p:sp>
      <p:sp>
        <p:nvSpPr>
          <p:cNvPr id="9" name="TextBox 8"/>
          <p:cNvSpPr txBox="1"/>
          <p:nvPr/>
        </p:nvSpPr>
        <p:spPr>
          <a:xfrm>
            <a:off x="1186963" y="1929787"/>
            <a:ext cx="6638191" cy="646331"/>
          </a:xfrm>
          <a:prstGeom prst="rect">
            <a:avLst/>
          </a:prstGeom>
          <a:noFill/>
        </p:spPr>
        <p:txBody>
          <a:bodyPr wrap="square" rtlCol="0">
            <a:spAutoFit/>
          </a:bodyPr>
          <a:lstStyle/>
          <a:p>
            <a:r>
              <a:rPr lang="en-US" dirty="0" smtClean="0"/>
              <a:t>The first regular luncheon meeting were at the Oakland, California, club chartered in 1909.</a:t>
            </a:r>
            <a:endParaRPr lang="en-US" dirty="0"/>
          </a:p>
        </p:txBody>
      </p:sp>
      <p:sp>
        <p:nvSpPr>
          <p:cNvPr id="10" name="TextBox 9"/>
          <p:cNvSpPr txBox="1"/>
          <p:nvPr/>
        </p:nvSpPr>
        <p:spPr>
          <a:xfrm>
            <a:off x="1186962" y="2712275"/>
            <a:ext cx="5838091" cy="369332"/>
          </a:xfrm>
          <a:prstGeom prst="rect">
            <a:avLst/>
          </a:prstGeom>
          <a:noFill/>
        </p:spPr>
        <p:txBody>
          <a:bodyPr wrap="square" rtlCol="0">
            <a:spAutoFit/>
          </a:bodyPr>
          <a:lstStyle/>
          <a:p>
            <a:r>
              <a:rPr lang="en-US" dirty="0" smtClean="0"/>
              <a:t>The first Rotary convention was in Chicago in August 1910.</a:t>
            </a:r>
            <a:endParaRPr lang="en-US" dirty="0"/>
          </a:p>
        </p:txBody>
      </p:sp>
      <p:sp>
        <p:nvSpPr>
          <p:cNvPr id="11" name="TextBox 10"/>
          <p:cNvSpPr txBox="1"/>
          <p:nvPr/>
        </p:nvSpPr>
        <p:spPr>
          <a:xfrm>
            <a:off x="1186963" y="3217764"/>
            <a:ext cx="6154614" cy="646331"/>
          </a:xfrm>
          <a:prstGeom prst="rect">
            <a:avLst/>
          </a:prstGeom>
          <a:noFill/>
        </p:spPr>
        <p:txBody>
          <a:bodyPr wrap="square" rtlCol="0">
            <a:spAutoFit/>
          </a:bodyPr>
          <a:lstStyle/>
          <a:p>
            <a:r>
              <a:rPr lang="en-US" dirty="0" smtClean="0"/>
              <a:t>The first Rotary club outside of North America was organized in Dublin, Ireland in March 1911.</a:t>
            </a:r>
            <a:endParaRPr lang="en-US" dirty="0"/>
          </a:p>
        </p:txBody>
      </p:sp>
      <p:sp>
        <p:nvSpPr>
          <p:cNvPr id="12" name="TextBox 11"/>
          <p:cNvSpPr txBox="1"/>
          <p:nvPr/>
        </p:nvSpPr>
        <p:spPr>
          <a:xfrm>
            <a:off x="1186962" y="4000252"/>
            <a:ext cx="6418383" cy="646331"/>
          </a:xfrm>
          <a:prstGeom prst="rect">
            <a:avLst/>
          </a:prstGeom>
          <a:noFill/>
        </p:spPr>
        <p:txBody>
          <a:bodyPr wrap="square" rtlCol="0">
            <a:spAutoFit/>
          </a:bodyPr>
          <a:lstStyle/>
          <a:p>
            <a:r>
              <a:rPr lang="en-US" dirty="0" smtClean="0"/>
              <a:t>The first Rotary club outside of the United States was organized in Winnipeg, Manitoba, Canada in November 1910.</a:t>
            </a:r>
            <a:endParaRPr lang="en-US" dirty="0"/>
          </a:p>
        </p:txBody>
      </p:sp>
      <p:sp>
        <p:nvSpPr>
          <p:cNvPr id="13" name="TextBox 12"/>
          <p:cNvSpPr txBox="1"/>
          <p:nvPr/>
        </p:nvSpPr>
        <p:spPr>
          <a:xfrm>
            <a:off x="1186962" y="4782740"/>
            <a:ext cx="5723792" cy="646331"/>
          </a:xfrm>
          <a:prstGeom prst="rect">
            <a:avLst/>
          </a:prstGeom>
          <a:noFill/>
        </p:spPr>
        <p:txBody>
          <a:bodyPr wrap="square" rtlCol="0">
            <a:spAutoFit/>
          </a:bodyPr>
          <a:lstStyle/>
          <a:p>
            <a:r>
              <a:rPr lang="en-US" dirty="0" smtClean="0"/>
              <a:t>The first Rotary club in Asia was chartered in Manila, Philippines in June 1919.</a:t>
            </a:r>
            <a:endParaRPr lang="en-US" dirty="0"/>
          </a:p>
        </p:txBody>
      </p:sp>
    </p:spTree>
    <p:extLst>
      <p:ext uri="{BB962C8B-B14F-4D97-AF65-F5344CB8AC3E}">
        <p14:creationId xmlns:p14="http://schemas.microsoft.com/office/powerpoint/2010/main" val="100301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3339" y="734088"/>
            <a:ext cx="2910254" cy="461665"/>
          </a:xfrm>
          <a:prstGeom prst="rect">
            <a:avLst/>
          </a:prstGeom>
          <a:noFill/>
        </p:spPr>
        <p:txBody>
          <a:bodyPr wrap="square" rtlCol="0">
            <a:spAutoFit/>
          </a:bodyPr>
          <a:lstStyle/>
          <a:p>
            <a:r>
              <a:rPr lang="en-US" sz="2400" b="1" dirty="0" smtClean="0"/>
              <a:t>The Four – Way Test:</a:t>
            </a:r>
            <a:endParaRPr lang="en-US" sz="2400" b="1" dirty="0"/>
          </a:p>
        </p:txBody>
      </p:sp>
      <p:sp>
        <p:nvSpPr>
          <p:cNvPr id="3" name="TextBox 2"/>
          <p:cNvSpPr txBox="1"/>
          <p:nvPr/>
        </p:nvSpPr>
        <p:spPr>
          <a:xfrm>
            <a:off x="1213339" y="1424354"/>
            <a:ext cx="5653454" cy="923330"/>
          </a:xfrm>
          <a:prstGeom prst="rect">
            <a:avLst/>
          </a:prstGeom>
          <a:noFill/>
        </p:spPr>
        <p:txBody>
          <a:bodyPr wrap="square" rtlCol="0">
            <a:spAutoFit/>
          </a:bodyPr>
          <a:lstStyle/>
          <a:p>
            <a:r>
              <a:rPr lang="en-US" dirty="0" smtClean="0"/>
              <a:t>Created by Rotarian Herbert J. Taylor in 1923. One of the most widely printed and quoted statements of business ethics in the world.</a:t>
            </a:r>
            <a:endParaRPr lang="en-US" dirty="0"/>
          </a:p>
        </p:txBody>
      </p:sp>
      <p:sp>
        <p:nvSpPr>
          <p:cNvPr id="4" name="TextBox 3"/>
          <p:cNvSpPr txBox="1"/>
          <p:nvPr/>
        </p:nvSpPr>
        <p:spPr>
          <a:xfrm>
            <a:off x="1213339" y="2483868"/>
            <a:ext cx="5117123" cy="369332"/>
          </a:xfrm>
          <a:prstGeom prst="rect">
            <a:avLst/>
          </a:prstGeom>
          <a:noFill/>
        </p:spPr>
        <p:txBody>
          <a:bodyPr wrap="square" rtlCol="0">
            <a:spAutoFit/>
          </a:bodyPr>
          <a:lstStyle/>
          <a:p>
            <a:r>
              <a:rPr lang="en-US" dirty="0" smtClean="0"/>
              <a:t>The Four – Way Test was adopted by Rotary in 1943.</a:t>
            </a:r>
            <a:endParaRPr lang="en-US" dirty="0"/>
          </a:p>
        </p:txBody>
      </p:sp>
      <p:sp>
        <p:nvSpPr>
          <p:cNvPr id="5" name="TextBox 4"/>
          <p:cNvSpPr txBox="1"/>
          <p:nvPr/>
        </p:nvSpPr>
        <p:spPr>
          <a:xfrm>
            <a:off x="1213339" y="2989385"/>
            <a:ext cx="6031523" cy="1200329"/>
          </a:xfrm>
          <a:prstGeom prst="rect">
            <a:avLst/>
          </a:prstGeom>
          <a:noFill/>
        </p:spPr>
        <p:txBody>
          <a:bodyPr wrap="square" rtlCol="0">
            <a:spAutoFit/>
          </a:bodyPr>
          <a:lstStyle/>
          <a:p>
            <a:pPr marL="342900" indent="-342900">
              <a:buFont typeface="+mj-lt"/>
              <a:buAutoNum type="arabicPeriod"/>
            </a:pPr>
            <a:r>
              <a:rPr lang="en-US" dirty="0" smtClean="0"/>
              <a:t>Is it the </a:t>
            </a:r>
            <a:r>
              <a:rPr lang="en-US" dirty="0" smtClean="0">
                <a:solidFill>
                  <a:srgbClr val="FF0000"/>
                </a:solidFill>
              </a:rPr>
              <a:t>TRUTH</a:t>
            </a:r>
            <a:r>
              <a:rPr lang="en-US" dirty="0" smtClean="0"/>
              <a:t>?</a:t>
            </a:r>
          </a:p>
          <a:p>
            <a:pPr marL="342900" indent="-342900">
              <a:buFont typeface="+mj-lt"/>
              <a:buAutoNum type="arabicPeriod"/>
            </a:pPr>
            <a:r>
              <a:rPr lang="en-US" dirty="0" smtClean="0"/>
              <a:t>Is it </a:t>
            </a:r>
            <a:r>
              <a:rPr lang="en-US" dirty="0" smtClean="0">
                <a:solidFill>
                  <a:srgbClr val="FF0000"/>
                </a:solidFill>
              </a:rPr>
              <a:t>FAIR</a:t>
            </a:r>
            <a:r>
              <a:rPr lang="en-US" dirty="0" smtClean="0"/>
              <a:t> to all concerned?</a:t>
            </a:r>
          </a:p>
          <a:p>
            <a:pPr marL="342900" indent="-342900">
              <a:buFont typeface="+mj-lt"/>
              <a:buAutoNum type="arabicPeriod"/>
            </a:pPr>
            <a:r>
              <a:rPr lang="en-US" dirty="0" smtClean="0"/>
              <a:t>Will it build </a:t>
            </a:r>
            <a:r>
              <a:rPr lang="en-US" dirty="0" smtClean="0">
                <a:solidFill>
                  <a:srgbClr val="FF0000"/>
                </a:solidFill>
              </a:rPr>
              <a:t>GOODWILL</a:t>
            </a:r>
            <a:r>
              <a:rPr lang="en-US" dirty="0" smtClean="0"/>
              <a:t> and </a:t>
            </a:r>
            <a:r>
              <a:rPr lang="en-US" dirty="0" smtClean="0">
                <a:solidFill>
                  <a:srgbClr val="FF0000"/>
                </a:solidFill>
              </a:rPr>
              <a:t>BETTER FRIENDSHIPS</a:t>
            </a:r>
            <a:r>
              <a:rPr lang="en-US" dirty="0" smtClean="0"/>
              <a:t>?</a:t>
            </a:r>
          </a:p>
          <a:p>
            <a:pPr marL="342900" indent="-342900">
              <a:buFont typeface="+mj-lt"/>
              <a:buAutoNum type="arabicPeriod"/>
            </a:pPr>
            <a:r>
              <a:rPr lang="en-US" dirty="0" smtClean="0"/>
              <a:t>Will it be </a:t>
            </a:r>
            <a:r>
              <a:rPr lang="en-US" dirty="0" smtClean="0">
                <a:solidFill>
                  <a:srgbClr val="FF0000"/>
                </a:solidFill>
              </a:rPr>
              <a:t>BENEFICIAL</a:t>
            </a:r>
            <a:r>
              <a:rPr lang="en-US" dirty="0" smtClean="0"/>
              <a:t> to all concerned?</a:t>
            </a:r>
          </a:p>
        </p:txBody>
      </p:sp>
    </p:spTree>
    <p:extLst>
      <p:ext uri="{BB962C8B-B14F-4D97-AF65-F5344CB8AC3E}">
        <p14:creationId xmlns:p14="http://schemas.microsoft.com/office/powerpoint/2010/main" val="3770317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7299" y="720832"/>
            <a:ext cx="2927839" cy="461665"/>
          </a:xfrm>
          <a:prstGeom prst="rect">
            <a:avLst/>
          </a:prstGeom>
          <a:noFill/>
        </p:spPr>
        <p:txBody>
          <a:bodyPr wrap="square" rtlCol="0">
            <a:spAutoFit/>
          </a:bodyPr>
          <a:lstStyle/>
          <a:p>
            <a:r>
              <a:rPr lang="en-US" sz="2400" b="1" dirty="0" smtClean="0"/>
              <a:t>Avenues of Service:</a:t>
            </a:r>
            <a:endParaRPr lang="en-US" sz="2400" b="1" dirty="0"/>
          </a:p>
        </p:txBody>
      </p:sp>
      <p:sp>
        <p:nvSpPr>
          <p:cNvPr id="3" name="TextBox 2"/>
          <p:cNvSpPr txBox="1"/>
          <p:nvPr/>
        </p:nvSpPr>
        <p:spPr>
          <a:xfrm>
            <a:off x="1257299" y="1182497"/>
            <a:ext cx="5838093" cy="369332"/>
          </a:xfrm>
          <a:prstGeom prst="rect">
            <a:avLst/>
          </a:prstGeom>
          <a:noFill/>
        </p:spPr>
        <p:txBody>
          <a:bodyPr wrap="square" rtlCol="0">
            <a:spAutoFit/>
          </a:bodyPr>
          <a:lstStyle/>
          <a:p>
            <a:r>
              <a:rPr lang="en-US" dirty="0" smtClean="0"/>
              <a:t>The five Avenues of Service support the Object of Rotary:</a:t>
            </a:r>
            <a:endParaRPr lang="en-US" dirty="0"/>
          </a:p>
        </p:txBody>
      </p:sp>
      <p:sp>
        <p:nvSpPr>
          <p:cNvPr id="4" name="TextBox 3"/>
          <p:cNvSpPr txBox="1"/>
          <p:nvPr/>
        </p:nvSpPr>
        <p:spPr>
          <a:xfrm>
            <a:off x="1257299" y="1547501"/>
            <a:ext cx="6444762" cy="646331"/>
          </a:xfrm>
          <a:prstGeom prst="rect">
            <a:avLst/>
          </a:prstGeom>
          <a:noFill/>
        </p:spPr>
        <p:txBody>
          <a:bodyPr wrap="square" rtlCol="0">
            <a:spAutoFit/>
          </a:bodyPr>
          <a:lstStyle/>
          <a:p>
            <a:r>
              <a:rPr lang="en-US" dirty="0" smtClean="0">
                <a:solidFill>
                  <a:srgbClr val="FF0000"/>
                </a:solidFill>
              </a:rPr>
              <a:t>Club Service </a:t>
            </a:r>
            <a:r>
              <a:rPr lang="en-US" dirty="0" smtClean="0"/>
              <a:t>– involves all of the necessary activities Rotarians perform to make their club functions successfully.</a:t>
            </a:r>
            <a:endParaRPr lang="en-US" dirty="0"/>
          </a:p>
        </p:txBody>
      </p:sp>
      <p:sp>
        <p:nvSpPr>
          <p:cNvPr id="5" name="TextBox 4"/>
          <p:cNvSpPr txBox="1"/>
          <p:nvPr/>
        </p:nvSpPr>
        <p:spPr>
          <a:xfrm>
            <a:off x="1257299" y="2193832"/>
            <a:ext cx="5908431" cy="646331"/>
          </a:xfrm>
          <a:prstGeom prst="rect">
            <a:avLst/>
          </a:prstGeom>
          <a:noFill/>
        </p:spPr>
        <p:txBody>
          <a:bodyPr wrap="square" rtlCol="0">
            <a:spAutoFit/>
          </a:bodyPr>
          <a:lstStyle/>
          <a:p>
            <a:r>
              <a:rPr lang="en-US" dirty="0" smtClean="0">
                <a:solidFill>
                  <a:srgbClr val="FF0000"/>
                </a:solidFill>
              </a:rPr>
              <a:t>Vocational Service </a:t>
            </a:r>
            <a:r>
              <a:rPr lang="en-US" dirty="0" smtClean="0"/>
              <a:t>– describes the opportunity each Rotarian has to represent the dignity and value of his or her vocation. </a:t>
            </a:r>
            <a:endParaRPr lang="en-US" dirty="0"/>
          </a:p>
        </p:txBody>
      </p:sp>
      <p:sp>
        <p:nvSpPr>
          <p:cNvPr id="7" name="TextBox 6"/>
          <p:cNvSpPr txBox="1"/>
          <p:nvPr/>
        </p:nvSpPr>
        <p:spPr>
          <a:xfrm>
            <a:off x="1257299" y="2835835"/>
            <a:ext cx="6066692" cy="646331"/>
          </a:xfrm>
          <a:prstGeom prst="rect">
            <a:avLst/>
          </a:prstGeom>
          <a:noFill/>
        </p:spPr>
        <p:txBody>
          <a:bodyPr wrap="square" rtlCol="0">
            <a:spAutoFit/>
          </a:bodyPr>
          <a:lstStyle/>
          <a:p>
            <a:r>
              <a:rPr lang="en-US" dirty="0" smtClean="0">
                <a:solidFill>
                  <a:srgbClr val="FF0000"/>
                </a:solidFill>
              </a:rPr>
              <a:t>Community Service </a:t>
            </a:r>
            <a:r>
              <a:rPr lang="en-US" dirty="0" smtClean="0"/>
              <a:t>– pertains to those activities that Rotarians undertake to improve the quality in their community.</a:t>
            </a:r>
            <a:endParaRPr lang="en-US" dirty="0"/>
          </a:p>
        </p:txBody>
      </p:sp>
      <p:sp>
        <p:nvSpPr>
          <p:cNvPr id="8" name="TextBox 7"/>
          <p:cNvSpPr txBox="1"/>
          <p:nvPr/>
        </p:nvSpPr>
        <p:spPr>
          <a:xfrm>
            <a:off x="1257299" y="3482166"/>
            <a:ext cx="6471139" cy="923330"/>
          </a:xfrm>
          <a:prstGeom prst="rect">
            <a:avLst/>
          </a:prstGeom>
          <a:noFill/>
        </p:spPr>
        <p:txBody>
          <a:bodyPr wrap="square" rtlCol="0">
            <a:spAutoFit/>
          </a:bodyPr>
          <a:lstStyle/>
          <a:p>
            <a:r>
              <a:rPr lang="en-US" dirty="0" smtClean="0">
                <a:solidFill>
                  <a:srgbClr val="FF0000"/>
                </a:solidFill>
              </a:rPr>
              <a:t>International Service </a:t>
            </a:r>
            <a:r>
              <a:rPr lang="en-US" dirty="0" smtClean="0"/>
              <a:t>– describes the many programs and activities that Rotarians undertake to advance international understanding, goodwill, and peace.</a:t>
            </a:r>
            <a:endParaRPr lang="en-US" dirty="0"/>
          </a:p>
        </p:txBody>
      </p:sp>
      <p:sp>
        <p:nvSpPr>
          <p:cNvPr id="9" name="TextBox 8"/>
          <p:cNvSpPr txBox="1"/>
          <p:nvPr/>
        </p:nvSpPr>
        <p:spPr>
          <a:xfrm>
            <a:off x="1257299" y="4405496"/>
            <a:ext cx="6216161" cy="923330"/>
          </a:xfrm>
          <a:prstGeom prst="rect">
            <a:avLst/>
          </a:prstGeom>
          <a:noFill/>
        </p:spPr>
        <p:txBody>
          <a:bodyPr wrap="square" rtlCol="0">
            <a:spAutoFit/>
          </a:bodyPr>
          <a:lstStyle/>
          <a:p>
            <a:r>
              <a:rPr lang="en-US" dirty="0" smtClean="0">
                <a:solidFill>
                  <a:srgbClr val="FF0000"/>
                </a:solidFill>
              </a:rPr>
              <a:t>New Generations Service </a:t>
            </a:r>
            <a:r>
              <a:rPr lang="en-US" dirty="0" smtClean="0"/>
              <a:t>– recognizes the positive change implemented by youth and young adults through leadership development activities.</a:t>
            </a:r>
            <a:endParaRPr lang="en-US" dirty="0"/>
          </a:p>
        </p:txBody>
      </p:sp>
    </p:spTree>
    <p:extLst>
      <p:ext uri="{BB962C8B-B14F-4D97-AF65-F5344CB8AC3E}">
        <p14:creationId xmlns:p14="http://schemas.microsoft.com/office/powerpoint/2010/main" val="2715182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6091" y="745113"/>
            <a:ext cx="3288323" cy="461665"/>
          </a:xfrm>
          <a:prstGeom prst="rect">
            <a:avLst/>
          </a:prstGeom>
          <a:noFill/>
        </p:spPr>
        <p:txBody>
          <a:bodyPr wrap="square" rtlCol="0">
            <a:spAutoFit/>
          </a:bodyPr>
          <a:lstStyle/>
          <a:p>
            <a:r>
              <a:rPr lang="en-US" sz="2400" b="1" dirty="0" smtClean="0"/>
              <a:t>Rotary’s Area of Focus:</a:t>
            </a:r>
            <a:endParaRPr lang="en-US" sz="2400" b="1" dirty="0"/>
          </a:p>
        </p:txBody>
      </p:sp>
      <p:sp>
        <p:nvSpPr>
          <p:cNvPr id="3" name="TextBox 2"/>
          <p:cNvSpPr txBox="1"/>
          <p:nvPr/>
        </p:nvSpPr>
        <p:spPr>
          <a:xfrm>
            <a:off x="1266091" y="1206778"/>
            <a:ext cx="6110654" cy="646331"/>
          </a:xfrm>
          <a:prstGeom prst="rect">
            <a:avLst/>
          </a:prstGeom>
          <a:noFill/>
        </p:spPr>
        <p:txBody>
          <a:bodyPr wrap="square" rtlCol="0">
            <a:spAutoFit/>
          </a:bodyPr>
          <a:lstStyle/>
          <a:p>
            <a:r>
              <a:rPr lang="en-US" dirty="0" smtClean="0"/>
              <a:t>The areas of focus form an integral part of The Rotary Foundation’s Future Vision Plan and the RI Strategic Plan.</a:t>
            </a:r>
            <a:endParaRPr lang="en-US" dirty="0"/>
          </a:p>
        </p:txBody>
      </p:sp>
      <p:sp>
        <p:nvSpPr>
          <p:cNvPr id="4" name="TextBox 3"/>
          <p:cNvSpPr txBox="1"/>
          <p:nvPr/>
        </p:nvSpPr>
        <p:spPr>
          <a:xfrm>
            <a:off x="1266091" y="1853109"/>
            <a:ext cx="6145823" cy="2585323"/>
          </a:xfrm>
          <a:prstGeom prst="rect">
            <a:avLst/>
          </a:prstGeom>
          <a:noFill/>
        </p:spPr>
        <p:txBody>
          <a:bodyPr wrap="square" rtlCol="0">
            <a:spAutoFit/>
          </a:bodyPr>
          <a:lstStyle/>
          <a:p>
            <a:r>
              <a:rPr lang="en-US" dirty="0" smtClean="0"/>
              <a:t>The most sustainable Rotary service tends to fall within one of six areas:</a:t>
            </a:r>
          </a:p>
          <a:p>
            <a:endParaRPr lang="en-US" dirty="0" smtClean="0"/>
          </a:p>
          <a:p>
            <a:pPr marL="285750" indent="-285750">
              <a:buFont typeface="Arial" panose="020B0604020202020204" pitchFamily="34" charset="0"/>
              <a:buChar char="•"/>
            </a:pPr>
            <a:r>
              <a:rPr lang="en-US" dirty="0" smtClean="0">
                <a:solidFill>
                  <a:srgbClr val="FF0000"/>
                </a:solidFill>
              </a:rPr>
              <a:t>Peace and conflict prevention/resolution</a:t>
            </a:r>
          </a:p>
          <a:p>
            <a:pPr marL="285750" indent="-285750">
              <a:buFont typeface="Arial" panose="020B0604020202020204" pitchFamily="34" charset="0"/>
              <a:buChar char="•"/>
            </a:pPr>
            <a:r>
              <a:rPr lang="en-US" dirty="0" smtClean="0">
                <a:solidFill>
                  <a:srgbClr val="FF0000"/>
                </a:solidFill>
              </a:rPr>
              <a:t>Disease prevention and treatment</a:t>
            </a:r>
          </a:p>
          <a:p>
            <a:pPr marL="285750" indent="-285750">
              <a:buFont typeface="Arial" panose="020B0604020202020204" pitchFamily="34" charset="0"/>
              <a:buChar char="•"/>
            </a:pPr>
            <a:r>
              <a:rPr lang="en-US" dirty="0" smtClean="0">
                <a:solidFill>
                  <a:srgbClr val="FF0000"/>
                </a:solidFill>
              </a:rPr>
              <a:t>Water and sanitation</a:t>
            </a:r>
          </a:p>
          <a:p>
            <a:pPr marL="285750" indent="-285750">
              <a:buFont typeface="Arial" panose="020B0604020202020204" pitchFamily="34" charset="0"/>
              <a:buChar char="•"/>
            </a:pPr>
            <a:r>
              <a:rPr lang="en-US" dirty="0" smtClean="0">
                <a:solidFill>
                  <a:srgbClr val="FF0000"/>
                </a:solidFill>
              </a:rPr>
              <a:t>Maternal and child health</a:t>
            </a:r>
          </a:p>
          <a:p>
            <a:pPr marL="285750" indent="-285750">
              <a:buFont typeface="Arial" panose="020B0604020202020204" pitchFamily="34" charset="0"/>
              <a:buChar char="•"/>
            </a:pPr>
            <a:r>
              <a:rPr lang="en-US" dirty="0" smtClean="0">
                <a:solidFill>
                  <a:srgbClr val="FF0000"/>
                </a:solidFill>
              </a:rPr>
              <a:t>Basic education and literacy</a:t>
            </a:r>
          </a:p>
          <a:p>
            <a:pPr marL="285750" indent="-285750">
              <a:buFont typeface="Arial" panose="020B0604020202020204" pitchFamily="34" charset="0"/>
              <a:buChar char="•"/>
            </a:pPr>
            <a:r>
              <a:rPr lang="en-US" dirty="0" smtClean="0">
                <a:solidFill>
                  <a:srgbClr val="FF0000"/>
                </a:solidFill>
              </a:rPr>
              <a:t>Economic and community development</a:t>
            </a:r>
            <a:r>
              <a:rPr lang="en-US" dirty="0" smtClean="0"/>
              <a:t>.</a:t>
            </a:r>
            <a:endParaRPr lang="en-US" dirty="0"/>
          </a:p>
        </p:txBody>
      </p:sp>
    </p:spTree>
    <p:extLst>
      <p:ext uri="{BB962C8B-B14F-4D97-AF65-F5344CB8AC3E}">
        <p14:creationId xmlns:p14="http://schemas.microsoft.com/office/powerpoint/2010/main" val="3765687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LeadDev-Master_2013-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LeadDev-Master_2013-NEW</Template>
  <TotalTime>3706</TotalTime>
  <Words>1832</Words>
  <Application>Microsoft Office PowerPoint</Application>
  <PresentationFormat>On-screen Show (4:3)</PresentationFormat>
  <Paragraphs>100</Paragraphs>
  <Slides>20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MS PGothic</vt:lpstr>
      <vt:lpstr>Arial</vt:lpstr>
      <vt:lpstr>Arial Narrow Bold</vt:lpstr>
      <vt:lpstr>Calibri</vt:lpstr>
      <vt:lpstr>Georgia</vt:lpstr>
      <vt:lpstr>Times New Roman</vt:lpstr>
      <vt:lpstr>LeadDev-Master_2013-NEW</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Clark</dc:creator>
  <cp:lastModifiedBy>Bob Huckins</cp:lastModifiedBy>
  <cp:revision>87</cp:revision>
  <cp:lastPrinted>2013-06-19T15:45:56Z</cp:lastPrinted>
  <dcterms:created xsi:type="dcterms:W3CDTF">2014-10-24T15:47:10Z</dcterms:created>
  <dcterms:modified xsi:type="dcterms:W3CDTF">2018-02-22T17:45:08Z</dcterms:modified>
</cp:coreProperties>
</file>