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5274" y="1988641"/>
            <a:ext cx="8061451" cy="156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8542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1584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269238" y="1164793"/>
            <a:ext cx="4781550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E7D1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38820" y="1455242"/>
            <a:ext cx="3952875" cy="413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31584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260347" y="1766316"/>
            <a:ext cx="9787128" cy="4736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7151" y="2963621"/>
            <a:ext cx="7997697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1284" y="2162301"/>
            <a:ext cx="9409430" cy="386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1584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4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4.png"/><Relationship Id="rId4" Type="http://schemas.openxmlformats.org/officeDocument/2006/relationships/image" Target="../media/image5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mailto:mquirk925@gmail.com" TargetMode="External"/><Relationship Id="rId4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073785">
              <a:lnSpc>
                <a:spcPct val="100000"/>
              </a:lnSpc>
              <a:spcBef>
                <a:spcPts val="100"/>
              </a:spcBef>
            </a:pPr>
            <a:r>
              <a:rPr dirty="0"/>
              <a:t>GRANT MANAGEMENT</a:t>
            </a:r>
            <a:r>
              <a:rPr dirty="0" spc="-65"/>
              <a:t> </a:t>
            </a:r>
            <a:r>
              <a:rPr dirty="0" spc="-5"/>
              <a:t>SEMINAR</a:t>
            </a:r>
          </a:p>
          <a:p>
            <a:pPr algn="ctr" marL="1073785">
              <a:lnSpc>
                <a:spcPct val="100000"/>
              </a:lnSpc>
              <a:spcBef>
                <a:spcPts val="3460"/>
              </a:spcBef>
            </a:pPr>
            <a:r>
              <a:rPr dirty="0" spc="-5"/>
              <a:t>DISTRICT</a:t>
            </a:r>
            <a:r>
              <a:rPr dirty="0" spc="10"/>
              <a:t> </a:t>
            </a:r>
            <a:r>
              <a:rPr dirty="0"/>
              <a:t>GRANTS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20060" y="4861686"/>
            <a:ext cx="2429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485425"/>
                </a:solidFill>
                <a:latin typeface="Arial"/>
                <a:cs typeface="Arial"/>
              </a:rPr>
              <a:t>February </a:t>
            </a:r>
            <a:r>
              <a:rPr dirty="0" sz="2400" b="1">
                <a:solidFill>
                  <a:srgbClr val="485425"/>
                </a:solidFill>
                <a:latin typeface="Arial"/>
                <a:cs typeface="Arial"/>
              </a:rPr>
              <a:t>3,</a:t>
            </a:r>
            <a:r>
              <a:rPr dirty="0" sz="2400" spc="-55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485425"/>
                </a:solidFill>
                <a:latin typeface="Arial"/>
                <a:cs typeface="Arial"/>
              </a:rPr>
              <a:t>2024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41664" y="257556"/>
            <a:ext cx="3450335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1372" y="257556"/>
            <a:ext cx="1155192" cy="1598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67" y="0"/>
            <a:ext cx="63385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315848"/>
                </a:solidFill>
                <a:latin typeface="Century Gothic"/>
                <a:cs typeface="Century Gothic"/>
              </a:rPr>
              <a:t>Project Participation </a:t>
            </a:r>
            <a:r>
              <a:rPr dirty="0" sz="3200">
                <a:solidFill>
                  <a:srgbClr val="315848"/>
                </a:solidFill>
                <a:latin typeface="Century Gothic"/>
                <a:cs typeface="Century Gothic"/>
              </a:rPr>
              <a:t>2023 –</a:t>
            </a:r>
            <a:r>
              <a:rPr dirty="0" sz="3200" spc="-6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200" spc="5">
                <a:solidFill>
                  <a:srgbClr val="315848"/>
                </a:solidFill>
                <a:latin typeface="Century Gothic"/>
                <a:cs typeface="Century Gothic"/>
              </a:rPr>
              <a:t>2024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6780" y="121920"/>
            <a:ext cx="3546348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Education -</a:t>
            </a:r>
            <a:r>
              <a:rPr dirty="0" spc="15"/>
              <a:t> </a:t>
            </a:r>
            <a:r>
              <a:rPr dirty="0"/>
              <a:t>$40,800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/>
          </a:p>
          <a:p>
            <a:pPr marL="640080" marR="1296035" indent="-508000">
              <a:lnSpc>
                <a:spcPct val="100200"/>
              </a:lnSpc>
              <a:spcBef>
                <a:spcPts val="5"/>
              </a:spcBef>
            </a:pPr>
            <a:r>
              <a:rPr dirty="0" spc="-5">
                <a:solidFill>
                  <a:srgbClr val="000000"/>
                </a:solidFill>
              </a:rPr>
              <a:t>Local Schools: 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Barrington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$3,700  Cary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Grove =</a:t>
            </a:r>
            <a:r>
              <a:rPr dirty="0" sz="240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$2,200</a:t>
            </a:r>
            <a:endParaRPr sz="2400">
              <a:latin typeface="Arial"/>
              <a:cs typeface="Arial"/>
            </a:endParaRPr>
          </a:p>
          <a:p>
            <a:pPr marL="640080" marR="393700">
              <a:lnSpc>
                <a:spcPct val="100000"/>
              </a:lnSpc>
            </a:pP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Dundee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Township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$4,800 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Wheaton =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 $7,400</a:t>
            </a:r>
            <a:endParaRPr sz="2400">
              <a:latin typeface="Arial"/>
              <a:cs typeface="Arial"/>
            </a:endParaRPr>
          </a:p>
          <a:p>
            <a:pPr marL="132715">
              <a:lnSpc>
                <a:spcPct val="100000"/>
              </a:lnSpc>
              <a:spcBef>
                <a:spcPts val="2145"/>
              </a:spcBef>
            </a:pPr>
            <a:r>
              <a:rPr dirty="0" spc="-10">
                <a:solidFill>
                  <a:srgbClr val="000000"/>
                </a:solidFill>
              </a:rPr>
              <a:t>RYLA:</a:t>
            </a:r>
          </a:p>
          <a:p>
            <a:pPr marL="640080">
              <a:lnSpc>
                <a:spcPct val="100000"/>
              </a:lnSpc>
              <a:spcBef>
                <a:spcPts val="20"/>
              </a:spcBef>
            </a:pP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Evanston Lighthouse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dirty="0" sz="2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$5,200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51980" y="2033397"/>
            <a:ext cx="4371975" cy="2282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Colleges &amp; </a:t>
            </a:r>
            <a:r>
              <a:rPr dirty="0" sz="2800" b="1">
                <a:latin typeface="Arial"/>
                <a:cs typeface="Arial"/>
              </a:rPr>
              <a:t>Universities:</a:t>
            </a:r>
            <a:endParaRPr sz="28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  <a:spcBef>
                <a:spcPts val="15"/>
              </a:spcBef>
            </a:pPr>
            <a:r>
              <a:rPr dirty="0" sz="2400" spc="-5">
                <a:latin typeface="Arial"/>
                <a:cs typeface="Arial"/>
              </a:rPr>
              <a:t>Batavia </a:t>
            </a:r>
            <a:r>
              <a:rPr dirty="0" sz="2400">
                <a:latin typeface="Arial"/>
                <a:cs typeface="Arial"/>
              </a:rPr>
              <a:t>=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$1,000</a:t>
            </a:r>
            <a:endParaRPr sz="2400">
              <a:latin typeface="Arial"/>
              <a:cs typeface="Arial"/>
            </a:endParaRPr>
          </a:p>
          <a:p>
            <a:pPr marL="520065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Fox </a:t>
            </a:r>
            <a:r>
              <a:rPr dirty="0" sz="2400" spc="-35">
                <a:latin typeface="Arial"/>
                <a:cs typeface="Arial"/>
              </a:rPr>
              <a:t>Valley </a:t>
            </a:r>
            <a:r>
              <a:rPr dirty="0" sz="2400" spc="-5">
                <a:latin typeface="Arial"/>
                <a:cs typeface="Arial"/>
              </a:rPr>
              <a:t>Sunset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$1,400  Libertyville Sunrise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$7,000  Northbrook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$5,000  Wheaton </a:t>
            </a:r>
            <a:r>
              <a:rPr dirty="0" sz="2400">
                <a:latin typeface="Arial"/>
                <a:cs typeface="Arial"/>
              </a:rPr>
              <a:t>AM =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$3,000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4464" y="5402579"/>
            <a:ext cx="2836164" cy="129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0"/>
            <a:ext cx="70796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Project Participation 2023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-</a:t>
            </a:r>
            <a:r>
              <a:rPr dirty="0" sz="3600" spc="-110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2024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9603" y="189051"/>
            <a:ext cx="1752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6780" y="121920"/>
            <a:ext cx="3546348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69238" y="1164793"/>
            <a:ext cx="5069840" cy="4791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4130" algn="l"/>
              </a:tabLst>
            </a:pPr>
            <a:r>
              <a:rPr dirty="0" sz="2800" spc="-5" b="1">
                <a:solidFill>
                  <a:srgbClr val="DE7D17"/>
                </a:solidFill>
                <a:latin typeface="Arial"/>
                <a:cs typeface="Arial"/>
              </a:rPr>
              <a:t>International</a:t>
            </a:r>
            <a:r>
              <a:rPr dirty="0" sz="2800" spc="45" b="1">
                <a:solidFill>
                  <a:srgbClr val="DE7D17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DE7D17"/>
                </a:solidFill>
                <a:latin typeface="Arial"/>
                <a:cs typeface="Arial"/>
              </a:rPr>
              <a:t>-	$21,000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L="370205" marR="203835">
              <a:lnSpc>
                <a:spcPct val="129900"/>
              </a:lnSpc>
            </a:pP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Deerfield: </a:t>
            </a:r>
            <a:r>
              <a:rPr dirty="0" sz="2800">
                <a:solidFill>
                  <a:srgbClr val="DF6666"/>
                </a:solidFill>
                <a:latin typeface="Arial"/>
                <a:cs typeface="Arial"/>
              </a:rPr>
              <a:t>$2,900 </a:t>
            </a:r>
            <a:r>
              <a:rPr dirty="0" sz="2800" spc="-5">
                <a:solidFill>
                  <a:srgbClr val="DF6666"/>
                </a:solidFill>
                <a:latin typeface="Arial"/>
                <a:cs typeface="Arial"/>
              </a:rPr>
              <a:t>=&gt; </a:t>
            </a:r>
            <a:r>
              <a:rPr dirty="0" sz="2000">
                <a:solidFill>
                  <a:srgbClr val="6F2F9F"/>
                </a:solidFill>
                <a:latin typeface="Arial"/>
                <a:cs typeface="Arial"/>
              </a:rPr>
              <a:t>Mexico 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Glen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Ellyn: </a:t>
            </a:r>
            <a:r>
              <a:rPr dirty="0" sz="2800">
                <a:solidFill>
                  <a:srgbClr val="DF6666"/>
                </a:solidFill>
                <a:latin typeface="Arial"/>
                <a:cs typeface="Arial"/>
              </a:rPr>
              <a:t>$14,100 </a:t>
            </a:r>
            <a:r>
              <a:rPr dirty="0" sz="2800" spc="-5">
                <a:solidFill>
                  <a:srgbClr val="DF6666"/>
                </a:solidFill>
                <a:latin typeface="Arial"/>
                <a:cs typeface="Arial"/>
              </a:rPr>
              <a:t>=&gt; </a:t>
            </a:r>
            <a:r>
              <a:rPr dirty="0" sz="2000">
                <a:solidFill>
                  <a:srgbClr val="6F2F9F"/>
                </a:solidFill>
                <a:latin typeface="Arial"/>
                <a:cs typeface="Arial"/>
              </a:rPr>
              <a:t>Liberia 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Highland Park: </a:t>
            </a:r>
            <a:r>
              <a:rPr dirty="0" sz="2800">
                <a:solidFill>
                  <a:srgbClr val="DF6666"/>
                </a:solidFill>
                <a:latin typeface="Arial"/>
                <a:cs typeface="Arial"/>
              </a:rPr>
              <a:t>$1,000</a:t>
            </a:r>
            <a:r>
              <a:rPr dirty="0" sz="2800" spc="2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DF6666"/>
                </a:solidFill>
                <a:latin typeface="Arial"/>
                <a:cs typeface="Arial"/>
              </a:rPr>
              <a:t>=&gt;</a:t>
            </a:r>
            <a:endParaRPr sz="28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20"/>
              </a:spcBef>
            </a:pPr>
            <a:r>
              <a:rPr dirty="0" sz="2000">
                <a:solidFill>
                  <a:srgbClr val="6F2F9F"/>
                </a:solidFill>
                <a:latin typeface="Arial"/>
                <a:cs typeface="Arial"/>
              </a:rPr>
              <a:t>Dominican</a:t>
            </a:r>
            <a:r>
              <a:rPr dirty="0" sz="2000" spc="-3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F2F9F"/>
                </a:solidFill>
                <a:latin typeface="Arial"/>
                <a:cs typeface="Arial"/>
              </a:rPr>
              <a:t>Republic</a:t>
            </a:r>
            <a:endParaRPr sz="2000">
              <a:latin typeface="Arial"/>
              <a:cs typeface="Arial"/>
            </a:endParaRPr>
          </a:p>
          <a:p>
            <a:pPr marL="370205" marR="5080">
              <a:lnSpc>
                <a:spcPct val="100000"/>
              </a:lnSpc>
              <a:spcBef>
                <a:spcPts val="975"/>
              </a:spcBef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Long</a:t>
            </a:r>
            <a:r>
              <a:rPr dirty="0" sz="2800" spc="-7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Grove/Kildeer/Hawthorn  </a:t>
            </a:r>
            <a:r>
              <a:rPr dirty="0" sz="2800" spc="-10">
                <a:solidFill>
                  <a:srgbClr val="315848"/>
                </a:solidFill>
                <a:latin typeface="Arial"/>
                <a:cs typeface="Arial"/>
              </a:rPr>
              <a:t>Woods: </a:t>
            </a:r>
            <a:r>
              <a:rPr dirty="0" sz="2800">
                <a:solidFill>
                  <a:srgbClr val="DF6666"/>
                </a:solidFill>
                <a:latin typeface="Arial"/>
                <a:cs typeface="Arial"/>
              </a:rPr>
              <a:t>$1,000 </a:t>
            </a:r>
            <a:r>
              <a:rPr dirty="0" sz="2800" spc="-5">
                <a:solidFill>
                  <a:srgbClr val="DF6666"/>
                </a:solidFill>
                <a:latin typeface="Arial"/>
                <a:cs typeface="Arial"/>
              </a:rPr>
              <a:t>=&gt; </a:t>
            </a:r>
            <a:r>
              <a:rPr dirty="0" sz="2000">
                <a:solidFill>
                  <a:srgbClr val="6F2F9F"/>
                </a:solidFill>
                <a:latin typeface="Arial"/>
                <a:cs typeface="Arial"/>
              </a:rPr>
              <a:t>Baja</a:t>
            </a:r>
            <a:r>
              <a:rPr dirty="0" sz="2000" spc="-45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F2F9F"/>
                </a:solidFill>
                <a:latin typeface="Arial"/>
                <a:cs typeface="Arial"/>
              </a:rPr>
              <a:t>California</a:t>
            </a:r>
            <a:endParaRPr sz="20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1000"/>
              </a:spcBef>
            </a:pP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Northeast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Chicago</a:t>
            </a:r>
            <a:r>
              <a:rPr dirty="0" sz="2800" spc="-2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Passport:</a:t>
            </a:r>
            <a:endParaRPr sz="28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DF6666"/>
                </a:solidFill>
                <a:latin typeface="Arial"/>
                <a:cs typeface="Arial"/>
              </a:rPr>
              <a:t>$1,700 </a:t>
            </a:r>
            <a:r>
              <a:rPr dirty="0" sz="2800" spc="-5">
                <a:solidFill>
                  <a:srgbClr val="DF6666"/>
                </a:solidFill>
                <a:latin typeface="Arial"/>
                <a:cs typeface="Arial"/>
              </a:rPr>
              <a:t>=&gt;</a:t>
            </a:r>
            <a:r>
              <a:rPr dirty="0" sz="2800" spc="1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F2F9F"/>
                </a:solidFill>
                <a:latin typeface="Arial"/>
                <a:cs typeface="Arial"/>
              </a:rPr>
              <a:t>Guatemala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7059" y="1734311"/>
            <a:ext cx="3505200" cy="432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49611" y="2631948"/>
            <a:ext cx="2342388" cy="2293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44228" y="3947159"/>
            <a:ext cx="272796" cy="27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254995" y="3991355"/>
            <a:ext cx="272796" cy="272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38843" y="3945635"/>
            <a:ext cx="272796" cy="27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87128" y="4226052"/>
            <a:ext cx="274320" cy="27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1043" y="1947672"/>
            <a:ext cx="3151631" cy="3686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0086" y="5484114"/>
            <a:ext cx="5554980" cy="1100455"/>
          </a:xfrm>
          <a:prstGeom prst="rect">
            <a:avLst/>
          </a:prstGeom>
          <a:ln w="25400">
            <a:solidFill>
              <a:srgbClr val="333333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6600" b="1">
                <a:solidFill>
                  <a:srgbClr val="9F8351"/>
                </a:solidFill>
                <a:latin typeface="Arial"/>
                <a:cs typeface="Arial"/>
              </a:rPr>
              <a:t>JUNE</a:t>
            </a:r>
            <a:r>
              <a:rPr dirty="0" sz="6600" spc="-25" b="1">
                <a:solidFill>
                  <a:srgbClr val="9F8351"/>
                </a:solidFill>
                <a:latin typeface="Arial"/>
                <a:cs typeface="Arial"/>
              </a:rPr>
              <a:t> </a:t>
            </a:r>
            <a:r>
              <a:rPr dirty="0" sz="6600" b="1">
                <a:solidFill>
                  <a:srgbClr val="9F8351"/>
                </a:solidFill>
                <a:latin typeface="Arial"/>
                <a:cs typeface="Arial"/>
              </a:rPr>
              <a:t>15th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9282" y="6435153"/>
            <a:ext cx="4192904" cy="88900"/>
          </a:xfrm>
          <a:custGeom>
            <a:avLst/>
            <a:gdLst/>
            <a:ahLst/>
            <a:cxnLst/>
            <a:rect l="l" t="t" r="r" b="b"/>
            <a:pathLst>
              <a:path w="4192904" h="88900">
                <a:moveTo>
                  <a:pt x="0" y="0"/>
                </a:moveTo>
                <a:lnTo>
                  <a:pt x="4192524" y="0"/>
                </a:lnTo>
                <a:lnTo>
                  <a:pt x="4192524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solidFill>
            <a:srgbClr val="9F83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4497" y="4893945"/>
            <a:ext cx="27476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0000"/>
                </a:solidFill>
                <a:latin typeface="Arial Black"/>
                <a:cs typeface="Arial Black"/>
              </a:rPr>
              <a:t>June 15,</a:t>
            </a:r>
            <a:r>
              <a:rPr dirty="0" sz="2800" spc="-3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 Black"/>
                <a:cs typeface="Arial Black"/>
              </a:rPr>
              <a:t>2024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26780" y="121920"/>
            <a:ext cx="3546348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5932" y="1249171"/>
            <a:ext cx="8571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Application </a:t>
            </a:r>
            <a:r>
              <a:rPr dirty="0" u="heavy" sz="3600" spc="-5">
                <a:solidFill>
                  <a:srgbClr val="315848"/>
                </a:solidFill>
                <a:uFill>
                  <a:solidFill>
                    <a:srgbClr val="315848"/>
                  </a:solidFill>
                </a:uFill>
                <a:latin typeface="Century Gothic"/>
                <a:cs typeface="Century Gothic"/>
              </a:rPr>
              <a:t>Deadline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for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District</a:t>
            </a:r>
            <a:r>
              <a:rPr dirty="0" sz="3600" spc="-12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Grants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61844" y="2199132"/>
            <a:ext cx="3883152" cy="3179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438353"/>
            <a:ext cx="50107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Finding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what's</a:t>
            </a:r>
            <a:r>
              <a:rPr dirty="0" sz="3600" spc="-70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needed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66147" y="121920"/>
            <a:ext cx="2506979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8643" y="1141474"/>
            <a:ext cx="4634484" cy="5600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76415" y="1335024"/>
            <a:ext cx="975360" cy="830580"/>
          </a:xfrm>
          <a:custGeom>
            <a:avLst/>
            <a:gdLst/>
            <a:ahLst/>
            <a:cxnLst/>
            <a:rect l="l" t="t" r="r" b="b"/>
            <a:pathLst>
              <a:path w="975359" h="830580">
                <a:moveTo>
                  <a:pt x="560069" y="0"/>
                </a:moveTo>
                <a:lnTo>
                  <a:pt x="560069" y="207645"/>
                </a:lnTo>
                <a:lnTo>
                  <a:pt x="0" y="207645"/>
                </a:lnTo>
                <a:lnTo>
                  <a:pt x="0" y="622935"/>
                </a:lnTo>
                <a:lnTo>
                  <a:pt x="560069" y="622935"/>
                </a:lnTo>
                <a:lnTo>
                  <a:pt x="560069" y="830579"/>
                </a:lnTo>
                <a:lnTo>
                  <a:pt x="975360" y="415289"/>
                </a:lnTo>
                <a:lnTo>
                  <a:pt x="560069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76415" y="1335024"/>
            <a:ext cx="975360" cy="830580"/>
          </a:xfrm>
          <a:custGeom>
            <a:avLst/>
            <a:gdLst/>
            <a:ahLst/>
            <a:cxnLst/>
            <a:rect l="l" t="t" r="r" b="b"/>
            <a:pathLst>
              <a:path w="975359" h="830580">
                <a:moveTo>
                  <a:pt x="0" y="207645"/>
                </a:moveTo>
                <a:lnTo>
                  <a:pt x="560069" y="207645"/>
                </a:lnTo>
                <a:lnTo>
                  <a:pt x="560069" y="0"/>
                </a:lnTo>
                <a:lnTo>
                  <a:pt x="975360" y="415289"/>
                </a:lnTo>
                <a:lnTo>
                  <a:pt x="560069" y="830579"/>
                </a:lnTo>
                <a:lnTo>
                  <a:pt x="560069" y="622935"/>
                </a:lnTo>
                <a:lnTo>
                  <a:pt x="0" y="622935"/>
                </a:lnTo>
                <a:lnTo>
                  <a:pt x="0" y="207645"/>
                </a:lnTo>
                <a:close/>
              </a:path>
            </a:pathLst>
          </a:custGeom>
          <a:ln w="15875">
            <a:solidFill>
              <a:srgbClr val="430D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76415" y="2639567"/>
            <a:ext cx="1062355" cy="4102735"/>
          </a:xfrm>
          <a:custGeom>
            <a:avLst/>
            <a:gdLst/>
            <a:ahLst/>
            <a:cxnLst/>
            <a:rect l="l" t="t" r="r" b="b"/>
            <a:pathLst>
              <a:path w="1062354" h="4102734">
                <a:moveTo>
                  <a:pt x="1062228" y="4102606"/>
                </a:moveTo>
                <a:lnTo>
                  <a:pt x="983733" y="4101646"/>
                </a:lnTo>
                <a:lnTo>
                  <a:pt x="908819" y="4098858"/>
                </a:lnTo>
                <a:lnTo>
                  <a:pt x="838304" y="4094378"/>
                </a:lnTo>
                <a:lnTo>
                  <a:pt x="773011" y="4088344"/>
                </a:lnTo>
                <a:lnTo>
                  <a:pt x="713760" y="4080893"/>
                </a:lnTo>
                <a:lnTo>
                  <a:pt x="661372" y="4072161"/>
                </a:lnTo>
                <a:lnTo>
                  <a:pt x="616668" y="4062285"/>
                </a:lnTo>
                <a:lnTo>
                  <a:pt x="553597" y="4039652"/>
                </a:lnTo>
                <a:lnTo>
                  <a:pt x="531113" y="4014089"/>
                </a:lnTo>
                <a:lnTo>
                  <a:pt x="531113" y="2151888"/>
                </a:lnTo>
                <a:lnTo>
                  <a:pt x="525356" y="2138805"/>
                </a:lnTo>
                <a:lnTo>
                  <a:pt x="481758" y="2114567"/>
                </a:lnTo>
                <a:lnTo>
                  <a:pt x="400855" y="2093810"/>
                </a:lnTo>
                <a:lnTo>
                  <a:pt x="348467" y="2085078"/>
                </a:lnTo>
                <a:lnTo>
                  <a:pt x="289216" y="2077628"/>
                </a:lnTo>
                <a:lnTo>
                  <a:pt x="223923" y="2071594"/>
                </a:lnTo>
                <a:lnTo>
                  <a:pt x="153408" y="2067116"/>
                </a:lnTo>
                <a:lnTo>
                  <a:pt x="78494" y="2064328"/>
                </a:lnTo>
                <a:lnTo>
                  <a:pt x="0" y="2063369"/>
                </a:lnTo>
                <a:lnTo>
                  <a:pt x="78494" y="2062409"/>
                </a:lnTo>
                <a:lnTo>
                  <a:pt x="153408" y="2059621"/>
                </a:lnTo>
                <a:lnTo>
                  <a:pt x="223923" y="2055143"/>
                </a:lnTo>
                <a:lnTo>
                  <a:pt x="289216" y="2049109"/>
                </a:lnTo>
                <a:lnTo>
                  <a:pt x="348467" y="2041659"/>
                </a:lnTo>
                <a:lnTo>
                  <a:pt x="400855" y="2032927"/>
                </a:lnTo>
                <a:lnTo>
                  <a:pt x="445559" y="2023052"/>
                </a:lnTo>
                <a:lnTo>
                  <a:pt x="508630" y="2000418"/>
                </a:lnTo>
                <a:lnTo>
                  <a:pt x="531113" y="1974850"/>
                </a:lnTo>
                <a:lnTo>
                  <a:pt x="531113" y="88519"/>
                </a:lnTo>
                <a:lnTo>
                  <a:pt x="536871" y="75436"/>
                </a:lnTo>
                <a:lnTo>
                  <a:pt x="580469" y="51198"/>
                </a:lnTo>
                <a:lnTo>
                  <a:pt x="661372" y="30441"/>
                </a:lnTo>
                <a:lnTo>
                  <a:pt x="713760" y="21709"/>
                </a:lnTo>
                <a:lnTo>
                  <a:pt x="773011" y="14259"/>
                </a:lnTo>
                <a:lnTo>
                  <a:pt x="838304" y="8225"/>
                </a:lnTo>
                <a:lnTo>
                  <a:pt x="908819" y="3747"/>
                </a:lnTo>
                <a:lnTo>
                  <a:pt x="983733" y="959"/>
                </a:lnTo>
                <a:lnTo>
                  <a:pt x="1062228" y="0"/>
                </a:lnTo>
              </a:path>
            </a:pathLst>
          </a:custGeom>
          <a:ln w="57150">
            <a:solidFill>
              <a:srgbClr val="9D2C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70253" y="1494485"/>
            <a:ext cx="5269230" cy="4061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  <a:tabLst>
                <a:tab pos="2345690" algn="l"/>
              </a:tabLst>
            </a:pPr>
            <a:r>
              <a:rPr dirty="0" sz="2800" spc="-5" b="1">
                <a:solidFill>
                  <a:srgbClr val="315848"/>
                </a:solidFill>
                <a:latin typeface="Arial"/>
                <a:cs typeface="Arial"/>
              </a:rPr>
              <a:t>Navigation:	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Rotary6440.org</a:t>
            </a:r>
            <a:endParaRPr sz="2800">
              <a:latin typeface="Arial"/>
              <a:cs typeface="Arial"/>
            </a:endParaRPr>
          </a:p>
          <a:p>
            <a:pPr marL="12700" marR="1052830">
              <a:lnSpc>
                <a:spcPts val="3020"/>
              </a:lnSpc>
              <a:spcBef>
                <a:spcPts val="220"/>
              </a:spcBef>
              <a:buChar char="&gt;"/>
              <a:tabLst>
                <a:tab pos="319405" algn="l"/>
              </a:tabLst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Foundation and Giving &gt;  District and Global</a:t>
            </a:r>
            <a:r>
              <a:rPr dirty="0" sz="2800" spc="-1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Grants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15848"/>
              </a:buClr>
              <a:buFont typeface="Arial"/>
              <a:buChar char="&gt;"/>
            </a:pPr>
            <a:endParaRPr sz="2700">
              <a:latin typeface="Arial"/>
              <a:cs typeface="Arial"/>
            </a:endParaRPr>
          </a:p>
          <a:p>
            <a:pPr marL="130810">
              <a:lnSpc>
                <a:spcPct val="100000"/>
              </a:lnSpc>
            </a:pPr>
            <a:r>
              <a:rPr dirty="0" sz="2000" spc="-10" b="1">
                <a:solidFill>
                  <a:srgbClr val="485425"/>
                </a:solidFill>
                <a:latin typeface="Arial"/>
                <a:cs typeface="Arial"/>
              </a:rPr>
              <a:t>HOW-TO</a:t>
            </a:r>
            <a:r>
              <a:rPr dirty="0" sz="2000" spc="-60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RESOUCES:</a:t>
            </a:r>
            <a:endParaRPr sz="2000">
              <a:latin typeface="Arial"/>
              <a:cs typeface="Arial"/>
            </a:endParaRPr>
          </a:p>
          <a:p>
            <a:pPr lvl="1" marL="473709" indent="-343535">
              <a:lnSpc>
                <a:spcPct val="100000"/>
              </a:lnSpc>
              <a:buFont typeface="Wingdings"/>
              <a:buChar char=""/>
              <a:tabLst>
                <a:tab pos="473709" algn="l"/>
                <a:tab pos="474345" algn="l"/>
              </a:tabLst>
            </a:pP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DOCUMENTS - VIDEOS -</a:t>
            </a:r>
            <a:r>
              <a:rPr dirty="0" sz="2000" spc="-70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SLIDES</a:t>
            </a:r>
            <a:endParaRPr sz="2000">
              <a:latin typeface="Arial"/>
              <a:cs typeface="Arial"/>
            </a:endParaRPr>
          </a:p>
          <a:p>
            <a:pPr lvl="1" marL="473709" indent="-343535">
              <a:lnSpc>
                <a:spcPct val="100000"/>
              </a:lnSpc>
              <a:buFont typeface="Wingdings"/>
              <a:buChar char=""/>
              <a:tabLst>
                <a:tab pos="473709" algn="l"/>
                <a:tab pos="474345" algn="l"/>
              </a:tabLst>
            </a:pP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2024 GRANT MANAGEMENT</a:t>
            </a:r>
            <a:r>
              <a:rPr dirty="0" sz="2000" spc="-85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SEMINAR</a:t>
            </a:r>
            <a:endParaRPr sz="2000">
              <a:latin typeface="Arial"/>
              <a:cs typeface="Arial"/>
            </a:endParaRPr>
          </a:p>
          <a:p>
            <a:pPr lvl="1" marL="473709" indent="-343535">
              <a:lnSpc>
                <a:spcPct val="100000"/>
              </a:lnSpc>
              <a:buFont typeface="Wingdings"/>
              <a:buChar char=""/>
              <a:tabLst>
                <a:tab pos="473709" algn="l"/>
                <a:tab pos="474345" algn="l"/>
              </a:tabLst>
            </a:pP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2024-2025 CLUB DDF</a:t>
            </a:r>
            <a:r>
              <a:rPr dirty="0" sz="2000" spc="-65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ELIGIBILITY</a:t>
            </a:r>
            <a:endParaRPr sz="2000">
              <a:latin typeface="Arial"/>
              <a:cs typeface="Arial"/>
            </a:endParaRPr>
          </a:p>
          <a:p>
            <a:pPr lvl="1" marL="473709" indent="-343535">
              <a:lnSpc>
                <a:spcPct val="100000"/>
              </a:lnSpc>
              <a:buFont typeface="Wingdings"/>
              <a:buChar char=""/>
              <a:tabLst>
                <a:tab pos="473709" algn="l"/>
                <a:tab pos="474345" algn="l"/>
              </a:tabLst>
            </a:pP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2024-2025 MEMO OF</a:t>
            </a:r>
            <a:r>
              <a:rPr dirty="0" sz="2000" spc="-125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85425"/>
                </a:solidFill>
                <a:latin typeface="Arial"/>
                <a:cs typeface="Arial"/>
              </a:rPr>
              <a:t>UNDERSTANDING</a:t>
            </a:r>
            <a:endParaRPr sz="2000">
              <a:latin typeface="Arial"/>
              <a:cs typeface="Arial"/>
            </a:endParaRPr>
          </a:p>
          <a:p>
            <a:pPr lvl="1" marL="473709" indent="-343535">
              <a:lnSpc>
                <a:spcPct val="100000"/>
              </a:lnSpc>
              <a:buFont typeface="Wingdings"/>
              <a:buChar char=""/>
              <a:tabLst>
                <a:tab pos="473709" algn="l"/>
                <a:tab pos="474345" algn="l"/>
              </a:tabLst>
            </a:pP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2024-2025 GRANT</a:t>
            </a:r>
            <a:r>
              <a:rPr dirty="0" sz="2000" spc="-140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85425"/>
                </a:solidFill>
                <a:latin typeface="Arial"/>
                <a:cs typeface="Arial"/>
              </a:rPr>
              <a:t>APPLICATIONS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473709" indent="-343535">
              <a:lnSpc>
                <a:spcPct val="100000"/>
              </a:lnSpc>
              <a:buFont typeface="Wingdings"/>
              <a:buChar char=""/>
              <a:tabLst>
                <a:tab pos="474345" algn="l"/>
              </a:tabLst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2023-2024 </a:t>
            </a: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FINAL PROJECT</a:t>
            </a:r>
            <a:r>
              <a:rPr dirty="0" sz="2000" spc="-100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85425"/>
                </a:solidFill>
                <a:latin typeface="Arial"/>
                <a:cs typeface="Arial"/>
              </a:rPr>
              <a:t>REPORT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66147" y="121920"/>
            <a:ext cx="2506979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7173" y="438353"/>
            <a:ext cx="6730365" cy="2534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315848"/>
                </a:solidFill>
                <a:latin typeface="Century Gothic"/>
                <a:cs typeface="Century Gothic"/>
              </a:rPr>
              <a:t>2024-2025 </a:t>
            </a:r>
            <a:r>
              <a:rPr dirty="0" sz="3600" b="1">
                <a:solidFill>
                  <a:srgbClr val="315848"/>
                </a:solidFill>
                <a:latin typeface="Century Gothic"/>
                <a:cs typeface="Century Gothic"/>
              </a:rPr>
              <a:t>Grant</a:t>
            </a:r>
            <a:r>
              <a:rPr dirty="0" sz="3600" spc="-80" b="1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315848"/>
                </a:solidFill>
                <a:latin typeface="Century Gothic"/>
                <a:cs typeface="Century Gothic"/>
              </a:rPr>
              <a:t>Opportunities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Century Gothic"/>
              <a:cs typeface="Century Gothic"/>
            </a:endParaRPr>
          </a:p>
          <a:p>
            <a:pPr algn="r" marR="1082675">
              <a:lnSpc>
                <a:spcPct val="100000"/>
              </a:lnSpc>
            </a:pP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Fantastic Project</a:t>
            </a:r>
            <a:r>
              <a:rPr dirty="0" sz="2800" spc="15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Openings!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algn="r" marR="1083310">
              <a:lnSpc>
                <a:spcPct val="100000"/>
              </a:lnSpc>
            </a:pP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$81,000+ available across</a:t>
            </a:r>
            <a:r>
              <a:rPr dirty="0" sz="2800" spc="30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485425"/>
                </a:solidFill>
                <a:latin typeface="Arial"/>
                <a:cs typeface="Arial"/>
              </a:rPr>
              <a:t>clubs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7714" y="3374516"/>
            <a:ext cx="45713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Identify </a:t>
            </a:r>
            <a:r>
              <a:rPr dirty="0" sz="2800" spc="-15" b="1">
                <a:solidFill>
                  <a:srgbClr val="485425"/>
                </a:solidFill>
                <a:latin typeface="Arial"/>
                <a:cs typeface="Arial"/>
              </a:rPr>
              <a:t>your </a:t>
            </a: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projects</a:t>
            </a:r>
            <a:r>
              <a:rPr dirty="0" sz="2800" spc="65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now!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2873" y="4228338"/>
            <a:ext cx="41960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Get </a:t>
            </a:r>
            <a:r>
              <a:rPr dirty="0" sz="2800" spc="-15" b="1">
                <a:solidFill>
                  <a:srgbClr val="485425"/>
                </a:solidFill>
                <a:latin typeface="Arial"/>
                <a:cs typeface="Arial"/>
              </a:rPr>
              <a:t>your </a:t>
            </a: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applications</a:t>
            </a:r>
            <a:r>
              <a:rPr dirty="0" sz="2800" spc="40" b="1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485425"/>
                </a:solidFill>
                <a:latin typeface="Arial"/>
                <a:cs typeface="Arial"/>
              </a:rPr>
              <a:t>in!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65492" y="908303"/>
            <a:ext cx="3666744" cy="405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42986" y="2974035"/>
            <a:ext cx="2999740" cy="147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C00000"/>
                </a:solidFill>
                <a:latin typeface="Arial Black"/>
                <a:cs typeface="Arial Black"/>
              </a:rPr>
              <a:t>$81,000</a:t>
            </a:r>
            <a:endParaRPr sz="5400">
              <a:latin typeface="Arial Black"/>
              <a:cs typeface="Arial Black"/>
            </a:endParaRPr>
          </a:p>
          <a:p>
            <a:pPr algn="ctr" marL="114935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C00000"/>
                </a:solidFill>
                <a:latin typeface="Arial Black"/>
                <a:cs typeface="Arial Black"/>
              </a:rPr>
              <a:t>available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5123" y="4786882"/>
            <a:ext cx="8354568" cy="2071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7219" y="4850891"/>
            <a:ext cx="1606296" cy="1824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438353"/>
            <a:ext cx="46062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Collaborative</a:t>
            </a:r>
            <a:r>
              <a:rPr dirty="0" sz="3600" spc="-110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Grants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8934" y="189051"/>
            <a:ext cx="1962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04019" y="280415"/>
            <a:ext cx="2769107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48003" y="1266571"/>
            <a:ext cx="8852535" cy="513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Offered annually based </a:t>
            </a:r>
            <a:r>
              <a:rPr dirty="0" sz="2800">
                <a:solidFill>
                  <a:srgbClr val="485425"/>
                </a:solidFill>
                <a:latin typeface="Arial"/>
                <a:cs typeface="Arial"/>
              </a:rPr>
              <a:t>on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available</a:t>
            </a:r>
            <a:r>
              <a:rPr dirty="0" sz="2800" spc="30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funding</a:t>
            </a:r>
            <a:endParaRPr sz="2800">
              <a:latin typeface="Arial"/>
              <a:cs typeface="Arial"/>
            </a:endParaRPr>
          </a:p>
          <a:p>
            <a:pPr marL="469900" marR="286385" indent="-457200">
              <a:lnSpc>
                <a:spcPct val="100000"/>
              </a:lnSpc>
              <a:spcBef>
                <a:spcPts val="20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Focus selected by the District Governor and Grants  </a:t>
            </a:r>
            <a:r>
              <a:rPr dirty="0" sz="2800" spc="-10">
                <a:solidFill>
                  <a:srgbClr val="485425"/>
                </a:solidFill>
                <a:latin typeface="Arial"/>
                <a:cs typeface="Arial"/>
              </a:rPr>
              <a:t>Committee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89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Minimum of </a:t>
            </a:r>
            <a:r>
              <a:rPr dirty="0" sz="2800">
                <a:solidFill>
                  <a:srgbClr val="485425"/>
                </a:solidFill>
                <a:latin typeface="Arial"/>
                <a:cs typeface="Arial"/>
              </a:rPr>
              <a:t>three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clubs collaborate</a:t>
            </a:r>
            <a:r>
              <a:rPr dirty="0" sz="2800" spc="70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contributing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$500-$1,000 cash each - matched by</a:t>
            </a:r>
            <a:r>
              <a:rPr dirty="0" sz="2800" spc="85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District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0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Clubs </a:t>
            </a:r>
            <a:r>
              <a:rPr dirty="0" sz="2800" spc="-10">
                <a:solidFill>
                  <a:srgbClr val="485425"/>
                </a:solidFill>
                <a:latin typeface="Arial"/>
                <a:cs typeface="Arial"/>
              </a:rPr>
              <a:t>work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together as a</a:t>
            </a:r>
            <a:r>
              <a:rPr dirty="0" sz="2800" spc="45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group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20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Lead club submits application, manages all financials  and submits Final Report no later </a:t>
            </a:r>
            <a:r>
              <a:rPr dirty="0" sz="2800">
                <a:solidFill>
                  <a:srgbClr val="485425"/>
                </a:solidFill>
                <a:latin typeface="Arial"/>
                <a:cs typeface="Arial"/>
              </a:rPr>
              <a:t>than June</a:t>
            </a:r>
            <a:r>
              <a:rPr dirty="0" sz="2800" spc="95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485425"/>
                </a:solidFill>
                <a:latin typeface="Arial"/>
                <a:cs typeface="Arial"/>
              </a:rPr>
              <a:t>15th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9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0" b="1">
                <a:solidFill>
                  <a:srgbClr val="485425"/>
                </a:solidFill>
                <a:latin typeface="Arial"/>
                <a:cs typeface="Arial"/>
              </a:rPr>
              <a:t>NO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club </a:t>
            </a:r>
            <a:r>
              <a:rPr dirty="0" sz="2800" spc="-10">
                <a:solidFill>
                  <a:srgbClr val="485425"/>
                </a:solidFill>
                <a:latin typeface="Arial"/>
                <a:cs typeface="Arial"/>
              </a:rPr>
              <a:t>DDF</a:t>
            </a:r>
            <a:r>
              <a:rPr dirty="0" sz="2800" spc="30">
                <a:solidFill>
                  <a:srgbClr val="48542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85425"/>
                </a:solidFill>
                <a:latin typeface="Arial"/>
                <a:cs typeface="Arial"/>
              </a:rPr>
              <a:t>involved!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03792" y="2139695"/>
            <a:ext cx="2857500" cy="285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7236" y="1821179"/>
            <a:ext cx="9787127" cy="473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29659" y="4099178"/>
            <a:ext cx="5542915" cy="0"/>
          </a:xfrm>
          <a:custGeom>
            <a:avLst/>
            <a:gdLst/>
            <a:ahLst/>
            <a:cxnLst/>
            <a:rect l="l" t="t" r="r" b="b"/>
            <a:pathLst>
              <a:path w="5542915" h="0">
                <a:moveTo>
                  <a:pt x="0" y="0"/>
                </a:moveTo>
                <a:lnTo>
                  <a:pt x="5542788" y="0"/>
                </a:lnTo>
              </a:path>
            </a:pathLst>
          </a:custGeom>
          <a:ln w="53340">
            <a:solidFill>
              <a:srgbClr val="3158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17467" y="2592781"/>
            <a:ext cx="5568950" cy="2151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5900" b="1">
                <a:solidFill>
                  <a:srgbClr val="315848"/>
                </a:solidFill>
                <a:latin typeface="Arial"/>
                <a:cs typeface="Arial"/>
              </a:rPr>
              <a:t>Mike</a:t>
            </a:r>
            <a:r>
              <a:rPr dirty="0" sz="5900" spc="-15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5900" b="1">
                <a:solidFill>
                  <a:srgbClr val="315848"/>
                </a:solidFill>
                <a:latin typeface="Arial"/>
                <a:cs typeface="Arial"/>
              </a:rPr>
              <a:t>Quirk</a:t>
            </a:r>
            <a:endParaRPr sz="59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55"/>
              </a:spcBef>
            </a:pPr>
            <a:r>
              <a:rPr dirty="0" sz="4000" spc="-5" b="1">
                <a:solidFill>
                  <a:srgbClr val="315848"/>
                </a:solidFill>
                <a:latin typeface="Arial"/>
                <a:cs typeface="Arial"/>
                <a:hlinkClick r:id="rId3"/>
              </a:rPr>
              <a:t>mquirk925@gmail.com </a:t>
            </a:r>
            <a:r>
              <a:rPr dirty="0" sz="4000" spc="-5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315848"/>
                </a:solidFill>
                <a:latin typeface="Arial"/>
                <a:cs typeface="Arial"/>
              </a:rPr>
              <a:t>630-277-3586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4560" y="797509"/>
            <a:ext cx="3092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16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0595" y="498728"/>
            <a:ext cx="33712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80">
                <a:solidFill>
                  <a:srgbClr val="315848"/>
                </a:solidFill>
              </a:rPr>
              <a:t>Your</a:t>
            </a:r>
            <a:r>
              <a:rPr dirty="0" sz="4400" spc="-95">
                <a:solidFill>
                  <a:srgbClr val="315848"/>
                </a:solidFill>
              </a:rPr>
              <a:t> </a:t>
            </a:r>
            <a:r>
              <a:rPr dirty="0" sz="4400">
                <a:solidFill>
                  <a:srgbClr val="315848"/>
                </a:solidFill>
              </a:rPr>
              <a:t>Partner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8627364" y="121920"/>
            <a:ext cx="3445764" cy="140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dirty="0"/>
              <a:t>Open </a:t>
            </a:r>
            <a:r>
              <a:rPr dirty="0" spc="-5"/>
              <a:t>for</a:t>
            </a:r>
            <a:r>
              <a:rPr dirty="0" spc="-35"/>
              <a:t> </a:t>
            </a:r>
            <a:r>
              <a:rPr dirty="0" spc="-5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4560" y="799033"/>
            <a:ext cx="3092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6F2F9F"/>
                </a:solidFill>
                <a:latin typeface="Century Gothic"/>
                <a:cs typeface="Century Gothic"/>
              </a:rPr>
              <a:t>17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7343" y="121920"/>
            <a:ext cx="3605784" cy="14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73579" y="121920"/>
            <a:ext cx="1155192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94487"/>
            <a:ext cx="63373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Grant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Management</a:t>
            </a:r>
            <a:r>
              <a:rPr dirty="0" sz="3600" spc="-7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Seminar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6650" y="1579328"/>
            <a:ext cx="4942205" cy="455549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Grant</a:t>
            </a:r>
            <a:r>
              <a:rPr dirty="0" sz="3200" spc="-2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3200">
                <a:solidFill>
                  <a:srgbClr val="A42F0F"/>
                </a:solidFill>
                <a:latin typeface="Century Gothic"/>
                <a:cs typeface="Century Gothic"/>
              </a:rPr>
              <a:t>Roles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Club Qualifications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Grant</a:t>
            </a:r>
            <a:r>
              <a:rPr dirty="0" sz="3200" spc="-2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Characteristics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A42F0F"/>
                </a:solidFill>
                <a:latin typeface="Century Gothic"/>
                <a:cs typeface="Century Gothic"/>
              </a:rPr>
              <a:t>Funding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Examples </a:t>
            </a:r>
            <a:r>
              <a:rPr dirty="0" sz="3200">
                <a:solidFill>
                  <a:srgbClr val="A42F0F"/>
                </a:solidFill>
                <a:latin typeface="Century Gothic"/>
                <a:cs typeface="Century Gothic"/>
              </a:rPr>
              <a:t>of</a:t>
            </a:r>
            <a:r>
              <a:rPr dirty="0" sz="3200" spc="-3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3200">
                <a:solidFill>
                  <a:srgbClr val="A42F0F"/>
                </a:solidFill>
                <a:latin typeface="Century Gothic"/>
                <a:cs typeface="Century Gothic"/>
              </a:rPr>
              <a:t>Projects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A42F0F"/>
                </a:solidFill>
                <a:latin typeface="Century Gothic"/>
                <a:cs typeface="Century Gothic"/>
              </a:rPr>
              <a:t>Finding the</a:t>
            </a:r>
            <a:r>
              <a:rPr dirty="0" sz="3200" spc="-8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Application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00AFEF"/>
                </a:solidFill>
                <a:latin typeface="Century Gothic"/>
                <a:cs typeface="Century Gothic"/>
              </a:rPr>
              <a:t>Collaborative</a:t>
            </a:r>
            <a:r>
              <a:rPr dirty="0" sz="3200" spc="-10">
                <a:solidFill>
                  <a:srgbClr val="00AFEF"/>
                </a:solidFill>
                <a:latin typeface="Century Gothic"/>
                <a:cs typeface="Century Gothic"/>
              </a:rPr>
              <a:t> </a:t>
            </a:r>
            <a:r>
              <a:rPr dirty="0" sz="3200" spc="-5">
                <a:solidFill>
                  <a:srgbClr val="00AFEF"/>
                </a:solidFill>
                <a:latin typeface="Century Gothic"/>
                <a:cs typeface="Century Gothic"/>
              </a:rPr>
              <a:t>Grants</a:t>
            </a:r>
            <a:endParaRPr sz="3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Open </a:t>
            </a:r>
            <a:r>
              <a:rPr dirty="0" sz="3200">
                <a:solidFill>
                  <a:srgbClr val="A42F0F"/>
                </a:solidFill>
                <a:latin typeface="Century Gothic"/>
                <a:cs typeface="Century Gothic"/>
              </a:rPr>
              <a:t>for</a:t>
            </a:r>
            <a:r>
              <a:rPr dirty="0" sz="3200" spc="-25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3200" spc="-5">
                <a:solidFill>
                  <a:srgbClr val="A42F0F"/>
                </a:solidFill>
                <a:latin typeface="Century Gothic"/>
                <a:cs typeface="Century Gothic"/>
              </a:rPr>
              <a:t>Questions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381" y="1648459"/>
            <a:ext cx="1702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333333"/>
                </a:solidFill>
                <a:latin typeface="Arial"/>
                <a:cs typeface="Arial"/>
              </a:rPr>
              <a:t>Agenda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41664" y="257556"/>
            <a:ext cx="3450335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557225"/>
            <a:ext cx="48514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Roles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in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District</a:t>
            </a:r>
            <a:r>
              <a:rPr dirty="0" sz="3600" spc="-70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Grants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7173" y="1455242"/>
            <a:ext cx="4180840" cy="4659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>
                <a:solidFill>
                  <a:srgbClr val="315848"/>
                </a:solidFill>
                <a:uFill>
                  <a:solidFill>
                    <a:srgbClr val="315848"/>
                  </a:solidFill>
                </a:uFill>
                <a:latin typeface="Arial"/>
                <a:cs typeface="Arial"/>
              </a:rPr>
              <a:t>District Grants</a:t>
            </a:r>
            <a:r>
              <a:rPr dirty="0" u="heavy" sz="2800" spc="-50">
                <a:solidFill>
                  <a:srgbClr val="315848"/>
                </a:solidFill>
                <a:uFill>
                  <a:solidFill>
                    <a:srgbClr val="31584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>
                <a:solidFill>
                  <a:srgbClr val="315848"/>
                </a:solidFill>
                <a:uFill>
                  <a:solidFill>
                    <a:srgbClr val="315848"/>
                  </a:solidFill>
                </a:uFill>
                <a:latin typeface="Arial"/>
                <a:cs typeface="Arial"/>
              </a:rPr>
              <a:t>Committee</a:t>
            </a:r>
            <a:endParaRPr sz="2800">
              <a:latin typeface="Arial"/>
              <a:cs typeface="Arial"/>
            </a:endParaRPr>
          </a:p>
          <a:p>
            <a:pPr marL="506095">
              <a:lnSpc>
                <a:spcPct val="100000"/>
              </a:lnSpc>
              <a:spcBef>
                <a:spcPts val="2550"/>
              </a:spcBef>
            </a:pPr>
            <a:r>
              <a:rPr dirty="0" sz="2800" spc="-10" b="1">
                <a:solidFill>
                  <a:srgbClr val="A42F0F"/>
                </a:solidFill>
                <a:latin typeface="Century Gothic"/>
                <a:cs typeface="Century Gothic"/>
              </a:rPr>
              <a:t>Sets</a:t>
            </a:r>
            <a:r>
              <a:rPr dirty="0" sz="2800" spc="-20" b="1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A42F0F"/>
                </a:solidFill>
                <a:latin typeface="Century Gothic"/>
                <a:cs typeface="Century Gothic"/>
              </a:rPr>
              <a:t>policies</a:t>
            </a:r>
            <a:endParaRPr sz="2800">
              <a:latin typeface="Century Gothic"/>
              <a:cs typeface="Century Gothic"/>
            </a:endParaRPr>
          </a:p>
          <a:p>
            <a:pPr marL="506095">
              <a:lnSpc>
                <a:spcPct val="100000"/>
              </a:lnSpc>
              <a:spcBef>
                <a:spcPts val="2690"/>
              </a:spcBef>
            </a:pPr>
            <a:r>
              <a:rPr dirty="0" sz="2800" spc="-10" b="1">
                <a:solidFill>
                  <a:srgbClr val="A42F0F"/>
                </a:solidFill>
                <a:latin typeface="Century Gothic"/>
                <a:cs typeface="Century Gothic"/>
              </a:rPr>
              <a:t>Reviews </a:t>
            </a:r>
            <a:r>
              <a:rPr dirty="0" sz="2800" spc="-5">
                <a:solidFill>
                  <a:srgbClr val="A42F0F"/>
                </a:solidFill>
                <a:latin typeface="Century Gothic"/>
                <a:cs typeface="Century Gothic"/>
              </a:rPr>
              <a:t>applications</a:t>
            </a:r>
            <a:endParaRPr sz="2800">
              <a:latin typeface="Century Gothic"/>
              <a:cs typeface="Century Gothic"/>
            </a:endParaRPr>
          </a:p>
          <a:p>
            <a:pPr marL="506095" marR="5080">
              <a:lnSpc>
                <a:spcPct val="90000"/>
              </a:lnSpc>
              <a:spcBef>
                <a:spcPts val="3025"/>
              </a:spcBef>
            </a:pPr>
            <a:r>
              <a:rPr dirty="0" sz="2800" spc="-5" b="1">
                <a:solidFill>
                  <a:srgbClr val="A42F0F"/>
                </a:solidFill>
                <a:latin typeface="Century Gothic"/>
                <a:cs typeface="Century Gothic"/>
              </a:rPr>
              <a:t>Directs </a:t>
            </a:r>
            <a:r>
              <a:rPr dirty="0" sz="2800" spc="-5">
                <a:solidFill>
                  <a:srgbClr val="A42F0F"/>
                </a:solidFill>
                <a:latin typeface="Century Gothic"/>
                <a:cs typeface="Century Gothic"/>
              </a:rPr>
              <a:t>disbursement  of District</a:t>
            </a:r>
            <a:r>
              <a:rPr dirty="0" sz="2800" spc="-6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2800" spc="-5">
                <a:solidFill>
                  <a:srgbClr val="A42F0F"/>
                </a:solidFill>
                <a:latin typeface="Century Gothic"/>
                <a:cs typeface="Century Gothic"/>
              </a:rPr>
              <a:t>Designated  Funds (DDF)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entury Gothic"/>
              <a:cs typeface="Century Gothic"/>
            </a:endParaRPr>
          </a:p>
          <a:p>
            <a:pPr marL="506095" marR="1134745">
              <a:lnSpc>
                <a:spcPts val="3020"/>
              </a:lnSpc>
            </a:pPr>
            <a:r>
              <a:rPr dirty="0" sz="2800" spc="-5" b="1">
                <a:solidFill>
                  <a:srgbClr val="A42F0F"/>
                </a:solidFill>
                <a:latin typeface="Century Gothic"/>
                <a:cs typeface="Century Gothic"/>
              </a:rPr>
              <a:t>Approves</a:t>
            </a:r>
            <a:r>
              <a:rPr dirty="0" sz="2800" spc="-70" b="1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A42F0F"/>
                </a:solidFill>
                <a:latin typeface="Century Gothic"/>
                <a:cs typeface="Century Gothic"/>
              </a:rPr>
              <a:t>Final  </a:t>
            </a:r>
            <a:r>
              <a:rPr dirty="0" sz="2800" spc="-10">
                <a:solidFill>
                  <a:srgbClr val="A42F0F"/>
                </a:solidFill>
                <a:latin typeface="Century Gothic"/>
                <a:cs typeface="Century Gothic"/>
              </a:rPr>
              <a:t>Reports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66147" y="121920"/>
            <a:ext cx="2506979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0" b="0">
                <a:latin typeface="Times New Roman"/>
                <a:cs typeface="Times New Roman"/>
              </a:rPr>
              <a:t> </a:t>
            </a:r>
            <a:r>
              <a:rPr dirty="0" spc="-5"/>
              <a:t>Rotary</a:t>
            </a:r>
            <a:r>
              <a:rPr dirty="0" spc="10"/>
              <a:t> </a:t>
            </a:r>
            <a:r>
              <a:rPr dirty="0" spc="-10"/>
              <a:t>Club</a:t>
            </a:r>
          </a:p>
          <a:p>
            <a:pPr marL="254000" marR="313055">
              <a:lnSpc>
                <a:spcPct val="141500"/>
              </a:lnSpc>
              <a:spcBef>
                <a:spcPts val="1140"/>
              </a:spcBef>
              <a:tabLst>
                <a:tab pos="1736725" algn="l"/>
              </a:tabLst>
            </a:pPr>
            <a:r>
              <a:rPr dirty="0" u="none" spc="-5">
                <a:solidFill>
                  <a:srgbClr val="A42F0F"/>
                </a:solidFill>
              </a:rPr>
              <a:t>Identifies </a:t>
            </a:r>
            <a:r>
              <a:rPr dirty="0" u="none" spc="-5" b="0">
                <a:solidFill>
                  <a:srgbClr val="A42F0F"/>
                </a:solidFill>
                <a:latin typeface="Century Gothic"/>
                <a:cs typeface="Century Gothic"/>
              </a:rPr>
              <a:t>projects  </a:t>
            </a:r>
            <a:r>
              <a:rPr dirty="0" u="none" spc="-5">
                <a:solidFill>
                  <a:srgbClr val="A42F0F"/>
                </a:solidFill>
              </a:rPr>
              <a:t>Applies	</a:t>
            </a:r>
            <a:r>
              <a:rPr dirty="0" u="none" spc="-5" b="0">
                <a:solidFill>
                  <a:srgbClr val="A42F0F"/>
                </a:solidFill>
                <a:latin typeface="Century Gothic"/>
                <a:cs typeface="Century Gothic"/>
              </a:rPr>
              <a:t>for grants  </a:t>
            </a:r>
            <a:r>
              <a:rPr dirty="0" u="none" spc="-5">
                <a:solidFill>
                  <a:srgbClr val="A42F0F"/>
                </a:solidFill>
              </a:rPr>
              <a:t>Plans &amp;</a:t>
            </a:r>
            <a:r>
              <a:rPr dirty="0" u="none" spc="-40">
                <a:solidFill>
                  <a:srgbClr val="A42F0F"/>
                </a:solidFill>
              </a:rPr>
              <a:t> </a:t>
            </a:r>
            <a:r>
              <a:rPr dirty="0" u="none" spc="-5">
                <a:solidFill>
                  <a:srgbClr val="A42F0F"/>
                </a:solidFill>
              </a:rPr>
              <a:t>Implements</a:t>
            </a:r>
          </a:p>
          <a:p>
            <a:pPr marL="254000">
              <a:lnSpc>
                <a:spcPts val="3025"/>
              </a:lnSpc>
            </a:pPr>
            <a:r>
              <a:rPr dirty="0" u="none" spc="-5" b="0">
                <a:solidFill>
                  <a:srgbClr val="A42F0F"/>
                </a:solidFill>
                <a:latin typeface="Century Gothic"/>
                <a:cs typeface="Century Gothic"/>
              </a:rPr>
              <a:t>p</a:t>
            </a:r>
            <a:r>
              <a:rPr dirty="0" u="none" spc="-5" b="0">
                <a:solidFill>
                  <a:srgbClr val="A42F0F"/>
                </a:solidFill>
                <a:latin typeface="Arial"/>
                <a:cs typeface="Arial"/>
              </a:rPr>
              <a:t>rojects</a:t>
            </a:r>
          </a:p>
          <a:p>
            <a:pPr marL="254000">
              <a:lnSpc>
                <a:spcPct val="100000"/>
              </a:lnSpc>
              <a:spcBef>
                <a:spcPts val="2690"/>
              </a:spcBef>
            </a:pPr>
            <a:r>
              <a:rPr dirty="0" u="none" spc="-5">
                <a:solidFill>
                  <a:srgbClr val="A42F0F"/>
                </a:solidFill>
                <a:latin typeface="Century Gothic"/>
                <a:cs typeface="Century Gothic"/>
              </a:rPr>
              <a:t>Files </a:t>
            </a:r>
            <a:r>
              <a:rPr dirty="0" u="none" b="0">
                <a:solidFill>
                  <a:srgbClr val="A42F0F"/>
                </a:solidFill>
                <a:latin typeface="Century Gothic"/>
                <a:cs typeface="Century Gothic"/>
              </a:rPr>
              <a:t>Final</a:t>
            </a:r>
            <a:r>
              <a:rPr dirty="0" u="none" spc="5" b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u="none" spc="-5" b="0">
                <a:solidFill>
                  <a:srgbClr val="A42F0F"/>
                </a:solidFill>
                <a:latin typeface="Century Gothic"/>
                <a:cs typeface="Century Gothic"/>
              </a:rPr>
              <a:t>Reports</a:t>
            </a:r>
          </a:p>
          <a:p>
            <a:pPr marL="254000">
              <a:lnSpc>
                <a:spcPct val="100000"/>
              </a:lnSpc>
              <a:spcBef>
                <a:spcPts val="1190"/>
              </a:spcBef>
            </a:pPr>
            <a:r>
              <a:rPr dirty="0" u="none" spc="-5">
                <a:solidFill>
                  <a:srgbClr val="A42F0F"/>
                </a:solidFill>
                <a:latin typeface="Century Gothic"/>
                <a:cs typeface="Century Gothic"/>
              </a:rPr>
              <a:t>Shares</a:t>
            </a:r>
            <a:r>
              <a:rPr dirty="0" u="none" spc="-85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dirty="0" u="none" spc="-5" b="0">
                <a:solidFill>
                  <a:srgbClr val="A42F0F"/>
                </a:solidFill>
                <a:latin typeface="Century Gothic"/>
                <a:cs typeface="Century Gothic"/>
              </a:rPr>
              <a:t>achievements</a:t>
            </a:r>
          </a:p>
        </p:txBody>
      </p:sp>
      <p:sp>
        <p:nvSpPr>
          <p:cNvPr id="7" name="object 7"/>
          <p:cNvSpPr/>
          <p:nvPr/>
        </p:nvSpPr>
        <p:spPr>
          <a:xfrm>
            <a:off x="6096000" y="5015484"/>
            <a:ext cx="1770888" cy="1345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31408" y="1693164"/>
            <a:ext cx="0" cy="5066665"/>
          </a:xfrm>
          <a:custGeom>
            <a:avLst/>
            <a:gdLst/>
            <a:ahLst/>
            <a:cxnLst/>
            <a:rect l="l" t="t" r="r" b="b"/>
            <a:pathLst>
              <a:path w="0" h="5066665">
                <a:moveTo>
                  <a:pt x="0" y="0"/>
                </a:moveTo>
                <a:lnTo>
                  <a:pt x="0" y="5066268"/>
                </a:lnTo>
              </a:path>
            </a:pathLst>
          </a:custGeom>
          <a:ln w="57150">
            <a:solidFill>
              <a:srgbClr val="9D2C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96000" y="3549396"/>
            <a:ext cx="1770888" cy="1345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9715" y="1976627"/>
            <a:ext cx="1813560" cy="1452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438353"/>
            <a:ext cx="73171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How do Clubs Qualify for</a:t>
            </a:r>
            <a:r>
              <a:rPr dirty="0" sz="3600" spc="-1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Grants?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51392" y="121920"/>
            <a:ext cx="3221736" cy="1309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93673" y="1553336"/>
            <a:ext cx="9222740" cy="4284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0" indent="-45783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3333"/>
              <a:buAutoNum type="arabicPeriod"/>
              <a:tabLst>
                <a:tab pos="532765" algn="l"/>
                <a:tab pos="534035" algn="l"/>
              </a:tabLst>
            </a:pPr>
            <a:r>
              <a:rPr dirty="0" sz="2400">
                <a:solidFill>
                  <a:srgbClr val="315848"/>
                </a:solidFill>
                <a:latin typeface="Arial"/>
                <a:cs typeface="Arial"/>
              </a:rPr>
              <a:t>Must </a:t>
            </a: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have available </a:t>
            </a:r>
            <a:r>
              <a:rPr dirty="0" sz="2400" spc="-70" b="1">
                <a:solidFill>
                  <a:srgbClr val="315848"/>
                </a:solidFill>
                <a:latin typeface="Arial"/>
                <a:cs typeface="Arial"/>
              </a:rPr>
              <a:t>DDF.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There is no longer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a $500</a:t>
            </a:r>
            <a:r>
              <a:rPr dirty="0" sz="2400" spc="40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minimum</a:t>
            </a:r>
            <a:endParaRPr sz="2400">
              <a:latin typeface="Arial"/>
              <a:cs typeface="Arial"/>
            </a:endParaRPr>
          </a:p>
          <a:p>
            <a:pPr marL="533400" indent="-457834">
              <a:lnSpc>
                <a:spcPct val="100000"/>
              </a:lnSpc>
              <a:spcBef>
                <a:spcPts val="2305"/>
              </a:spcBef>
              <a:buClr>
                <a:srgbClr val="000000"/>
              </a:buClr>
              <a:buSzPct val="83333"/>
              <a:buAutoNum type="arabicPeriod"/>
              <a:tabLst>
                <a:tab pos="532765" algn="l"/>
                <a:tab pos="534035" algn="l"/>
              </a:tabLst>
            </a:pP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Participate in </a:t>
            </a:r>
            <a:r>
              <a:rPr dirty="0" sz="2400">
                <a:solidFill>
                  <a:srgbClr val="315848"/>
                </a:solidFill>
                <a:latin typeface="Arial"/>
                <a:cs typeface="Arial"/>
              </a:rPr>
              <a:t>the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2024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Grant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Management</a:t>
            </a:r>
            <a:r>
              <a:rPr dirty="0" sz="2400" spc="45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Seminar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2850">
              <a:latin typeface="Arial"/>
              <a:cs typeface="Arial"/>
            </a:endParaRPr>
          </a:p>
          <a:p>
            <a:pPr marL="533400" indent="-457834">
              <a:lnSpc>
                <a:spcPts val="2735"/>
              </a:lnSpc>
              <a:spcBef>
                <a:spcPts val="5"/>
              </a:spcBef>
              <a:buClr>
                <a:srgbClr val="000000"/>
              </a:buClr>
              <a:buSzPct val="83333"/>
              <a:buAutoNum type="arabicPeriod"/>
              <a:tabLst>
                <a:tab pos="532765" algn="l"/>
                <a:tab pos="534035" algn="l"/>
              </a:tabLst>
            </a:pP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Submit 2024-2025 </a:t>
            </a:r>
            <a:r>
              <a:rPr dirty="0" sz="2400" spc="-15">
                <a:solidFill>
                  <a:srgbClr val="315848"/>
                </a:solidFill>
                <a:latin typeface="Arial"/>
                <a:cs typeface="Arial"/>
              </a:rPr>
              <a:t>Club’s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Memorandum of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Understanding</a:t>
            </a:r>
            <a:r>
              <a:rPr dirty="0" sz="2400" spc="85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533400">
              <a:lnSpc>
                <a:spcPts val="2735"/>
              </a:lnSpc>
            </a:pP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May</a:t>
            </a:r>
            <a:r>
              <a:rPr dirty="0" sz="2400" spc="-95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31</a:t>
            </a:r>
            <a:r>
              <a:rPr dirty="0" baseline="24305" sz="2400" spc="-7" b="1">
                <a:solidFill>
                  <a:srgbClr val="315848"/>
                </a:solidFill>
                <a:latin typeface="Arial"/>
                <a:cs typeface="Arial"/>
              </a:rPr>
              <a:t>st</a:t>
            </a:r>
            <a:endParaRPr baseline="24305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Arial"/>
              <a:cs typeface="Arial"/>
            </a:endParaRPr>
          </a:p>
          <a:p>
            <a:pPr marL="533400" marR="819150" indent="-457834">
              <a:lnSpc>
                <a:spcPts val="2590"/>
              </a:lnSpc>
              <a:buClr>
                <a:srgbClr val="000000"/>
              </a:buClr>
              <a:buSzPct val="83333"/>
              <a:buAutoNum type="arabicPeriod" startAt="4"/>
              <a:tabLst>
                <a:tab pos="532765" algn="l"/>
                <a:tab pos="534035" algn="l"/>
              </a:tabLst>
            </a:pP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Enter </a:t>
            </a:r>
            <a:r>
              <a:rPr dirty="0" sz="2400" spc="-10">
                <a:solidFill>
                  <a:srgbClr val="315848"/>
                </a:solidFill>
                <a:latin typeface="Arial"/>
                <a:cs typeface="Arial"/>
              </a:rPr>
              <a:t>Club </a:t>
            </a: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2024-2025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Goals in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My Rotary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- </a:t>
            </a: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Membership,  Annual Fund Share, and End Polio Now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by May</a:t>
            </a:r>
            <a:r>
              <a:rPr dirty="0" sz="2400" spc="85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31</a:t>
            </a:r>
            <a:r>
              <a:rPr dirty="0" baseline="24305" sz="2400" spc="-7" b="1">
                <a:solidFill>
                  <a:srgbClr val="315848"/>
                </a:solidFill>
                <a:latin typeface="Arial"/>
                <a:cs typeface="Arial"/>
              </a:rPr>
              <a:t>st</a:t>
            </a:r>
            <a:endParaRPr baseline="24305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 startAt="4"/>
            </a:pPr>
            <a:endParaRPr sz="3100">
              <a:latin typeface="Arial"/>
              <a:cs typeface="Arial"/>
            </a:endParaRPr>
          </a:p>
          <a:p>
            <a:pPr marL="533400" marR="377190" indent="-457834">
              <a:lnSpc>
                <a:spcPts val="2590"/>
              </a:lnSpc>
              <a:buClr>
                <a:srgbClr val="000000"/>
              </a:buClr>
              <a:buSzPct val="83333"/>
              <a:buAutoNum type="arabicPeriod" startAt="4"/>
              <a:tabLst>
                <a:tab pos="532765" algn="l"/>
                <a:tab pos="534035" algn="l"/>
              </a:tabLst>
            </a:pP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Complete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2023-24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Final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Reports </a:t>
            </a: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within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30 </a:t>
            </a:r>
            <a:r>
              <a:rPr dirty="0" sz="2400" spc="-10" b="1">
                <a:solidFill>
                  <a:srgbClr val="315848"/>
                </a:solidFill>
                <a:latin typeface="Arial"/>
                <a:cs typeface="Arial"/>
              </a:rPr>
              <a:t>days </a:t>
            </a:r>
            <a:r>
              <a:rPr dirty="0" sz="2400">
                <a:solidFill>
                  <a:srgbClr val="315848"/>
                </a:solidFill>
                <a:latin typeface="Arial"/>
                <a:cs typeface="Arial"/>
              </a:rPr>
              <a:t>after </a:t>
            </a:r>
            <a:r>
              <a:rPr dirty="0" sz="2400" spc="-5">
                <a:solidFill>
                  <a:srgbClr val="315848"/>
                </a:solidFill>
                <a:latin typeface="Arial"/>
                <a:cs typeface="Arial"/>
              </a:rPr>
              <a:t>project  completion or </a:t>
            </a:r>
            <a:r>
              <a:rPr dirty="0" sz="2400" spc="-65" b="1">
                <a:solidFill>
                  <a:srgbClr val="315848"/>
                </a:solidFill>
                <a:latin typeface="Arial"/>
                <a:cs typeface="Arial"/>
              </a:rPr>
              <a:t>NLT </a:t>
            </a:r>
            <a:r>
              <a:rPr dirty="0" sz="2400" b="1">
                <a:solidFill>
                  <a:srgbClr val="315848"/>
                </a:solidFill>
                <a:latin typeface="Arial"/>
                <a:cs typeface="Arial"/>
              </a:rPr>
              <a:t>June</a:t>
            </a:r>
            <a:r>
              <a:rPr dirty="0" sz="2400" spc="80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315848"/>
                </a:solidFill>
                <a:latin typeface="Arial"/>
                <a:cs typeface="Arial"/>
              </a:rPr>
              <a:t>15</a:t>
            </a:r>
            <a:r>
              <a:rPr dirty="0" baseline="24305" sz="2400" spc="-7" b="1">
                <a:solidFill>
                  <a:srgbClr val="315848"/>
                </a:solidFill>
                <a:latin typeface="Arial"/>
                <a:cs typeface="Arial"/>
              </a:rPr>
              <a:t>th</a:t>
            </a:r>
            <a:endParaRPr baseline="24305"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89235" y="3765803"/>
            <a:ext cx="2061972" cy="276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474" y="480821"/>
            <a:ext cx="813498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Using District Designated Funds</a:t>
            </a:r>
            <a:r>
              <a:rPr dirty="0" sz="3600" spc="-9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[DDF]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66147" y="121920"/>
            <a:ext cx="2506979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62532" y="1556765"/>
            <a:ext cx="9720580" cy="4641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5"/>
              </a:spcBef>
              <a:buClr>
                <a:srgbClr val="333333"/>
              </a:buClr>
              <a:buSzPct val="92307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Each Club decides how to use its available</a:t>
            </a:r>
            <a:r>
              <a:rPr dirty="0" sz="2600" spc="-4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DDF</a:t>
            </a:r>
            <a:endParaRPr sz="26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989"/>
              </a:spcBef>
              <a:buClr>
                <a:srgbClr val="333333"/>
              </a:buClr>
              <a:buSzPct val="92307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DDF can be used for both District and Global</a:t>
            </a:r>
            <a:r>
              <a:rPr dirty="0" sz="2600" spc="-7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Grants</a:t>
            </a:r>
            <a:endParaRPr sz="2600">
              <a:latin typeface="Arial"/>
              <a:cs typeface="Arial"/>
            </a:endParaRPr>
          </a:p>
          <a:p>
            <a:pPr marL="393700" marR="5080" indent="-381000">
              <a:lnSpc>
                <a:spcPct val="100000"/>
              </a:lnSpc>
              <a:spcBef>
                <a:spcPts val="2005"/>
              </a:spcBef>
              <a:buClr>
                <a:srgbClr val="333333"/>
              </a:buClr>
              <a:buSzPct val="92307"/>
              <a:buFont typeface="Wingdings"/>
              <a:buChar char=""/>
              <a:tabLst>
                <a:tab pos="393065" algn="l"/>
                <a:tab pos="393700" algn="l"/>
                <a:tab pos="1661795" algn="l"/>
              </a:tabLst>
            </a:pP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Maximum of 50% of available DDF can be requested </a:t>
            </a:r>
            <a:r>
              <a:rPr dirty="0" sz="2600" spc="-5">
                <a:solidFill>
                  <a:srgbClr val="315848"/>
                </a:solidFill>
                <a:latin typeface="Arial"/>
                <a:cs typeface="Arial"/>
              </a:rPr>
              <a:t>for</a:t>
            </a:r>
            <a:r>
              <a:rPr dirty="0" sz="2600" spc="-5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District  Grants.	Whatever is not used for District Grants will be applied  to Global</a:t>
            </a:r>
            <a:r>
              <a:rPr dirty="0" sz="2600" spc="-1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Grants.</a:t>
            </a:r>
            <a:endParaRPr sz="26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2005"/>
              </a:spcBef>
              <a:buClr>
                <a:srgbClr val="333333"/>
              </a:buClr>
              <a:buSzPct val="92307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Example: If each Club has total of $1,000</a:t>
            </a:r>
            <a:r>
              <a:rPr dirty="0" sz="2600" spc="-4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15848"/>
                </a:solidFill>
                <a:latin typeface="Arial"/>
                <a:cs typeface="Arial"/>
              </a:rPr>
              <a:t>DDF:</a:t>
            </a:r>
            <a:endParaRPr sz="2600">
              <a:latin typeface="Arial"/>
              <a:cs typeface="Arial"/>
            </a:endParaRPr>
          </a:p>
          <a:p>
            <a:pPr lvl="1" marL="850900" indent="-355600">
              <a:lnSpc>
                <a:spcPct val="100000"/>
              </a:lnSpc>
              <a:spcBef>
                <a:spcPts val="2020"/>
              </a:spcBef>
              <a:buClr>
                <a:srgbClr val="333333"/>
              </a:buClr>
              <a:buFont typeface="Wingdings"/>
              <a:buChar char=""/>
              <a:tabLst>
                <a:tab pos="850265" algn="l"/>
                <a:tab pos="850900" algn="l"/>
              </a:tabLst>
            </a:pP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Club 1 – Uses $500 for District and $500 for Global</a:t>
            </a:r>
            <a:r>
              <a:rPr dirty="0" sz="2000" spc="-18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Grants</a:t>
            </a:r>
            <a:endParaRPr sz="2000">
              <a:latin typeface="Arial"/>
              <a:cs typeface="Arial"/>
            </a:endParaRPr>
          </a:p>
          <a:p>
            <a:pPr lvl="1" marL="850900" indent="-355600">
              <a:lnSpc>
                <a:spcPct val="100000"/>
              </a:lnSpc>
              <a:buClr>
                <a:srgbClr val="333333"/>
              </a:buClr>
              <a:buFont typeface="Wingdings"/>
              <a:buChar char=""/>
              <a:tabLst>
                <a:tab pos="850265" algn="l"/>
                <a:tab pos="850900" algn="l"/>
              </a:tabLst>
            </a:pP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Club 2 – Uses $1,000 participation in Global</a:t>
            </a:r>
            <a:r>
              <a:rPr dirty="0" sz="2000" spc="-14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Grant</a:t>
            </a:r>
            <a:endParaRPr sz="2000">
              <a:latin typeface="Arial"/>
              <a:cs typeface="Arial"/>
            </a:endParaRPr>
          </a:p>
          <a:p>
            <a:pPr lvl="1" marL="850900" indent="-355600">
              <a:lnSpc>
                <a:spcPct val="100000"/>
              </a:lnSpc>
              <a:buClr>
                <a:srgbClr val="333333"/>
              </a:buClr>
              <a:buFont typeface="Wingdings"/>
              <a:buChar char=""/>
              <a:tabLst>
                <a:tab pos="850265" algn="l"/>
                <a:tab pos="850900" algn="l"/>
              </a:tabLst>
            </a:pP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Club 3 -- Uses $300 for District and $700 for Global</a:t>
            </a:r>
            <a:r>
              <a:rPr dirty="0" sz="2000" spc="-20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Grants</a:t>
            </a:r>
            <a:endParaRPr sz="20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</a:pP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{ Note – each Club having $1,000+ for </a:t>
            </a:r>
            <a:r>
              <a:rPr dirty="0" u="heavy" sz="2000">
                <a:solidFill>
                  <a:srgbClr val="315848"/>
                </a:solidFill>
                <a:uFill>
                  <a:solidFill>
                    <a:srgbClr val="315848"/>
                  </a:solidFill>
                </a:uFill>
                <a:latin typeface="Arial"/>
                <a:cs typeface="Arial"/>
              </a:rPr>
              <a:t>District Grants</a:t>
            </a: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 can apply for 2 grants</a:t>
            </a:r>
            <a:r>
              <a:rPr dirty="0" sz="2000" spc="-26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5848"/>
                </a:solidFill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438353"/>
            <a:ext cx="45256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About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District</a:t>
            </a:r>
            <a:r>
              <a:rPr dirty="0" sz="3600" spc="-80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Grants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66147" y="121920"/>
            <a:ext cx="2506979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85061" y="1383537"/>
            <a:ext cx="5160645" cy="4780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3700" marR="172085" indent="-381635">
              <a:lnSpc>
                <a:spcPct val="100000"/>
              </a:lnSpc>
              <a:spcBef>
                <a:spcPts val="95"/>
              </a:spcBef>
              <a:buClr>
                <a:srgbClr val="6C7E39"/>
              </a:buClr>
              <a:buChar char="•"/>
              <a:tabLst>
                <a:tab pos="393700" algn="l"/>
                <a:tab pos="394335" algn="l"/>
              </a:tabLst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Projects must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support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Rotary 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Mission and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Areas of</a:t>
            </a:r>
            <a:r>
              <a:rPr dirty="0" sz="2800" spc="-17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Focus</a:t>
            </a:r>
            <a:endParaRPr sz="28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1805"/>
              </a:spcBef>
              <a:buClr>
                <a:srgbClr val="6C7E39"/>
              </a:buClr>
              <a:buChar char="•"/>
              <a:tabLst>
                <a:tab pos="393700" algn="l"/>
                <a:tab pos="394335" algn="l"/>
              </a:tabLst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Club cash match DDF</a:t>
            </a:r>
            <a:r>
              <a:rPr dirty="0" sz="2800" spc="1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100+%</a:t>
            </a:r>
            <a:endParaRPr sz="28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1800"/>
              </a:spcBef>
              <a:buClr>
                <a:srgbClr val="6C7E39"/>
              </a:buClr>
              <a:buChar char="•"/>
              <a:tabLst>
                <a:tab pos="393700" algn="l"/>
                <a:tab pos="394335" algn="l"/>
              </a:tabLst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Projects should be</a:t>
            </a:r>
            <a:r>
              <a:rPr dirty="0" sz="2800" spc="1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“hands-on”</a:t>
            </a:r>
            <a:endParaRPr sz="2800">
              <a:latin typeface="Arial"/>
              <a:cs typeface="Arial"/>
            </a:endParaRPr>
          </a:p>
          <a:p>
            <a:pPr marL="393700" marR="255270" indent="-381635">
              <a:lnSpc>
                <a:spcPct val="100000"/>
              </a:lnSpc>
              <a:spcBef>
                <a:spcPts val="1800"/>
              </a:spcBef>
              <a:buClr>
                <a:srgbClr val="6C7E39"/>
              </a:buClr>
              <a:buChar char="•"/>
              <a:tabLst>
                <a:tab pos="393700" algn="l"/>
                <a:tab pos="394335" algn="l"/>
              </a:tabLst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Club with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$1,000+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may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have 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one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two grants - may be 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domestic or</a:t>
            </a:r>
            <a:r>
              <a:rPr dirty="0" sz="2800" spc="-2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international</a:t>
            </a:r>
            <a:endParaRPr sz="2800">
              <a:latin typeface="Arial"/>
              <a:cs typeface="Arial"/>
            </a:endParaRPr>
          </a:p>
          <a:p>
            <a:pPr marL="393700" marR="370840" indent="-381635">
              <a:lnSpc>
                <a:spcPct val="100000"/>
              </a:lnSpc>
              <a:spcBef>
                <a:spcPts val="1800"/>
              </a:spcBef>
              <a:buClr>
                <a:srgbClr val="6C7E39"/>
              </a:buClr>
              <a:buChar char="•"/>
              <a:tabLst>
                <a:tab pos="393700" algn="l"/>
                <a:tab pos="394335" algn="l"/>
              </a:tabLst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Projects must be completed  within the Rotary</a:t>
            </a:r>
            <a:r>
              <a:rPr dirty="0" sz="2800" spc="1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7143" y="4788408"/>
            <a:ext cx="1952244" cy="193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48500" y="1133855"/>
            <a:ext cx="4658106" cy="3499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0"/>
            <a:ext cx="63385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315848"/>
                </a:solidFill>
                <a:latin typeface="Century Gothic"/>
                <a:cs typeface="Century Gothic"/>
              </a:rPr>
              <a:t>Project Participation </a:t>
            </a:r>
            <a:r>
              <a:rPr dirty="0" sz="3200">
                <a:solidFill>
                  <a:srgbClr val="315848"/>
                </a:solidFill>
                <a:latin typeface="Century Gothic"/>
                <a:cs typeface="Century Gothic"/>
              </a:rPr>
              <a:t>2023 –</a:t>
            </a:r>
            <a:r>
              <a:rPr dirty="0" sz="3200" spc="-6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200" spc="5">
                <a:solidFill>
                  <a:srgbClr val="315848"/>
                </a:solidFill>
                <a:latin typeface="Century Gothic"/>
                <a:cs typeface="Century Gothic"/>
              </a:rPr>
              <a:t>2024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6052" y="473963"/>
            <a:ext cx="720089" cy="747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3376" y="121920"/>
            <a:ext cx="3349752" cy="1362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47188" y="1871472"/>
            <a:ext cx="7711440" cy="4721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40934" y="2654680"/>
            <a:ext cx="1760220" cy="1771650"/>
          </a:xfrm>
          <a:custGeom>
            <a:avLst/>
            <a:gdLst/>
            <a:ahLst/>
            <a:cxnLst/>
            <a:rect l="l" t="t" r="r" b="b"/>
            <a:pathLst>
              <a:path w="1760220" h="1771650">
                <a:moveTo>
                  <a:pt x="0" y="0"/>
                </a:moveTo>
                <a:lnTo>
                  <a:pt x="48975" y="667"/>
                </a:lnTo>
                <a:lnTo>
                  <a:pt x="97648" y="2658"/>
                </a:lnTo>
                <a:lnTo>
                  <a:pt x="145999" y="5956"/>
                </a:lnTo>
                <a:lnTo>
                  <a:pt x="194011" y="10545"/>
                </a:lnTo>
                <a:lnTo>
                  <a:pt x="241664" y="16408"/>
                </a:lnTo>
                <a:lnTo>
                  <a:pt x="288940" y="23529"/>
                </a:lnTo>
                <a:lnTo>
                  <a:pt x="335820" y="31891"/>
                </a:lnTo>
                <a:lnTo>
                  <a:pt x="382287" y="41478"/>
                </a:lnTo>
                <a:lnTo>
                  <a:pt x="428322" y="52274"/>
                </a:lnTo>
                <a:lnTo>
                  <a:pt x="473906" y="64261"/>
                </a:lnTo>
                <a:lnTo>
                  <a:pt x="519021" y="77424"/>
                </a:lnTo>
                <a:lnTo>
                  <a:pt x="563649" y="91746"/>
                </a:lnTo>
                <a:lnTo>
                  <a:pt x="607770" y="107210"/>
                </a:lnTo>
                <a:lnTo>
                  <a:pt x="651367" y="123800"/>
                </a:lnTo>
                <a:lnTo>
                  <a:pt x="694421" y="141500"/>
                </a:lnTo>
                <a:lnTo>
                  <a:pt x="736914" y="160294"/>
                </a:lnTo>
                <a:lnTo>
                  <a:pt x="778827" y="180164"/>
                </a:lnTo>
                <a:lnTo>
                  <a:pt x="820142" y="201094"/>
                </a:lnTo>
                <a:lnTo>
                  <a:pt x="860841" y="223067"/>
                </a:lnTo>
                <a:lnTo>
                  <a:pt x="900904" y="246068"/>
                </a:lnTo>
                <a:lnTo>
                  <a:pt x="940314" y="270080"/>
                </a:lnTo>
                <a:lnTo>
                  <a:pt x="979052" y="295087"/>
                </a:lnTo>
                <a:lnTo>
                  <a:pt x="1017099" y="321071"/>
                </a:lnTo>
                <a:lnTo>
                  <a:pt x="1054438" y="348016"/>
                </a:lnTo>
                <a:lnTo>
                  <a:pt x="1091049" y="375907"/>
                </a:lnTo>
                <a:lnTo>
                  <a:pt x="1126914" y="404726"/>
                </a:lnTo>
                <a:lnTo>
                  <a:pt x="1162016" y="434457"/>
                </a:lnTo>
                <a:lnTo>
                  <a:pt x="1196334" y="465083"/>
                </a:lnTo>
                <a:lnTo>
                  <a:pt x="1229852" y="496589"/>
                </a:lnTo>
                <a:lnTo>
                  <a:pt x="1262550" y="528957"/>
                </a:lnTo>
                <a:lnTo>
                  <a:pt x="1294410" y="562171"/>
                </a:lnTo>
                <a:lnTo>
                  <a:pt x="1325414" y="596215"/>
                </a:lnTo>
                <a:lnTo>
                  <a:pt x="1355543" y="631073"/>
                </a:lnTo>
                <a:lnTo>
                  <a:pt x="1384778" y="666727"/>
                </a:lnTo>
                <a:lnTo>
                  <a:pt x="1413102" y="703161"/>
                </a:lnTo>
                <a:lnTo>
                  <a:pt x="1440496" y="740359"/>
                </a:lnTo>
                <a:lnTo>
                  <a:pt x="1466941" y="778305"/>
                </a:lnTo>
                <a:lnTo>
                  <a:pt x="1492419" y="816981"/>
                </a:lnTo>
                <a:lnTo>
                  <a:pt x="1516911" y="856372"/>
                </a:lnTo>
                <a:lnTo>
                  <a:pt x="1540400" y="896461"/>
                </a:lnTo>
                <a:lnTo>
                  <a:pt x="1562866" y="937231"/>
                </a:lnTo>
                <a:lnTo>
                  <a:pt x="1584291" y="978667"/>
                </a:lnTo>
                <a:lnTo>
                  <a:pt x="1604657" y="1020751"/>
                </a:lnTo>
                <a:lnTo>
                  <a:pt x="1623945" y="1063467"/>
                </a:lnTo>
                <a:lnTo>
                  <a:pt x="1642138" y="1106799"/>
                </a:lnTo>
                <a:lnTo>
                  <a:pt x="1659215" y="1150730"/>
                </a:lnTo>
                <a:lnTo>
                  <a:pt x="1675159" y="1195243"/>
                </a:lnTo>
                <a:lnTo>
                  <a:pt x="1689952" y="1240323"/>
                </a:lnTo>
                <a:lnTo>
                  <a:pt x="1703575" y="1285953"/>
                </a:lnTo>
                <a:lnTo>
                  <a:pt x="1716010" y="1332116"/>
                </a:lnTo>
                <a:lnTo>
                  <a:pt x="1727238" y="1378796"/>
                </a:lnTo>
                <a:lnTo>
                  <a:pt x="1737240" y="1425976"/>
                </a:lnTo>
                <a:lnTo>
                  <a:pt x="1745999" y="1473640"/>
                </a:lnTo>
                <a:lnTo>
                  <a:pt x="1753496" y="1521772"/>
                </a:lnTo>
                <a:lnTo>
                  <a:pt x="1759712" y="1570355"/>
                </a:lnTo>
                <a:lnTo>
                  <a:pt x="0" y="177114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40934" y="4225035"/>
            <a:ext cx="1771157" cy="413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40934" y="4225035"/>
            <a:ext cx="1771650" cy="414020"/>
          </a:xfrm>
          <a:custGeom>
            <a:avLst/>
            <a:gdLst/>
            <a:ahLst/>
            <a:cxnLst/>
            <a:rect l="l" t="t" r="r" b="b"/>
            <a:pathLst>
              <a:path w="1771650" h="414020">
                <a:moveTo>
                  <a:pt x="1759712" y="0"/>
                </a:moveTo>
                <a:lnTo>
                  <a:pt x="1764855" y="51632"/>
                </a:lnTo>
                <a:lnTo>
                  <a:pt x="1768476" y="103352"/>
                </a:lnTo>
                <a:lnTo>
                  <a:pt x="1770577" y="155128"/>
                </a:lnTo>
                <a:lnTo>
                  <a:pt x="1771157" y="206930"/>
                </a:lnTo>
                <a:lnTo>
                  <a:pt x="1770220" y="258726"/>
                </a:lnTo>
                <a:lnTo>
                  <a:pt x="1767766" y="310485"/>
                </a:lnTo>
                <a:lnTo>
                  <a:pt x="1763797" y="362175"/>
                </a:lnTo>
                <a:lnTo>
                  <a:pt x="1758314" y="413765"/>
                </a:lnTo>
                <a:lnTo>
                  <a:pt x="0" y="200787"/>
                </a:lnTo>
                <a:lnTo>
                  <a:pt x="1759712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89908" y="4425822"/>
            <a:ext cx="2609341" cy="1771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89908" y="4425822"/>
            <a:ext cx="2609850" cy="1771650"/>
          </a:xfrm>
          <a:custGeom>
            <a:avLst/>
            <a:gdLst/>
            <a:ahLst/>
            <a:cxnLst/>
            <a:rect l="l" t="t" r="r" b="b"/>
            <a:pathLst>
              <a:path w="2609850" h="1771650">
                <a:moveTo>
                  <a:pt x="2609341" y="212978"/>
                </a:moveTo>
                <a:lnTo>
                  <a:pt x="2602944" y="260510"/>
                </a:lnTo>
                <a:lnTo>
                  <a:pt x="2595331" y="307577"/>
                </a:lnTo>
                <a:lnTo>
                  <a:pt x="2586520" y="354165"/>
                </a:lnTo>
                <a:lnTo>
                  <a:pt x="2576529" y="400261"/>
                </a:lnTo>
                <a:lnTo>
                  <a:pt x="2565375" y="445851"/>
                </a:lnTo>
                <a:lnTo>
                  <a:pt x="2553078" y="490921"/>
                </a:lnTo>
                <a:lnTo>
                  <a:pt x="2539654" y="535456"/>
                </a:lnTo>
                <a:lnTo>
                  <a:pt x="2525122" y="579443"/>
                </a:lnTo>
                <a:lnTo>
                  <a:pt x="2509500" y="622867"/>
                </a:lnTo>
                <a:lnTo>
                  <a:pt x="2492805" y="665715"/>
                </a:lnTo>
                <a:lnTo>
                  <a:pt x="2475055" y="707973"/>
                </a:lnTo>
                <a:lnTo>
                  <a:pt x="2456268" y="749626"/>
                </a:lnTo>
                <a:lnTo>
                  <a:pt x="2436462" y="790660"/>
                </a:lnTo>
                <a:lnTo>
                  <a:pt x="2415655" y="831062"/>
                </a:lnTo>
                <a:lnTo>
                  <a:pt x="2393865" y="870818"/>
                </a:lnTo>
                <a:lnTo>
                  <a:pt x="2371110" y="909913"/>
                </a:lnTo>
                <a:lnTo>
                  <a:pt x="2347407" y="948334"/>
                </a:lnTo>
                <a:lnTo>
                  <a:pt x="2322775" y="986066"/>
                </a:lnTo>
                <a:lnTo>
                  <a:pt x="2297231" y="1023095"/>
                </a:lnTo>
                <a:lnTo>
                  <a:pt x="2270793" y="1059408"/>
                </a:lnTo>
                <a:lnTo>
                  <a:pt x="2243479" y="1094990"/>
                </a:lnTo>
                <a:lnTo>
                  <a:pt x="2215308" y="1129828"/>
                </a:lnTo>
                <a:lnTo>
                  <a:pt x="2186296" y="1163906"/>
                </a:lnTo>
                <a:lnTo>
                  <a:pt x="2156462" y="1197213"/>
                </a:lnTo>
                <a:lnTo>
                  <a:pt x="2125824" y="1229732"/>
                </a:lnTo>
                <a:lnTo>
                  <a:pt x="2094399" y="1261451"/>
                </a:lnTo>
                <a:lnTo>
                  <a:pt x="2062205" y="1292356"/>
                </a:lnTo>
                <a:lnTo>
                  <a:pt x="2029261" y="1322431"/>
                </a:lnTo>
                <a:lnTo>
                  <a:pt x="1995585" y="1351664"/>
                </a:lnTo>
                <a:lnTo>
                  <a:pt x="1961193" y="1380040"/>
                </a:lnTo>
                <a:lnTo>
                  <a:pt x="1926104" y="1407545"/>
                </a:lnTo>
                <a:lnTo>
                  <a:pt x="1890336" y="1434166"/>
                </a:lnTo>
                <a:lnTo>
                  <a:pt x="1853907" y="1459887"/>
                </a:lnTo>
                <a:lnTo>
                  <a:pt x="1816835" y="1484696"/>
                </a:lnTo>
                <a:lnTo>
                  <a:pt x="1779137" y="1508578"/>
                </a:lnTo>
                <a:lnTo>
                  <a:pt x="1740831" y="1531520"/>
                </a:lnTo>
                <a:lnTo>
                  <a:pt x="1701936" y="1553506"/>
                </a:lnTo>
                <a:lnTo>
                  <a:pt x="1662469" y="1574523"/>
                </a:lnTo>
                <a:lnTo>
                  <a:pt x="1622448" y="1594558"/>
                </a:lnTo>
                <a:lnTo>
                  <a:pt x="1581891" y="1613595"/>
                </a:lnTo>
                <a:lnTo>
                  <a:pt x="1540816" y="1631622"/>
                </a:lnTo>
                <a:lnTo>
                  <a:pt x="1499241" y="1648624"/>
                </a:lnTo>
                <a:lnTo>
                  <a:pt x="1457183" y="1664587"/>
                </a:lnTo>
                <a:lnTo>
                  <a:pt x="1414661" y="1679497"/>
                </a:lnTo>
                <a:lnTo>
                  <a:pt x="1371692" y="1693339"/>
                </a:lnTo>
                <a:lnTo>
                  <a:pt x="1328294" y="1706101"/>
                </a:lnTo>
                <a:lnTo>
                  <a:pt x="1284486" y="1717768"/>
                </a:lnTo>
                <a:lnTo>
                  <a:pt x="1240284" y="1728326"/>
                </a:lnTo>
                <a:lnTo>
                  <a:pt x="1195708" y="1737761"/>
                </a:lnTo>
                <a:lnTo>
                  <a:pt x="1150774" y="1746058"/>
                </a:lnTo>
                <a:lnTo>
                  <a:pt x="1105502" y="1753205"/>
                </a:lnTo>
                <a:lnTo>
                  <a:pt x="1059907" y="1759186"/>
                </a:lnTo>
                <a:lnTo>
                  <a:pt x="1014010" y="1763988"/>
                </a:lnTo>
                <a:lnTo>
                  <a:pt x="967826" y="1767598"/>
                </a:lnTo>
                <a:lnTo>
                  <a:pt x="921375" y="1770000"/>
                </a:lnTo>
                <a:lnTo>
                  <a:pt x="874674" y="1771180"/>
                </a:lnTo>
                <a:lnTo>
                  <a:pt x="827741" y="1771126"/>
                </a:lnTo>
                <a:lnTo>
                  <a:pt x="780594" y="1769822"/>
                </a:lnTo>
                <a:lnTo>
                  <a:pt x="733251" y="1767256"/>
                </a:lnTo>
                <a:lnTo>
                  <a:pt x="685729" y="1763412"/>
                </a:lnTo>
                <a:lnTo>
                  <a:pt x="638047" y="1758276"/>
                </a:lnTo>
                <a:lnTo>
                  <a:pt x="586541" y="1751270"/>
                </a:lnTo>
                <a:lnTo>
                  <a:pt x="535323" y="1742765"/>
                </a:lnTo>
                <a:lnTo>
                  <a:pt x="484426" y="1732773"/>
                </a:lnTo>
                <a:lnTo>
                  <a:pt x="433880" y="1721303"/>
                </a:lnTo>
                <a:lnTo>
                  <a:pt x="383717" y="1708366"/>
                </a:lnTo>
                <a:lnTo>
                  <a:pt x="333969" y="1693971"/>
                </a:lnTo>
                <a:lnTo>
                  <a:pt x="284667" y="1678130"/>
                </a:lnTo>
                <a:lnTo>
                  <a:pt x="235844" y="1660852"/>
                </a:lnTo>
                <a:lnTo>
                  <a:pt x="187530" y="1642148"/>
                </a:lnTo>
                <a:lnTo>
                  <a:pt x="139757" y="1622028"/>
                </a:lnTo>
                <a:lnTo>
                  <a:pt x="92556" y="1600502"/>
                </a:lnTo>
                <a:lnTo>
                  <a:pt x="45960" y="1577580"/>
                </a:lnTo>
                <a:lnTo>
                  <a:pt x="0" y="1553273"/>
                </a:lnTo>
                <a:lnTo>
                  <a:pt x="851026" y="0"/>
                </a:lnTo>
                <a:lnTo>
                  <a:pt x="2609341" y="21297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18865" y="4425822"/>
            <a:ext cx="1322070" cy="1553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18865" y="4425822"/>
            <a:ext cx="1322070" cy="1553845"/>
          </a:xfrm>
          <a:custGeom>
            <a:avLst/>
            <a:gdLst/>
            <a:ahLst/>
            <a:cxnLst/>
            <a:rect l="l" t="t" r="r" b="b"/>
            <a:pathLst>
              <a:path w="1322070" h="1553845">
                <a:moveTo>
                  <a:pt x="471043" y="1553273"/>
                </a:moveTo>
                <a:lnTo>
                  <a:pt x="427099" y="1528380"/>
                </a:lnTo>
                <a:lnTo>
                  <a:pt x="383930" y="1502271"/>
                </a:lnTo>
                <a:lnTo>
                  <a:pt x="341560" y="1474966"/>
                </a:lnTo>
                <a:lnTo>
                  <a:pt x="300011" y="1446484"/>
                </a:lnTo>
                <a:lnTo>
                  <a:pt x="259307" y="1416844"/>
                </a:lnTo>
                <a:lnTo>
                  <a:pt x="219471" y="1386065"/>
                </a:lnTo>
                <a:lnTo>
                  <a:pt x="180527" y="1354166"/>
                </a:lnTo>
                <a:lnTo>
                  <a:pt x="142498" y="1321167"/>
                </a:lnTo>
                <a:lnTo>
                  <a:pt x="105408" y="1287086"/>
                </a:lnTo>
                <a:lnTo>
                  <a:pt x="69279" y="1251943"/>
                </a:lnTo>
                <a:lnTo>
                  <a:pt x="34135" y="1215757"/>
                </a:lnTo>
                <a:lnTo>
                  <a:pt x="0" y="1178547"/>
                </a:lnTo>
                <a:lnTo>
                  <a:pt x="1322070" y="0"/>
                </a:lnTo>
                <a:lnTo>
                  <a:pt x="471043" y="1553273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42640" y="4425822"/>
            <a:ext cx="1598295" cy="1178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42640" y="4425822"/>
            <a:ext cx="1598295" cy="1178560"/>
          </a:xfrm>
          <a:custGeom>
            <a:avLst/>
            <a:gdLst/>
            <a:ahLst/>
            <a:cxnLst/>
            <a:rect l="l" t="t" r="r" b="b"/>
            <a:pathLst>
              <a:path w="1598295" h="1178560">
                <a:moveTo>
                  <a:pt x="276225" y="1178547"/>
                </a:moveTo>
                <a:lnTo>
                  <a:pt x="243400" y="1140687"/>
                </a:lnTo>
                <a:lnTo>
                  <a:pt x="211689" y="1101944"/>
                </a:lnTo>
                <a:lnTo>
                  <a:pt x="181107" y="1062342"/>
                </a:lnTo>
                <a:lnTo>
                  <a:pt x="151671" y="1021906"/>
                </a:lnTo>
                <a:lnTo>
                  <a:pt x="123396" y="980660"/>
                </a:lnTo>
                <a:lnTo>
                  <a:pt x="96298" y="938629"/>
                </a:lnTo>
                <a:lnTo>
                  <a:pt x="70393" y="895838"/>
                </a:lnTo>
                <a:lnTo>
                  <a:pt x="45698" y="852310"/>
                </a:lnTo>
                <a:lnTo>
                  <a:pt x="22228" y="808070"/>
                </a:lnTo>
                <a:lnTo>
                  <a:pt x="0" y="763143"/>
                </a:lnTo>
                <a:lnTo>
                  <a:pt x="1598295" y="0"/>
                </a:lnTo>
                <a:lnTo>
                  <a:pt x="276225" y="117854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25038" y="4425822"/>
            <a:ext cx="1715897" cy="763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25038" y="4425822"/>
            <a:ext cx="1716405" cy="763270"/>
          </a:xfrm>
          <a:custGeom>
            <a:avLst/>
            <a:gdLst/>
            <a:ahLst/>
            <a:cxnLst/>
            <a:rect l="l" t="t" r="r" b="b"/>
            <a:pathLst>
              <a:path w="1716404" h="763270">
                <a:moveTo>
                  <a:pt x="117601" y="763143"/>
                </a:moveTo>
                <a:lnTo>
                  <a:pt x="96951" y="718283"/>
                </a:lnTo>
                <a:lnTo>
                  <a:pt x="77569" y="672879"/>
                </a:lnTo>
                <a:lnTo>
                  <a:pt x="59465" y="626962"/>
                </a:lnTo>
                <a:lnTo>
                  <a:pt x="42647" y="580563"/>
                </a:lnTo>
                <a:lnTo>
                  <a:pt x="27124" y="533713"/>
                </a:lnTo>
                <a:lnTo>
                  <a:pt x="12905" y="486443"/>
                </a:lnTo>
                <a:lnTo>
                  <a:pt x="0" y="438784"/>
                </a:lnTo>
                <a:lnTo>
                  <a:pt x="1715897" y="0"/>
                </a:lnTo>
                <a:lnTo>
                  <a:pt x="117601" y="76314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72586" y="4425822"/>
            <a:ext cx="1768348" cy="438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72586" y="4425822"/>
            <a:ext cx="1768475" cy="438784"/>
          </a:xfrm>
          <a:custGeom>
            <a:avLst/>
            <a:gdLst/>
            <a:ahLst/>
            <a:cxnLst/>
            <a:rect l="l" t="t" r="r" b="b"/>
            <a:pathLst>
              <a:path w="1768475" h="438785">
                <a:moveTo>
                  <a:pt x="52450" y="438784"/>
                </a:moveTo>
                <a:lnTo>
                  <a:pt x="40881" y="390744"/>
                </a:lnTo>
                <a:lnTo>
                  <a:pt x="30666" y="342432"/>
                </a:lnTo>
                <a:lnTo>
                  <a:pt x="21809" y="293873"/>
                </a:lnTo>
                <a:lnTo>
                  <a:pt x="14312" y="245093"/>
                </a:lnTo>
                <a:lnTo>
                  <a:pt x="8176" y="196115"/>
                </a:lnTo>
                <a:lnTo>
                  <a:pt x="3405" y="146963"/>
                </a:lnTo>
                <a:lnTo>
                  <a:pt x="0" y="97662"/>
                </a:lnTo>
                <a:lnTo>
                  <a:pt x="1768348" y="0"/>
                </a:lnTo>
                <a:lnTo>
                  <a:pt x="52450" y="43878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69844" y="2654680"/>
            <a:ext cx="1771090" cy="18688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69844" y="2654680"/>
            <a:ext cx="1771650" cy="1868805"/>
          </a:xfrm>
          <a:custGeom>
            <a:avLst/>
            <a:gdLst/>
            <a:ahLst/>
            <a:cxnLst/>
            <a:rect l="l" t="t" r="r" b="b"/>
            <a:pathLst>
              <a:path w="1771650" h="1868804">
                <a:moveTo>
                  <a:pt x="2742" y="1868805"/>
                </a:moveTo>
                <a:lnTo>
                  <a:pt x="732" y="1820890"/>
                </a:lnTo>
                <a:lnTo>
                  <a:pt x="0" y="1773220"/>
                </a:lnTo>
                <a:lnTo>
                  <a:pt x="530" y="1725812"/>
                </a:lnTo>
                <a:lnTo>
                  <a:pt x="2308" y="1678681"/>
                </a:lnTo>
                <a:lnTo>
                  <a:pt x="5319" y="1631846"/>
                </a:lnTo>
                <a:lnTo>
                  <a:pt x="9547" y="1585323"/>
                </a:lnTo>
                <a:lnTo>
                  <a:pt x="14978" y="1539130"/>
                </a:lnTo>
                <a:lnTo>
                  <a:pt x="21595" y="1493282"/>
                </a:lnTo>
                <a:lnTo>
                  <a:pt x="29385" y="1447797"/>
                </a:lnTo>
                <a:lnTo>
                  <a:pt x="38331" y="1402692"/>
                </a:lnTo>
                <a:lnTo>
                  <a:pt x="48419" y="1357984"/>
                </a:lnTo>
                <a:lnTo>
                  <a:pt x="59634" y="1313690"/>
                </a:lnTo>
                <a:lnTo>
                  <a:pt x="71960" y="1269826"/>
                </a:lnTo>
                <a:lnTo>
                  <a:pt x="85382" y="1226410"/>
                </a:lnTo>
                <a:lnTo>
                  <a:pt x="99885" y="1183458"/>
                </a:lnTo>
                <a:lnTo>
                  <a:pt x="115453" y="1140988"/>
                </a:lnTo>
                <a:lnTo>
                  <a:pt x="132073" y="1099016"/>
                </a:lnTo>
                <a:lnTo>
                  <a:pt x="149728" y="1057560"/>
                </a:lnTo>
                <a:lnTo>
                  <a:pt x="168403" y="1016636"/>
                </a:lnTo>
                <a:lnTo>
                  <a:pt x="188084" y="976261"/>
                </a:lnTo>
                <a:lnTo>
                  <a:pt x="208755" y="936452"/>
                </a:lnTo>
                <a:lnTo>
                  <a:pt x="230400" y="897226"/>
                </a:lnTo>
                <a:lnTo>
                  <a:pt x="253006" y="858601"/>
                </a:lnTo>
                <a:lnTo>
                  <a:pt x="276556" y="820592"/>
                </a:lnTo>
                <a:lnTo>
                  <a:pt x="301035" y="783217"/>
                </a:lnTo>
                <a:lnTo>
                  <a:pt x="326429" y="746492"/>
                </a:lnTo>
                <a:lnTo>
                  <a:pt x="352722" y="710436"/>
                </a:lnTo>
                <a:lnTo>
                  <a:pt x="379898" y="675064"/>
                </a:lnTo>
                <a:lnTo>
                  <a:pt x="407944" y="640393"/>
                </a:lnTo>
                <a:lnTo>
                  <a:pt x="436843" y="606441"/>
                </a:lnTo>
                <a:lnTo>
                  <a:pt x="466581" y="573225"/>
                </a:lnTo>
                <a:lnTo>
                  <a:pt x="497142" y="540760"/>
                </a:lnTo>
                <a:lnTo>
                  <a:pt x="528511" y="509065"/>
                </a:lnTo>
                <a:lnTo>
                  <a:pt x="560673" y="478157"/>
                </a:lnTo>
                <a:lnTo>
                  <a:pt x="593613" y="448051"/>
                </a:lnTo>
                <a:lnTo>
                  <a:pt x="627316" y="418765"/>
                </a:lnTo>
                <a:lnTo>
                  <a:pt x="661766" y="390317"/>
                </a:lnTo>
                <a:lnTo>
                  <a:pt x="696949" y="362722"/>
                </a:lnTo>
                <a:lnTo>
                  <a:pt x="732849" y="335999"/>
                </a:lnTo>
                <a:lnTo>
                  <a:pt x="769451" y="310162"/>
                </a:lnTo>
                <a:lnTo>
                  <a:pt x="806740" y="285231"/>
                </a:lnTo>
                <a:lnTo>
                  <a:pt x="844700" y="261222"/>
                </a:lnTo>
                <a:lnTo>
                  <a:pt x="883317" y="238150"/>
                </a:lnTo>
                <a:lnTo>
                  <a:pt x="922576" y="216035"/>
                </a:lnTo>
                <a:lnTo>
                  <a:pt x="962461" y="194892"/>
                </a:lnTo>
                <a:lnTo>
                  <a:pt x="1002957" y="174738"/>
                </a:lnTo>
                <a:lnTo>
                  <a:pt x="1044049" y="155590"/>
                </a:lnTo>
                <a:lnTo>
                  <a:pt x="1085722" y="137466"/>
                </a:lnTo>
                <a:lnTo>
                  <a:pt x="1127961" y="120382"/>
                </a:lnTo>
                <a:lnTo>
                  <a:pt x="1170750" y="104355"/>
                </a:lnTo>
                <a:lnTo>
                  <a:pt x="1214074" y="89402"/>
                </a:lnTo>
                <a:lnTo>
                  <a:pt x="1257919" y="75540"/>
                </a:lnTo>
                <a:lnTo>
                  <a:pt x="1302268" y="62786"/>
                </a:lnTo>
                <a:lnTo>
                  <a:pt x="1347108" y="51156"/>
                </a:lnTo>
                <a:lnTo>
                  <a:pt x="1392422" y="40668"/>
                </a:lnTo>
                <a:lnTo>
                  <a:pt x="1438196" y="31339"/>
                </a:lnTo>
                <a:lnTo>
                  <a:pt x="1484414" y="23186"/>
                </a:lnTo>
                <a:lnTo>
                  <a:pt x="1531061" y="16225"/>
                </a:lnTo>
                <a:lnTo>
                  <a:pt x="1578123" y="10473"/>
                </a:lnTo>
                <a:lnTo>
                  <a:pt x="1625583" y="5948"/>
                </a:lnTo>
                <a:lnTo>
                  <a:pt x="1673427" y="2667"/>
                </a:lnTo>
                <a:lnTo>
                  <a:pt x="1722259" y="666"/>
                </a:lnTo>
                <a:lnTo>
                  <a:pt x="1771090" y="0"/>
                </a:lnTo>
                <a:lnTo>
                  <a:pt x="1771090" y="1771142"/>
                </a:lnTo>
                <a:lnTo>
                  <a:pt x="2742" y="18688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760720" y="3250438"/>
            <a:ext cx="439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$7500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3535" y="4317619"/>
            <a:ext cx="481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$1,</a:t>
            </a:r>
            <a:r>
              <a:rPr dirty="0" sz="1200" spc="5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50459" y="5460288"/>
            <a:ext cx="5670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$</a:t>
            </a:r>
            <a:r>
              <a:rPr dirty="0" sz="1200" spc="5" b="1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0,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z="1200" spc="5" b="1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99865" y="5601716"/>
            <a:ext cx="439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$1800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4940" y="5126812"/>
            <a:ext cx="4394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$1400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73679" y="4927219"/>
            <a:ext cx="481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$1,</a:t>
            </a:r>
            <a:r>
              <a:rPr dirty="0" sz="1200" spc="5" b="1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78759" y="4517517"/>
            <a:ext cx="481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$1,</a:t>
            </a:r>
            <a:r>
              <a:rPr dirty="0" sz="1200" spc="5" b="1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88765" y="3354781"/>
            <a:ext cx="4394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$8300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3538" y="559054"/>
            <a:ext cx="8482965" cy="1881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57580">
              <a:lnSpc>
                <a:spcPct val="100000"/>
              </a:lnSpc>
              <a:spcBef>
                <a:spcPts val="95"/>
              </a:spcBef>
              <a:tabLst>
                <a:tab pos="3448050" algn="l"/>
              </a:tabLst>
            </a:pPr>
            <a:r>
              <a:rPr dirty="0" sz="2800" spc="-10" b="1">
                <a:solidFill>
                  <a:srgbClr val="315848"/>
                </a:solidFill>
                <a:latin typeface="Century Gothic"/>
                <a:cs typeface="Century Gothic"/>
              </a:rPr>
              <a:t>$50k</a:t>
            </a:r>
            <a:r>
              <a:rPr dirty="0" sz="2800" spc="15" b="1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2800" spc="-5" b="1">
                <a:solidFill>
                  <a:srgbClr val="315848"/>
                </a:solidFill>
                <a:latin typeface="Century Gothic"/>
                <a:cs typeface="Century Gothic"/>
              </a:rPr>
              <a:t>of</a:t>
            </a:r>
            <a:r>
              <a:rPr dirty="0" sz="2800" b="1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315848"/>
                </a:solidFill>
                <a:latin typeface="Century Gothic"/>
                <a:cs typeface="Century Gothic"/>
              </a:rPr>
              <a:t>DDF	$114k </a:t>
            </a:r>
            <a:r>
              <a:rPr dirty="0" sz="2800" spc="-5" b="1">
                <a:solidFill>
                  <a:srgbClr val="315848"/>
                </a:solidFill>
                <a:latin typeface="Century Gothic"/>
                <a:cs typeface="Century Gothic"/>
              </a:rPr>
              <a:t>in</a:t>
            </a:r>
            <a:r>
              <a:rPr dirty="0" sz="2800" spc="25" b="1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315848"/>
                </a:solidFill>
                <a:latin typeface="Century Gothic"/>
                <a:cs typeface="Century Gothic"/>
              </a:rPr>
              <a:t>Projects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380"/>
              </a:spcBef>
            </a:pPr>
            <a:r>
              <a:rPr dirty="0" sz="2800" spc="-5" b="1">
                <a:solidFill>
                  <a:srgbClr val="DE7D17"/>
                </a:solidFill>
                <a:latin typeface="Arial"/>
                <a:cs typeface="Arial"/>
              </a:rPr>
              <a:t>Humanitarian</a:t>
            </a:r>
            <a:endParaRPr sz="2800">
              <a:latin typeface="Arial"/>
              <a:cs typeface="Arial"/>
            </a:endParaRPr>
          </a:p>
          <a:p>
            <a:pPr marL="3909060">
              <a:lnSpc>
                <a:spcPct val="100000"/>
              </a:lnSpc>
              <a:spcBef>
                <a:spcPts val="2160"/>
              </a:spcBef>
            </a:pPr>
            <a:r>
              <a:rPr dirty="0" sz="2800" spc="-35">
                <a:solidFill>
                  <a:srgbClr val="7E7E7E"/>
                </a:solidFill>
                <a:latin typeface="Arial Black"/>
                <a:cs typeface="Arial Black"/>
              </a:rPr>
              <a:t>Food </a:t>
            </a:r>
            <a:r>
              <a:rPr dirty="0" sz="2800" spc="-15">
                <a:solidFill>
                  <a:srgbClr val="7E7E7E"/>
                </a:solidFill>
                <a:latin typeface="Arial Black"/>
                <a:cs typeface="Arial Black"/>
              </a:rPr>
              <a:t>Pantries </a:t>
            </a:r>
            <a:r>
              <a:rPr dirty="0" sz="2800" spc="-5">
                <a:solidFill>
                  <a:srgbClr val="7E7E7E"/>
                </a:solidFill>
                <a:latin typeface="Arial Black"/>
                <a:cs typeface="Arial Black"/>
              </a:rPr>
              <a:t>-</a:t>
            </a:r>
            <a:r>
              <a:rPr dirty="0" sz="2800" spc="6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7E7E7E"/>
                </a:solidFill>
                <a:latin typeface="Arial Black"/>
                <a:cs typeface="Arial Black"/>
              </a:rPr>
              <a:t>$34,000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52131" y="2543555"/>
            <a:ext cx="3043555" cy="3982720"/>
          </a:xfrm>
          <a:custGeom>
            <a:avLst/>
            <a:gdLst/>
            <a:ahLst/>
            <a:cxnLst/>
            <a:rect l="l" t="t" r="r" b="b"/>
            <a:pathLst>
              <a:path w="3043554" h="3982720">
                <a:moveTo>
                  <a:pt x="0" y="3982212"/>
                </a:moveTo>
                <a:lnTo>
                  <a:pt x="3043428" y="3982212"/>
                </a:lnTo>
                <a:lnTo>
                  <a:pt x="3043428" y="0"/>
                </a:lnTo>
                <a:lnTo>
                  <a:pt x="0" y="0"/>
                </a:lnTo>
                <a:lnTo>
                  <a:pt x="0" y="39822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14438" y="2727198"/>
            <a:ext cx="131064" cy="131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4438" y="2727198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4">
                <a:moveTo>
                  <a:pt x="0" y="131063"/>
                </a:moveTo>
                <a:lnTo>
                  <a:pt x="131064" y="131063"/>
                </a:lnTo>
                <a:lnTo>
                  <a:pt x="131064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314438" y="3224022"/>
            <a:ext cx="131064" cy="1310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14438" y="3224022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063"/>
                </a:moveTo>
                <a:lnTo>
                  <a:pt x="131064" y="131063"/>
                </a:lnTo>
                <a:lnTo>
                  <a:pt x="131064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14438" y="3722370"/>
            <a:ext cx="131064" cy="131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14438" y="372237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063"/>
                </a:moveTo>
                <a:lnTo>
                  <a:pt x="131064" y="131063"/>
                </a:lnTo>
                <a:lnTo>
                  <a:pt x="131064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14438" y="4220717"/>
            <a:ext cx="131064" cy="1295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14438" y="4220717"/>
            <a:ext cx="131445" cy="129539"/>
          </a:xfrm>
          <a:custGeom>
            <a:avLst/>
            <a:gdLst/>
            <a:ahLst/>
            <a:cxnLst/>
            <a:rect l="l" t="t" r="r" b="b"/>
            <a:pathLst>
              <a:path w="131445" h="129539">
                <a:moveTo>
                  <a:pt x="0" y="129539"/>
                </a:moveTo>
                <a:lnTo>
                  <a:pt x="131064" y="129539"/>
                </a:lnTo>
                <a:lnTo>
                  <a:pt x="131064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14438" y="4717541"/>
            <a:ext cx="131064" cy="1310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314438" y="4717541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063"/>
                </a:moveTo>
                <a:lnTo>
                  <a:pt x="131064" y="131063"/>
                </a:lnTo>
                <a:lnTo>
                  <a:pt x="131064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314438" y="5215890"/>
            <a:ext cx="131064" cy="1310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14438" y="5215890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064"/>
                </a:moveTo>
                <a:lnTo>
                  <a:pt x="131064" y="131064"/>
                </a:lnTo>
                <a:lnTo>
                  <a:pt x="131064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14438" y="5712714"/>
            <a:ext cx="131064" cy="1310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314438" y="5712714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064"/>
                </a:moveTo>
                <a:lnTo>
                  <a:pt x="131064" y="131064"/>
                </a:lnTo>
                <a:lnTo>
                  <a:pt x="131064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314438" y="6211061"/>
            <a:ext cx="131064" cy="1310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314438" y="6211061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0" y="131064"/>
                </a:moveTo>
                <a:lnTo>
                  <a:pt x="131064" y="131064"/>
                </a:lnTo>
                <a:lnTo>
                  <a:pt x="131064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152131" y="2607691"/>
            <a:ext cx="3043555" cy="3816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33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Arlington</a:t>
            </a:r>
            <a:r>
              <a:rPr dirty="0" sz="2000" spc="-20" b="1">
                <a:solidFill>
                  <a:srgbClr val="315848"/>
                </a:solidFill>
                <a:latin typeface="Arial Narrow"/>
                <a:cs typeface="Arial Narrow"/>
              </a:rPr>
              <a:t> </a:t>
            </a: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Heights</a:t>
            </a:r>
            <a:endParaRPr sz="2000">
              <a:latin typeface="Arial Narrow"/>
              <a:cs typeface="Arial Narrow"/>
            </a:endParaRPr>
          </a:p>
          <a:p>
            <a:pPr marL="354330">
              <a:lnSpc>
                <a:spcPct val="100000"/>
              </a:lnSpc>
              <a:spcBef>
                <a:spcPts val="1520"/>
              </a:spcBef>
            </a:pPr>
            <a:r>
              <a:rPr dirty="0" sz="2000" spc="-5" b="1">
                <a:solidFill>
                  <a:srgbClr val="315848"/>
                </a:solidFill>
                <a:latin typeface="Arial Narrow"/>
                <a:cs typeface="Arial Narrow"/>
              </a:rPr>
              <a:t>Batavia</a:t>
            </a:r>
            <a:endParaRPr sz="2000">
              <a:latin typeface="Arial Narrow"/>
              <a:cs typeface="Arial Narrow"/>
            </a:endParaRPr>
          </a:p>
          <a:p>
            <a:pPr marL="354330">
              <a:lnSpc>
                <a:spcPct val="100000"/>
              </a:lnSpc>
              <a:spcBef>
                <a:spcPts val="1520"/>
              </a:spcBef>
            </a:pP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Buffalo </a:t>
            </a:r>
            <a:r>
              <a:rPr dirty="0" sz="2000" spc="-5" b="1">
                <a:solidFill>
                  <a:srgbClr val="315848"/>
                </a:solidFill>
                <a:latin typeface="Arial Narrow"/>
                <a:cs typeface="Arial Narrow"/>
              </a:rPr>
              <a:t>Grove </a:t>
            </a: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&amp;</a:t>
            </a:r>
            <a:r>
              <a:rPr dirty="0" sz="2000" spc="-30" b="1">
                <a:solidFill>
                  <a:srgbClr val="315848"/>
                </a:solidFill>
                <a:latin typeface="Arial Narrow"/>
                <a:cs typeface="Arial Narrow"/>
              </a:rPr>
              <a:t> </a:t>
            </a:r>
            <a:r>
              <a:rPr dirty="0" sz="2000" spc="-5" b="1">
                <a:solidFill>
                  <a:srgbClr val="315848"/>
                </a:solidFill>
                <a:latin typeface="Arial Narrow"/>
                <a:cs typeface="Arial Narrow"/>
              </a:rPr>
              <a:t>Wheeling</a:t>
            </a:r>
            <a:endParaRPr sz="2000">
              <a:latin typeface="Arial Narrow"/>
              <a:cs typeface="Arial Narrow"/>
            </a:endParaRPr>
          </a:p>
          <a:p>
            <a:pPr marL="354330">
              <a:lnSpc>
                <a:spcPct val="100000"/>
              </a:lnSpc>
              <a:spcBef>
                <a:spcPts val="1520"/>
              </a:spcBef>
            </a:pPr>
            <a:r>
              <a:rPr dirty="0" sz="2000" spc="-5" b="1">
                <a:solidFill>
                  <a:srgbClr val="315848"/>
                </a:solidFill>
                <a:latin typeface="Arial Narrow"/>
                <a:cs typeface="Arial Narrow"/>
              </a:rPr>
              <a:t>Carol </a:t>
            </a: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Stream</a:t>
            </a:r>
            <a:endParaRPr sz="2000">
              <a:latin typeface="Arial Narrow"/>
              <a:cs typeface="Arial Narrow"/>
            </a:endParaRPr>
          </a:p>
          <a:p>
            <a:pPr marL="354330" marR="897890">
              <a:lnSpc>
                <a:spcPct val="163300"/>
              </a:lnSpc>
            </a:pP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Fox </a:t>
            </a:r>
            <a:r>
              <a:rPr dirty="0" sz="2000" spc="-5" b="1">
                <a:solidFill>
                  <a:srgbClr val="315848"/>
                </a:solidFill>
                <a:latin typeface="Arial Narrow"/>
                <a:cs typeface="Arial Narrow"/>
              </a:rPr>
              <a:t>Valley</a:t>
            </a:r>
            <a:r>
              <a:rPr dirty="0" sz="2000" spc="-80" b="1">
                <a:solidFill>
                  <a:srgbClr val="315848"/>
                </a:solidFill>
                <a:latin typeface="Arial Narrow"/>
                <a:cs typeface="Arial Narrow"/>
              </a:rPr>
              <a:t> </a:t>
            </a:r>
            <a:r>
              <a:rPr dirty="0" sz="2000" spc="-5" b="1">
                <a:solidFill>
                  <a:srgbClr val="315848"/>
                </a:solidFill>
                <a:latin typeface="Arial Narrow"/>
                <a:cs typeface="Arial Narrow"/>
              </a:rPr>
              <a:t>Sunset  </a:t>
            </a: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Huntley</a:t>
            </a:r>
            <a:endParaRPr sz="2000">
              <a:latin typeface="Arial Narrow"/>
              <a:cs typeface="Arial Narrow"/>
            </a:endParaRPr>
          </a:p>
          <a:p>
            <a:pPr marL="354330" marR="1510665">
              <a:lnSpc>
                <a:spcPct val="163300"/>
              </a:lnSpc>
            </a:pP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Lake</a:t>
            </a:r>
            <a:r>
              <a:rPr dirty="0" sz="2000" spc="-90" b="1">
                <a:solidFill>
                  <a:srgbClr val="315848"/>
                </a:solidFill>
                <a:latin typeface="Arial Narrow"/>
                <a:cs typeface="Arial Narrow"/>
              </a:rPr>
              <a:t> </a:t>
            </a:r>
            <a:r>
              <a:rPr dirty="0" sz="2000" b="1">
                <a:solidFill>
                  <a:srgbClr val="315848"/>
                </a:solidFill>
                <a:latin typeface="Arial Narrow"/>
                <a:cs typeface="Arial Narrow"/>
              </a:rPr>
              <a:t>Zurich  </a:t>
            </a:r>
            <a:r>
              <a:rPr dirty="0" sz="2000" spc="-5" b="1">
                <a:solidFill>
                  <a:srgbClr val="315848"/>
                </a:solidFill>
                <a:latin typeface="Arial Narrow"/>
                <a:cs typeface="Arial Narrow"/>
              </a:rPr>
              <a:t>Northbrook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47188" y="1871472"/>
            <a:ext cx="7711440" cy="4721860"/>
          </a:xfrm>
          <a:custGeom>
            <a:avLst/>
            <a:gdLst/>
            <a:ahLst/>
            <a:cxnLst/>
            <a:rect l="l" t="t" r="r" b="b"/>
            <a:pathLst>
              <a:path w="7711440" h="4721859">
                <a:moveTo>
                  <a:pt x="0" y="4721352"/>
                </a:moveTo>
                <a:lnTo>
                  <a:pt x="7711440" y="4721352"/>
                </a:lnTo>
                <a:lnTo>
                  <a:pt x="7711440" y="0"/>
                </a:lnTo>
                <a:lnTo>
                  <a:pt x="0" y="0"/>
                </a:lnTo>
                <a:lnTo>
                  <a:pt x="0" y="472135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73" y="0"/>
            <a:ext cx="73082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Project Participation </a:t>
            </a:r>
            <a:r>
              <a:rPr dirty="0" sz="3600">
                <a:solidFill>
                  <a:srgbClr val="315848"/>
                </a:solidFill>
                <a:latin typeface="Century Gothic"/>
                <a:cs typeface="Century Gothic"/>
              </a:rPr>
              <a:t>–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2023</a:t>
            </a:r>
            <a:r>
              <a:rPr dirty="0" sz="3600" spc="-110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600" spc="-5">
                <a:solidFill>
                  <a:srgbClr val="315848"/>
                </a:solidFill>
                <a:latin typeface="Century Gothic"/>
                <a:cs typeface="Century Gothic"/>
              </a:rPr>
              <a:t>-2024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66147" y="201168"/>
            <a:ext cx="2506979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1955" y="1313688"/>
            <a:ext cx="9628632" cy="5286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66261" y="2195829"/>
            <a:ext cx="1704339" cy="2092325"/>
          </a:xfrm>
          <a:custGeom>
            <a:avLst/>
            <a:gdLst/>
            <a:ahLst/>
            <a:cxnLst/>
            <a:rect l="l" t="t" r="r" b="b"/>
            <a:pathLst>
              <a:path w="1704339" h="2092325">
                <a:moveTo>
                  <a:pt x="0" y="0"/>
                </a:moveTo>
                <a:lnTo>
                  <a:pt x="48527" y="677"/>
                </a:lnTo>
                <a:lnTo>
                  <a:pt x="96718" y="2697"/>
                </a:lnTo>
                <a:lnTo>
                  <a:pt x="144555" y="6043"/>
                </a:lnTo>
                <a:lnTo>
                  <a:pt x="192020" y="10695"/>
                </a:lnTo>
                <a:lnTo>
                  <a:pt x="239095" y="16636"/>
                </a:lnTo>
                <a:lnTo>
                  <a:pt x="285763" y="23849"/>
                </a:lnTo>
                <a:lnTo>
                  <a:pt x="332004" y="32314"/>
                </a:lnTo>
                <a:lnTo>
                  <a:pt x="377802" y="42014"/>
                </a:lnTo>
                <a:lnTo>
                  <a:pt x="423137" y="52932"/>
                </a:lnTo>
                <a:lnTo>
                  <a:pt x="467993" y="65048"/>
                </a:lnTo>
                <a:lnTo>
                  <a:pt x="512351" y="78346"/>
                </a:lnTo>
                <a:lnTo>
                  <a:pt x="556193" y="92806"/>
                </a:lnTo>
                <a:lnTo>
                  <a:pt x="599501" y="108412"/>
                </a:lnTo>
                <a:lnTo>
                  <a:pt x="642258" y="125145"/>
                </a:lnTo>
                <a:lnTo>
                  <a:pt x="684445" y="142988"/>
                </a:lnTo>
                <a:lnTo>
                  <a:pt x="726044" y="161921"/>
                </a:lnTo>
                <a:lnTo>
                  <a:pt x="767037" y="181928"/>
                </a:lnTo>
                <a:lnTo>
                  <a:pt x="807407" y="202989"/>
                </a:lnTo>
                <a:lnTo>
                  <a:pt x="847135" y="225089"/>
                </a:lnTo>
                <a:lnTo>
                  <a:pt x="886203" y="248207"/>
                </a:lnTo>
                <a:lnTo>
                  <a:pt x="924594" y="272327"/>
                </a:lnTo>
                <a:lnTo>
                  <a:pt x="962289" y="297430"/>
                </a:lnTo>
                <a:lnTo>
                  <a:pt x="999270" y="323498"/>
                </a:lnTo>
                <a:lnTo>
                  <a:pt x="1035520" y="350514"/>
                </a:lnTo>
                <a:lnTo>
                  <a:pt x="1071020" y="378459"/>
                </a:lnTo>
                <a:lnTo>
                  <a:pt x="1105753" y="407315"/>
                </a:lnTo>
                <a:lnTo>
                  <a:pt x="1139700" y="437065"/>
                </a:lnTo>
                <a:lnTo>
                  <a:pt x="1172844" y="467690"/>
                </a:lnTo>
                <a:lnTo>
                  <a:pt x="1205166" y="499173"/>
                </a:lnTo>
                <a:lnTo>
                  <a:pt x="1236649" y="531495"/>
                </a:lnTo>
                <a:lnTo>
                  <a:pt x="1267274" y="564639"/>
                </a:lnTo>
                <a:lnTo>
                  <a:pt x="1297024" y="598586"/>
                </a:lnTo>
                <a:lnTo>
                  <a:pt x="1325880" y="633319"/>
                </a:lnTo>
                <a:lnTo>
                  <a:pt x="1353825" y="668819"/>
                </a:lnTo>
                <a:lnTo>
                  <a:pt x="1380841" y="705069"/>
                </a:lnTo>
                <a:lnTo>
                  <a:pt x="1406909" y="742050"/>
                </a:lnTo>
                <a:lnTo>
                  <a:pt x="1432012" y="779745"/>
                </a:lnTo>
                <a:lnTo>
                  <a:pt x="1456132" y="818136"/>
                </a:lnTo>
                <a:lnTo>
                  <a:pt x="1479250" y="857204"/>
                </a:lnTo>
                <a:lnTo>
                  <a:pt x="1501350" y="896932"/>
                </a:lnTo>
                <a:lnTo>
                  <a:pt x="1522411" y="937302"/>
                </a:lnTo>
                <a:lnTo>
                  <a:pt x="1542418" y="978295"/>
                </a:lnTo>
                <a:lnTo>
                  <a:pt x="1561351" y="1019894"/>
                </a:lnTo>
                <a:lnTo>
                  <a:pt x="1579194" y="1062081"/>
                </a:lnTo>
                <a:lnTo>
                  <a:pt x="1595927" y="1104838"/>
                </a:lnTo>
                <a:lnTo>
                  <a:pt x="1611533" y="1148146"/>
                </a:lnTo>
                <a:lnTo>
                  <a:pt x="1625993" y="1191988"/>
                </a:lnTo>
                <a:lnTo>
                  <a:pt x="1639291" y="1236346"/>
                </a:lnTo>
                <a:lnTo>
                  <a:pt x="1651407" y="1281202"/>
                </a:lnTo>
                <a:lnTo>
                  <a:pt x="1662325" y="1326537"/>
                </a:lnTo>
                <a:lnTo>
                  <a:pt x="1672025" y="1372335"/>
                </a:lnTo>
                <a:lnTo>
                  <a:pt x="1680490" y="1418576"/>
                </a:lnTo>
                <a:lnTo>
                  <a:pt x="1687703" y="1465244"/>
                </a:lnTo>
                <a:lnTo>
                  <a:pt x="1693644" y="1512319"/>
                </a:lnTo>
                <a:lnTo>
                  <a:pt x="1698296" y="1559784"/>
                </a:lnTo>
                <a:lnTo>
                  <a:pt x="1701642" y="1607621"/>
                </a:lnTo>
                <a:lnTo>
                  <a:pt x="1703662" y="1655812"/>
                </a:lnTo>
                <a:lnTo>
                  <a:pt x="1704339" y="1704340"/>
                </a:lnTo>
                <a:lnTo>
                  <a:pt x="1703638" y="1753275"/>
                </a:lnTo>
                <a:lnTo>
                  <a:pt x="1701534" y="1802143"/>
                </a:lnTo>
                <a:lnTo>
                  <a:pt x="1698031" y="1850914"/>
                </a:lnTo>
                <a:lnTo>
                  <a:pt x="1693132" y="1899554"/>
                </a:lnTo>
                <a:lnTo>
                  <a:pt x="1686840" y="1948034"/>
                </a:lnTo>
                <a:lnTo>
                  <a:pt x="1679158" y="1996322"/>
                </a:lnTo>
                <a:lnTo>
                  <a:pt x="1670089" y="2044387"/>
                </a:lnTo>
                <a:lnTo>
                  <a:pt x="1659636" y="2092198"/>
                </a:lnTo>
                <a:lnTo>
                  <a:pt x="0" y="170434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6261" y="3900170"/>
            <a:ext cx="1659636" cy="986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66261" y="3900170"/>
            <a:ext cx="1659889" cy="986790"/>
          </a:xfrm>
          <a:custGeom>
            <a:avLst/>
            <a:gdLst/>
            <a:ahLst/>
            <a:cxnLst/>
            <a:rect l="l" t="t" r="r" b="b"/>
            <a:pathLst>
              <a:path w="1659889" h="986789">
                <a:moveTo>
                  <a:pt x="1659636" y="387857"/>
                </a:moveTo>
                <a:lnTo>
                  <a:pt x="1647297" y="437319"/>
                </a:lnTo>
                <a:lnTo>
                  <a:pt x="1633503" y="486330"/>
                </a:lnTo>
                <a:lnTo>
                  <a:pt x="1618266" y="534860"/>
                </a:lnTo>
                <a:lnTo>
                  <a:pt x="1601601" y="582876"/>
                </a:lnTo>
                <a:lnTo>
                  <a:pt x="1583522" y="630348"/>
                </a:lnTo>
                <a:lnTo>
                  <a:pt x="1564042" y="677245"/>
                </a:lnTo>
                <a:lnTo>
                  <a:pt x="1543175" y="723535"/>
                </a:lnTo>
                <a:lnTo>
                  <a:pt x="1520936" y="769188"/>
                </a:lnTo>
                <a:lnTo>
                  <a:pt x="1497338" y="814171"/>
                </a:lnTo>
                <a:lnTo>
                  <a:pt x="1472395" y="858454"/>
                </a:lnTo>
                <a:lnTo>
                  <a:pt x="1446120" y="902006"/>
                </a:lnTo>
                <a:lnTo>
                  <a:pt x="1418529" y="944795"/>
                </a:lnTo>
                <a:lnTo>
                  <a:pt x="1389634" y="986789"/>
                </a:lnTo>
                <a:lnTo>
                  <a:pt x="0" y="0"/>
                </a:lnTo>
                <a:lnTo>
                  <a:pt x="1659636" y="387857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66261" y="3900170"/>
            <a:ext cx="1389634" cy="1424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66261" y="3900170"/>
            <a:ext cx="1390015" cy="1424940"/>
          </a:xfrm>
          <a:custGeom>
            <a:avLst/>
            <a:gdLst/>
            <a:ahLst/>
            <a:cxnLst/>
            <a:rect l="l" t="t" r="r" b="b"/>
            <a:pathLst>
              <a:path w="1390014" h="1424939">
                <a:moveTo>
                  <a:pt x="1389634" y="986789"/>
                </a:moveTo>
                <a:lnTo>
                  <a:pt x="1360742" y="1026268"/>
                </a:lnTo>
                <a:lnTo>
                  <a:pt x="1330763" y="1064856"/>
                </a:lnTo>
                <a:lnTo>
                  <a:pt x="1299719" y="1102533"/>
                </a:lnTo>
                <a:lnTo>
                  <a:pt x="1267631" y="1139278"/>
                </a:lnTo>
                <a:lnTo>
                  <a:pt x="1234521" y="1175071"/>
                </a:lnTo>
                <a:lnTo>
                  <a:pt x="1200412" y="1209891"/>
                </a:lnTo>
                <a:lnTo>
                  <a:pt x="1165324" y="1243719"/>
                </a:lnTo>
                <a:lnTo>
                  <a:pt x="1129280" y="1276533"/>
                </a:lnTo>
                <a:lnTo>
                  <a:pt x="1092302" y="1308313"/>
                </a:lnTo>
                <a:lnTo>
                  <a:pt x="1054411" y="1339039"/>
                </a:lnTo>
                <a:lnTo>
                  <a:pt x="1015629" y="1368690"/>
                </a:lnTo>
                <a:lnTo>
                  <a:pt x="975979" y="1397246"/>
                </a:lnTo>
                <a:lnTo>
                  <a:pt x="935482" y="1424685"/>
                </a:lnTo>
                <a:lnTo>
                  <a:pt x="0" y="0"/>
                </a:lnTo>
                <a:lnTo>
                  <a:pt x="1389634" y="98678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95676" y="3900170"/>
            <a:ext cx="1306068" cy="1704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95676" y="3900170"/>
            <a:ext cx="1306195" cy="1704339"/>
          </a:xfrm>
          <a:custGeom>
            <a:avLst/>
            <a:gdLst/>
            <a:ahLst/>
            <a:cxnLst/>
            <a:rect l="l" t="t" r="r" b="b"/>
            <a:pathLst>
              <a:path w="1306195" h="1704339">
                <a:moveTo>
                  <a:pt x="1306068" y="1424685"/>
                </a:moveTo>
                <a:lnTo>
                  <a:pt x="1264473" y="1451139"/>
                </a:lnTo>
                <a:lnTo>
                  <a:pt x="1222252" y="1476310"/>
                </a:lnTo>
                <a:lnTo>
                  <a:pt x="1179431" y="1500196"/>
                </a:lnTo>
                <a:lnTo>
                  <a:pt x="1136042" y="1522790"/>
                </a:lnTo>
                <a:lnTo>
                  <a:pt x="1092112" y="1544086"/>
                </a:lnTo>
                <a:lnTo>
                  <a:pt x="1047672" y="1564080"/>
                </a:lnTo>
                <a:lnTo>
                  <a:pt x="1002750" y="1582766"/>
                </a:lnTo>
                <a:lnTo>
                  <a:pt x="957376" y="1600139"/>
                </a:lnTo>
                <a:lnTo>
                  <a:pt x="911579" y="1616193"/>
                </a:lnTo>
                <a:lnTo>
                  <a:pt x="865388" y="1630923"/>
                </a:lnTo>
                <a:lnTo>
                  <a:pt x="818833" y="1644324"/>
                </a:lnTo>
                <a:lnTo>
                  <a:pt x="771943" y="1656391"/>
                </a:lnTo>
                <a:lnTo>
                  <a:pt x="724747" y="1667117"/>
                </a:lnTo>
                <a:lnTo>
                  <a:pt x="677275" y="1676498"/>
                </a:lnTo>
                <a:lnTo>
                  <a:pt x="629555" y="1684528"/>
                </a:lnTo>
                <a:lnTo>
                  <a:pt x="581617" y="1691202"/>
                </a:lnTo>
                <a:lnTo>
                  <a:pt x="533490" y="1696515"/>
                </a:lnTo>
                <a:lnTo>
                  <a:pt x="485203" y="1700461"/>
                </a:lnTo>
                <a:lnTo>
                  <a:pt x="436786" y="1703035"/>
                </a:lnTo>
                <a:lnTo>
                  <a:pt x="388268" y="1704232"/>
                </a:lnTo>
                <a:lnTo>
                  <a:pt x="339679" y="1704045"/>
                </a:lnTo>
                <a:lnTo>
                  <a:pt x="291047" y="1702471"/>
                </a:lnTo>
                <a:lnTo>
                  <a:pt x="242401" y="1699503"/>
                </a:lnTo>
                <a:lnTo>
                  <a:pt x="193772" y="1695136"/>
                </a:lnTo>
                <a:lnTo>
                  <a:pt x="145188" y="1689365"/>
                </a:lnTo>
                <a:lnTo>
                  <a:pt x="96678" y="1682184"/>
                </a:lnTo>
                <a:lnTo>
                  <a:pt x="48272" y="1673588"/>
                </a:lnTo>
                <a:lnTo>
                  <a:pt x="0" y="1663572"/>
                </a:lnTo>
                <a:lnTo>
                  <a:pt x="370586" y="0"/>
                </a:lnTo>
                <a:lnTo>
                  <a:pt x="1306068" y="142468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50845" y="3900170"/>
            <a:ext cx="915416" cy="16635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50845" y="3900170"/>
            <a:ext cx="915669" cy="1663700"/>
          </a:xfrm>
          <a:custGeom>
            <a:avLst/>
            <a:gdLst/>
            <a:ahLst/>
            <a:cxnLst/>
            <a:rect l="l" t="t" r="r" b="b"/>
            <a:pathLst>
              <a:path w="915670" h="1663700">
                <a:moveTo>
                  <a:pt x="544830" y="1663572"/>
                </a:moveTo>
                <a:lnTo>
                  <a:pt x="496696" y="1652086"/>
                </a:lnTo>
                <a:lnTo>
                  <a:pt x="448962" y="1639225"/>
                </a:lnTo>
                <a:lnTo>
                  <a:pt x="401657" y="1625000"/>
                </a:lnTo>
                <a:lnTo>
                  <a:pt x="354809" y="1609423"/>
                </a:lnTo>
                <a:lnTo>
                  <a:pt x="308449" y="1592506"/>
                </a:lnTo>
                <a:lnTo>
                  <a:pt x="262604" y="1574260"/>
                </a:lnTo>
                <a:lnTo>
                  <a:pt x="217304" y="1554696"/>
                </a:lnTo>
                <a:lnTo>
                  <a:pt x="172578" y="1533826"/>
                </a:lnTo>
                <a:lnTo>
                  <a:pt x="128456" y="1511661"/>
                </a:lnTo>
                <a:lnTo>
                  <a:pt x="84966" y="1488213"/>
                </a:lnTo>
                <a:lnTo>
                  <a:pt x="42137" y="1463493"/>
                </a:lnTo>
                <a:lnTo>
                  <a:pt x="0" y="1437512"/>
                </a:lnTo>
                <a:lnTo>
                  <a:pt x="915416" y="0"/>
                </a:lnTo>
                <a:lnTo>
                  <a:pt x="544830" y="166357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61923" y="3321939"/>
            <a:ext cx="1704338" cy="2015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61923" y="3321939"/>
            <a:ext cx="1704339" cy="2016125"/>
          </a:xfrm>
          <a:custGeom>
            <a:avLst/>
            <a:gdLst/>
            <a:ahLst/>
            <a:cxnLst/>
            <a:rect l="l" t="t" r="r" b="b"/>
            <a:pathLst>
              <a:path w="1704339" h="2016125">
                <a:moveTo>
                  <a:pt x="788922" y="2015744"/>
                </a:moveTo>
                <a:lnTo>
                  <a:pt x="748228" y="1989010"/>
                </a:lnTo>
                <a:lnTo>
                  <a:pt x="708509" y="1961280"/>
                </a:lnTo>
                <a:lnTo>
                  <a:pt x="669774" y="1932578"/>
                </a:lnTo>
                <a:lnTo>
                  <a:pt x="632032" y="1902931"/>
                </a:lnTo>
                <a:lnTo>
                  <a:pt x="595291" y="1872363"/>
                </a:lnTo>
                <a:lnTo>
                  <a:pt x="559559" y="1840899"/>
                </a:lnTo>
                <a:lnTo>
                  <a:pt x="524847" y="1808565"/>
                </a:lnTo>
                <a:lnTo>
                  <a:pt x="491162" y="1775387"/>
                </a:lnTo>
                <a:lnTo>
                  <a:pt x="458512" y="1741389"/>
                </a:lnTo>
                <a:lnTo>
                  <a:pt x="426907" y="1706597"/>
                </a:lnTo>
                <a:lnTo>
                  <a:pt x="396356" y="1671036"/>
                </a:lnTo>
                <a:lnTo>
                  <a:pt x="366866" y="1634731"/>
                </a:lnTo>
                <a:lnTo>
                  <a:pt x="338446" y="1597708"/>
                </a:lnTo>
                <a:lnTo>
                  <a:pt x="311106" y="1559993"/>
                </a:lnTo>
                <a:lnTo>
                  <a:pt x="284853" y="1521609"/>
                </a:lnTo>
                <a:lnTo>
                  <a:pt x="259697" y="1482583"/>
                </a:lnTo>
                <a:lnTo>
                  <a:pt x="235646" y="1442941"/>
                </a:lnTo>
                <a:lnTo>
                  <a:pt x="212709" y="1402706"/>
                </a:lnTo>
                <a:lnTo>
                  <a:pt x="190894" y="1361905"/>
                </a:lnTo>
                <a:lnTo>
                  <a:pt x="170209" y="1320563"/>
                </a:lnTo>
                <a:lnTo>
                  <a:pt x="150665" y="1278705"/>
                </a:lnTo>
                <a:lnTo>
                  <a:pt x="132269" y="1236357"/>
                </a:lnTo>
                <a:lnTo>
                  <a:pt x="115029" y="1193543"/>
                </a:lnTo>
                <a:lnTo>
                  <a:pt x="98956" y="1150289"/>
                </a:lnTo>
                <a:lnTo>
                  <a:pt x="84056" y="1106621"/>
                </a:lnTo>
                <a:lnTo>
                  <a:pt x="70340" y="1062564"/>
                </a:lnTo>
                <a:lnTo>
                  <a:pt x="57815" y="1018142"/>
                </a:lnTo>
                <a:lnTo>
                  <a:pt x="46490" y="973382"/>
                </a:lnTo>
                <a:lnTo>
                  <a:pt x="36374" y="928309"/>
                </a:lnTo>
                <a:lnTo>
                  <a:pt x="27475" y="882947"/>
                </a:lnTo>
                <a:lnTo>
                  <a:pt x="19802" y="837323"/>
                </a:lnTo>
                <a:lnTo>
                  <a:pt x="13365" y="791461"/>
                </a:lnTo>
                <a:lnTo>
                  <a:pt x="8170" y="745387"/>
                </a:lnTo>
                <a:lnTo>
                  <a:pt x="4228" y="699126"/>
                </a:lnTo>
                <a:lnTo>
                  <a:pt x="1546" y="652704"/>
                </a:lnTo>
                <a:lnTo>
                  <a:pt x="134" y="606145"/>
                </a:lnTo>
                <a:lnTo>
                  <a:pt x="0" y="559476"/>
                </a:lnTo>
                <a:lnTo>
                  <a:pt x="1152" y="512721"/>
                </a:lnTo>
                <a:lnTo>
                  <a:pt x="3599" y="465905"/>
                </a:lnTo>
                <a:lnTo>
                  <a:pt x="7351" y="419055"/>
                </a:lnTo>
                <a:lnTo>
                  <a:pt x="12415" y="372194"/>
                </a:lnTo>
                <a:lnTo>
                  <a:pt x="18800" y="325350"/>
                </a:lnTo>
                <a:lnTo>
                  <a:pt x="26515" y="278546"/>
                </a:lnTo>
                <a:lnTo>
                  <a:pt x="35569" y="231809"/>
                </a:lnTo>
                <a:lnTo>
                  <a:pt x="45970" y="185162"/>
                </a:lnTo>
                <a:lnTo>
                  <a:pt x="57726" y="138633"/>
                </a:lnTo>
                <a:lnTo>
                  <a:pt x="70847" y="92246"/>
                </a:lnTo>
                <a:lnTo>
                  <a:pt x="85341" y="46026"/>
                </a:lnTo>
                <a:lnTo>
                  <a:pt x="101217" y="0"/>
                </a:lnTo>
                <a:lnTo>
                  <a:pt x="1704338" y="578231"/>
                </a:lnTo>
                <a:lnTo>
                  <a:pt x="788922" y="201574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63141" y="2195829"/>
            <a:ext cx="1603120" cy="1704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63141" y="2195829"/>
            <a:ext cx="1603375" cy="1704339"/>
          </a:xfrm>
          <a:custGeom>
            <a:avLst/>
            <a:gdLst/>
            <a:ahLst/>
            <a:cxnLst/>
            <a:rect l="l" t="t" r="r" b="b"/>
            <a:pathLst>
              <a:path w="1603375" h="1704339">
                <a:moveTo>
                  <a:pt x="0" y="1126109"/>
                </a:moveTo>
                <a:lnTo>
                  <a:pt x="17228" y="1080385"/>
                </a:lnTo>
                <a:lnTo>
                  <a:pt x="35666" y="1035377"/>
                </a:lnTo>
                <a:lnTo>
                  <a:pt x="55290" y="991099"/>
                </a:lnTo>
                <a:lnTo>
                  <a:pt x="76079" y="947566"/>
                </a:lnTo>
                <a:lnTo>
                  <a:pt x="98008" y="904796"/>
                </a:lnTo>
                <a:lnTo>
                  <a:pt x="121056" y="862804"/>
                </a:lnTo>
                <a:lnTo>
                  <a:pt x="145201" y="821605"/>
                </a:lnTo>
                <a:lnTo>
                  <a:pt x="170419" y="781216"/>
                </a:lnTo>
                <a:lnTo>
                  <a:pt x="196689" y="741653"/>
                </a:lnTo>
                <a:lnTo>
                  <a:pt x="223987" y="702930"/>
                </a:lnTo>
                <a:lnTo>
                  <a:pt x="252291" y="665065"/>
                </a:lnTo>
                <a:lnTo>
                  <a:pt x="281579" y="628072"/>
                </a:lnTo>
                <a:lnTo>
                  <a:pt x="311827" y="591968"/>
                </a:lnTo>
                <a:lnTo>
                  <a:pt x="343014" y="556769"/>
                </a:lnTo>
                <a:lnTo>
                  <a:pt x="375117" y="522490"/>
                </a:lnTo>
                <a:lnTo>
                  <a:pt x="408113" y="489148"/>
                </a:lnTo>
                <a:lnTo>
                  <a:pt x="441980" y="456757"/>
                </a:lnTo>
                <a:lnTo>
                  <a:pt x="476695" y="425335"/>
                </a:lnTo>
                <a:lnTo>
                  <a:pt x="512235" y="394896"/>
                </a:lnTo>
                <a:lnTo>
                  <a:pt x="548579" y="365457"/>
                </a:lnTo>
                <a:lnTo>
                  <a:pt x="585703" y="337034"/>
                </a:lnTo>
                <a:lnTo>
                  <a:pt x="623585" y="309641"/>
                </a:lnTo>
                <a:lnTo>
                  <a:pt x="662203" y="283296"/>
                </a:lnTo>
                <a:lnTo>
                  <a:pt x="701534" y="258014"/>
                </a:lnTo>
                <a:lnTo>
                  <a:pt x="741554" y="233811"/>
                </a:lnTo>
                <a:lnTo>
                  <a:pt x="782243" y="210702"/>
                </a:lnTo>
                <a:lnTo>
                  <a:pt x="823577" y="188704"/>
                </a:lnTo>
                <a:lnTo>
                  <a:pt x="865534" y="167833"/>
                </a:lnTo>
                <a:lnTo>
                  <a:pt x="908090" y="148103"/>
                </a:lnTo>
                <a:lnTo>
                  <a:pt x="951224" y="129532"/>
                </a:lnTo>
                <a:lnTo>
                  <a:pt x="994914" y="112134"/>
                </a:lnTo>
                <a:lnTo>
                  <a:pt x="1039135" y="95926"/>
                </a:lnTo>
                <a:lnTo>
                  <a:pt x="1083867" y="80924"/>
                </a:lnTo>
                <a:lnTo>
                  <a:pt x="1129086" y="67144"/>
                </a:lnTo>
                <a:lnTo>
                  <a:pt x="1174770" y="54600"/>
                </a:lnTo>
                <a:lnTo>
                  <a:pt x="1220896" y="43310"/>
                </a:lnTo>
                <a:lnTo>
                  <a:pt x="1267442" y="33288"/>
                </a:lnTo>
                <a:lnTo>
                  <a:pt x="1314385" y="24552"/>
                </a:lnTo>
                <a:lnTo>
                  <a:pt x="1361703" y="17116"/>
                </a:lnTo>
                <a:lnTo>
                  <a:pt x="1409372" y="10996"/>
                </a:lnTo>
                <a:lnTo>
                  <a:pt x="1457371" y="6209"/>
                </a:lnTo>
                <a:lnTo>
                  <a:pt x="1505678" y="2770"/>
                </a:lnTo>
                <a:lnTo>
                  <a:pt x="1554268" y="695"/>
                </a:lnTo>
                <a:lnTo>
                  <a:pt x="1603120" y="0"/>
                </a:lnTo>
                <a:lnTo>
                  <a:pt x="1603120" y="1704340"/>
                </a:lnTo>
                <a:lnTo>
                  <a:pt x="0" y="112610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213986" y="2978657"/>
            <a:ext cx="5283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$5200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0764" y="4513427"/>
            <a:ext cx="867410" cy="505459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351155">
              <a:lnSpc>
                <a:spcPct val="100000"/>
              </a:lnSpc>
              <a:spcBef>
                <a:spcPts val="305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$1100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$1100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60165" y="5217414"/>
            <a:ext cx="5778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</a:t>
            </a:r>
            <a:r>
              <a:rPr dirty="0" sz="1400" b="1">
                <a:solidFill>
                  <a:srgbClr val="404040"/>
                </a:solidFill>
                <a:latin typeface="Century Gothic"/>
                <a:cs typeface="Century Gothic"/>
              </a:rPr>
              <a:t>2,</a:t>
            </a: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dirty="0" sz="1400" b="1">
                <a:solidFill>
                  <a:srgbClr val="404040"/>
                </a:solidFill>
                <a:latin typeface="Century Gothic"/>
                <a:cs typeface="Century Gothic"/>
              </a:rPr>
              <a:t>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9889" y="5503265"/>
            <a:ext cx="5772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04040"/>
                </a:solidFill>
                <a:latin typeface="Century Gothic"/>
                <a:cs typeface="Century Gothic"/>
              </a:rPr>
              <a:t>$1,</a:t>
            </a: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0</a:t>
            </a:r>
            <a:r>
              <a:rPr dirty="0" sz="1400" b="1">
                <a:solidFill>
                  <a:srgbClr val="404040"/>
                </a:solidFill>
                <a:latin typeface="Century Gothic"/>
                <a:cs typeface="Century Gothic"/>
              </a:rPr>
              <a:t>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5807" y="4178934"/>
            <a:ext cx="5283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$3900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61107" y="2664079"/>
            <a:ext cx="5283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$3500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43500" y="2194560"/>
            <a:ext cx="5657215" cy="4119879"/>
          </a:xfrm>
          <a:custGeom>
            <a:avLst/>
            <a:gdLst/>
            <a:ahLst/>
            <a:cxnLst/>
            <a:rect l="l" t="t" r="r" b="b"/>
            <a:pathLst>
              <a:path w="5657215" h="4119879">
                <a:moveTo>
                  <a:pt x="0" y="4119372"/>
                </a:moveTo>
                <a:lnTo>
                  <a:pt x="5657088" y="4119372"/>
                </a:lnTo>
                <a:lnTo>
                  <a:pt x="5657088" y="0"/>
                </a:lnTo>
                <a:lnTo>
                  <a:pt x="0" y="0"/>
                </a:lnTo>
                <a:lnTo>
                  <a:pt x="0" y="411937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86578" y="2283714"/>
            <a:ext cx="128015" cy="128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86578" y="228371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128015"/>
                </a:moveTo>
                <a:lnTo>
                  <a:pt x="128015" y="128015"/>
                </a:lnTo>
                <a:lnTo>
                  <a:pt x="128015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86578" y="2873501"/>
            <a:ext cx="128015" cy="1264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86578" y="2873501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1"/>
                </a:moveTo>
                <a:lnTo>
                  <a:pt x="128015" y="126491"/>
                </a:lnTo>
                <a:lnTo>
                  <a:pt x="128015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86578" y="3461765"/>
            <a:ext cx="128015" cy="1280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86578" y="3461765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5"/>
                </a:moveTo>
                <a:lnTo>
                  <a:pt x="128015" y="128015"/>
                </a:lnTo>
                <a:lnTo>
                  <a:pt x="128015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86578" y="4050029"/>
            <a:ext cx="128015" cy="128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86578" y="405002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6"/>
                </a:moveTo>
                <a:lnTo>
                  <a:pt x="128015" y="128016"/>
                </a:lnTo>
                <a:lnTo>
                  <a:pt x="128015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86578" y="4638294"/>
            <a:ext cx="128015" cy="1280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86578" y="463829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5"/>
                </a:moveTo>
                <a:lnTo>
                  <a:pt x="128015" y="128015"/>
                </a:lnTo>
                <a:lnTo>
                  <a:pt x="128015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86578" y="5226558"/>
            <a:ext cx="128015" cy="1280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86578" y="5226558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128016"/>
                </a:moveTo>
                <a:lnTo>
                  <a:pt x="128015" y="128016"/>
                </a:lnTo>
                <a:lnTo>
                  <a:pt x="128015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86578" y="5816346"/>
            <a:ext cx="128015" cy="1264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386578" y="5816346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126491"/>
                </a:moveTo>
                <a:lnTo>
                  <a:pt x="128015" y="126491"/>
                </a:lnTo>
                <a:lnTo>
                  <a:pt x="128015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182745">
              <a:lnSpc>
                <a:spcPts val="2350"/>
              </a:lnSpc>
              <a:spcBef>
                <a:spcPts val="105"/>
              </a:spcBef>
            </a:pPr>
            <a:r>
              <a:rPr dirty="0"/>
              <a:t>Evanston Lighthouse: Bundled</a:t>
            </a:r>
            <a:r>
              <a:rPr dirty="0" spc="-25"/>
              <a:t> </a:t>
            </a:r>
            <a:r>
              <a:rPr dirty="0"/>
              <a:t>Blessings</a:t>
            </a:r>
          </a:p>
          <a:p>
            <a:pPr marL="4182745">
              <a:lnSpc>
                <a:spcPts val="2320"/>
              </a:lnSpc>
            </a:pPr>
            <a:r>
              <a:rPr dirty="0" spc="-5"/>
              <a:t>Diaper </a:t>
            </a:r>
            <a:r>
              <a:rPr dirty="0"/>
              <a:t>Bank</a:t>
            </a:r>
          </a:p>
          <a:p>
            <a:pPr marL="4182745">
              <a:lnSpc>
                <a:spcPts val="2370"/>
              </a:lnSpc>
            </a:pPr>
            <a:r>
              <a:rPr dirty="0"/>
              <a:t>Evanston Nouveau: Family</a:t>
            </a:r>
            <a:r>
              <a:rPr dirty="0" spc="-20"/>
              <a:t> </a:t>
            </a:r>
            <a:r>
              <a:rPr dirty="0"/>
              <a:t>Mothers</a:t>
            </a:r>
          </a:p>
          <a:p>
            <a:pPr marL="3752215">
              <a:lnSpc>
                <a:spcPct val="100000"/>
              </a:lnSpc>
              <a:spcBef>
                <a:spcPts val="35"/>
              </a:spcBef>
            </a:pPr>
            <a:endParaRPr sz="2050"/>
          </a:p>
          <a:p>
            <a:pPr marL="4182745" marR="610870">
              <a:lnSpc>
                <a:spcPts val="2300"/>
              </a:lnSpc>
            </a:pPr>
            <a:r>
              <a:rPr dirty="0"/>
              <a:t>Long Grove/Kildeer/Hawthorn</a:t>
            </a:r>
            <a:r>
              <a:rPr dirty="0" spc="-65"/>
              <a:t> </a:t>
            </a:r>
            <a:r>
              <a:rPr dirty="0"/>
              <a:t>Woods:  GiveNKind</a:t>
            </a:r>
          </a:p>
          <a:p>
            <a:pPr marL="4182745">
              <a:lnSpc>
                <a:spcPts val="2275"/>
              </a:lnSpc>
              <a:tabLst>
                <a:tab pos="5483225" algn="l"/>
              </a:tabLst>
            </a:pPr>
            <a:r>
              <a:rPr dirty="0"/>
              <a:t>McHenry:	ShelterBox</a:t>
            </a:r>
          </a:p>
          <a:p>
            <a:pPr marL="3752215">
              <a:lnSpc>
                <a:spcPct val="100000"/>
              </a:lnSpc>
              <a:spcBef>
                <a:spcPts val="55"/>
              </a:spcBef>
            </a:pPr>
            <a:endParaRPr sz="1900"/>
          </a:p>
          <a:p>
            <a:pPr marL="4182745">
              <a:lnSpc>
                <a:spcPct val="100000"/>
              </a:lnSpc>
            </a:pPr>
            <a:r>
              <a:rPr dirty="0"/>
              <a:t>Northeast </a:t>
            </a:r>
            <a:r>
              <a:rPr dirty="0" spc="-5"/>
              <a:t>Chicago </a:t>
            </a:r>
            <a:r>
              <a:rPr dirty="0"/>
              <a:t>Passport: ShelterBox</a:t>
            </a:r>
          </a:p>
          <a:p>
            <a:pPr marL="3752215">
              <a:lnSpc>
                <a:spcPct val="100000"/>
              </a:lnSpc>
              <a:spcBef>
                <a:spcPts val="35"/>
              </a:spcBef>
            </a:pPr>
            <a:endParaRPr sz="2050"/>
          </a:p>
          <a:p>
            <a:pPr marL="4182745" marR="368935">
              <a:lnSpc>
                <a:spcPts val="2300"/>
              </a:lnSpc>
              <a:tabLst>
                <a:tab pos="6035675" algn="l"/>
              </a:tabLst>
            </a:pPr>
            <a:r>
              <a:rPr dirty="0"/>
              <a:t>Skokie</a:t>
            </a:r>
            <a:r>
              <a:rPr dirty="0" spc="5"/>
              <a:t> </a:t>
            </a:r>
            <a:r>
              <a:rPr dirty="0"/>
              <a:t>Valley:	</a:t>
            </a:r>
            <a:r>
              <a:rPr dirty="0" spc="-5"/>
              <a:t>Just </a:t>
            </a:r>
            <a:r>
              <a:rPr dirty="0"/>
              <a:t>Harvest</a:t>
            </a:r>
            <a:r>
              <a:rPr dirty="0" spc="-55"/>
              <a:t> </a:t>
            </a:r>
            <a:r>
              <a:rPr dirty="0"/>
              <a:t>Community  Kitchen</a:t>
            </a:r>
          </a:p>
          <a:p>
            <a:pPr marL="4182745">
              <a:lnSpc>
                <a:spcPts val="2275"/>
              </a:lnSpc>
              <a:tabLst>
                <a:tab pos="6825615" algn="l"/>
              </a:tabLst>
            </a:pPr>
            <a:r>
              <a:rPr dirty="0"/>
              <a:t>Winnetka-Northfield:	Good News</a:t>
            </a:r>
            <a:r>
              <a:rPr dirty="0" spc="-35"/>
              <a:t> </a:t>
            </a:r>
            <a:r>
              <a:rPr dirty="0"/>
              <a:t>Partner</a:t>
            </a:r>
          </a:p>
        </p:txBody>
      </p:sp>
      <p:sp>
        <p:nvSpPr>
          <p:cNvPr id="41" name="object 41"/>
          <p:cNvSpPr/>
          <p:nvPr/>
        </p:nvSpPr>
        <p:spPr>
          <a:xfrm>
            <a:off x="1171955" y="1313688"/>
            <a:ext cx="9629140" cy="5287010"/>
          </a:xfrm>
          <a:custGeom>
            <a:avLst/>
            <a:gdLst/>
            <a:ahLst/>
            <a:cxnLst/>
            <a:rect l="l" t="t" r="r" b="b"/>
            <a:pathLst>
              <a:path w="9629140" h="5287009">
                <a:moveTo>
                  <a:pt x="0" y="5286756"/>
                </a:moveTo>
                <a:lnTo>
                  <a:pt x="9628632" y="5286756"/>
                </a:lnTo>
                <a:lnTo>
                  <a:pt x="9628632" y="0"/>
                </a:lnTo>
                <a:lnTo>
                  <a:pt x="0" y="0"/>
                </a:lnTo>
                <a:lnTo>
                  <a:pt x="0" y="5286756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055014" y="815086"/>
            <a:ext cx="7625715" cy="1224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E7D17"/>
                </a:solidFill>
                <a:latin typeface="Arial"/>
                <a:cs typeface="Arial"/>
              </a:rPr>
              <a:t>Humanitarian through</a:t>
            </a:r>
            <a:r>
              <a:rPr dirty="0" sz="2800" spc="45" b="1">
                <a:solidFill>
                  <a:srgbClr val="DE7D17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DE7D17"/>
                </a:solidFill>
                <a:latin typeface="Arial"/>
                <a:cs typeface="Arial"/>
              </a:rPr>
              <a:t>NGOs</a:t>
            </a:r>
            <a:endParaRPr sz="2800">
              <a:latin typeface="Arial"/>
              <a:cs typeface="Arial"/>
            </a:endParaRPr>
          </a:p>
          <a:p>
            <a:pPr marL="3223260">
              <a:lnSpc>
                <a:spcPct val="100000"/>
              </a:lnSpc>
              <a:spcBef>
                <a:spcPts val="2720"/>
              </a:spcBef>
            </a:pPr>
            <a:r>
              <a:rPr dirty="0" sz="2800" spc="-25" b="1">
                <a:solidFill>
                  <a:srgbClr val="315848"/>
                </a:solidFill>
                <a:latin typeface="Arial"/>
                <a:cs typeface="Arial"/>
              </a:rPr>
              <a:t>Various </a:t>
            </a:r>
            <a:r>
              <a:rPr dirty="0" sz="2800" spc="-5" b="1">
                <a:solidFill>
                  <a:srgbClr val="315848"/>
                </a:solidFill>
                <a:latin typeface="Arial"/>
                <a:cs typeface="Arial"/>
              </a:rPr>
              <a:t>Projects -</a:t>
            </a:r>
            <a:r>
              <a:rPr dirty="0" sz="2800" spc="20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315848"/>
                </a:solidFill>
                <a:latin typeface="Arial"/>
                <a:cs typeface="Arial"/>
              </a:rPr>
              <a:t>$18,100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0"/>
            <a:ext cx="64211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015" algn="l"/>
              </a:tabLst>
            </a:pPr>
            <a:r>
              <a:rPr dirty="0" sz="3200" spc="-5">
                <a:solidFill>
                  <a:srgbClr val="315848"/>
                </a:solidFill>
                <a:latin typeface="Century Gothic"/>
                <a:cs typeface="Century Gothic"/>
              </a:rPr>
              <a:t>Project</a:t>
            </a:r>
            <a:r>
              <a:rPr dirty="0" sz="3200" spc="10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200" spc="-5">
                <a:solidFill>
                  <a:srgbClr val="315848"/>
                </a:solidFill>
                <a:latin typeface="Century Gothic"/>
                <a:cs typeface="Century Gothic"/>
              </a:rPr>
              <a:t>Participation	</a:t>
            </a:r>
            <a:r>
              <a:rPr dirty="0" sz="3200">
                <a:solidFill>
                  <a:srgbClr val="315848"/>
                </a:solidFill>
                <a:latin typeface="Century Gothic"/>
                <a:cs typeface="Century Gothic"/>
              </a:rPr>
              <a:t>2023 -</a:t>
            </a:r>
            <a:r>
              <a:rPr dirty="0" sz="3200" spc="-95">
                <a:solidFill>
                  <a:srgbClr val="315848"/>
                </a:solidFill>
                <a:latin typeface="Century Gothic"/>
                <a:cs typeface="Century Gothic"/>
              </a:rPr>
              <a:t> </a:t>
            </a:r>
            <a:r>
              <a:rPr dirty="0" sz="3200" spc="5">
                <a:solidFill>
                  <a:srgbClr val="315848"/>
                </a:solidFill>
                <a:latin typeface="Century Gothic"/>
                <a:cs typeface="Century Gothic"/>
              </a:rPr>
              <a:t>2024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4279" y="18905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6780" y="121920"/>
            <a:ext cx="3546348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7511" y="838580"/>
            <a:ext cx="57619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DE7D17"/>
                </a:solidFill>
                <a:latin typeface="Arial"/>
                <a:cs typeface="Arial"/>
              </a:rPr>
              <a:t>Community Involvement -</a:t>
            </a:r>
            <a:r>
              <a:rPr dirty="0" sz="2800" spc="70" b="1">
                <a:solidFill>
                  <a:srgbClr val="DE7D17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DE7D17"/>
                </a:solidFill>
                <a:latin typeface="Arial"/>
                <a:cs typeface="Arial"/>
              </a:rPr>
              <a:t>$18,000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1176" y="1706879"/>
            <a:ext cx="5588508" cy="400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85433" y="2401951"/>
            <a:ext cx="2444750" cy="2469515"/>
          </a:xfrm>
          <a:custGeom>
            <a:avLst/>
            <a:gdLst/>
            <a:ahLst/>
            <a:cxnLst/>
            <a:rect l="l" t="t" r="r" b="b"/>
            <a:pathLst>
              <a:path w="2444750" h="2469515">
                <a:moveTo>
                  <a:pt x="1209801" y="0"/>
                </a:moveTo>
                <a:lnTo>
                  <a:pt x="1258281" y="934"/>
                </a:lnTo>
                <a:lnTo>
                  <a:pt x="1306287" y="3714"/>
                </a:lnTo>
                <a:lnTo>
                  <a:pt x="1353786" y="8307"/>
                </a:lnTo>
                <a:lnTo>
                  <a:pt x="1400742" y="14676"/>
                </a:lnTo>
                <a:lnTo>
                  <a:pt x="1447123" y="22789"/>
                </a:lnTo>
                <a:lnTo>
                  <a:pt x="1492893" y="32611"/>
                </a:lnTo>
                <a:lnTo>
                  <a:pt x="1538018" y="44107"/>
                </a:lnTo>
                <a:lnTo>
                  <a:pt x="1582464" y="57243"/>
                </a:lnTo>
                <a:lnTo>
                  <a:pt x="1626197" y="71985"/>
                </a:lnTo>
                <a:lnTo>
                  <a:pt x="1669182" y="88298"/>
                </a:lnTo>
                <a:lnTo>
                  <a:pt x="1711385" y="106149"/>
                </a:lnTo>
                <a:lnTo>
                  <a:pt x="1752771" y="125502"/>
                </a:lnTo>
                <a:lnTo>
                  <a:pt x="1793307" y="146324"/>
                </a:lnTo>
                <a:lnTo>
                  <a:pt x="1832958" y="168580"/>
                </a:lnTo>
                <a:lnTo>
                  <a:pt x="1871689" y="192236"/>
                </a:lnTo>
                <a:lnTo>
                  <a:pt x="1909466" y="217258"/>
                </a:lnTo>
                <a:lnTo>
                  <a:pt x="1946256" y="243611"/>
                </a:lnTo>
                <a:lnTo>
                  <a:pt x="1982023" y="271260"/>
                </a:lnTo>
                <a:lnTo>
                  <a:pt x="2016733" y="300173"/>
                </a:lnTo>
                <a:lnTo>
                  <a:pt x="2050353" y="330313"/>
                </a:lnTo>
                <a:lnTo>
                  <a:pt x="2082847" y="361648"/>
                </a:lnTo>
                <a:lnTo>
                  <a:pt x="2114182" y="394142"/>
                </a:lnTo>
                <a:lnTo>
                  <a:pt x="2144322" y="427762"/>
                </a:lnTo>
                <a:lnTo>
                  <a:pt x="2173235" y="462472"/>
                </a:lnTo>
                <a:lnTo>
                  <a:pt x="2200884" y="498239"/>
                </a:lnTo>
                <a:lnTo>
                  <a:pt x="2227237" y="535029"/>
                </a:lnTo>
                <a:lnTo>
                  <a:pt x="2252259" y="572806"/>
                </a:lnTo>
                <a:lnTo>
                  <a:pt x="2275915" y="611537"/>
                </a:lnTo>
                <a:lnTo>
                  <a:pt x="2298171" y="651188"/>
                </a:lnTo>
                <a:lnTo>
                  <a:pt x="2318993" y="691724"/>
                </a:lnTo>
                <a:lnTo>
                  <a:pt x="2338346" y="733110"/>
                </a:lnTo>
                <a:lnTo>
                  <a:pt x="2356197" y="775313"/>
                </a:lnTo>
                <a:lnTo>
                  <a:pt x="2372510" y="818298"/>
                </a:lnTo>
                <a:lnTo>
                  <a:pt x="2387252" y="862031"/>
                </a:lnTo>
                <a:lnTo>
                  <a:pt x="2400388" y="906477"/>
                </a:lnTo>
                <a:lnTo>
                  <a:pt x="2411884" y="951602"/>
                </a:lnTo>
                <a:lnTo>
                  <a:pt x="2421706" y="997372"/>
                </a:lnTo>
                <a:lnTo>
                  <a:pt x="2429819" y="1043753"/>
                </a:lnTo>
                <a:lnTo>
                  <a:pt x="2436188" y="1090709"/>
                </a:lnTo>
                <a:lnTo>
                  <a:pt x="2440781" y="1138208"/>
                </a:lnTo>
                <a:lnTo>
                  <a:pt x="2443561" y="1186214"/>
                </a:lnTo>
                <a:lnTo>
                  <a:pt x="2444495" y="1234694"/>
                </a:lnTo>
                <a:lnTo>
                  <a:pt x="2443561" y="1283173"/>
                </a:lnTo>
                <a:lnTo>
                  <a:pt x="2440781" y="1331178"/>
                </a:lnTo>
                <a:lnTo>
                  <a:pt x="2436188" y="1378676"/>
                </a:lnTo>
                <a:lnTo>
                  <a:pt x="2429819" y="1425631"/>
                </a:lnTo>
                <a:lnTo>
                  <a:pt x="2421706" y="1472010"/>
                </a:lnTo>
                <a:lnTo>
                  <a:pt x="2411884" y="1517778"/>
                </a:lnTo>
                <a:lnTo>
                  <a:pt x="2400388" y="1562901"/>
                </a:lnTo>
                <a:lnTo>
                  <a:pt x="2387252" y="1607344"/>
                </a:lnTo>
                <a:lnTo>
                  <a:pt x="2372510" y="1651074"/>
                </a:lnTo>
                <a:lnTo>
                  <a:pt x="2356197" y="1694056"/>
                </a:lnTo>
                <a:lnTo>
                  <a:pt x="2338346" y="1736255"/>
                </a:lnTo>
                <a:lnTo>
                  <a:pt x="2318993" y="1777638"/>
                </a:lnTo>
                <a:lnTo>
                  <a:pt x="2298171" y="1818170"/>
                </a:lnTo>
                <a:lnTo>
                  <a:pt x="2275915" y="1857817"/>
                </a:lnTo>
                <a:lnTo>
                  <a:pt x="2252259" y="1896544"/>
                </a:lnTo>
                <a:lnTo>
                  <a:pt x="2227237" y="1934317"/>
                </a:lnTo>
                <a:lnTo>
                  <a:pt x="2200884" y="1971102"/>
                </a:lnTo>
                <a:lnTo>
                  <a:pt x="2173235" y="2006865"/>
                </a:lnTo>
                <a:lnTo>
                  <a:pt x="2144322" y="2041571"/>
                </a:lnTo>
                <a:lnTo>
                  <a:pt x="2114182" y="2075186"/>
                </a:lnTo>
                <a:lnTo>
                  <a:pt x="2082847" y="2107676"/>
                </a:lnTo>
                <a:lnTo>
                  <a:pt x="2050353" y="2139006"/>
                </a:lnTo>
                <a:lnTo>
                  <a:pt x="2016733" y="2169142"/>
                </a:lnTo>
                <a:lnTo>
                  <a:pt x="1982023" y="2198050"/>
                </a:lnTo>
                <a:lnTo>
                  <a:pt x="1946256" y="2225695"/>
                </a:lnTo>
                <a:lnTo>
                  <a:pt x="1909466" y="2252043"/>
                </a:lnTo>
                <a:lnTo>
                  <a:pt x="1871689" y="2277061"/>
                </a:lnTo>
                <a:lnTo>
                  <a:pt x="1832958" y="2300713"/>
                </a:lnTo>
                <a:lnTo>
                  <a:pt x="1793307" y="2322965"/>
                </a:lnTo>
                <a:lnTo>
                  <a:pt x="1752771" y="2343783"/>
                </a:lnTo>
                <a:lnTo>
                  <a:pt x="1711385" y="2363133"/>
                </a:lnTo>
                <a:lnTo>
                  <a:pt x="1669182" y="2380980"/>
                </a:lnTo>
                <a:lnTo>
                  <a:pt x="1626197" y="2397290"/>
                </a:lnTo>
                <a:lnTo>
                  <a:pt x="1582464" y="2412029"/>
                </a:lnTo>
                <a:lnTo>
                  <a:pt x="1538018" y="2425163"/>
                </a:lnTo>
                <a:lnTo>
                  <a:pt x="1492893" y="2436656"/>
                </a:lnTo>
                <a:lnTo>
                  <a:pt x="1447123" y="2446476"/>
                </a:lnTo>
                <a:lnTo>
                  <a:pt x="1400742" y="2454587"/>
                </a:lnTo>
                <a:lnTo>
                  <a:pt x="1353786" y="2460955"/>
                </a:lnTo>
                <a:lnTo>
                  <a:pt x="1306287" y="2465546"/>
                </a:lnTo>
                <a:lnTo>
                  <a:pt x="1258281" y="2468326"/>
                </a:lnTo>
                <a:lnTo>
                  <a:pt x="1209801" y="2469261"/>
                </a:lnTo>
                <a:lnTo>
                  <a:pt x="1161079" y="2468309"/>
                </a:lnTo>
                <a:lnTo>
                  <a:pt x="1112772" y="2465476"/>
                </a:lnTo>
                <a:lnTo>
                  <a:pt x="1064919" y="2460794"/>
                </a:lnTo>
                <a:lnTo>
                  <a:pt x="1017560" y="2454295"/>
                </a:lnTo>
                <a:lnTo>
                  <a:pt x="970735" y="2446011"/>
                </a:lnTo>
                <a:lnTo>
                  <a:pt x="924483" y="2435976"/>
                </a:lnTo>
                <a:lnTo>
                  <a:pt x="878844" y="2424221"/>
                </a:lnTo>
                <a:lnTo>
                  <a:pt x="833857" y="2410778"/>
                </a:lnTo>
                <a:lnTo>
                  <a:pt x="789562" y="2395680"/>
                </a:lnTo>
                <a:lnTo>
                  <a:pt x="746000" y="2378959"/>
                </a:lnTo>
                <a:lnTo>
                  <a:pt x="703208" y="2360648"/>
                </a:lnTo>
                <a:lnTo>
                  <a:pt x="661227" y="2340779"/>
                </a:lnTo>
                <a:lnTo>
                  <a:pt x="620097" y="2319384"/>
                </a:lnTo>
                <a:lnTo>
                  <a:pt x="579858" y="2296495"/>
                </a:lnTo>
                <a:lnTo>
                  <a:pt x="540548" y="2272146"/>
                </a:lnTo>
                <a:lnTo>
                  <a:pt x="502207" y="2246368"/>
                </a:lnTo>
                <a:lnTo>
                  <a:pt x="464876" y="2219193"/>
                </a:lnTo>
                <a:lnTo>
                  <a:pt x="428593" y="2190654"/>
                </a:lnTo>
                <a:lnTo>
                  <a:pt x="393398" y="2160784"/>
                </a:lnTo>
                <a:lnTo>
                  <a:pt x="359332" y="2129614"/>
                </a:lnTo>
                <a:lnTo>
                  <a:pt x="326433" y="2097177"/>
                </a:lnTo>
                <a:lnTo>
                  <a:pt x="294741" y="2063505"/>
                </a:lnTo>
                <a:lnTo>
                  <a:pt x="264296" y="2028631"/>
                </a:lnTo>
                <a:lnTo>
                  <a:pt x="235138" y="1992587"/>
                </a:lnTo>
                <a:lnTo>
                  <a:pt x="207305" y="1955405"/>
                </a:lnTo>
                <a:lnTo>
                  <a:pt x="180838" y="1917118"/>
                </a:lnTo>
                <a:lnTo>
                  <a:pt x="155777" y="1877758"/>
                </a:lnTo>
                <a:lnTo>
                  <a:pt x="132160" y="1837357"/>
                </a:lnTo>
                <a:lnTo>
                  <a:pt x="110028" y="1795948"/>
                </a:lnTo>
                <a:lnTo>
                  <a:pt x="89420" y="1753563"/>
                </a:lnTo>
                <a:lnTo>
                  <a:pt x="70376" y="1710234"/>
                </a:lnTo>
                <a:lnTo>
                  <a:pt x="52936" y="1665993"/>
                </a:lnTo>
                <a:lnTo>
                  <a:pt x="37138" y="1620874"/>
                </a:lnTo>
                <a:lnTo>
                  <a:pt x="23023" y="1574908"/>
                </a:lnTo>
                <a:lnTo>
                  <a:pt x="10630" y="1528128"/>
                </a:lnTo>
                <a:lnTo>
                  <a:pt x="0" y="1480566"/>
                </a:lnTo>
                <a:lnTo>
                  <a:pt x="1209801" y="1234694"/>
                </a:lnTo>
                <a:lnTo>
                  <a:pt x="1209801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60691" y="3277361"/>
            <a:ext cx="1234543" cy="605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60691" y="3277361"/>
            <a:ext cx="1235075" cy="605155"/>
          </a:xfrm>
          <a:custGeom>
            <a:avLst/>
            <a:gdLst/>
            <a:ahLst/>
            <a:cxnLst/>
            <a:rect l="l" t="t" r="r" b="b"/>
            <a:pathLst>
              <a:path w="1235075" h="605154">
                <a:moveTo>
                  <a:pt x="24741" y="605155"/>
                </a:moveTo>
                <a:lnTo>
                  <a:pt x="15576" y="554762"/>
                </a:lnTo>
                <a:lnTo>
                  <a:pt x="8522" y="504148"/>
                </a:lnTo>
                <a:lnTo>
                  <a:pt x="3578" y="453378"/>
                </a:lnTo>
                <a:lnTo>
                  <a:pt x="738" y="402514"/>
                </a:lnTo>
                <a:lnTo>
                  <a:pt x="0" y="351623"/>
                </a:lnTo>
                <a:lnTo>
                  <a:pt x="1357" y="300767"/>
                </a:lnTo>
                <a:lnTo>
                  <a:pt x="4808" y="250012"/>
                </a:lnTo>
                <a:lnTo>
                  <a:pt x="10348" y="199422"/>
                </a:lnTo>
                <a:lnTo>
                  <a:pt x="17973" y="149062"/>
                </a:lnTo>
                <a:lnTo>
                  <a:pt x="27678" y="98995"/>
                </a:lnTo>
                <a:lnTo>
                  <a:pt x="39461" y="49286"/>
                </a:lnTo>
                <a:lnTo>
                  <a:pt x="53316" y="0"/>
                </a:lnTo>
                <a:lnTo>
                  <a:pt x="1234543" y="359282"/>
                </a:lnTo>
                <a:lnTo>
                  <a:pt x="24741" y="60515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4008" y="2401951"/>
            <a:ext cx="1181226" cy="1234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14008" y="2401951"/>
            <a:ext cx="1181735" cy="1235075"/>
          </a:xfrm>
          <a:custGeom>
            <a:avLst/>
            <a:gdLst/>
            <a:ahLst/>
            <a:cxnLst/>
            <a:rect l="l" t="t" r="r" b="b"/>
            <a:pathLst>
              <a:path w="1181734" h="1235075">
                <a:moveTo>
                  <a:pt x="0" y="875411"/>
                </a:moveTo>
                <a:lnTo>
                  <a:pt x="15252" y="828602"/>
                </a:lnTo>
                <a:lnTo>
                  <a:pt x="32234" y="782731"/>
                </a:lnTo>
                <a:lnTo>
                  <a:pt x="50901" y="737830"/>
                </a:lnTo>
                <a:lnTo>
                  <a:pt x="71210" y="693931"/>
                </a:lnTo>
                <a:lnTo>
                  <a:pt x="93119" y="651066"/>
                </a:lnTo>
                <a:lnTo>
                  <a:pt x="116585" y="609267"/>
                </a:lnTo>
                <a:lnTo>
                  <a:pt x="141564" y="568564"/>
                </a:lnTo>
                <a:lnTo>
                  <a:pt x="168014" y="528992"/>
                </a:lnTo>
                <a:lnTo>
                  <a:pt x="195890" y="490580"/>
                </a:lnTo>
                <a:lnTo>
                  <a:pt x="225152" y="453362"/>
                </a:lnTo>
                <a:lnTo>
                  <a:pt x="255754" y="417369"/>
                </a:lnTo>
                <a:lnTo>
                  <a:pt x="287655" y="382632"/>
                </a:lnTo>
                <a:lnTo>
                  <a:pt x="320810" y="349185"/>
                </a:lnTo>
                <a:lnTo>
                  <a:pt x="355178" y="317058"/>
                </a:lnTo>
                <a:lnTo>
                  <a:pt x="390715" y="286284"/>
                </a:lnTo>
                <a:lnTo>
                  <a:pt x="427378" y="256894"/>
                </a:lnTo>
                <a:lnTo>
                  <a:pt x="465124" y="228921"/>
                </a:lnTo>
                <a:lnTo>
                  <a:pt x="503911" y="202396"/>
                </a:lnTo>
                <a:lnTo>
                  <a:pt x="543693" y="177351"/>
                </a:lnTo>
                <a:lnTo>
                  <a:pt x="584430" y="153818"/>
                </a:lnTo>
                <a:lnTo>
                  <a:pt x="626078" y="131829"/>
                </a:lnTo>
                <a:lnTo>
                  <a:pt x="668593" y="111416"/>
                </a:lnTo>
                <a:lnTo>
                  <a:pt x="711934" y="92611"/>
                </a:lnTo>
                <a:lnTo>
                  <a:pt x="756055" y="75445"/>
                </a:lnTo>
                <a:lnTo>
                  <a:pt x="800916" y="59951"/>
                </a:lnTo>
                <a:lnTo>
                  <a:pt x="846472" y="46160"/>
                </a:lnTo>
                <a:lnTo>
                  <a:pt x="892681" y="34105"/>
                </a:lnTo>
                <a:lnTo>
                  <a:pt x="939499" y="23817"/>
                </a:lnTo>
                <a:lnTo>
                  <a:pt x="986884" y="15328"/>
                </a:lnTo>
                <a:lnTo>
                  <a:pt x="1034792" y="8669"/>
                </a:lnTo>
                <a:lnTo>
                  <a:pt x="1083180" y="3874"/>
                </a:lnTo>
                <a:lnTo>
                  <a:pt x="1132006" y="973"/>
                </a:lnTo>
                <a:lnTo>
                  <a:pt x="1181226" y="0"/>
                </a:lnTo>
                <a:lnTo>
                  <a:pt x="1181226" y="1234694"/>
                </a:lnTo>
                <a:lnTo>
                  <a:pt x="0" y="87541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61176" y="1706879"/>
            <a:ext cx="5588635" cy="4010025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algn="ctr" marL="97790">
              <a:lnSpc>
                <a:spcPct val="100000"/>
              </a:lnSpc>
              <a:spcBef>
                <a:spcPts val="575"/>
              </a:spcBef>
            </a:pPr>
            <a:r>
              <a:rPr dirty="0" sz="2800" spc="-30" b="1">
                <a:solidFill>
                  <a:srgbClr val="315848"/>
                </a:solidFill>
                <a:latin typeface="Arial"/>
                <a:cs typeface="Arial"/>
              </a:rPr>
              <a:t>Warm</a:t>
            </a:r>
            <a:r>
              <a:rPr dirty="0" sz="2800" spc="-10" b="1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315848"/>
                </a:solidFill>
                <a:latin typeface="Arial"/>
                <a:cs typeface="Arial"/>
              </a:rPr>
              <a:t>Clothing: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  <a:spcBef>
                <a:spcPts val="5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$2600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entury Gothic"/>
              <a:cs typeface="Century Gothic"/>
            </a:endParaRPr>
          </a:p>
          <a:p>
            <a:pPr marL="556260">
              <a:lnSpc>
                <a:spcPct val="100000"/>
              </a:lnSpc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$1000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entury Gothic"/>
              <a:cs typeface="Century Gothic"/>
            </a:endParaRPr>
          </a:p>
          <a:p>
            <a:pPr marL="1720850">
              <a:lnSpc>
                <a:spcPct val="100000"/>
              </a:lnSpc>
              <a:spcBef>
                <a:spcPts val="5"/>
              </a:spcBef>
            </a:pPr>
            <a:r>
              <a:rPr dirty="0" sz="1400" spc="5" b="1">
                <a:solidFill>
                  <a:srgbClr val="404040"/>
                </a:solidFill>
                <a:latin typeface="Century Gothic"/>
                <a:cs typeface="Century Gothic"/>
              </a:rPr>
              <a:t>$9300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58428" y="2246376"/>
            <a:ext cx="2893060" cy="2833370"/>
          </a:xfrm>
          <a:custGeom>
            <a:avLst/>
            <a:gdLst/>
            <a:ahLst/>
            <a:cxnLst/>
            <a:rect l="l" t="t" r="r" b="b"/>
            <a:pathLst>
              <a:path w="2893059" h="2833370">
                <a:moveTo>
                  <a:pt x="0" y="2833116"/>
                </a:moveTo>
                <a:lnTo>
                  <a:pt x="2892552" y="2833116"/>
                </a:lnTo>
                <a:lnTo>
                  <a:pt x="2892552" y="0"/>
                </a:lnTo>
                <a:lnTo>
                  <a:pt x="0" y="0"/>
                </a:lnTo>
                <a:lnTo>
                  <a:pt x="0" y="283311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88373" y="2433066"/>
            <a:ext cx="178307" cy="178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88373" y="2433066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0" y="178308"/>
                </a:moveTo>
                <a:lnTo>
                  <a:pt x="178307" y="178308"/>
                </a:lnTo>
                <a:lnTo>
                  <a:pt x="178307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88373" y="3376421"/>
            <a:ext cx="178307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88373" y="3376421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0" y="179832"/>
                </a:moveTo>
                <a:lnTo>
                  <a:pt x="178307" y="179832"/>
                </a:lnTo>
                <a:lnTo>
                  <a:pt x="178307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88373" y="4321302"/>
            <a:ext cx="178307" cy="178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088373" y="4321302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0" y="178308"/>
                </a:moveTo>
                <a:lnTo>
                  <a:pt x="178307" y="178308"/>
                </a:lnTo>
                <a:lnTo>
                  <a:pt x="178307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758428" y="2267457"/>
            <a:ext cx="2893060" cy="27495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593725" marR="294640">
              <a:lnSpc>
                <a:spcPts val="3220"/>
              </a:lnSpc>
              <a:spcBef>
                <a:spcPts val="320"/>
              </a:spcBef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Lake</a:t>
            </a:r>
            <a:r>
              <a:rPr dirty="0" sz="2800" spc="-6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Forest-  Lake</a:t>
            </a:r>
            <a:r>
              <a:rPr dirty="0" sz="2800" spc="-20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Bluff</a:t>
            </a:r>
            <a:endParaRPr sz="2800">
              <a:latin typeface="Arial"/>
              <a:cs typeface="Arial"/>
            </a:endParaRPr>
          </a:p>
          <a:p>
            <a:pPr marL="593725" marR="255270">
              <a:lnSpc>
                <a:spcPts val="3220"/>
              </a:lnSpc>
              <a:spcBef>
                <a:spcPts val="994"/>
              </a:spcBef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Lincolnshire  Morning</a:t>
            </a:r>
            <a:r>
              <a:rPr dirty="0" sz="2800" spc="-55">
                <a:solidFill>
                  <a:srgbClr val="31584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Star</a:t>
            </a:r>
            <a:endParaRPr sz="2800">
              <a:latin typeface="Arial"/>
              <a:cs typeface="Arial"/>
            </a:endParaRPr>
          </a:p>
          <a:p>
            <a:pPr marL="593725" marR="275590">
              <a:lnSpc>
                <a:spcPts val="3220"/>
              </a:lnSpc>
              <a:spcBef>
                <a:spcPts val="994"/>
              </a:spcBef>
            </a:pP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Sch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um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b</a:t>
            </a:r>
            <a:r>
              <a:rPr dirty="0" sz="2800" spc="-5">
                <a:solidFill>
                  <a:srgbClr val="315848"/>
                </a:solidFill>
                <a:latin typeface="Arial"/>
                <a:cs typeface="Arial"/>
              </a:rPr>
              <a:t>urg  </a:t>
            </a:r>
            <a:r>
              <a:rPr dirty="0" sz="2800">
                <a:solidFill>
                  <a:srgbClr val="315848"/>
                </a:solidFill>
                <a:latin typeface="Arial"/>
                <a:cs typeface="Arial"/>
              </a:rPr>
              <a:t>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7511" y="1830704"/>
            <a:ext cx="5142230" cy="394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Seniors/Veterans:</a:t>
            </a:r>
            <a:endParaRPr sz="28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Crystal Lake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Dawnbreakers</a:t>
            </a:r>
            <a:endParaRPr sz="2800">
              <a:latin typeface="Arial"/>
              <a:cs typeface="Arial"/>
            </a:endParaRPr>
          </a:p>
          <a:p>
            <a:pPr marL="619125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= $5,000</a:t>
            </a:r>
            <a:endParaRPr sz="2800">
              <a:latin typeface="Arial"/>
              <a:cs typeface="Arial"/>
            </a:endParaRPr>
          </a:p>
          <a:p>
            <a:pPr algn="r" marR="1648460">
              <a:lnSpc>
                <a:spcPct val="100000"/>
              </a:lnSpc>
              <a:spcBef>
                <a:spcPts val="2005"/>
              </a:spcBef>
            </a:pPr>
            <a:r>
              <a:rPr dirty="0" sz="2800" spc="-5" b="1">
                <a:latin typeface="Arial"/>
                <a:cs typeface="Arial"/>
              </a:rPr>
              <a:t>Pollution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Reduction:</a:t>
            </a:r>
            <a:endParaRPr sz="2800">
              <a:latin typeface="Arial"/>
              <a:cs typeface="Arial"/>
            </a:endParaRPr>
          </a:p>
          <a:p>
            <a:pPr algn="r" marR="1633855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Wheeling =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$1,100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dirty="0" sz="2800" spc="-10" b="1">
                <a:latin typeface="Arial"/>
                <a:cs typeface="Arial"/>
              </a:rPr>
              <a:t>Affordable </a:t>
            </a:r>
            <a:r>
              <a:rPr dirty="0" sz="2800" spc="-5" b="1">
                <a:latin typeface="Arial"/>
                <a:cs typeface="Arial"/>
              </a:rPr>
              <a:t>Recovery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Housing:</a:t>
            </a:r>
            <a:endParaRPr sz="2800">
              <a:latin typeface="Arial"/>
              <a:cs typeface="Arial"/>
            </a:endParaRPr>
          </a:p>
          <a:p>
            <a:pPr marL="520065" marR="54737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Wilmette = </a:t>
            </a:r>
            <a:r>
              <a:rPr dirty="0" sz="2800">
                <a:latin typeface="Arial"/>
                <a:cs typeface="Arial"/>
              </a:rPr>
              <a:t>$10,500  </a:t>
            </a:r>
            <a:r>
              <a:rPr dirty="0" sz="2800" spc="-5">
                <a:latin typeface="Arial"/>
                <a:cs typeface="Arial"/>
              </a:rPr>
              <a:t>Wilmette Harbor = $1,600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584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Linda Borton</dc:creator>
  <dc:title>PowerPoint Presentation</dc:title>
  <dcterms:created xsi:type="dcterms:W3CDTF">2024-02-04T15:02:25Z</dcterms:created>
  <dcterms:modified xsi:type="dcterms:W3CDTF">2024-02-04T15:02:25Z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2024-02-04T00:00:00Z</vt:filetime>
  </property>
</Properties>
</file>