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0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embeddedFontLs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entury Gothic" panose="020B0502020202020204" pitchFamily="34" charset="0"/>
      <p:regular r:id="rId13"/>
      <p:bold r:id="rId14"/>
      <p:italic r:id="rId15"/>
      <p:boldItalic r:id="rId16"/>
    </p:embeddedFont>
    <p:embeddedFont>
      <p:font typeface="Helvetica Neue" panose="020B0604020202020204" charset="0"/>
      <p:regular r:id="rId17"/>
      <p:bold r:id="rId18"/>
      <p:italic r:id="rId19"/>
      <p:boldItalic r:id="rId20"/>
    </p:embeddedFont>
    <p:embeddedFont>
      <p:font typeface="Wingdings 3" panose="05040102010807070707" pitchFamily="18" charset="2"/>
      <p:regular r:id="rId2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69P8dTe1fRufTsjft0lixj2OV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Baumberger" userId="8bcd32c50541ab9a" providerId="LiveId" clId="{1ED2543C-B5AA-440D-826D-EE566860DDE1}"/>
    <pc:docChg chg="modShowInfo">
      <pc:chgData name="Bruce Baumberger" userId="8bcd32c50541ab9a" providerId="LiveId" clId="{1ED2543C-B5AA-440D-826D-EE566860DDE1}" dt="2024-01-26T15:15:20.256" v="0" actId="2744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" name="Google Shape;184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Could be cleaned up.  SWITCH SIDES FOR DISTRICT AND GLOBAL GRANTS.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Could be cleaned up.  SWITCH SIDES FOR DISTRICT AND GLOBAL GRANTS.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211" name="Google Shape;21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2548" y="3576322"/>
            <a:ext cx="9387308" cy="3218177"/>
          </a:xfrm>
        </p:spPr>
        <p:txBody>
          <a:bodyPr anchor="b">
            <a:normAutofit/>
          </a:bodyPr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2548" y="6794497"/>
            <a:ext cx="9387308" cy="1601825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45111" y="6145648"/>
            <a:ext cx="1984673" cy="111186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2075" y="6442015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6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866986"/>
            <a:ext cx="9375268" cy="4433124"/>
          </a:xfrm>
        </p:spPr>
        <p:txBody>
          <a:bodyPr anchor="ctr">
            <a:normAutofit/>
          </a:bodyPr>
          <a:lstStyle>
            <a:lvl1pPr algn="l">
              <a:defRPr sz="682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6192421"/>
            <a:ext cx="9375268" cy="2212784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4503506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4613889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6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998" y="866987"/>
            <a:ext cx="8689190" cy="4118187"/>
          </a:xfrm>
        </p:spPr>
        <p:txBody>
          <a:bodyPr anchor="ctr">
            <a:normAutofit/>
          </a:bodyPr>
          <a:lstStyle>
            <a:lvl1pPr algn="l">
              <a:defRPr sz="682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36049" y="4985173"/>
            <a:ext cx="8041085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6192421"/>
            <a:ext cx="9375268" cy="2212784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83" y="4503506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4613889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1828" y="921607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18892" y="4131991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82659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3467949"/>
            <a:ext cx="9375268" cy="3875335"/>
          </a:xfrm>
        </p:spPr>
        <p:txBody>
          <a:bodyPr anchor="b">
            <a:normAutofit/>
          </a:bodyPr>
          <a:lstStyle>
            <a:lvl1pPr algn="l">
              <a:defRPr sz="682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369386"/>
            <a:ext cx="9375268" cy="10376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1046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11998" y="866987"/>
            <a:ext cx="8689190" cy="4118187"/>
          </a:xfrm>
        </p:spPr>
        <p:txBody>
          <a:bodyPr anchor="ctr">
            <a:normAutofit/>
          </a:bodyPr>
          <a:lstStyle>
            <a:lvl1pPr algn="l">
              <a:defRPr sz="682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62546" y="6177280"/>
            <a:ext cx="9512238" cy="119210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369386"/>
            <a:ext cx="9512238" cy="10376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71828" y="921607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18892" y="4131991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09506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7" y="892312"/>
            <a:ext cx="9375266" cy="4096028"/>
          </a:xfrm>
        </p:spPr>
        <p:txBody>
          <a:bodyPr anchor="ctr">
            <a:normAutofit/>
          </a:bodyPr>
          <a:lstStyle>
            <a:lvl1pPr algn="l">
              <a:defRPr sz="682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62546" y="6177280"/>
            <a:ext cx="9375268" cy="119210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369386"/>
            <a:ext cx="9375268" cy="10376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1758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6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2805" y="892311"/>
            <a:ext cx="2355388" cy="7514762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547" y="892311"/>
            <a:ext cx="6707695" cy="7514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99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>
            <a:spLocks noGrp="1"/>
          </p:cNvSpPr>
          <p:nvPr>
            <p:ph type="body" idx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body" idx="2"/>
          </p:nvPr>
        </p:nvSpPr>
        <p:spPr>
          <a:xfrm>
            <a:off x="698499" y="1412977"/>
            <a:ext cx="11607803" cy="67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/>
            </a:lvl1pPr>
            <a:lvl2pPr marL="914400" lvl="1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title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Font typeface="Bookman Old Style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6350067" y="9220201"/>
            <a:ext cx="297892" cy="287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010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509" y="887623"/>
            <a:ext cx="9371305" cy="18217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546" y="3034453"/>
            <a:ext cx="9375268" cy="53726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8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2950488"/>
            <a:ext cx="9375268" cy="2088960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5093547"/>
            <a:ext cx="9375268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3" y="4503506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4613889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548" y="3038871"/>
            <a:ext cx="4547600" cy="53580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0837" y="3038871"/>
            <a:ext cx="4546977" cy="53580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1120403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1834" y="3166757"/>
            <a:ext cx="4088314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2546" y="3986330"/>
            <a:ext cx="4547601" cy="44170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4309" y="3162166"/>
            <a:ext cx="4086384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85728" y="3981739"/>
            <a:ext cx="4544967" cy="44170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7080" y="1120403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8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506" y="887623"/>
            <a:ext cx="9371307" cy="18217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2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634436"/>
            <a:ext cx="3739853" cy="1388533"/>
          </a:xfrm>
        </p:spPr>
        <p:txBody>
          <a:bodyPr anchor="b"/>
          <a:lstStyle>
            <a:lvl1pPr algn="l">
              <a:defRPr sz="284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302" y="634438"/>
            <a:ext cx="5391511" cy="770128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2273583"/>
            <a:ext cx="3739853" cy="6062131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1011477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546" y="6827520"/>
            <a:ext cx="9375268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62546" y="903061"/>
            <a:ext cx="9375268" cy="5482624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546" y="7633547"/>
            <a:ext cx="9375268" cy="702168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3" y="6984050"/>
            <a:ext cx="1931884" cy="72249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080" y="7087059"/>
            <a:ext cx="831969" cy="51928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2793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25120"/>
            <a:ext cx="2817707" cy="944160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9043" y="406"/>
            <a:ext cx="2776565" cy="9746443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60096" cy="9753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506" y="887623"/>
            <a:ext cx="9371307" cy="1821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546" y="3034453"/>
            <a:ext cx="9375268" cy="552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54080" y="8725461"/>
            <a:ext cx="1089963" cy="5264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2546" y="8726485"/>
            <a:ext cx="813011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27080" y="1120403"/>
            <a:ext cx="83196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rgbClr val="FEFFFF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2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8" r:id="rId17"/>
  </p:sldLayoutIdLst>
  <p:hf hdr="0" ftr="0" dt="0"/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rjim5254@sbcglobal.n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1EC77-FEF3-827F-FBFB-C32578F04E6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233337" y="4876800"/>
            <a:ext cx="11607803" cy="671804"/>
          </a:xfrm>
        </p:spPr>
        <p:txBody>
          <a:bodyPr>
            <a:normAutofit fontScale="550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Helvetica Neue"/>
              <a:buNone/>
            </a:pPr>
            <a:r>
              <a:rPr lang="en-US" sz="400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Grants Management Seminar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Helvetica Neue"/>
              <a:buNone/>
            </a:pPr>
            <a:r>
              <a:rPr lang="en-US" sz="400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February </a:t>
            </a:r>
            <a:r>
              <a:rPr lang="en-US" sz="400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400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202</a:t>
            </a:r>
            <a:r>
              <a:rPr lang="en-US" sz="400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US" sz="400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823F8E-9046-66A4-6B89-53136E95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338" y="3904089"/>
            <a:ext cx="11607800" cy="1016001"/>
          </a:xfrm>
        </p:spPr>
        <p:txBody>
          <a:bodyPr>
            <a:normAutofit/>
          </a:bodyPr>
          <a:lstStyle/>
          <a:p>
            <a:pPr algn="ctr"/>
            <a:r>
              <a:rPr lang="en-US" sz="7200" b="1" i="0" u="none" strike="noStrike" cap="none">
                <a:solidFill>
                  <a:schemeClr val="accent5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72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Rotary</a:t>
            </a:r>
            <a:r>
              <a:rPr lang="en-US" sz="7200" b="1" i="0" u="none" strike="noStrike" cap="none">
                <a:solidFill>
                  <a:schemeClr val="accent5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Foundation</a:t>
            </a:r>
            <a:endParaRPr lang="en-US" sz="72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BF4ED-9EE5-CA53-C1BD-FF7602715B7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884905" y="12668855"/>
            <a:ext cx="297892" cy="302647"/>
          </a:xfrm>
        </p:spPr>
        <p:txBody>
          <a:bodyPr/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87F978-03FC-745B-B7BF-6BC4C36E143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4403" y="7039225"/>
            <a:ext cx="5131602" cy="23152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1D82F7-2A9A-F9B0-2CB7-6DF7F032BF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544" t="33359" b="30414"/>
          <a:stretch/>
        </p:blipFill>
        <p:spPr>
          <a:xfrm>
            <a:off x="1233337" y="471878"/>
            <a:ext cx="5198134" cy="211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0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"/>
          <p:cNvSpPr txBox="1"/>
          <p:nvPr/>
        </p:nvSpPr>
        <p:spPr>
          <a:xfrm>
            <a:off x="2328604" y="2927548"/>
            <a:ext cx="10417401" cy="389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ts val="3600"/>
              <a:buFont typeface="Noto Sans Symbols"/>
              <a:buChar char="❖"/>
            </a:pPr>
            <a:r>
              <a:rPr lang="en-US" sz="36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D6440 Foundation Committee Structure</a:t>
            </a:r>
            <a:br>
              <a:rPr lang="en-US" sz="36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endParaRPr sz="3600" b="1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ts val="3600"/>
              <a:buFont typeface="Noto Sans Symbols"/>
              <a:buChar char="❖"/>
            </a:pPr>
            <a:r>
              <a:rPr lang="en-US" sz="36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Share System</a:t>
            </a:r>
            <a:br>
              <a:rPr lang="en-US" sz="36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endParaRPr sz="3600" b="1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>
                <a:schemeClr val="accent5">
                  <a:lumMod val="50000"/>
                </a:schemeClr>
              </a:buClr>
              <a:buSzPts val="3600"/>
              <a:buFont typeface="Noto Sans Symbols"/>
              <a:buChar char="❖"/>
            </a:pPr>
            <a:r>
              <a:rPr lang="en-US" sz="3600" b="1">
                <a:solidFill>
                  <a:schemeClr val="accent5">
                    <a:lumMod val="50000"/>
                  </a:schemeClr>
                </a:solidFill>
              </a:rPr>
              <a:t>District Designated Funds</a:t>
            </a:r>
            <a:endParaRPr sz="14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>
            <a:spLocks noGrp="1"/>
          </p:cNvSpPr>
          <p:nvPr>
            <p:ph type="sldNum" idx="12"/>
          </p:nvPr>
        </p:nvSpPr>
        <p:spPr>
          <a:xfrm>
            <a:off x="6378957" y="9220201"/>
            <a:ext cx="269009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fld id="{00000000-1234-1234-1234-123412341234}" type="slidenum">
              <a:rPr lang="en-US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E9CBA5-2ECC-900D-60C6-DA38D4C8CE4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4403" y="6883948"/>
            <a:ext cx="5131602" cy="23152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629D5-50FC-5530-2A48-4E5034F4FD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544" t="33359" b="30414"/>
          <a:stretch/>
        </p:blipFill>
        <p:spPr>
          <a:xfrm>
            <a:off x="1180823" y="502007"/>
            <a:ext cx="5198134" cy="21141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"/>
          <p:cNvSpPr txBox="1">
            <a:spLocks noGrp="1"/>
          </p:cNvSpPr>
          <p:nvPr>
            <p:ph type="body" idx="1"/>
          </p:nvPr>
        </p:nvSpPr>
        <p:spPr>
          <a:xfrm>
            <a:off x="1828799" y="3195761"/>
            <a:ext cx="4617721" cy="6327140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28"/>
              <a:buNone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Giving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0" indent="-29032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28"/>
              <a:buFont typeface="Noto Sans Symbols"/>
              <a:buNone/>
            </a:pP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Annual Fund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661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14"/>
              <a:buFont typeface="Noto Sans Symbols"/>
              <a:buNone/>
            </a:pP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Major Donors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661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14"/>
              <a:buFont typeface="Noto Sans Symbols"/>
              <a:buNone/>
            </a:pP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Paul Harris Society Development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661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14"/>
              <a:buFont typeface="Noto Sans Symbols"/>
              <a:buNone/>
            </a:pP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PolioPlus End Polio Now (EPN)</a:t>
            </a:r>
            <a:endParaRPr sz="3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0" indent="-316611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2214"/>
              <a:buFont typeface="Noto Sans Symbols"/>
              <a:buNone/>
            </a:pP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6" name="Google Shape;176;p4"/>
          <p:cNvSpPr txBox="1">
            <a:spLocks noGrp="1"/>
          </p:cNvSpPr>
          <p:nvPr>
            <p:ph type="sldNum" idx="12"/>
          </p:nvPr>
        </p:nvSpPr>
        <p:spPr>
          <a:xfrm>
            <a:off x="6350067" y="9220201"/>
            <a:ext cx="2979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fld id="{00000000-1234-1234-1234-123412341234}" type="slidenum">
              <a:rPr lang="en-US">
                <a:solidFill>
                  <a:schemeClr val="accent5">
                    <a:lumMod val="50000"/>
                  </a:schemeClr>
                </a:solidFill>
              </a:rPr>
              <a:t>3</a:t>
            </a:fld>
            <a:endParaRPr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7" name="Google Shape;177;p4"/>
          <p:cNvSpPr txBox="1"/>
          <p:nvPr/>
        </p:nvSpPr>
        <p:spPr>
          <a:xfrm>
            <a:off x="1512087" y="2197099"/>
            <a:ext cx="10271759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</a:pPr>
            <a:r>
              <a:rPr lang="en-US" sz="40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Transforming Your Gifts into Service</a:t>
            </a:r>
            <a:endParaRPr sz="14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4"/>
          <p:cNvSpPr txBox="1"/>
          <p:nvPr/>
        </p:nvSpPr>
        <p:spPr>
          <a:xfrm>
            <a:off x="6558280" y="2545080"/>
            <a:ext cx="5748020" cy="6327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381000" marR="0" lvl="0" indent="-14668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90"/>
              <a:buFont typeface="Helvetica Neue"/>
              <a:buNone/>
            </a:pPr>
            <a:endParaRPr sz="3000" b="0" i="0" u="none" strike="noStrike" cap="none">
              <a:solidFill>
                <a:schemeClr val="accent5">
                  <a:lumMod val="50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9" name="Google Shape;179;p4"/>
          <p:cNvSpPr txBox="1"/>
          <p:nvPr/>
        </p:nvSpPr>
        <p:spPr>
          <a:xfrm>
            <a:off x="6647967" y="3179669"/>
            <a:ext cx="5748020" cy="6327140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4500" b="1" i="0" u="sng" strike="noStrike" cap="none">
                <a:solidFill>
                  <a:schemeClr val="accent5">
                    <a:lumMod val="50000"/>
                  </a:schemeClr>
                </a:solidFill>
              </a:rPr>
              <a:t>Stewardship</a:t>
            </a:r>
            <a:endParaRPr sz="2300" b="1" i="0" u="sng" strike="noStrike" cap="none">
              <a:solidFill>
                <a:schemeClr val="accent5">
                  <a:lumMod val="50000"/>
                </a:schemeClr>
              </a:solidFill>
            </a:endParaRPr>
          </a:p>
          <a:p>
            <a:pPr marL="457200" marR="0" lvl="0" indent="-51435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4590"/>
              <a:buFont typeface="Noto Sans Symbols"/>
              <a:buChar char="▪"/>
            </a:pPr>
            <a:r>
              <a:rPr lang="en-US" sz="3700" b="1" i="0" u="none" strike="noStrike" cap="none">
                <a:solidFill>
                  <a:schemeClr val="accent5">
                    <a:lumMod val="50000"/>
                  </a:schemeClr>
                </a:solidFill>
              </a:rPr>
              <a:t>District Grants</a:t>
            </a:r>
            <a:endParaRPr sz="3700" b="1" i="0" u="none" strike="noStrike" cap="none">
              <a:solidFill>
                <a:schemeClr val="accent5">
                  <a:lumMod val="50000"/>
                </a:schemeClr>
              </a:solidFill>
            </a:endParaRPr>
          </a:p>
          <a:p>
            <a:pPr marL="457200" marR="0" lvl="0" indent="-51435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4590"/>
              <a:buFont typeface="Noto Sans Symbols"/>
              <a:buChar char="▪"/>
            </a:pPr>
            <a:r>
              <a:rPr lang="en-US" sz="3700" b="1" i="0" u="none" strike="noStrike" cap="none">
                <a:solidFill>
                  <a:schemeClr val="accent5">
                    <a:lumMod val="50000"/>
                  </a:schemeClr>
                </a:solidFill>
              </a:rPr>
              <a:t>Global Grants</a:t>
            </a:r>
            <a:endParaRPr sz="3700" b="1" i="0" u="none" strike="noStrike" cap="none">
              <a:solidFill>
                <a:schemeClr val="accent5">
                  <a:lumMod val="50000"/>
                </a:schemeClr>
              </a:solidFill>
            </a:endParaRPr>
          </a:p>
          <a:p>
            <a:pPr marL="457200" marR="0" lvl="0" indent="-51435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4590"/>
              <a:buFont typeface="Noto Sans Symbols"/>
              <a:buChar char="▪"/>
            </a:pPr>
            <a:r>
              <a:rPr lang="en-US" sz="3700" b="1" i="0" u="none" strike="noStrike" cap="none">
                <a:solidFill>
                  <a:schemeClr val="accent5">
                    <a:lumMod val="50000"/>
                  </a:schemeClr>
                </a:solidFill>
              </a:rPr>
              <a:t>Scholarships</a:t>
            </a:r>
            <a:endParaRPr sz="3700" b="1" i="0" u="none" strike="noStrike" cap="none">
              <a:solidFill>
                <a:schemeClr val="accent5">
                  <a:lumMod val="50000"/>
                </a:schemeClr>
              </a:solidFill>
            </a:endParaRPr>
          </a:p>
          <a:p>
            <a:pPr marL="457200" marR="0" lvl="0" indent="-51435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4590"/>
              <a:buFont typeface="Noto Sans Symbols"/>
              <a:buChar char="▪"/>
            </a:pPr>
            <a:r>
              <a:rPr lang="en-US" sz="3700" b="1" i="0" u="none" strike="noStrike" cap="none">
                <a:solidFill>
                  <a:schemeClr val="accent5">
                    <a:lumMod val="50000"/>
                  </a:schemeClr>
                </a:solidFill>
              </a:rPr>
              <a:t>Collaborative Grants</a:t>
            </a:r>
            <a:endParaRPr sz="3700" b="1" i="0" u="none" strike="noStrike" cap="none">
              <a:solidFill>
                <a:schemeClr val="accent5">
                  <a:lumMod val="50000"/>
                </a:schemeClr>
              </a:solidFill>
            </a:endParaRPr>
          </a:p>
          <a:p>
            <a:pPr marL="457200" marR="0" lvl="0" indent="-51435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lt1"/>
              </a:buClr>
              <a:buSzPts val="4590"/>
              <a:buFont typeface="Noto Sans Symbols"/>
              <a:buChar char="▪"/>
            </a:pPr>
            <a:r>
              <a:rPr lang="en-US" sz="3700" b="1" i="0" u="none" strike="noStrike" cap="none">
                <a:solidFill>
                  <a:schemeClr val="accent5">
                    <a:lumMod val="50000"/>
                  </a:schemeClr>
                </a:solidFill>
              </a:rPr>
              <a:t>Special Grants – e.g. Disaster Relief</a:t>
            </a:r>
            <a:endParaRPr sz="3700" b="1" i="0" u="none" strike="noStrike" cap="none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700" b="1" i="0" u="none" strike="noStrike" cap="none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0" name="Google Shape;180;p4"/>
          <p:cNvSpPr txBox="1"/>
          <p:nvPr/>
        </p:nvSpPr>
        <p:spPr>
          <a:xfrm>
            <a:off x="593587" y="484975"/>
            <a:ext cx="8414100" cy="15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Arial"/>
              <a:buNone/>
            </a:pPr>
            <a:r>
              <a:rPr lang="en-US" sz="4800" b="1">
                <a:solidFill>
                  <a:schemeClr val="accent5">
                    <a:lumMod val="50000"/>
                  </a:schemeClr>
                </a:solidFill>
              </a:rPr>
              <a:t>District </a:t>
            </a:r>
            <a:r>
              <a:rPr lang="en-US" sz="48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Foundation</a:t>
            </a:r>
            <a:endParaRPr sz="14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Arial"/>
              <a:buNone/>
            </a:pPr>
            <a:r>
              <a:rPr lang="en-US" sz="48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Committee Structure</a:t>
            </a:r>
            <a:endParaRPr sz="48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8E9B6A-4B89-A764-DD20-B1034E5F06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47185" y="240446"/>
            <a:ext cx="3878216" cy="17497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7" descr="Graphic_Share 11-11-21 at 7.04 PM 2.jpg"/>
          <p:cNvPicPr preferRelativeResize="0"/>
          <p:nvPr/>
        </p:nvPicPr>
        <p:blipFill rotWithShape="1">
          <a:blip r:embed="rId3">
            <a:alphaModFix/>
          </a:blip>
          <a:srcRect l="11099" r="17472"/>
          <a:stretch/>
        </p:blipFill>
        <p:spPr>
          <a:xfrm>
            <a:off x="606647" y="1545844"/>
            <a:ext cx="5082937" cy="79182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7" name="Google Shape;187;p7"/>
          <p:cNvGrpSpPr/>
          <p:nvPr/>
        </p:nvGrpSpPr>
        <p:grpSpPr>
          <a:xfrm>
            <a:off x="6728220" y="4921725"/>
            <a:ext cx="5723646" cy="2597731"/>
            <a:chOff x="7987533" y="2717737"/>
            <a:chExt cx="2908800" cy="1056891"/>
          </a:xfrm>
        </p:grpSpPr>
        <p:sp>
          <p:nvSpPr>
            <p:cNvPr id="188" name="Google Shape;188;p7"/>
            <p:cNvSpPr txBox="1"/>
            <p:nvPr/>
          </p:nvSpPr>
          <p:spPr>
            <a:xfrm>
              <a:off x="7987533" y="2717737"/>
              <a:ext cx="2908800" cy="43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3200" b="1" i="0" u="sng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Donated</a:t>
              </a:r>
              <a:endParaRPr sz="32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32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202</a:t>
              </a:r>
              <a:r>
                <a:rPr lang="en-US" sz="3200" b="1">
                  <a:solidFill>
                    <a:schemeClr val="accent5">
                      <a:lumMod val="50000"/>
                    </a:schemeClr>
                  </a:solidFill>
                </a:rPr>
                <a:t>1-22</a:t>
              </a:r>
              <a:r>
                <a:rPr lang="en-US" sz="32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        $10,000</a:t>
              </a:r>
              <a:endParaRPr sz="32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7"/>
            <p:cNvSpPr txBox="1"/>
            <p:nvPr/>
          </p:nvSpPr>
          <p:spPr>
            <a:xfrm>
              <a:off x="7987533" y="3342627"/>
              <a:ext cx="2908800" cy="43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3200" b="1" i="0" u="sng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Allocated</a:t>
              </a:r>
              <a:endParaRPr sz="32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32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202</a:t>
              </a:r>
              <a:r>
                <a:rPr lang="en-US" sz="3200" b="1">
                  <a:solidFill>
                    <a:schemeClr val="accent5">
                      <a:lumMod val="50000"/>
                    </a:schemeClr>
                  </a:solidFill>
                </a:rPr>
                <a:t>4-25</a:t>
              </a:r>
              <a:r>
                <a:rPr lang="en-US" sz="32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        $10,000</a:t>
              </a:r>
              <a:endParaRPr sz="32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0" name="Google Shape;190;p7"/>
          <p:cNvSpPr txBox="1"/>
          <p:nvPr/>
        </p:nvSpPr>
        <p:spPr>
          <a:xfrm>
            <a:off x="606651" y="506175"/>
            <a:ext cx="94287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538E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Annual SHARE Funding Model</a:t>
            </a:r>
            <a:endParaRPr sz="14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" name="Google Shape;192;p7"/>
          <p:cNvGrpSpPr/>
          <p:nvPr/>
        </p:nvGrpSpPr>
        <p:grpSpPr>
          <a:xfrm>
            <a:off x="6728163" y="7911250"/>
            <a:ext cx="5723726" cy="1460468"/>
            <a:chOff x="7238867" y="1871822"/>
            <a:chExt cx="3639195" cy="5166141"/>
          </a:xfrm>
        </p:grpSpPr>
        <p:sp>
          <p:nvSpPr>
            <p:cNvPr id="193" name="Google Shape;193;p7"/>
            <p:cNvSpPr txBox="1"/>
            <p:nvPr/>
          </p:nvSpPr>
          <p:spPr>
            <a:xfrm>
              <a:off x="7238867" y="3374947"/>
              <a:ext cx="1818600" cy="201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lang="en-US" sz="32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World Fund</a:t>
              </a:r>
              <a:endParaRPr sz="32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7"/>
            <p:cNvSpPr txBox="1"/>
            <p:nvPr/>
          </p:nvSpPr>
          <p:spPr>
            <a:xfrm>
              <a:off x="9278162" y="3172163"/>
              <a:ext cx="1599900" cy="386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lang="en-US" sz="33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District</a:t>
              </a:r>
              <a:endParaRPr sz="3300" b="1" i="0" u="none" strike="noStrike" cap="none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lang="en-US" sz="33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(Club</a:t>
              </a:r>
              <a:r>
                <a:rPr lang="en-US" sz="27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2700" b="1" i="0" u="none" strike="noStrike" cap="none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7"/>
            <p:cNvSpPr txBox="1"/>
            <p:nvPr/>
          </p:nvSpPr>
          <p:spPr>
            <a:xfrm>
              <a:off x="7732071" y="1871822"/>
              <a:ext cx="859500" cy="201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32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50%</a:t>
              </a:r>
              <a:endParaRPr sz="32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7"/>
            <p:cNvSpPr txBox="1"/>
            <p:nvPr/>
          </p:nvSpPr>
          <p:spPr>
            <a:xfrm>
              <a:off x="9796113" y="1896943"/>
              <a:ext cx="973200" cy="234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3800" b="1" i="0" u="none" strike="noStrike" cap="none">
                  <a:solidFill>
                    <a:schemeClr val="accent5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50%</a:t>
              </a:r>
              <a:endParaRPr sz="3800" b="0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9090815" y="3294064"/>
              <a:ext cx="91800" cy="28947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50"/>
                <a:buFont typeface="Helvetica Neue"/>
                <a:buNone/>
              </a:pPr>
              <a:endParaRPr sz="1850" b="0" i="0" u="none" strike="noStrike" cap="none">
                <a:solidFill>
                  <a:schemeClr val="accent5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98" name="Google Shape;198;p7"/>
          <p:cNvSpPr txBox="1"/>
          <p:nvPr/>
        </p:nvSpPr>
        <p:spPr>
          <a:xfrm>
            <a:off x="5896475" y="1408566"/>
            <a:ext cx="6860700" cy="3303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571500" marR="0" lvl="0" indent="-546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Annual Fund - SHARE</a:t>
            </a:r>
            <a:endParaRPr sz="32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1030287" marR="0" lvl="2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accent5">
                    <a:lumMod val="50000"/>
                  </a:schemeClr>
                </a:solidFill>
              </a:rPr>
              <a:t>SHARE fund is one component of the Annual Fund</a:t>
            </a:r>
            <a:endParaRPr sz="3200">
              <a:solidFill>
                <a:schemeClr val="accent5">
                  <a:lumMod val="50000"/>
                </a:schemeClr>
              </a:solidFill>
            </a:endParaRPr>
          </a:p>
          <a:p>
            <a:pPr marL="1030287" marR="0" lvl="2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1" i="1" u="sng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Generates District Designated Funds (DDF)</a:t>
            </a:r>
            <a:endParaRPr sz="3200" b="1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65C7F7-AEEE-3500-2F46-AD74F8DC429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49333" y="10852"/>
            <a:ext cx="2955467" cy="13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8" descr="Graphic_Share 11-11-21 at 7.04 PM 2.jpg"/>
          <p:cNvPicPr preferRelativeResize="0"/>
          <p:nvPr/>
        </p:nvPicPr>
        <p:blipFill rotWithShape="1">
          <a:blip r:embed="rId3">
            <a:alphaModFix/>
          </a:blip>
          <a:srcRect l="47908" t="50088" r="18314" b="6407"/>
          <a:stretch/>
        </p:blipFill>
        <p:spPr>
          <a:xfrm>
            <a:off x="785112" y="3321088"/>
            <a:ext cx="3927565" cy="610219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8"/>
          <p:cNvSpPr txBox="1"/>
          <p:nvPr/>
        </p:nvSpPr>
        <p:spPr>
          <a:xfrm>
            <a:off x="6070878" y="1818086"/>
            <a:ext cx="6485100" cy="73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District Designated and Global Grants</a:t>
            </a:r>
            <a:endParaRPr sz="1400" b="0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</a:pPr>
            <a:endParaRPr sz="2800" b="1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en-US" sz="28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IN our district clubs decide how to use their DDF eligibility</a:t>
            </a:r>
            <a:endParaRPr sz="2800" b="0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endParaRPr sz="2800" b="1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en-US" sz="28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DDF eligibility is assigned to each Club based on its giving history</a:t>
            </a:r>
            <a:endParaRPr sz="2800" b="0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endParaRPr sz="2800" b="1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en-US" sz="28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 maximum of 50% of a club’s DDF eligibility can be requested for District Grants.  Whatever is not used for District Grants can be applied to Global Grants</a:t>
            </a:r>
            <a:endParaRPr sz="2800" b="0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endParaRPr sz="2800" b="1" i="0" u="none" strike="noStrike" cap="none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DDF </a:t>
            </a:r>
            <a:r>
              <a:rPr lang="en-US" sz="2800" b="1" i="0" u="sng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must</a:t>
            </a:r>
            <a:r>
              <a:rPr lang="en-US" sz="28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be matched by cash</a:t>
            </a:r>
            <a:endParaRPr sz="2800" b="0" i="0" u="none" strike="noStrike" cap="none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8"/>
          <p:cNvSpPr txBox="1"/>
          <p:nvPr/>
        </p:nvSpPr>
        <p:spPr>
          <a:xfrm>
            <a:off x="661181" y="448392"/>
            <a:ext cx="6485207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Share Funding Model for D6440</a:t>
            </a:r>
            <a:endParaRPr sz="140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8"/>
          <p:cNvSpPr txBox="1"/>
          <p:nvPr/>
        </p:nvSpPr>
        <p:spPr>
          <a:xfrm>
            <a:off x="661181" y="1900124"/>
            <a:ext cx="5401994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Rotary Foundation returns funds (DDF) to provide funding for district and international grants</a:t>
            </a:r>
            <a:endParaRPr sz="2400" b="1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80"/>
              <a:buFont typeface="Calibri"/>
              <a:buNone/>
            </a:pPr>
            <a:fld id="{00000000-1234-1234-1234-123412341234}" type="slidenum">
              <a:rPr lang="en-US">
                <a:solidFill>
                  <a:schemeClr val="accent5">
                    <a:lumMod val="50000"/>
                  </a:schemeClr>
                </a:solidFill>
              </a:rPr>
              <a:t>5</a:t>
            </a:fld>
            <a:endParaRPr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84D023-E73B-D21F-3B0D-FA8186D4937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45815" y="114370"/>
            <a:ext cx="2955467" cy="13334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6"/>
          <p:cNvSpPr txBox="1"/>
          <p:nvPr/>
        </p:nvSpPr>
        <p:spPr>
          <a:xfrm>
            <a:off x="608120" y="531709"/>
            <a:ext cx="6331712" cy="398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00" tIns="48725" rIns="97500" bIns="48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Arial"/>
              <a:buNone/>
            </a:pPr>
            <a:r>
              <a:rPr lang="en-US" sz="7040" b="1" i="0" u="none" strike="noStrike" cap="none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 sz="1707" b="0" i="0" u="none" strike="noStrike" cap="none">
              <a:solidFill>
                <a:schemeClr val="accent5">
                  <a:lumMod val="50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4" name="Google Shape;214;p16"/>
          <p:cNvSpPr txBox="1"/>
          <p:nvPr/>
        </p:nvSpPr>
        <p:spPr>
          <a:xfrm>
            <a:off x="5366480" y="5236956"/>
            <a:ext cx="7638320" cy="2780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00" tIns="48725" rIns="97500" bIns="487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b="1" dirty="0" err="1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US" sz="17600" b="1" dirty="0" err="1">
                <a:solidFill>
                  <a:schemeClr val="accent5">
                    <a:lumMod val="50000"/>
                  </a:schemeClr>
                </a:solidFill>
              </a:rPr>
              <a:t>Jim</a:t>
            </a:r>
            <a:r>
              <a:rPr lang="en-US" sz="17600" b="1" dirty="0">
                <a:solidFill>
                  <a:schemeClr val="accent5">
                    <a:lumMod val="50000"/>
                  </a:schemeClr>
                </a:solidFill>
              </a:rPr>
              <a:t> Swarthout</a:t>
            </a:r>
            <a:endParaRPr sz="17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2800" dirty="0">
                <a:solidFill>
                  <a:schemeClr val="accent5">
                    <a:lumMod val="50000"/>
                  </a:schemeClr>
                </a:solidFill>
              </a:rPr>
              <a:t>Chair, D6440 Foundation Committee</a:t>
            </a:r>
            <a:endParaRPr sz="128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2800" dirty="0">
                <a:solidFill>
                  <a:schemeClr val="accent5">
                    <a:lumMod val="50000"/>
                  </a:schemeClr>
                </a:solidFill>
              </a:rPr>
              <a:t>Fox Valley Sunset Rotary Club 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lang="en-US" sz="128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2800" dirty="0">
                <a:solidFill>
                  <a:schemeClr val="accent5">
                    <a:lumMod val="50000"/>
                  </a:schemeClr>
                </a:solidFill>
              </a:rPr>
              <a:t>Cell: 847-650-5254</a:t>
            </a:r>
            <a:endParaRPr sz="128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28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2800" dirty="0">
                <a:solidFill>
                  <a:schemeClr val="accent5">
                    <a:lumMod val="50000"/>
                  </a:schemeClr>
                </a:solidFill>
              </a:rPr>
              <a:t>Email: </a:t>
            </a:r>
            <a:r>
              <a:rPr lang="en-US" sz="12800" u="sng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frjim5254@sbcglobal.net</a:t>
            </a:r>
            <a:r>
              <a:rPr lang="en-US" sz="12800" dirty="0">
                <a:solidFill>
                  <a:schemeClr val="accent5">
                    <a:lumMod val="50000"/>
                  </a:schemeClr>
                </a:solidFill>
              </a:rPr>
              <a:t>, </a:t>
            </a:r>
            <a:endParaRPr sz="1280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324956"/>
              <a:buFont typeface="Arial"/>
              <a:buNone/>
            </a:pPr>
            <a:endParaRPr sz="1707" b="0" i="0" u="none" strike="noStrike" cap="none" dirty="0">
              <a:solidFill>
                <a:schemeClr val="accent5">
                  <a:lumMod val="50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5" name="Google Shape;215;p16"/>
          <p:cNvSpPr/>
          <p:nvPr/>
        </p:nvSpPr>
        <p:spPr>
          <a:xfrm>
            <a:off x="658966" y="1433779"/>
            <a:ext cx="6331712" cy="2205644"/>
          </a:xfrm>
          <a:prstGeom prst="wedgeRectCallout">
            <a:avLst>
              <a:gd name="adj1" fmla="val 47530"/>
              <a:gd name="adj2" fmla="val 103223"/>
            </a:avLst>
          </a:prstGeom>
          <a:noFill/>
          <a:ln w="8572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7500" tIns="48725" rIns="97500" bIns="48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920"/>
              <a:buFont typeface="Helvetica Neue"/>
              <a:buNone/>
            </a:pPr>
            <a:endParaRPr sz="1920" b="0" i="0" u="none" strike="noStrike" cap="none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6"/>
          <p:cNvSpPr txBox="1">
            <a:spLocks noGrp="1"/>
          </p:cNvSpPr>
          <p:nvPr>
            <p:ph type="sldNum" sz="quarter" idx="12"/>
          </p:nvPr>
        </p:nvSpPr>
        <p:spPr>
          <a:xfrm>
            <a:off x="11599698" y="8808922"/>
            <a:ext cx="803782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Arial"/>
              <a:buNone/>
            </a:pPr>
            <a:fld id="{00000000-1234-1234-1234-123412341234}" type="slidenum">
              <a:rPr lang="en-US">
                <a:solidFill>
                  <a:schemeClr val="accent5">
                    <a:lumMod val="50000"/>
                  </a:schemeClr>
                </a:solidFill>
              </a:rPr>
              <a:t>6</a:t>
            </a:fld>
            <a:endParaRPr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BBB927-68FD-594E-103A-1BD76DBD4B6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2554" y="6676845"/>
            <a:ext cx="4034884" cy="18204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409ABF-8815-7172-F8D8-5E39A22CB7B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1544" t="33359" b="30414"/>
          <a:stretch/>
        </p:blipFill>
        <p:spPr>
          <a:xfrm>
            <a:off x="8218651" y="425389"/>
            <a:ext cx="4786149" cy="19465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249</Words>
  <Application>Microsoft Office PowerPoint</Application>
  <PresentationFormat>Custom</PresentationFormat>
  <Paragraphs>63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Bookman Old Style</vt:lpstr>
      <vt:lpstr>Arial</vt:lpstr>
      <vt:lpstr>Helvetica Neue</vt:lpstr>
      <vt:lpstr>Wingdings 3</vt:lpstr>
      <vt:lpstr>Century Gothic</vt:lpstr>
      <vt:lpstr>Noto Sans Symbols</vt:lpstr>
      <vt:lpstr>Calibri</vt:lpstr>
      <vt:lpstr>Wisp</vt:lpstr>
      <vt:lpstr>The Rotary Foundation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Rotary Foundation</dc:title>
  <dc:creator>MLJ</dc:creator>
  <cp:lastModifiedBy>Bruce Baumberger</cp:lastModifiedBy>
  <cp:revision>5</cp:revision>
  <dcterms:modified xsi:type="dcterms:W3CDTF">2024-01-26T15:15:29Z</dcterms:modified>
</cp:coreProperties>
</file>