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  <p:sldMasterId id="2147483682" r:id="rId3"/>
    <p:sldMasterId id="2147483694" r:id="rId4"/>
  </p:sldMasterIdLst>
  <p:notesMasterIdLst>
    <p:notesMasterId r:id="rId39"/>
  </p:notesMasterIdLst>
  <p:sldIdLst>
    <p:sldId id="256" r:id="rId5"/>
    <p:sldId id="276" r:id="rId6"/>
    <p:sldId id="277" r:id="rId7"/>
    <p:sldId id="325" r:id="rId8"/>
    <p:sldId id="305" r:id="rId9"/>
    <p:sldId id="259" r:id="rId10"/>
    <p:sldId id="258" r:id="rId11"/>
    <p:sldId id="301" r:id="rId12"/>
    <p:sldId id="303" r:id="rId13"/>
    <p:sldId id="304" r:id="rId14"/>
    <p:sldId id="326" r:id="rId15"/>
    <p:sldId id="260" r:id="rId16"/>
    <p:sldId id="270" r:id="rId17"/>
    <p:sldId id="295" r:id="rId18"/>
    <p:sldId id="336" r:id="rId19"/>
    <p:sldId id="297" r:id="rId20"/>
    <p:sldId id="298" r:id="rId21"/>
    <p:sldId id="337" r:id="rId22"/>
    <p:sldId id="278" r:id="rId23"/>
    <p:sldId id="279" r:id="rId24"/>
    <p:sldId id="287" r:id="rId25"/>
    <p:sldId id="296" r:id="rId26"/>
    <p:sldId id="299" r:id="rId27"/>
    <p:sldId id="291" r:id="rId28"/>
    <p:sldId id="30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292" r:id="rId38"/>
  </p:sldIdLst>
  <p:sldSz cx="12192000" cy="6858000"/>
  <p:notesSz cx="7315200" cy="9601200"/>
  <p:embeddedFontLs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verlock" panose="020B0604020202020204" charset="0"/>
      <p:regular r:id="rId44"/>
      <p:bold r:id="rId45"/>
      <p:italic r:id="rId46"/>
      <p:boldItalic r:id="rId47"/>
    </p:embeddedFont>
    <p:embeddedFont>
      <p:font typeface="Play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TmyDnU+S2xv8r1lVBi1uNOPSl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238"/>
    <a:srgbClr val="FDA42A"/>
    <a:srgbClr val="E7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79678" autoAdjust="0"/>
  </p:normalViewPr>
  <p:slideViewPr>
    <p:cSldViewPr snapToGrid="0">
      <p:cViewPr varScale="1">
        <p:scale>
          <a:sx n="82" d="100"/>
          <a:sy n="82" d="100"/>
        </p:scale>
        <p:origin x="9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05EC41DD-2676-D5EF-DAC6-F922B3A28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>
            <a:extLst>
              <a:ext uri="{FF2B5EF4-FFF2-40B4-BE49-F238E27FC236}">
                <a16:creationId xmlns:a16="http://schemas.microsoft.com/office/drawing/2014/main" id="{E2B49C58-D5C1-BDDD-4C04-5AFE79407B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7:notes">
            <a:extLst>
              <a:ext uri="{FF2B5EF4-FFF2-40B4-BE49-F238E27FC236}">
                <a16:creationId xmlns:a16="http://schemas.microsoft.com/office/drawing/2014/main" id="{EA8DC478-7B29-027F-8AC0-31A01D7FF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7:notes">
            <a:extLst>
              <a:ext uri="{FF2B5EF4-FFF2-40B4-BE49-F238E27FC236}">
                <a16:creationId xmlns:a16="http://schemas.microsoft.com/office/drawing/2014/main" id="{3FF1B05D-1192-FB9C-F5FF-D54574E794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38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53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602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160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34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DF70022B-E11C-8A40-15CB-401D6AA5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>
            <a:extLst>
              <a:ext uri="{FF2B5EF4-FFF2-40B4-BE49-F238E27FC236}">
                <a16:creationId xmlns:a16="http://schemas.microsoft.com/office/drawing/2014/main" id="{E6999D46-B745-6CF0-D63F-7ED4A823B2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2:notes">
            <a:extLst>
              <a:ext uri="{FF2B5EF4-FFF2-40B4-BE49-F238E27FC236}">
                <a16:creationId xmlns:a16="http://schemas.microsoft.com/office/drawing/2014/main" id="{89905C5A-DF10-52B4-969C-9356F5C95C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:notes">
            <a:extLst>
              <a:ext uri="{FF2B5EF4-FFF2-40B4-BE49-F238E27FC236}">
                <a16:creationId xmlns:a16="http://schemas.microsoft.com/office/drawing/2014/main" id="{410BB157-076D-E446-08F6-4E287F501E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22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>
          <a:extLst>
            <a:ext uri="{FF2B5EF4-FFF2-40B4-BE49-F238E27FC236}">
              <a16:creationId xmlns:a16="http://schemas.microsoft.com/office/drawing/2014/main" id="{91F50940-26D7-E164-EBA7-0AE9882D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>
            <a:extLst>
              <a:ext uri="{FF2B5EF4-FFF2-40B4-BE49-F238E27FC236}">
                <a16:creationId xmlns:a16="http://schemas.microsoft.com/office/drawing/2014/main" id="{E91F6C6E-CE57-5CEA-2F13-F94F9EC3E3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:notes">
            <a:extLst>
              <a:ext uri="{FF2B5EF4-FFF2-40B4-BE49-F238E27FC236}">
                <a16:creationId xmlns:a16="http://schemas.microsoft.com/office/drawing/2014/main" id="{027DDDC0-6ED5-3D49-6A57-2D4D154B9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265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28A687A9-BCDF-A0AB-D2DB-4B1CB162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>
            <a:extLst>
              <a:ext uri="{FF2B5EF4-FFF2-40B4-BE49-F238E27FC236}">
                <a16:creationId xmlns:a16="http://schemas.microsoft.com/office/drawing/2014/main" id="{EDF47A40-4604-AB6D-578A-3BBE92EDD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2:notes">
            <a:extLst>
              <a:ext uri="{FF2B5EF4-FFF2-40B4-BE49-F238E27FC236}">
                <a16:creationId xmlns:a16="http://schemas.microsoft.com/office/drawing/2014/main" id="{7E8C9D00-EFA3-B9A6-5BF7-66D02970E0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73% of the districts in 25b and 29 have plans to participate. </a:t>
            </a:r>
            <a:b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Countries: USA &amp; Canada</a:t>
            </a:r>
            <a:b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States</a:t>
            </a:r>
            <a:b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1,145 Clubs</a:t>
            </a:r>
            <a:b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43,000 Rotarians &amp; Rotaractors</a:t>
            </a:r>
            <a:endParaRPr dirty="0"/>
          </a:p>
        </p:txBody>
      </p:sp>
      <p:sp>
        <p:nvSpPr>
          <p:cNvPr id="211" name="Google Shape;211;p2:notes">
            <a:extLst>
              <a:ext uri="{FF2B5EF4-FFF2-40B4-BE49-F238E27FC236}">
                <a16:creationId xmlns:a16="http://schemas.microsoft.com/office/drawing/2014/main" id="{9D745102-B8E4-E0CE-CA90-9A5E97B5FD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33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4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>
          <a:extLst>
            <a:ext uri="{FF2B5EF4-FFF2-40B4-BE49-F238E27FC236}">
              <a16:creationId xmlns:a16="http://schemas.microsoft.com/office/drawing/2014/main" id="{5C0129C9-1F9A-FD2F-3D49-762940469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>
            <a:extLst>
              <a:ext uri="{FF2B5EF4-FFF2-40B4-BE49-F238E27FC236}">
                <a16:creationId xmlns:a16="http://schemas.microsoft.com/office/drawing/2014/main" id="{C097464A-6D09-26A0-E310-AF68ADBA3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" name="Google Shape;218;p3:notes">
            <a:extLst>
              <a:ext uri="{FF2B5EF4-FFF2-40B4-BE49-F238E27FC236}">
                <a16:creationId xmlns:a16="http://schemas.microsoft.com/office/drawing/2014/main" id="{A492DEF9-783B-F369-A96C-CB7D0073E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712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E5FB6F1D-AD1B-4610-7170-22547590A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>
            <a:extLst>
              <a:ext uri="{FF2B5EF4-FFF2-40B4-BE49-F238E27FC236}">
                <a16:creationId xmlns:a16="http://schemas.microsoft.com/office/drawing/2014/main" id="{A79E14AD-F3A3-832B-FBAC-A968C01975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7:notes">
            <a:extLst>
              <a:ext uri="{FF2B5EF4-FFF2-40B4-BE49-F238E27FC236}">
                <a16:creationId xmlns:a16="http://schemas.microsoft.com/office/drawing/2014/main" id="{A25D840E-A56A-EC39-16DE-8282FDB64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7:notes">
            <a:extLst>
              <a:ext uri="{FF2B5EF4-FFF2-40B4-BE49-F238E27FC236}">
                <a16:creationId xmlns:a16="http://schemas.microsoft.com/office/drawing/2014/main" id="{8E8E9CD7-F4F6-1087-B7B5-BA61A15A01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78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9CED5E66-4C11-52D8-979D-FB198BFF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>
            <a:extLst>
              <a:ext uri="{FF2B5EF4-FFF2-40B4-BE49-F238E27FC236}">
                <a16:creationId xmlns:a16="http://schemas.microsoft.com/office/drawing/2014/main" id="{8DD74EBB-5BE7-D5BC-8355-61675E9031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7:notes">
            <a:extLst>
              <a:ext uri="{FF2B5EF4-FFF2-40B4-BE49-F238E27FC236}">
                <a16:creationId xmlns:a16="http://schemas.microsoft.com/office/drawing/2014/main" id="{7A85F767-0902-BCAD-AC47-661310EDB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7:notes">
            <a:extLst>
              <a:ext uri="{FF2B5EF4-FFF2-40B4-BE49-F238E27FC236}">
                <a16:creationId xmlns:a16="http://schemas.microsoft.com/office/drawing/2014/main" id="{F0393B53-9C73-F25C-D2D1-D4C41AB023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73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7" name="Google Shape;167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0" name="Google Shape;180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Google Shape;18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/>
          <p:nvPr/>
        </p:nvSpPr>
        <p:spPr>
          <a:xfrm>
            <a:off x="0" y="0"/>
            <a:ext cx="12192000" cy="1173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25;p31"/>
          <p:cNvSpPr/>
          <p:nvPr/>
        </p:nvSpPr>
        <p:spPr>
          <a:xfrm>
            <a:off x="0" y="1173018"/>
            <a:ext cx="12192000" cy="738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17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1" descr="A yellow and blue 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25319" t="32557" r="39331" b="31910"/>
          <a:stretch/>
        </p:blipFill>
        <p:spPr>
          <a:xfrm>
            <a:off x="9820140" y="6078132"/>
            <a:ext cx="2311758" cy="68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B52F-0A06-8E75-AEC0-950F95AF5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229C3-56B6-B22E-1DDA-9D0669142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FF00-500A-8773-CBCD-325CE315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96F24-8DD0-6B3F-8FD7-621C2313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70AE2-15A1-F162-3939-B9456837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6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0525-E866-9E9D-A009-ADBDA6D3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CCC-CC25-241D-17F7-2BA8BFDDE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75A0C-8BE0-1F08-0F3A-8F425B61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C3A0-7928-7563-39B4-D74E716F1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92B2F-10C5-75B1-65CA-D0A3F084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4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405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1C5C-CE3A-E980-FDC4-F612A37C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8A80A-B2A0-E8A1-1DEA-5967A735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EB046-F3C7-F11F-65E8-3D86851D4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97699-2EF1-3CF6-5C84-727D712F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BF175-FB50-221A-3BDE-CB0C0EF6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43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4158-4CC9-1D09-5CEB-10342C30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93D5-07BC-8E7E-65BF-D6E17E4E0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F413A-6C9D-5884-FC5F-FDEF40AB1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8E87C-E787-F1DE-2552-8DAD1E09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71A7A-C964-0FF8-1213-31284280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0718B-BABE-4807-8574-28085BFB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8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F18F-8C53-681C-79C8-AB1A1FB1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7E6EA-3B76-4882-3986-EA74D373B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EEF9D-1890-80E8-40F5-88A8FAC11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9CFA6-80D4-B783-AACF-43A3A7659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44524-C349-94BA-E6FA-43B55D320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68161-AD77-47BD-BF9C-BD6E3F1D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C3ABA-8983-4A6E-995D-F652FD22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EA2A0-ED56-9719-A20D-F88C093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75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B83B-5B09-C26E-DE59-5C7BF871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0B808-FF7F-34FB-30CE-FF9D2A2A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318A6-574B-3E60-88A5-9B7C255B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0E7FE-9003-D733-3FEE-C59854A8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9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AA4A6-353B-A7A2-5208-5D29433D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3505B6-BCCE-4161-860A-CF974015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BCF7F-C823-D8B9-109B-1EAFD24E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4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CA701-A55B-42F4-3065-E92612BB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F3E2F-FEDE-FAC1-3FA9-B424DB462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78A02-4EA9-5132-591F-DC6ABB0F3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48107-5400-32D7-237F-126DD5BA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1A6AC-A173-B94A-6F16-8437FCE4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25C8F-AEE9-6A17-1BAF-7365349E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44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E2D9-9ACC-1438-65E3-EBBD8ADC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F5ADD-40E7-8616-A7EE-1A43011A2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A437B-F144-409B-F651-CABF14938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2FAB6-3FC0-143C-81BE-05777E90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1BFBF-5265-D64C-8D86-559E63E7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B270-A58E-F297-9936-7F9FBFF2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0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/>
          <p:nvPr/>
        </p:nvSpPr>
        <p:spPr>
          <a:xfrm>
            <a:off x="0" y="0"/>
            <a:ext cx="12192000" cy="1173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30;p32"/>
          <p:cNvSpPr/>
          <p:nvPr/>
        </p:nvSpPr>
        <p:spPr>
          <a:xfrm>
            <a:off x="0" y="1173018"/>
            <a:ext cx="12192000" cy="738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17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32" descr="A yellow and blue 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25319" t="32557" r="39331" b="31910"/>
          <a:stretch/>
        </p:blipFill>
        <p:spPr>
          <a:xfrm>
            <a:off x="9820140" y="6078132"/>
            <a:ext cx="2311758" cy="68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BCA6-E242-F558-6FC7-84898D65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8B66D-FEAA-D186-1E5C-69870149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36C5B-D81A-3741-EE35-5B3A12CB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63B-5835-AD3C-15F0-53887BAE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10AB-5822-0CD8-4E9F-AF941938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15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7509B-FBCF-8615-537D-1E5342533D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56852-F7E2-4179-0140-6853F0145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2723-4F8D-6EDC-B828-D6FE779CA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F53C3-260D-74AA-1575-7F9E6349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01E0F-BE75-733B-42F3-54452E2A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3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32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358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612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597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190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269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" name="Google Shape;98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149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" name="Google Shape;105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16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487018" y="1570008"/>
            <a:ext cx="6758608" cy="4383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/>
          <p:nvPr/>
        </p:nvSpPr>
        <p:spPr>
          <a:xfrm>
            <a:off x="0" y="0"/>
            <a:ext cx="12192000" cy="1173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Google Shape;36;p33"/>
          <p:cNvSpPr/>
          <p:nvPr/>
        </p:nvSpPr>
        <p:spPr>
          <a:xfrm>
            <a:off x="0" y="1173018"/>
            <a:ext cx="12192000" cy="738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17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>
            <a:spLocks noGrp="1"/>
          </p:cNvSpPr>
          <p:nvPr>
            <p:ph type="pic" idx="2"/>
          </p:nvPr>
        </p:nvSpPr>
        <p:spPr>
          <a:xfrm>
            <a:off x="8010938" y="1868556"/>
            <a:ext cx="3622745" cy="3734076"/>
          </a:xfrm>
          <a:prstGeom prst="rect">
            <a:avLst/>
          </a:prstGeom>
          <a:noFill/>
          <a:ln>
            <a:noFill/>
          </a:ln>
        </p:spPr>
      </p:sp>
      <p:pic>
        <p:nvPicPr>
          <p:cNvPr id="39" name="Google Shape;39;p33" descr="A yellow and blue 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25319" t="32557" r="39331" b="31910"/>
          <a:stretch/>
        </p:blipFill>
        <p:spPr>
          <a:xfrm>
            <a:off x="9820140" y="6078132"/>
            <a:ext cx="2311758" cy="68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8947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995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74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/>
          <p:nvPr/>
        </p:nvSpPr>
        <p:spPr>
          <a:xfrm>
            <a:off x="0" y="0"/>
            <a:ext cx="12192000" cy="1173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42;p34"/>
          <p:cNvSpPr/>
          <p:nvPr/>
        </p:nvSpPr>
        <p:spPr>
          <a:xfrm>
            <a:off x="0" y="1173018"/>
            <a:ext cx="12192000" cy="738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4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17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1"/>
          </p:nvPr>
        </p:nvSpPr>
        <p:spPr>
          <a:xfrm>
            <a:off x="6305355" y="1570007"/>
            <a:ext cx="5510558" cy="4383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>
            <a:spLocks noGrp="1"/>
          </p:cNvSpPr>
          <p:nvPr>
            <p:ph type="pic" idx="2"/>
          </p:nvPr>
        </p:nvSpPr>
        <p:spPr>
          <a:xfrm>
            <a:off x="376087" y="1570007"/>
            <a:ext cx="5510558" cy="4890428"/>
          </a:xfrm>
          <a:prstGeom prst="rect">
            <a:avLst/>
          </a:prstGeom>
          <a:noFill/>
          <a:ln>
            <a:noFill/>
          </a:ln>
        </p:spPr>
      </p:sp>
      <p:pic>
        <p:nvPicPr>
          <p:cNvPr id="46" name="Google Shape;46;p34" descr="A yellow and blue 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25319" t="32557" r="39331" b="31910"/>
          <a:stretch/>
        </p:blipFill>
        <p:spPr>
          <a:xfrm>
            <a:off x="9820140" y="6078132"/>
            <a:ext cx="2311758" cy="68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1_Comparison 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 txBox="1">
            <a:spLocks noGrp="1"/>
          </p:cNvSpPr>
          <p:nvPr>
            <p:ph type="body" idx="1"/>
          </p:nvPr>
        </p:nvSpPr>
        <p:spPr>
          <a:xfrm>
            <a:off x="487017" y="1570008"/>
            <a:ext cx="11201399" cy="4383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/>
          <p:nvPr/>
        </p:nvSpPr>
        <p:spPr>
          <a:xfrm>
            <a:off x="0" y="0"/>
            <a:ext cx="12192000" cy="1173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" name="Google Shape;50;p35"/>
          <p:cNvSpPr/>
          <p:nvPr/>
        </p:nvSpPr>
        <p:spPr>
          <a:xfrm>
            <a:off x="0" y="1173018"/>
            <a:ext cx="12192000" cy="738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5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17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35" descr="A yellow and blue 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l="25319" t="32557" r="39331" b="31910"/>
          <a:stretch/>
        </p:blipFill>
        <p:spPr>
          <a:xfrm>
            <a:off x="9820140" y="6078132"/>
            <a:ext cx="2311758" cy="68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46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48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0AF77-E85F-C0C2-F597-36B3EF8C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A444A-2741-21B4-D482-76520A7A0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9E70C-0EA9-F379-CE1F-11BF73B30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EFD23-48A3-408C-9C34-1462BDB0C4F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960DE-305B-3153-3174-7B28DDD6F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E19A-4829-6275-D63C-4AAF506CA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88FE3-9AF6-4914-857B-D26BF74F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06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6" name="Google Shape;5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290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4vPAYH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aise.rotary.org/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hyperlink" Target="https://drive.google.com/file/d/1QNZtopqPWCZZx0gSmy-iBXDUd9p_sFhW/view?usp=drive_link" TargetMode="External"/><Relationship Id="rId4" Type="http://schemas.openxmlformats.org/officeDocument/2006/relationships/hyperlink" Target="https://drive.google.com/file/d/1hQzvfoFK77c5OOJ77QiolzH21jIMqSsc/view?usp=drive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s06web.zoom.us/j/83547306982?pwd=QMNOcPACWiKjPIZRwmKEar25bdQz03.1" TargetMode="Externa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AA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40" y="73673"/>
            <a:ext cx="12017704" cy="678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29418A4C-3971-1B00-A286-C22A04FC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>
            <a:extLst>
              <a:ext uri="{FF2B5EF4-FFF2-40B4-BE49-F238E27FC236}">
                <a16:creationId xmlns:a16="http://schemas.microsoft.com/office/drawing/2014/main" id="{5D41B197-8C7B-6D40-09CD-8332FABC8F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Overlock"/>
              <a:buNone/>
            </a:pPr>
            <a:r>
              <a:rPr lang="en-US" sz="4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Likely D6440 Events / Partners</a:t>
            </a:r>
            <a:endParaRPr dirty="0"/>
          </a:p>
        </p:txBody>
      </p:sp>
      <p:pic>
        <p:nvPicPr>
          <p:cNvPr id="252" name="Google Shape;252;p7">
            <a:extLst>
              <a:ext uri="{FF2B5EF4-FFF2-40B4-BE49-F238E27FC236}">
                <a16:creationId xmlns:a16="http://schemas.microsoft.com/office/drawing/2014/main" id="{23EDE40B-74D3-B67A-D325-862A60F54E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677953" y="365911"/>
            <a:ext cx="1531465" cy="127089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7">
            <a:extLst>
              <a:ext uri="{FF2B5EF4-FFF2-40B4-BE49-F238E27FC236}">
                <a16:creationId xmlns:a16="http://schemas.microsoft.com/office/drawing/2014/main" id="{A781DF68-0CC0-3763-3DE4-3CED5A0C7BD1}"/>
              </a:ext>
            </a:extLst>
          </p:cNvPr>
          <p:cNvSpPr txBox="1"/>
          <p:nvPr/>
        </p:nvSpPr>
        <p:spPr>
          <a:xfrm>
            <a:off x="1117377" y="1432781"/>
            <a:ext cx="10402500" cy="769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Libertyville Sunrise </a:t>
            </a:r>
            <a:r>
              <a:rPr lang="en-US" sz="2800" dirty="0">
                <a:solidFill>
                  <a:schemeClr val="tx1"/>
                </a:solidFill>
                <a:latin typeface="Overlock"/>
                <a:ea typeface="Overlock"/>
                <a:cs typeface="Overlock"/>
                <a:sym typeface="Overlock"/>
              </a:rPr>
              <a:t>– Walk at a health club, indoors or outdoors depending on the weather.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tx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tx1"/>
                </a:solidFill>
                <a:latin typeface="Overlock"/>
                <a:ea typeface="Overlock"/>
                <a:cs typeface="Overlock"/>
                <a:sym typeface="Overlock"/>
              </a:rPr>
              <a:t>Carol Stream, Wheaton, 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tx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Elgin Breakfast</a:t>
            </a: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, Elgin, Huntley</a:t>
            </a:r>
          </a:p>
          <a:p>
            <a:pPr>
              <a:spcBef>
                <a:spcPts val="600"/>
              </a:spcBef>
            </a:pPr>
            <a:endParaRPr lang="en-US" sz="10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Antioch</a:t>
            </a: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, Illinois Beach Sunrise, Gurnee, Richmond – Spring Grove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tx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Overlock"/>
                <a:ea typeface="Overlock"/>
                <a:cs typeface="Overlock"/>
                <a:sym typeface="Overlock"/>
              </a:rPr>
              <a:t>Batavia</a:t>
            </a: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, Bartlett  ?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Barrington Afterhours, Barrington  ?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Schaumburg – Hoffman Estates, Schaumburg AM  ?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4572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en-US" sz="28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4572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en-US" sz="28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2064677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B49F9-40FA-F229-2F29-B937673D1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0F8E7-ADFC-F962-3BB1-E96229D79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01468-5AF3-1EEC-F1C8-C84F16950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51" y="178788"/>
            <a:ext cx="7277731" cy="6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"/>
          <p:cNvSpPr txBox="1">
            <a:spLocks noGrp="1"/>
          </p:cNvSpPr>
          <p:nvPr>
            <p:ph type="title"/>
          </p:nvPr>
        </p:nvSpPr>
        <p:spPr>
          <a:xfrm>
            <a:off x="838200" y="860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Overlock"/>
              <a:buNone/>
            </a:pPr>
            <a:r>
              <a:rPr lang="en-US" sz="4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FAQ  </a:t>
            </a:r>
            <a:endParaRPr dirty="0"/>
          </a:p>
        </p:txBody>
      </p:sp>
      <p:sp>
        <p:nvSpPr>
          <p:cNvPr id="237" name="Google Shape;237;p5"/>
          <p:cNvSpPr txBox="1"/>
          <p:nvPr/>
        </p:nvSpPr>
        <p:spPr>
          <a:xfrm>
            <a:off x="838200" y="1378415"/>
            <a:ext cx="11142306" cy="497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What could a Walk look like?  Can you share ideas?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Who is already signed up to participate?  Can we collaborate?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We’re already doing another event for Polio at another time/date.  Can’t that count?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Amplify your existing event, or complement it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How much do you want us to raise?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841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Set a goal to rally around; incremental giving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Can we get help with publicity and promotion?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Arial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What’s in it for our club?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38" name="Google Shape;238;p5"/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10107323" y="96803"/>
            <a:ext cx="1531465" cy="127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Overlock"/>
              <a:buNone/>
            </a:pPr>
            <a:r>
              <a:rPr lang="en-US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Event Recognition and Follow Up</a:t>
            </a:r>
            <a:endParaRPr dirty="0"/>
          </a:p>
        </p:txBody>
      </p:sp>
      <p:sp>
        <p:nvSpPr>
          <p:cNvPr id="336" name="Google Shape;336;p15"/>
          <p:cNvSpPr txBox="1"/>
          <p:nvPr/>
        </p:nvSpPr>
        <p:spPr>
          <a:xfrm>
            <a:off x="989125" y="1632723"/>
            <a:ext cx="10317165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All clubs that complete the event will receive a “World’s Largest Polio Walk” participant certificate and thank you letter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An award will be given to the D6440 Club that raises the most money per member for the event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An award will be given to the D6440 Clubs that engage the most people in the event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Participants should receive a follow up thank you, encouraging them to attend future Rotary events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7" name="Google Shape;33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4144" y="443703"/>
            <a:ext cx="1402146" cy="118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DAB19-66FF-BA91-E7B2-A631B785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662E0-789E-2FC6-2DF2-20242D3AC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13" r="15335"/>
          <a:stretch>
            <a:fillRect/>
          </a:stretch>
        </p:blipFill>
        <p:spPr>
          <a:xfrm>
            <a:off x="1098755" y="0"/>
            <a:ext cx="478585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EC496-4BDA-8C81-1885-7A778EE19203}"/>
              </a:ext>
            </a:extLst>
          </p:cNvPr>
          <p:cNvSpPr txBox="1"/>
          <p:nvPr/>
        </p:nvSpPr>
        <p:spPr>
          <a:xfrm>
            <a:off x="6201420" y="1166842"/>
            <a:ext cx="56445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strike="noStrike" dirty="0">
                <a:solidFill>
                  <a:srgbClr val="FF0000"/>
                </a:solidFill>
                <a:effectLst/>
                <a:latin typeface="Overlock" panose="020B0604020202020204" charset="0"/>
              </a:rPr>
              <a:t>REGISTER YOUR CLUB NOW</a:t>
            </a:r>
            <a:endParaRPr lang="en-US" sz="4800" b="0" i="0" strike="noStrike" dirty="0">
              <a:solidFill>
                <a:srgbClr val="FF0000"/>
              </a:solidFill>
              <a:effectLst/>
              <a:latin typeface="Overlock" panose="020B060402020202020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4800" dirty="0">
              <a:solidFill>
                <a:srgbClr val="0563C1"/>
              </a:solidFill>
              <a:latin typeface="Overlock" panose="020B060402020202020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4800" b="0" i="0" u="none" strike="noStrike" dirty="0">
                <a:solidFill>
                  <a:srgbClr val="0563C1"/>
                </a:solidFill>
                <a:effectLst/>
                <a:latin typeface="Overlock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https://bit.ly/4vPAYH6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Overlock" panose="020B0604020202020204" charset="0"/>
              </a:rPr>
              <a:t> </a:t>
            </a:r>
            <a:endParaRPr lang="en-US" sz="4800" dirty="0">
              <a:latin typeface="Overlo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8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C0AAD22-50E3-A2D7-F10C-E0265CE0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>
            <a:extLst>
              <a:ext uri="{FF2B5EF4-FFF2-40B4-BE49-F238E27FC236}">
                <a16:creationId xmlns:a16="http://schemas.microsoft.com/office/drawing/2014/main" id="{45BE3442-3456-2613-16AF-4D111568CA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2582" y="1319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Overlock"/>
              <a:buNone/>
            </a:pPr>
            <a:r>
              <a:rPr lang="en-US" sz="4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Coming your way….</a:t>
            </a:r>
            <a:endParaRPr dirty="0"/>
          </a:p>
        </p:txBody>
      </p:sp>
      <p:pic>
        <p:nvPicPr>
          <p:cNvPr id="252" name="Google Shape;252;p7">
            <a:extLst>
              <a:ext uri="{FF2B5EF4-FFF2-40B4-BE49-F238E27FC236}">
                <a16:creationId xmlns:a16="http://schemas.microsoft.com/office/drawing/2014/main" id="{8C19EEC4-FF04-7016-EFB8-20DDF31653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677953" y="365911"/>
            <a:ext cx="1531465" cy="127089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7">
            <a:extLst>
              <a:ext uri="{FF2B5EF4-FFF2-40B4-BE49-F238E27FC236}">
                <a16:creationId xmlns:a16="http://schemas.microsoft.com/office/drawing/2014/main" id="{3FF7DEB8-FCD8-DDFE-4FD6-445C41A63E7C}"/>
              </a:ext>
            </a:extLst>
          </p:cNvPr>
          <p:cNvSpPr txBox="1"/>
          <p:nvPr/>
        </p:nvSpPr>
        <p:spPr>
          <a:xfrm>
            <a:off x="1034999" y="1152694"/>
            <a:ext cx="11157001" cy="853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Updated WLPW graphics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	- </a:t>
            </a:r>
            <a:r>
              <a:rPr lang="en-US" sz="3200" dirty="0">
                <a:solidFill>
                  <a:schemeClr val="tx1"/>
                </a:solidFill>
                <a:latin typeface="Overlock"/>
                <a:ea typeface="Overlock"/>
                <a:cs typeface="Overlock"/>
                <a:sym typeface="Overlock"/>
              </a:rPr>
              <a:t>Club specific logos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b="1" dirty="0">
              <a:solidFill>
                <a:srgbClr val="0070C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Publicity templates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200" dirty="0">
                <a:latin typeface="Overlock"/>
                <a:ea typeface="Overlock"/>
                <a:cs typeface="Overlock"/>
                <a:sym typeface="Overlock"/>
              </a:rPr>
              <a:t>Press Releases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Proclamations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200" dirty="0">
                <a:latin typeface="Overlock"/>
                <a:ea typeface="Overlock"/>
                <a:cs typeface="Overlock"/>
                <a:sym typeface="Overlock"/>
              </a:rPr>
              <a:t>Suggestions on engaging the press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lang="en-US" dirty="0">
              <a:latin typeface="Overlock"/>
              <a:ea typeface="Overlock"/>
              <a:cs typeface="Overlock"/>
              <a:sym typeface="Overloc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dirty="0">
                <a:latin typeface="Overlock"/>
                <a:ea typeface="Overlock"/>
                <a:cs typeface="Overlock"/>
                <a:sym typeface="Overlock"/>
              </a:rPr>
              <a:t>Sample timelines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lock"/>
                <a:ea typeface="Overlock"/>
                <a:cs typeface="Overlock"/>
                <a:sym typeface="Overlock"/>
              </a:rPr>
              <a:t>Links and instructions for Raise for Rotary peer-to-peer fundraising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lang="en-US" sz="3200" dirty="0"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lock"/>
              <a:ea typeface="Overlock"/>
              <a:cs typeface="Overlock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28053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0B641-C2B4-1FE5-F6A3-5F7D827D0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1" y="-55002"/>
            <a:ext cx="52783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34E6B-0429-9511-2568-D2033B3EF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982" y="0"/>
            <a:ext cx="5313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454BA-059A-30B8-814A-708B97C36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90" y="0"/>
            <a:ext cx="52895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B8A42-D611-2332-C889-DA5346F4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145" y="0"/>
            <a:ext cx="527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09C2F-436C-2D8F-0382-693B5B85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80" y="0"/>
            <a:ext cx="1065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01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3464-103B-CC6B-818C-B53F6414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4E17C-A489-C10D-6F26-961DBA2F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8C48F97C-DCEC-3178-D86D-B527E36FA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extLst>
              <a:ext uri="{FF2B5EF4-FFF2-40B4-BE49-F238E27FC236}">
                <a16:creationId xmlns:a16="http://schemas.microsoft.com/office/drawing/2014/main" id="{96E20034-4673-4426-24E0-7EAA73AC85D6}"/>
              </a:ext>
            </a:extLst>
          </p:cNvPr>
          <p:cNvSpPr txBox="1"/>
          <p:nvPr/>
        </p:nvSpPr>
        <p:spPr>
          <a:xfrm>
            <a:off x="6265018" y="274967"/>
            <a:ext cx="5190309" cy="17543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D6440 Update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31D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8931D"/>
                </a:solidFill>
                <a:latin typeface="Arial"/>
                <a:ea typeface="Arial"/>
                <a:cs typeface="Arial"/>
                <a:sym typeface="Arial"/>
              </a:rPr>
              <a:t>Monday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31D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8931D"/>
                </a:solidFill>
                <a:latin typeface="Arial"/>
                <a:ea typeface="Arial"/>
                <a:cs typeface="Arial"/>
                <a:sym typeface="Arial"/>
              </a:rPr>
              <a:t>June 1, 2026</a:t>
            </a:r>
            <a:endParaRPr dirty="0"/>
          </a:p>
        </p:txBody>
      </p:sp>
      <p:pic>
        <p:nvPicPr>
          <p:cNvPr id="215" name="Google Shape;215;p2">
            <a:extLst>
              <a:ext uri="{FF2B5EF4-FFF2-40B4-BE49-F238E27FC236}">
                <a16:creationId xmlns:a16="http://schemas.microsoft.com/office/drawing/2014/main" id="{DEF6CA73-586C-B381-B303-6073E19BA2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229" y="2325189"/>
            <a:ext cx="4201886" cy="420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F42A7-46B6-FC12-E5F6-680C48F0F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73" y="856734"/>
            <a:ext cx="4480988" cy="3718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B3AD9-B3AD-C7E6-E657-0696363D5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28708"/>
            <a:ext cx="7150443" cy="19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FDF5-A427-3CE8-3814-AB438F24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F5AC4-5DF2-B162-9A4C-E702E185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05" y="0"/>
            <a:ext cx="6793019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DD4E71D-7049-F9D5-94D1-8D992D257BDA}"/>
              </a:ext>
            </a:extLst>
          </p:cNvPr>
          <p:cNvSpPr/>
          <p:nvPr/>
        </p:nvSpPr>
        <p:spPr>
          <a:xfrm>
            <a:off x="3691385" y="4788461"/>
            <a:ext cx="4414837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63FD86-C564-070C-ACC3-36DDC474F5DB}"/>
              </a:ext>
            </a:extLst>
          </p:cNvPr>
          <p:cNvSpPr/>
          <p:nvPr/>
        </p:nvSpPr>
        <p:spPr>
          <a:xfrm>
            <a:off x="2217761" y="3678072"/>
            <a:ext cx="1665027" cy="11054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BE93CB-5D8F-0F0F-37C8-50FAD38EAC49}"/>
              </a:ext>
            </a:extLst>
          </p:cNvPr>
          <p:cNvSpPr/>
          <p:nvPr/>
        </p:nvSpPr>
        <p:spPr>
          <a:xfrm>
            <a:off x="2251119" y="4834250"/>
            <a:ext cx="1665027" cy="2023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0528E-383F-10F8-0F29-BA2880447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4AF9-8C60-418A-00FD-982440AD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273" y="427181"/>
            <a:ext cx="606474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Overlock" panose="020B0604020202020204" charset="0"/>
                <a:cs typeface="Arial" panose="020B0604020202020204" pitchFamily="34" charset="0"/>
              </a:rPr>
              <a:t>M</a:t>
            </a:r>
            <a:r>
              <a:rPr lang="en-US" sz="3600" b="1" kern="1200" dirty="0">
                <a:solidFill>
                  <a:schemeClr val="accent5"/>
                </a:solidFill>
                <a:latin typeface="Overlock" panose="020B0604020202020204" charset="0"/>
                <a:cs typeface="Arial" panose="020B0604020202020204" pitchFamily="34" charset="0"/>
              </a:rPr>
              <a:t>edia</a:t>
            </a:r>
            <a:r>
              <a:rPr lang="en-US" sz="3600" b="1" kern="1200" dirty="0">
                <a:solidFill>
                  <a:srgbClr val="002060"/>
                </a:solidFill>
                <a:latin typeface="Overlock" panose="020B0604020202020204" charset="0"/>
                <a:cs typeface="Arial" panose="020B0604020202020204" pitchFamily="34" charset="0"/>
              </a:rPr>
              <a:t>/</a:t>
            </a:r>
            <a:r>
              <a:rPr lang="en-US" sz="3600" b="1" kern="1200" dirty="0">
                <a:solidFill>
                  <a:schemeClr val="accent5"/>
                </a:solidFill>
                <a:latin typeface="Overlock" panose="020B0604020202020204" charset="0"/>
                <a:cs typeface="Arial" panose="020B0604020202020204" pitchFamily="34" charset="0"/>
              </a:rPr>
              <a:t>Outreach Targets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7CF09-0188-0B65-014D-E54CC1F2E9E0}"/>
              </a:ext>
            </a:extLst>
          </p:cNvPr>
          <p:cNvSpPr txBox="1"/>
          <p:nvPr/>
        </p:nvSpPr>
        <p:spPr>
          <a:xfrm>
            <a:off x="5670661" y="1544785"/>
            <a:ext cx="6867557" cy="40081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Social Media: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Facebook: Photo’s, families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Instagram- teens, young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YouTube – sharable, all ages  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LinkedIn – Business, professionals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lock" panose="020B0604020202020204" charset="0"/>
              <a:ea typeface="+mn-ea"/>
              <a:cs typeface="Arial" panose="020B0604020202020204" pitchFamily="34" charset="0"/>
            </a:endParaRP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Traditional Media: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Print – news, events 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Online - responses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Radio - alerts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Community – all of the above</a:t>
            </a: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lock" panose="020B0604020202020204" charset="0"/>
              <a:ea typeface="+mn-ea"/>
              <a:cs typeface="Arial" panose="020B0604020202020204" pitchFamily="34" charset="0"/>
            </a:endParaRP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lock" panose="020B0604020202020204" charset="0"/>
              <a:ea typeface="+mn-ea"/>
              <a:cs typeface="Arial" panose="020B0604020202020204" pitchFamily="34" charset="0"/>
            </a:endParaRPr>
          </a:p>
          <a:p>
            <a:pPr marL="51435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lock" panose="020B0604020202020204" charset="0"/>
              <a:ea typeface="+mn-ea"/>
              <a:cs typeface="Arial" panose="020B06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9302A"/>
              </a:solidFill>
              <a:effectLst/>
              <a:uLnTx/>
              <a:uFillTx/>
              <a:latin typeface="Overlock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B4DF8-541C-8F86-7810-87AECFDCF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70028" y="5288145"/>
            <a:ext cx="1345116" cy="1116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5EAC2F-951B-F60F-E817-A13C458D7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7" y="707281"/>
            <a:ext cx="5257678" cy="56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6446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E470CD-EFC6-7D7E-7B6E-E1ED8916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911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9EF59-3777-BB04-50D8-61A4F5DD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556" y="0"/>
            <a:ext cx="531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81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BFCBE-68A3-3A81-92A9-25AA08B2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8" y="0"/>
            <a:ext cx="52719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4E5AAE-2630-50BF-455B-EAC4A9CF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81" y="0"/>
            <a:ext cx="5162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12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C335F-3611-9C85-C0F4-C5AFE30D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159" y="522459"/>
            <a:ext cx="505209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FF0000"/>
                </a:solidFill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Be Creative!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377D2-3DAB-CADC-BF34-88BB5A149E67}"/>
              </a:ext>
            </a:extLst>
          </p:cNvPr>
          <p:cNvSpPr txBox="1"/>
          <p:nvPr/>
        </p:nvSpPr>
        <p:spPr>
          <a:xfrm>
            <a:off x="5073716" y="1666475"/>
            <a:ext cx="6902046" cy="4836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Official Proclamations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Press Releases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800" b="1" kern="1200" dirty="0">
                <a:solidFill>
                  <a:srgbClr val="39302A"/>
                </a:solidFill>
                <a:latin typeface="Overlock" panose="020B0604020202020204" charset="0"/>
                <a:ea typeface="+mn-ea"/>
                <a:cs typeface="Arial" panose="020B0604020202020204" pitchFamily="34" charset="0"/>
              </a:rPr>
              <a:t>Signs / t-shirts / logoed items</a:t>
            </a:r>
            <a:r>
              <a:rPr lang="en-US" sz="2800" kern="1200" dirty="0">
                <a:solidFill>
                  <a:srgbClr val="39302A"/>
                </a:solidFill>
                <a:latin typeface="Overlock" panose="020B0604020202020204" charset="0"/>
                <a:ea typeface="+mn-ea"/>
                <a:cs typeface="Arial" panose="020B0604020202020204" pitchFamily="34" charset="0"/>
              </a:rPr>
              <a:t> at summer events (concerts, Farmers Markets, Parades) with a QR Code - Zazzle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Promote attendees and groups to join you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Send invites to Politicians, Healthcare orgs, Schools, Business, Scouts, Families, Senior Citizens Centers</a:t>
            </a:r>
          </a:p>
          <a:p>
            <a:pPr marL="74295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Use on Facebook and LinkedIn to Invite</a:t>
            </a:r>
          </a:p>
          <a:p>
            <a:pPr marL="74295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Arial" panose="020B0604020202020204" pitchFamily="34" charset="0"/>
              </a:rPr>
              <a:t>Flyers around your town</a:t>
            </a:r>
          </a:p>
          <a:p>
            <a:pPr marL="51435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0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51435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930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930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930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C56-87E8-B3B7-031A-238377D39FD7}"/>
              </a:ext>
            </a:extLst>
          </p:cNvPr>
          <p:cNvSpPr/>
          <p:nvPr/>
        </p:nvSpPr>
        <p:spPr>
          <a:xfrm>
            <a:off x="267628" y="345688"/>
            <a:ext cx="11661631" cy="620923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285A-0BA8-2EF0-B34A-8E2FB026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8" y="1249485"/>
            <a:ext cx="4474572" cy="4836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5C637-7D5E-1E94-3018-B83E2AA5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70028" y="5288145"/>
            <a:ext cx="1345116" cy="11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6E80F-F21A-7969-787C-01A31EEC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47" y="65315"/>
            <a:ext cx="781346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B5505-A5E5-B89A-FE81-409B3F082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97215" y="4118833"/>
            <a:ext cx="2392476" cy="19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00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634B-2674-4E98-B796-841EFBEF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184"/>
            <a:ext cx="10515600" cy="1325563"/>
          </a:xfrm>
        </p:spPr>
        <p:txBody>
          <a:bodyPr/>
          <a:lstStyle/>
          <a:p>
            <a:r>
              <a:rPr lang="en-US" dirty="0"/>
              <a:t>Using                for the WLPW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5D84-AE46-84DA-AEE0-81DF19298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90468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Raise for Rotary (</a:t>
            </a:r>
            <a:r>
              <a:rPr lang="en-US" dirty="0">
                <a:latin typeface="+mj-lt"/>
                <a:hlinkClick r:id="rId2"/>
              </a:rPr>
              <a:t>https://raise.rotary.org/</a:t>
            </a:r>
            <a:r>
              <a:rPr lang="en-US" dirty="0">
                <a:latin typeface="+mj-lt"/>
              </a:rPr>
              <a:t>) is a </a:t>
            </a:r>
            <a:r>
              <a:rPr lang="en-US" u="sng" dirty="0">
                <a:latin typeface="+mj-lt"/>
              </a:rPr>
              <a:t>limited</a:t>
            </a:r>
            <a:r>
              <a:rPr lang="en-US" dirty="0">
                <a:latin typeface="+mj-lt"/>
              </a:rPr>
              <a:t> online peer-to-peer tool that helps individuals and clubs raise money for TRF</a:t>
            </a:r>
          </a:p>
          <a:p>
            <a:endParaRPr lang="en-US" sz="1700" dirty="0">
              <a:latin typeface="+mj-lt"/>
            </a:endParaRPr>
          </a:p>
          <a:p>
            <a:r>
              <a:rPr lang="en-US" dirty="0">
                <a:latin typeface="+mj-lt"/>
              </a:rPr>
              <a:t>Pros</a:t>
            </a:r>
          </a:p>
          <a:p>
            <a:pPr lvl="1"/>
            <a:r>
              <a:rPr lang="en-US" dirty="0">
                <a:latin typeface="+mj-lt"/>
              </a:rPr>
              <a:t>Donations can be credited to Rotary members and/or their clubs</a:t>
            </a:r>
          </a:p>
          <a:p>
            <a:pPr lvl="1"/>
            <a:r>
              <a:rPr lang="en-US" dirty="0">
                <a:latin typeface="+mj-lt"/>
              </a:rPr>
              <a:t>Clubs and members can easily solicit funds towards the WLPW</a:t>
            </a:r>
          </a:p>
          <a:p>
            <a:pPr lvl="1"/>
            <a:endParaRPr lang="en-US" sz="1700" dirty="0">
              <a:latin typeface="+mj-lt"/>
            </a:endParaRPr>
          </a:p>
          <a:p>
            <a:r>
              <a:rPr lang="en-US" dirty="0">
                <a:latin typeface="+mj-lt"/>
              </a:rPr>
              <a:t>Cons</a:t>
            </a:r>
          </a:p>
          <a:p>
            <a:pPr lvl="1"/>
            <a:r>
              <a:rPr lang="en-US" dirty="0">
                <a:latin typeface="+mj-lt"/>
              </a:rPr>
              <a:t>It only goes two layers deep</a:t>
            </a:r>
          </a:p>
          <a:p>
            <a:pPr lvl="1"/>
            <a:r>
              <a:rPr lang="en-US" dirty="0">
                <a:latin typeface="+mj-lt"/>
              </a:rPr>
              <a:t>Rotary members will get individual credit for their donations only if they use </a:t>
            </a:r>
            <a:r>
              <a:rPr lang="en-US" u="sng" dirty="0">
                <a:latin typeface="+mj-lt"/>
              </a:rPr>
              <a:t>the exact same </a:t>
            </a:r>
            <a:r>
              <a:rPr lang="en-US" dirty="0">
                <a:latin typeface="+mj-lt"/>
              </a:rPr>
              <a:t>email Rotary has on record on rotary.org</a:t>
            </a:r>
          </a:p>
          <a:p>
            <a:pPr lvl="1"/>
            <a:r>
              <a:rPr lang="en-US" dirty="0">
                <a:latin typeface="+mj-lt"/>
              </a:rPr>
              <a:t>Offline donations require special handling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70ADE-D68E-E123-4AAD-1CA5239EB1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65626" y="164670"/>
            <a:ext cx="1842432" cy="1528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C179C-F3DF-0357-7D43-0A9335732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01" y="567299"/>
            <a:ext cx="1842431" cy="9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4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345690-CE7A-A498-84A2-7230F36F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D6440 will use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C5234-867C-C84C-96E1-0CC6F75D4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504344"/>
            <a:ext cx="11003955" cy="52259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Lyle will set up a RfR fundraiser for the District. (first level)</a:t>
            </a:r>
          </a:p>
          <a:p>
            <a:r>
              <a:rPr lang="en-US" dirty="0"/>
              <a:t>Each club will be invited via email to set up a fundraising page that will roll up into the District. (second level)</a:t>
            </a:r>
          </a:p>
          <a:p>
            <a:pPr lvl="1"/>
            <a:r>
              <a:rPr lang="en-US" b="1" u="sng" dirty="0"/>
              <a:t>The second level MUST be associated with a club ID during setup</a:t>
            </a:r>
            <a:r>
              <a:rPr lang="en-US" dirty="0"/>
              <a:t>.  RfR will credit all donations by non-members, or those with an email it cannot cross reference back to its rotary.org database, to the club number entered when that level was created.  </a:t>
            </a:r>
          </a:p>
          <a:p>
            <a:pPr lvl="1"/>
            <a:r>
              <a:rPr lang="en-US" dirty="0"/>
              <a:t>The club will receive an email (at the address provided at setup) every time there is an online donation.</a:t>
            </a:r>
          </a:p>
          <a:p>
            <a:r>
              <a:rPr lang="en-US" dirty="0"/>
              <a:t>When you set up your RfR page, you’ll be emailed templates and tips.  </a:t>
            </a:r>
          </a:p>
          <a:p>
            <a:pPr lvl="1"/>
            <a:r>
              <a:rPr lang="en-US" dirty="0"/>
              <a:t>D6440 will also develop and share some templates, but they should be customized to your club’s plans </a:t>
            </a:r>
          </a:p>
          <a:p>
            <a:r>
              <a:rPr lang="en-US" dirty="0"/>
              <a:t>With RfR, D6440 will create club-specific forms to solicit and submit offline donations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4E1BA-88AA-7E2F-2642-5EDAFDB9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39556" y="243604"/>
            <a:ext cx="1702598" cy="1412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A0582-A2F5-4A68-948A-8DB57E41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109" y="567299"/>
            <a:ext cx="1842431" cy="9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D9DCC-A04E-4902-231A-06579DF50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553A4C-664F-A3ED-D9B8-BA367965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060" y="497589"/>
            <a:ext cx="1842431" cy="921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2B5289-1C42-6FE4-7076-FB8DB6C9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will ONLINE               donations work?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3C456-3529-483F-84FB-3DB8D4E68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14072"/>
          </a:xfrm>
        </p:spPr>
        <p:txBody>
          <a:bodyPr>
            <a:normAutofit/>
          </a:bodyPr>
          <a:lstStyle/>
          <a:p>
            <a:r>
              <a:rPr lang="en-US" dirty="0"/>
              <a:t>If when donating online, a Rotary </a:t>
            </a:r>
            <a:r>
              <a:rPr lang="en-US" b="1" dirty="0"/>
              <a:t>member</a:t>
            </a:r>
            <a:r>
              <a:rPr lang="en-US" dirty="0"/>
              <a:t> uses </a:t>
            </a:r>
            <a:r>
              <a:rPr lang="en-US" u="sng" dirty="0"/>
              <a:t>the same email address</a:t>
            </a:r>
            <a:r>
              <a:rPr lang="en-US" dirty="0"/>
              <a:t> that is on record for their account on rotary.org, they will automatically receive credit on their TRF giving record.</a:t>
            </a:r>
          </a:p>
          <a:p>
            <a:pPr lvl="1"/>
            <a:r>
              <a:rPr lang="en-US" dirty="0"/>
              <a:t>Donations qualify for Paul Harris Fellow and Major Donor status</a:t>
            </a:r>
          </a:p>
          <a:p>
            <a:r>
              <a:rPr lang="en-US" dirty="0"/>
              <a:t>RfR will credit all online donations by </a:t>
            </a:r>
            <a:r>
              <a:rPr lang="en-US" b="1" dirty="0"/>
              <a:t>non-members</a:t>
            </a:r>
            <a:r>
              <a:rPr lang="en-US" dirty="0"/>
              <a:t>, or those with an email it cannot cross reference back to its rotary.org database, to the </a:t>
            </a:r>
            <a:r>
              <a:rPr lang="en-US" u="sng" dirty="0"/>
              <a:t>club number</a:t>
            </a:r>
            <a:r>
              <a:rPr lang="en-US" dirty="0"/>
              <a:t> entered when the RfR page was created.  </a:t>
            </a:r>
          </a:p>
          <a:p>
            <a:r>
              <a:rPr lang="en-US" dirty="0"/>
              <a:t>The club and district will receive credit for all online donations made thru a club’s RfR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DB092-7ABB-2A20-D8BC-D5A2B080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22011" y="5478061"/>
            <a:ext cx="1446004" cy="11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64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9F4A6-6477-AAD9-2837-CCC957396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222148-4B55-BAD4-3FEF-F1334EE45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060" y="497589"/>
            <a:ext cx="1842431" cy="921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FC8FFE-9D77-6DE6-F9F3-CDD34129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will OFFLINE              donations work?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2DB99-7EE9-5653-7B6D-19D57D02D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373" y="1551267"/>
            <a:ext cx="8059667" cy="50884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Remit them to TRF through either:</a:t>
            </a:r>
          </a:p>
          <a:p>
            <a:pPr lvl="1"/>
            <a:r>
              <a:rPr lang="en-US" b="1" dirty="0"/>
              <a:t>The RfR offline form for your fundraiser</a:t>
            </a:r>
            <a:r>
              <a:rPr lang="en-US" dirty="0"/>
              <a:t>.  If you intend to distribute this to potential donors, you’ll want to customize the form, which comes from RfR  (Example on right)</a:t>
            </a:r>
          </a:p>
          <a:p>
            <a:pPr lvl="1"/>
            <a:r>
              <a:rPr lang="en-US" dirty="0"/>
              <a:t>The standard TRF donation forms (</a:t>
            </a:r>
            <a:r>
              <a:rPr lang="en-US" dirty="0">
                <a:hlinkClick r:id="rId4"/>
              </a:rPr>
              <a:t>The Rotary Foundation Contribution Form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The Rotary Foundation Multiple Donor Form</a:t>
            </a:r>
            <a:r>
              <a:rPr lang="en-US" dirty="0"/>
              <a:t>)</a:t>
            </a:r>
          </a:p>
          <a:p>
            <a:r>
              <a:rPr lang="en-US" dirty="0"/>
              <a:t>Enter the amounts manually into RfR</a:t>
            </a:r>
          </a:p>
          <a:p>
            <a:pPr lvl="1"/>
            <a:r>
              <a:rPr lang="en-US" dirty="0"/>
              <a:t>Using the RfR offline form does NOT automatically update RfR!</a:t>
            </a:r>
          </a:p>
          <a:p>
            <a:pPr lvl="1"/>
            <a:r>
              <a:rPr lang="en-US" dirty="0"/>
              <a:t>You’ll enter them on the </a:t>
            </a:r>
            <a:r>
              <a:rPr lang="en-US" u="sng" dirty="0"/>
              <a:t>Edit Fundraiser</a:t>
            </a:r>
            <a:r>
              <a:rPr lang="en-US" dirty="0"/>
              <a:t> page</a:t>
            </a:r>
          </a:p>
          <a:p>
            <a:r>
              <a:rPr lang="en-US" dirty="0"/>
              <a:t>The club and district will receive credit for all donations submitted offline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B21DE-4179-3E89-6BD7-141469B017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30798" y="189805"/>
            <a:ext cx="1446004" cy="1199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93C1CC-F6ED-0621-4A75-D66401409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413" y="1825625"/>
            <a:ext cx="3366214" cy="44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1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8F28ECAB-DBFF-4E2C-7759-7AD3013D5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>
            <a:extLst>
              <a:ext uri="{FF2B5EF4-FFF2-40B4-BE49-F238E27FC236}">
                <a16:creationId xmlns:a16="http://schemas.microsoft.com/office/drawing/2014/main" id="{4C1AADE8-43E1-5A51-7355-AEE80322D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491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Overlock"/>
              <a:buNone/>
            </a:pPr>
            <a:r>
              <a:rPr lang="en-US" b="1" dirty="0">
                <a:solidFill>
                  <a:srgbClr val="0070C0"/>
                </a:solidFill>
                <a:latin typeface="Overlock"/>
                <a:sym typeface="Overlock"/>
              </a:rPr>
              <a:t>Quick intro to the WLPW</a:t>
            </a:r>
            <a:endParaRPr dirty="0"/>
          </a:p>
        </p:txBody>
      </p:sp>
      <p:sp>
        <p:nvSpPr>
          <p:cNvPr id="221" name="Google Shape;221;p3">
            <a:extLst>
              <a:ext uri="{FF2B5EF4-FFF2-40B4-BE49-F238E27FC236}">
                <a16:creationId xmlns:a16="http://schemas.microsoft.com/office/drawing/2014/main" id="{40666756-7553-49FC-809A-DFCC95895325}"/>
              </a:ext>
            </a:extLst>
          </p:cNvPr>
          <p:cNvSpPr txBox="1"/>
          <p:nvPr/>
        </p:nvSpPr>
        <p:spPr>
          <a:xfrm>
            <a:off x="713154" y="1674674"/>
            <a:ext cx="11083376" cy="904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indent="-571500">
              <a:spcAft>
                <a:spcPts val="60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dirty="0">
                <a:solidFill>
                  <a:schemeClr val="dk1"/>
                </a:solidFill>
                <a:latin typeface="Overlock" panose="020B0604020202020204" charset="0"/>
                <a:ea typeface="Malgun Gothic" panose="020B0503020000020004" pitchFamily="34" charset="-127"/>
                <a:sym typeface="Overlock"/>
              </a:rPr>
              <a:t>What is the WLPW, and what started the ball rolling?</a:t>
            </a:r>
          </a:p>
          <a:p>
            <a:pPr marL="571500" indent="-571500">
              <a:spcAft>
                <a:spcPts val="60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dirty="0">
                <a:solidFill>
                  <a:schemeClr val="dk1"/>
                </a:solidFill>
                <a:latin typeface="Overlock" panose="020B0604020202020204" charset="0"/>
                <a:ea typeface="Malgun Gothic" panose="020B0503020000020004" pitchFamily="34" charset="-127"/>
                <a:sym typeface="Overlock"/>
              </a:rPr>
              <a:t>Keystone event at One Rotary Center </a:t>
            </a:r>
          </a:p>
          <a:p>
            <a:pPr marL="571500" indent="-571500">
              <a:spcAft>
                <a:spcPts val="60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dirty="0">
                <a:solidFill>
                  <a:schemeClr val="dk1"/>
                </a:solidFill>
                <a:latin typeface="Overlock" panose="020B0604020202020204" charset="0"/>
                <a:ea typeface="Malgun Gothic" panose="020B0503020000020004" pitchFamily="34" charset="-127"/>
                <a:sym typeface="Overlock"/>
              </a:rPr>
              <a:t>Who’s planning to participate?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dirty="0">
                <a:solidFill>
                  <a:schemeClr val="dk1"/>
                </a:solidFill>
                <a:latin typeface="Overlock" panose="020B0604020202020204" charset="0"/>
                <a:ea typeface="Malgun Gothic" panose="020B0503020000020004" pitchFamily="34" charset="-127"/>
                <a:sym typeface="Overlock"/>
              </a:rPr>
              <a:t>Resources on rotary6440.org 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endParaRPr lang="en-US" sz="36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sym typeface="Overlock"/>
            </a:endParaRP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4400" b="1" dirty="0">
                <a:solidFill>
                  <a:srgbClr val="0070C0"/>
                </a:solidFill>
                <a:latin typeface="Overlock" panose="020B0604020202020204" charset="0"/>
                <a:ea typeface="Malgun Gothic" panose="020B0503020000020004" pitchFamily="34" charset="-127"/>
                <a:sym typeface="Overlock"/>
              </a:rPr>
              <a:t>Peer-to-peer fundraising: Raise for Rotary</a:t>
            </a: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endParaRPr lang="en-US" sz="1800" b="1" dirty="0">
              <a:solidFill>
                <a:srgbClr val="0070C0"/>
              </a:solidFill>
              <a:latin typeface="Overlock" panose="020B0604020202020204" charset="0"/>
              <a:ea typeface="Malgun Gothic" panose="020B0503020000020004" pitchFamily="34" charset="-127"/>
              <a:sym typeface="Overlock"/>
            </a:endParaRP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4400" b="1" dirty="0">
                <a:solidFill>
                  <a:srgbClr val="0070C0"/>
                </a:solidFill>
                <a:latin typeface="Overlock" panose="020B0604020202020204" charset="0"/>
                <a:ea typeface="Malgun Gothic" panose="020B0503020000020004" pitchFamily="34" charset="-127"/>
                <a:sym typeface="Overlock"/>
              </a:rPr>
              <a:t>Roundtable discussion</a:t>
            </a:r>
          </a:p>
          <a:p>
            <a:pPr lvl="5">
              <a:buClr>
                <a:schemeClr val="dk1"/>
              </a:buClr>
              <a:buSzPts val="3600"/>
              <a:tabLst>
                <a:tab pos="1141413" algn="l"/>
              </a:tabLst>
            </a:pPr>
            <a:endParaRPr lang="en-US"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sym typeface="Overlock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endParaRPr lang="en-US"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sym typeface="Overlock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endParaRPr lang="en-US"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sym typeface="Overlock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endParaRPr lang="en-US" sz="3200" dirty="0">
              <a:latin typeface="Overlock" panose="020B0604020202020204" charset="0"/>
              <a:ea typeface="Malgun Gothic" panose="020B0503020000020004" pitchFamily="34" charset="-127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endParaRPr sz="3200" dirty="0">
              <a:latin typeface="Overlock" panose="020B0604020202020204" charset="0"/>
              <a:ea typeface="Malgun Gothic" panose="020B0503020000020004" pitchFamily="34" charset="-127"/>
            </a:endParaRPr>
          </a:p>
          <a:p>
            <a:pPr marL="5715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cs typeface="Overlock"/>
              <a:sym typeface="Overlock"/>
            </a:endParaRPr>
          </a:p>
        </p:txBody>
      </p:sp>
      <p:pic>
        <p:nvPicPr>
          <p:cNvPr id="223" name="Google Shape;223;p3">
            <a:extLst>
              <a:ext uri="{FF2B5EF4-FFF2-40B4-BE49-F238E27FC236}">
                <a16:creationId xmlns:a16="http://schemas.microsoft.com/office/drawing/2014/main" id="{F496FD4A-0446-6529-153D-82AD455C32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739791" y="299042"/>
            <a:ext cx="1527128" cy="1267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340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93ED-1E48-8418-95C3-6B4E1E96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84" y="2432822"/>
            <a:ext cx="441754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Club – when you click the link you receive by email, the first thing you’ll be see is a page to set your fundraising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E8525-549B-ADFD-AD8E-9BF4CA477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438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96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9A76-B0E7-2D23-3561-16BE33356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97" y="241557"/>
            <a:ext cx="3198341" cy="6060389"/>
          </a:xfrm>
        </p:spPr>
        <p:txBody>
          <a:bodyPr>
            <a:noAutofit/>
          </a:bodyPr>
          <a:lstStyle/>
          <a:p>
            <a:r>
              <a:rPr lang="en-US" sz="3600" dirty="0"/>
              <a:t>Club: </a:t>
            </a:r>
            <a:br>
              <a:rPr lang="en-US" sz="3600" dirty="0"/>
            </a:br>
            <a:r>
              <a:rPr lang="en-US" sz="3600" dirty="0"/>
              <a:t>- Use the name of the Club, not an individual, in the First Name field.  Note: 20 character max</a:t>
            </a:r>
            <a:br>
              <a:rPr lang="en-US" sz="3600" dirty="0"/>
            </a:br>
            <a:r>
              <a:rPr lang="en-US" sz="3600" dirty="0"/>
              <a:t>- Use the club’s email</a:t>
            </a:r>
            <a:br>
              <a:rPr lang="en-US" sz="3600" dirty="0"/>
            </a:br>
            <a:r>
              <a:rPr lang="en-US" sz="3600" dirty="0"/>
              <a:t>- Don’t forget your Club ID number!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26415-3ADE-3574-6982-C0205467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7249"/>
            <a:ext cx="43029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ACCD58-3CDA-60E2-0108-F4596B688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998" y="0"/>
            <a:ext cx="4088556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EBBC9A-FD21-0A3D-EE7C-D3F52B21D8F3}"/>
              </a:ext>
            </a:extLst>
          </p:cNvPr>
          <p:cNvSpPr txBox="1"/>
          <p:nvPr/>
        </p:nvSpPr>
        <p:spPr>
          <a:xfrm>
            <a:off x="1087395" y="3807940"/>
            <a:ext cx="19029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15E4B-7D33-1CA1-D40A-5EA526344CE4}"/>
              </a:ext>
            </a:extLst>
          </p:cNvPr>
          <p:cNvSpPr txBox="1"/>
          <p:nvPr/>
        </p:nvSpPr>
        <p:spPr>
          <a:xfrm>
            <a:off x="1029730" y="3043198"/>
            <a:ext cx="1902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Long Grove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AED8FA-3071-6686-04C3-96B0335CC25A}"/>
              </a:ext>
            </a:extLst>
          </p:cNvPr>
          <p:cNvSpPr txBox="1"/>
          <p:nvPr/>
        </p:nvSpPr>
        <p:spPr>
          <a:xfrm>
            <a:off x="121525" y="3364014"/>
            <a:ext cx="965870" cy="738664"/>
          </a:xfrm>
          <a:prstGeom prst="rect">
            <a:avLst/>
          </a:prstGeom>
          <a:noFill/>
          <a:ln w="38100">
            <a:solidFill>
              <a:srgbClr val="ED323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Note: 20 character max</a:t>
            </a:r>
          </a:p>
        </p:txBody>
      </p:sp>
    </p:spTree>
    <p:extLst>
      <p:ext uri="{BB962C8B-B14F-4D97-AF65-F5344CB8AC3E}">
        <p14:creationId xmlns:p14="http://schemas.microsoft.com/office/powerpoint/2010/main" val="3270278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72B9-8DAE-468E-20D0-875D97BE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689" y="2766218"/>
            <a:ext cx="2034310" cy="1325563"/>
          </a:xfrm>
        </p:spPr>
        <p:txBody>
          <a:bodyPr>
            <a:noAutofit/>
          </a:bodyPr>
          <a:lstStyle/>
          <a:p>
            <a:r>
              <a:rPr lang="en-US" sz="3600" dirty="0"/>
              <a:t>Clubs will report offline donations here, to add them to their totals.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F70D-2E3D-93A2-3978-C0F29AB9C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39134-2B68-03E8-A48D-68D0C878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723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9DD80-A8F3-2B36-84F3-AB4355683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788" y="0"/>
            <a:ext cx="501594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6A8C42-C9ED-FBA2-FFFB-14E8DBF4BBDA}"/>
              </a:ext>
            </a:extLst>
          </p:cNvPr>
          <p:cNvSpPr/>
          <p:nvPr/>
        </p:nvSpPr>
        <p:spPr>
          <a:xfrm>
            <a:off x="5103788" y="1145059"/>
            <a:ext cx="4863996" cy="5099222"/>
          </a:xfrm>
          <a:prstGeom prst="rect">
            <a:avLst/>
          </a:prstGeom>
          <a:noFill/>
          <a:ln w="38100">
            <a:solidFill>
              <a:srgbClr val="ED32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lock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024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7B9C7B-EC4B-E577-7E8A-73E2EA53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96" y="1507524"/>
            <a:ext cx="4417541" cy="29175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If the Club would prefer that Lyle set up your Raise for Rotary page, you must provide: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C0B3E8-4AC8-61AA-7D9D-C433A8BD9B47}"/>
              </a:ext>
            </a:extLst>
          </p:cNvPr>
          <p:cNvSpPr txBox="1">
            <a:spLocks/>
          </p:cNvSpPr>
          <p:nvPr/>
        </p:nvSpPr>
        <p:spPr>
          <a:xfrm>
            <a:off x="6518190" y="856735"/>
            <a:ext cx="4417541" cy="484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/>
                <a:ea typeface="+mj-ea"/>
                <a:cs typeface="+mj-cs"/>
                <a:sym typeface="Arial"/>
              </a:rPr>
              <a:t>Club Fundraising Goal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lock"/>
              <a:ea typeface="+mj-ea"/>
              <a:cs typeface="+mj-cs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/>
                <a:ea typeface="+mj-ea"/>
                <a:cs typeface="+mj-cs"/>
                <a:sym typeface="Arial"/>
              </a:rPr>
              <a:t>Club Email Address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lock"/>
              <a:ea typeface="+mj-ea"/>
              <a:cs typeface="+mj-cs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/>
                <a:ea typeface="+mj-ea"/>
                <a:cs typeface="+mj-cs"/>
                <a:sym typeface="Arial"/>
              </a:rPr>
              <a:t>Club ID Number</a:t>
            </a:r>
          </a:p>
        </p:txBody>
      </p:sp>
    </p:spTree>
    <p:extLst>
      <p:ext uri="{BB962C8B-B14F-4D97-AF65-F5344CB8AC3E}">
        <p14:creationId xmlns:p14="http://schemas.microsoft.com/office/powerpoint/2010/main" val="478216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2891-7737-0934-76BE-2BFCBAC7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66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Overlock" panose="020B0604020202020204" charset="0"/>
              </a:rPr>
              <a:t>Let’s get started!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02903-5159-098A-7F93-C8AD703C8FF2}"/>
              </a:ext>
            </a:extLst>
          </p:cNvPr>
          <p:cNvSpPr txBox="1"/>
          <p:nvPr/>
        </p:nvSpPr>
        <p:spPr>
          <a:xfrm>
            <a:off x="714724" y="2023739"/>
            <a:ext cx="9884851" cy="4619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Register at rotary6440.org (scan QR code)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Educate your club members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get them excited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Plan and share it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Start recruiting partners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Connect with your local  media – plant the seed now and get on their radar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lock" panose="020B0604020202020204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Join our D6440 monthly (or so) calls –</a:t>
            </a:r>
            <a:r>
              <a:rPr lang="en-US" sz="2400" b="1" kern="1200" dirty="0">
                <a:solidFill>
                  <a:prstClr val="black"/>
                </a:solidFill>
                <a:latin typeface="Overlock" panose="020B0604020202020204" charset="0"/>
                <a:ea typeface="+mn-ea"/>
                <a:cs typeface="+mn-cs"/>
              </a:rPr>
              <a:t> Monday, June 29</a:t>
            </a:r>
            <a:r>
              <a:rPr lang="en-US" sz="2400" b="1" kern="1200" baseline="30000" dirty="0">
                <a:solidFill>
                  <a:prstClr val="black"/>
                </a:solidFill>
                <a:latin typeface="Overlock" panose="020B0604020202020204" charset="0"/>
                <a:ea typeface="+mn-ea"/>
                <a:cs typeface="+mn-cs"/>
              </a:rPr>
              <a:t>th</a:t>
            </a:r>
            <a:r>
              <a:rPr lang="en-US" sz="2400" b="1" kern="1200" dirty="0">
                <a:solidFill>
                  <a:prstClr val="black"/>
                </a:solidFill>
                <a:latin typeface="Overlock" panose="020B0604020202020204" charset="0"/>
                <a:ea typeface="+mn-ea"/>
                <a:cs typeface="+mn-cs"/>
              </a:rPr>
              <a:t> 6pm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  <a:hlinkClick r:id="rId2"/>
              </a:rPr>
              <a:t>https://us06web.zoom.us/j/83547306982?pwd=QMNOcPACWiKjPIZRwmKEar25bdQz03.1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 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lock" panose="020B0604020202020204" charset="0"/>
                <a:ea typeface="+mn-ea"/>
                <a:cs typeface="+mn-cs"/>
              </a:rPr>
              <a:t>Meeting ID: 835 4730 6982  Passcode: 516635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1015E-399E-EB46-13E4-08E8A3D9E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995" y="329184"/>
            <a:ext cx="2485160" cy="216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7735A-3D58-E147-BB9A-325D0D03D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05" y="429022"/>
            <a:ext cx="4781740" cy="396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4401C-FD6B-570C-4CF2-A6B70156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34" y="429022"/>
            <a:ext cx="5216696" cy="4579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64FC7-52CB-3A3D-8F85-1627D6B6D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405" y="4754244"/>
            <a:ext cx="6779741" cy="1805797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437033E1-0188-2606-7BF6-C0250EA6345F}"/>
              </a:ext>
            </a:extLst>
          </p:cNvPr>
          <p:cNvSpPr/>
          <p:nvPr/>
        </p:nvSpPr>
        <p:spPr>
          <a:xfrm>
            <a:off x="586282" y="264429"/>
            <a:ext cx="4876800" cy="474417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BE2A18A5-9929-A49D-F6AE-EC5EA6F93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">
            <a:extLst>
              <a:ext uri="{FF2B5EF4-FFF2-40B4-BE49-F238E27FC236}">
                <a16:creationId xmlns:a16="http://schemas.microsoft.com/office/drawing/2014/main" id="{BAF5B794-9D01-1CD3-163B-6689FD3622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567657" y="1205270"/>
            <a:ext cx="5359327" cy="444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FAFF2-44A0-DA7E-1590-7F5C76C14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67" y="1078025"/>
            <a:ext cx="4404742" cy="47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8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7868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Overlock"/>
              <a:buNone/>
            </a:pPr>
            <a:r>
              <a:rPr lang="en-US" sz="4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Event Logistics</a:t>
            </a:r>
            <a:endParaRPr dirty="0"/>
          </a:p>
        </p:txBody>
      </p:sp>
      <p:sp>
        <p:nvSpPr>
          <p:cNvPr id="230" name="Google Shape;230;p4"/>
          <p:cNvSpPr txBox="1">
            <a:spLocks noGrp="1"/>
          </p:cNvSpPr>
          <p:nvPr>
            <p:ph type="body" idx="1"/>
          </p:nvPr>
        </p:nvSpPr>
        <p:spPr>
          <a:xfrm>
            <a:off x="862584" y="1548957"/>
            <a:ext cx="11061938" cy="502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Clubs agree to: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Play"/>
              <a:buAutoNum type="arabicPeriod"/>
            </a:pPr>
            <a:r>
              <a:rPr lang="en-US" sz="4000" b="1" i="1" dirty="0">
                <a:solidFill>
                  <a:srgbClr val="222222"/>
                </a:solidFill>
                <a:latin typeface="Overlock"/>
                <a:ea typeface="Overlock"/>
                <a:cs typeface="Overlock"/>
                <a:sym typeface="Overlock"/>
              </a:rPr>
              <a:t>Start the walk at 10:00AM CST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Play"/>
              <a:buAutoNum type="arabicPeriod"/>
            </a:pPr>
            <a:r>
              <a:rPr lang="en-US" sz="3200" dirty="0">
                <a:solidFill>
                  <a:srgbClr val="222222"/>
                </a:solidFill>
                <a:latin typeface="Overlock"/>
                <a:ea typeface="Overlock"/>
                <a:cs typeface="Overlock"/>
                <a:sym typeface="Overlock"/>
              </a:rPr>
              <a:t>Use the designated “World’s Largest Polio Walk” logo for their events on all print and related materials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2222"/>
              </a:buClr>
              <a:buSzPct val="100000"/>
              <a:buChar char="•"/>
            </a:pPr>
            <a:r>
              <a:rPr lang="en-US" sz="3200" dirty="0">
                <a:solidFill>
                  <a:srgbClr val="222222"/>
                </a:solidFill>
                <a:latin typeface="Overlock"/>
                <a:ea typeface="Overlock"/>
                <a:cs typeface="Overlock"/>
                <a:sym typeface="Overlock"/>
              </a:rPr>
              <a:t>Follow Rotary’s branding guidelines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Play"/>
              <a:buAutoNum type="arabicPeriod"/>
            </a:pPr>
            <a:r>
              <a:rPr lang="en-US" sz="3200" dirty="0">
                <a:solidFill>
                  <a:srgbClr val="222222"/>
                </a:solidFill>
                <a:latin typeface="Overlock"/>
                <a:ea typeface="Overlock"/>
                <a:cs typeface="Overlock"/>
                <a:sym typeface="Overlock"/>
              </a:rPr>
              <a:t>Have a designated “World’s Largest Polio Walk” Champion, who will participate on ZOOM calls to share ideas, discuss progress, and resolve needs.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Play"/>
              <a:buAutoNum type="arabicPeriod"/>
            </a:pPr>
            <a:r>
              <a:rPr lang="en-US" sz="3200" dirty="0">
                <a:solidFill>
                  <a:srgbClr val="222222"/>
                </a:solidFill>
                <a:latin typeface="Overlock"/>
                <a:ea typeface="Overlock"/>
                <a:cs typeface="Overlock"/>
                <a:sym typeface="Overlock"/>
              </a:rPr>
              <a:t>Have their Champion report their results – participation, publicity, fundraising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2222"/>
              </a:buClr>
              <a:buSzPct val="100000"/>
              <a:buChar char="•"/>
            </a:pPr>
            <a:r>
              <a:rPr lang="en-US" sz="3200" dirty="0">
                <a:solidFill>
                  <a:srgbClr val="222222"/>
                </a:solidFill>
                <a:latin typeface="Overlock"/>
                <a:ea typeface="Overlock"/>
                <a:cs typeface="Overlock"/>
                <a:sym typeface="Overlock"/>
              </a:rPr>
              <a:t>Use Raise for Rotary to encourage and track giving</a:t>
            </a:r>
            <a:endParaRPr dirty="0"/>
          </a:p>
          <a:p>
            <a:pPr marL="228600" lvl="0" indent="-406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dirty="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31" name="Google Shape;231;p4"/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739791" y="299042"/>
            <a:ext cx="1527128" cy="126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 txBox="1">
            <a:spLocks noGrp="1"/>
          </p:cNvSpPr>
          <p:nvPr>
            <p:ph type="title"/>
          </p:nvPr>
        </p:nvSpPr>
        <p:spPr>
          <a:xfrm>
            <a:off x="838200" y="3491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Overlock"/>
              <a:buNone/>
            </a:pPr>
            <a:r>
              <a:rPr lang="en-US" b="1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Goals for the Walk</a:t>
            </a:r>
            <a:endParaRPr/>
          </a:p>
        </p:txBody>
      </p:sp>
      <p:sp>
        <p:nvSpPr>
          <p:cNvPr id="221" name="Google Shape;221;p3"/>
          <p:cNvSpPr txBox="1"/>
          <p:nvPr/>
        </p:nvSpPr>
        <p:spPr>
          <a:xfrm>
            <a:off x="838200" y="1764792"/>
            <a:ext cx="1033124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b="0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Increase awareness of Rotary’s efforts to eradicate Polio and share consistent talking points on Polio eradication efforts and current efforts being made</a:t>
            </a:r>
            <a:endParaRPr/>
          </a:p>
          <a:p>
            <a:pPr marL="5715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838199" y="3429000"/>
            <a:ext cx="10114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⮚"/>
            </a:pPr>
            <a:r>
              <a:rPr lang="en-US" sz="3600" b="0" i="0" u="none" strike="noStrike" cap="non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Raise money to support efforts to end Polio</a:t>
            </a:r>
            <a:endParaRPr/>
          </a:p>
        </p:txBody>
      </p:sp>
      <p:pic>
        <p:nvPicPr>
          <p:cNvPr id="223" name="Google Shape;223;p3"/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739791" y="274329"/>
            <a:ext cx="1527128" cy="126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DC70F1FB-D79D-F283-AB11-70552A08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>
            <a:extLst>
              <a:ext uri="{FF2B5EF4-FFF2-40B4-BE49-F238E27FC236}">
                <a16:creationId xmlns:a16="http://schemas.microsoft.com/office/drawing/2014/main" id="{587033C4-1B08-F7DD-E1DD-6627FF4E5C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04" y="3491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Overlock"/>
              <a:buNone/>
            </a:pPr>
            <a:r>
              <a:rPr lang="en-US" b="1" dirty="0">
                <a:solidFill>
                  <a:srgbClr val="0070C0"/>
                </a:solidFill>
                <a:latin typeface="Overlock"/>
                <a:sym typeface="Overlock"/>
              </a:rPr>
              <a:t>Keystone Event</a:t>
            </a:r>
            <a:br>
              <a:rPr lang="en-US" b="1" dirty="0">
                <a:solidFill>
                  <a:srgbClr val="0070C0"/>
                </a:solidFill>
                <a:latin typeface="Overlock"/>
                <a:sym typeface="Overlock"/>
              </a:rPr>
            </a:br>
            <a:r>
              <a:rPr lang="en-US" b="1" dirty="0">
                <a:solidFill>
                  <a:srgbClr val="0070C0"/>
                </a:solidFill>
                <a:latin typeface="Overlock"/>
                <a:sym typeface="Overlock"/>
              </a:rPr>
              <a:t>One Rotary Center</a:t>
            </a:r>
            <a:endParaRPr dirty="0"/>
          </a:p>
        </p:txBody>
      </p:sp>
      <p:sp>
        <p:nvSpPr>
          <p:cNvPr id="221" name="Google Shape;221;p3">
            <a:extLst>
              <a:ext uri="{FF2B5EF4-FFF2-40B4-BE49-F238E27FC236}">
                <a16:creationId xmlns:a16="http://schemas.microsoft.com/office/drawing/2014/main" id="{E8E5A148-1650-8DBE-2FE8-256BEE7EFC50}"/>
              </a:ext>
            </a:extLst>
          </p:cNvPr>
          <p:cNvSpPr txBox="1"/>
          <p:nvPr/>
        </p:nvSpPr>
        <p:spPr>
          <a:xfrm>
            <a:off x="713154" y="1334902"/>
            <a:ext cx="11083376" cy="794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2800" dirty="0">
              <a:latin typeface="Overlock" panose="020B0604020202020204" charset="0"/>
            </a:endParaRPr>
          </a:p>
          <a:p>
            <a:r>
              <a:rPr lang="en-US" sz="2800" dirty="0">
                <a:latin typeface="Overlock" panose="020B0604020202020204" charset="0"/>
              </a:rPr>
              <a:t>Governor Elect Rick and our district’s public image chair, Kathi Quinn, want a cornerstone kickoff for the event at One Rotary Center. </a:t>
            </a:r>
          </a:p>
          <a:p>
            <a:endParaRPr lang="en-US" sz="2800" dirty="0">
              <a:latin typeface="Overlock" panose="020B0604020202020204" charset="0"/>
            </a:endParaRPr>
          </a:p>
          <a:p>
            <a:r>
              <a:rPr lang="en-US" sz="2800" dirty="0">
                <a:latin typeface="Overlock" panose="020B0604020202020204" charset="0"/>
              </a:rPr>
              <a:t>Rick’s vision is that there are a limited number of speakers, including some RI / TRF dignitaries, and Honorary Walk Marshalls from the Blane Family Foundation.  Kathi knows this will be attractive to the media, especially if we have a good number of people starting the walk from ORC at 10AM.</a:t>
            </a:r>
          </a:p>
          <a:p>
            <a:endParaRPr lang="en-US" sz="2800" dirty="0">
              <a:latin typeface="Overlock" panose="020B0604020202020204" charset="0"/>
            </a:endParaRPr>
          </a:p>
          <a:p>
            <a:r>
              <a:rPr lang="en-US" sz="2800" dirty="0">
                <a:latin typeface="Overlock" panose="020B0604020202020204" charset="0"/>
              </a:rPr>
              <a:t>What happens after the starting gun is up to the Evanston Area clubs!</a:t>
            </a:r>
          </a:p>
          <a:p>
            <a:r>
              <a:rPr lang="en-US" sz="2800" b="1" dirty="0">
                <a:solidFill>
                  <a:srgbClr val="0070C0"/>
                </a:solidFill>
                <a:latin typeface="Overlock" panose="020B0604020202020204" charset="0"/>
              </a:rPr>
              <a:t>Evanston Lighthouse, Evanston, Evanston Nouveau, Wilmette, Winnetka – Northfield </a:t>
            </a:r>
            <a:r>
              <a:rPr lang="en-US" sz="2800" dirty="0">
                <a:solidFill>
                  <a:schemeClr val="tx1"/>
                </a:solidFill>
                <a:latin typeface="Overlock" panose="020B0604020202020204" charset="0"/>
              </a:rPr>
              <a:t>are expected to collaborate.</a:t>
            </a:r>
            <a:endParaRPr lang="en-US" sz="2800" b="1" dirty="0">
              <a:solidFill>
                <a:srgbClr val="0070C0"/>
              </a:solidFill>
              <a:latin typeface="Overlock" panose="020B0604020202020204" charset="0"/>
            </a:endParaRPr>
          </a:p>
          <a:p>
            <a:r>
              <a:rPr lang="en-US" dirty="0">
                <a:latin typeface="Overlock" panose="020B0604020202020204" charset="0"/>
              </a:rPr>
              <a:t> </a:t>
            </a:r>
            <a:endParaRPr lang="en-US"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sym typeface="Overlock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endParaRPr lang="en-US" sz="3200" dirty="0">
              <a:latin typeface="Overlock" panose="020B0604020202020204" charset="0"/>
              <a:ea typeface="Malgun Gothic" panose="020B0503020000020004" pitchFamily="34" charset="-127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endParaRPr sz="3200" dirty="0">
              <a:latin typeface="Overlock" panose="020B0604020202020204" charset="0"/>
              <a:ea typeface="Malgun Gothic" panose="020B0503020000020004" pitchFamily="34" charset="-127"/>
            </a:endParaRPr>
          </a:p>
          <a:p>
            <a:pPr marL="5715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Overlock" panose="020B0604020202020204" charset="0"/>
              <a:ea typeface="Malgun Gothic" panose="020B0503020000020004" pitchFamily="34" charset="-127"/>
              <a:cs typeface="Overlock"/>
              <a:sym typeface="Overlock"/>
            </a:endParaRPr>
          </a:p>
        </p:txBody>
      </p:sp>
      <p:pic>
        <p:nvPicPr>
          <p:cNvPr id="223" name="Google Shape;223;p3">
            <a:extLst>
              <a:ext uri="{FF2B5EF4-FFF2-40B4-BE49-F238E27FC236}">
                <a16:creationId xmlns:a16="http://schemas.microsoft.com/office/drawing/2014/main" id="{EED1433C-F5A8-6E3A-8412-BD04A43086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739791" y="299042"/>
            <a:ext cx="1527128" cy="1267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67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EDB96B53-E8E3-E26D-53B4-C54867FE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>
            <a:extLst>
              <a:ext uri="{FF2B5EF4-FFF2-40B4-BE49-F238E27FC236}">
                <a16:creationId xmlns:a16="http://schemas.microsoft.com/office/drawing/2014/main" id="{3A90293B-C6CB-6201-62A0-254C97F01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Overlock"/>
              <a:buNone/>
            </a:pPr>
            <a:r>
              <a:rPr lang="en-US" sz="4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Likely D6440 Events / Partners</a:t>
            </a:r>
            <a:endParaRPr dirty="0"/>
          </a:p>
        </p:txBody>
      </p:sp>
      <p:pic>
        <p:nvPicPr>
          <p:cNvPr id="252" name="Google Shape;252;p7">
            <a:extLst>
              <a:ext uri="{FF2B5EF4-FFF2-40B4-BE49-F238E27FC236}">
                <a16:creationId xmlns:a16="http://schemas.microsoft.com/office/drawing/2014/main" id="{ABA3F0A5-BF6C-F220-7CA2-400C229E9DF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9677953" y="365911"/>
            <a:ext cx="1531465" cy="127089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7">
            <a:extLst>
              <a:ext uri="{FF2B5EF4-FFF2-40B4-BE49-F238E27FC236}">
                <a16:creationId xmlns:a16="http://schemas.microsoft.com/office/drawing/2014/main" id="{75BE3563-01BE-A2C4-2C40-ABC1C51AF801}"/>
              </a:ext>
            </a:extLst>
          </p:cNvPr>
          <p:cNvSpPr txBox="1"/>
          <p:nvPr/>
        </p:nvSpPr>
        <p:spPr>
          <a:xfrm>
            <a:off x="951300" y="1759885"/>
            <a:ext cx="10402500" cy="48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Northbrook</a:t>
            </a: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, Highland Park – Highwood, Glenview Sunrise, Deerfield – </a:t>
            </a:r>
            <a:r>
              <a:rPr lang="en-US" sz="2800" b="1" u="sng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Walk to or from Ravinia to ORC.</a:t>
            </a:r>
            <a:endParaRPr lang="en-US" sz="2800" b="1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Walkers to join enroute. 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Interact to engage onlookers, real-time interviews on social media. 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Activity at each border. 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Arlington Heights, </a:t>
            </a:r>
            <a:r>
              <a:rPr lang="en-US" sz="2800" dirty="0">
                <a:solidFill>
                  <a:schemeClr val="tx1"/>
                </a:solidFill>
                <a:latin typeface="Overlock"/>
                <a:ea typeface="Overlock"/>
                <a:cs typeface="Overlock"/>
                <a:sym typeface="Overlock"/>
              </a:rPr>
              <a:t>Buffalo Grove</a:t>
            </a: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– </a:t>
            </a:r>
            <a:r>
              <a:rPr lang="en-US" sz="2800" b="1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Walk around Lake Arlington.  </a:t>
            </a:r>
            <a:r>
              <a:rPr lang="en-US" sz="2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Finish with a community celebration with food trucks, music, bouncy castles.  </a:t>
            </a:r>
          </a:p>
          <a:p>
            <a:pPr lvl="0"/>
            <a:endParaRPr lang="en-US" sz="10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Overlock"/>
                <a:ea typeface="Overlock"/>
                <a:cs typeface="Overlock"/>
                <a:sym typeface="Overlock"/>
              </a:rPr>
              <a:t>Glen Ellyn </a:t>
            </a:r>
            <a:r>
              <a:rPr lang="en-US" sz="2800" dirty="0">
                <a:solidFill>
                  <a:schemeClr val="tx1"/>
                </a:solidFill>
                <a:latin typeface="Overlock"/>
                <a:ea typeface="Overlock"/>
                <a:cs typeface="Overlock"/>
                <a:sym typeface="Overlock"/>
              </a:rPr>
              <a:t>– Conflict with Halloween parade; now looking to partner with other clubs.  Plan had been for a two mile walk.  Rotary and Interact members at different points with booths, signs, stickers, info.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tx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233506887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lio Walk">
      <a:majorFont>
        <a:latin typeface="Overlock"/>
        <a:ea typeface=""/>
        <a:cs typeface=""/>
      </a:majorFont>
      <a:minorFont>
        <a:latin typeface="Overlo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olio Walk">
      <a:majorFont>
        <a:latin typeface="Overlock"/>
        <a:ea typeface=""/>
        <a:cs typeface=""/>
      </a:majorFont>
      <a:minorFont>
        <a:latin typeface="Overlo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olio Walk">
      <a:majorFont>
        <a:latin typeface="Overlock"/>
        <a:ea typeface=""/>
        <a:cs typeface=""/>
      </a:majorFont>
      <a:minorFont>
        <a:latin typeface="Overlo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7080</TotalTime>
  <Words>1488</Words>
  <Application>Microsoft Office PowerPoint</Application>
  <PresentationFormat>Widescreen</PresentationFormat>
  <Paragraphs>189</Paragraphs>
  <Slides>34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Overlock</vt:lpstr>
      <vt:lpstr>Calibri</vt:lpstr>
      <vt:lpstr>Noto Sans Symbols</vt:lpstr>
      <vt:lpstr>Open Sans</vt:lpstr>
      <vt:lpstr>Aptos</vt:lpstr>
      <vt:lpstr>Play</vt:lpstr>
      <vt:lpstr>Arial</vt:lpstr>
      <vt:lpstr>2_Office Theme</vt:lpstr>
      <vt:lpstr>5_Office Theme</vt:lpstr>
      <vt:lpstr>Office Theme</vt:lpstr>
      <vt:lpstr>3_Office Theme</vt:lpstr>
      <vt:lpstr>PowerPoint Presentation</vt:lpstr>
      <vt:lpstr>PowerPoint Presentation</vt:lpstr>
      <vt:lpstr>Quick intro to the WLPW</vt:lpstr>
      <vt:lpstr>PowerPoint Presentation</vt:lpstr>
      <vt:lpstr>PowerPoint Presentation</vt:lpstr>
      <vt:lpstr>Event Logistics</vt:lpstr>
      <vt:lpstr>Goals for the Walk</vt:lpstr>
      <vt:lpstr>Keystone Event One Rotary Center</vt:lpstr>
      <vt:lpstr>Likely D6440 Events / Partners</vt:lpstr>
      <vt:lpstr>Likely D6440 Events / Partners</vt:lpstr>
      <vt:lpstr>PowerPoint Presentation</vt:lpstr>
      <vt:lpstr>FAQ  </vt:lpstr>
      <vt:lpstr>Event Recognition and Follow Up</vt:lpstr>
      <vt:lpstr>PowerPoint Presentation</vt:lpstr>
      <vt:lpstr>Coming your way….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Media/Outreach Targets</vt:lpstr>
      <vt:lpstr>PowerPoint Presentation</vt:lpstr>
      <vt:lpstr>PowerPoint Presentation</vt:lpstr>
      <vt:lpstr>Be Creative!</vt:lpstr>
      <vt:lpstr>PowerPoint Presentation</vt:lpstr>
      <vt:lpstr>Using                for the WLPW  </vt:lpstr>
      <vt:lpstr>How D6440 will use </vt:lpstr>
      <vt:lpstr>How will ONLINE               donations work?</vt:lpstr>
      <vt:lpstr>How will OFFLINE              donations work?</vt:lpstr>
      <vt:lpstr>Club – when you click the link you receive by email, the first thing you’ll be see is a page to set your fundraising goal</vt:lpstr>
      <vt:lpstr>Club:  - Use the name of the Club, not an individual, in the First Name field.  Note: 20 character max - Use the club’s email - Don’t forget your Club ID number!</vt:lpstr>
      <vt:lpstr>Clubs will report offline donations here, to add them to their totals.</vt:lpstr>
      <vt:lpstr>If the Club would prefer that Lyle set up your Raise for Rotary page, you must provide:</vt:lpstr>
      <vt:lpstr>Let’s get started!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Lyle Staab</dc:creator>
  <cp:lastModifiedBy>Lyle Staab</cp:lastModifiedBy>
  <cp:revision>21</cp:revision>
  <dcterms:created xsi:type="dcterms:W3CDTF">2024-10-04T21:39:28Z</dcterms:created>
  <dcterms:modified xsi:type="dcterms:W3CDTF">2026-06-03T01:43:21Z</dcterms:modified>
</cp:coreProperties>
</file>