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3"/>
  </p:handoutMasterIdLst>
  <p:sldIdLst>
    <p:sldId id="256" r:id="rId2"/>
    <p:sldId id="286" r:id="rId3"/>
    <p:sldId id="298" r:id="rId4"/>
    <p:sldId id="293" r:id="rId5"/>
    <p:sldId id="281" r:id="rId6"/>
    <p:sldId id="263" r:id="rId7"/>
    <p:sldId id="258" r:id="rId8"/>
    <p:sldId id="259" r:id="rId9"/>
    <p:sldId id="260" r:id="rId10"/>
    <p:sldId id="294" r:id="rId11"/>
    <p:sldId id="261" r:id="rId12"/>
    <p:sldId id="262" r:id="rId13"/>
    <p:sldId id="279" r:id="rId14"/>
    <p:sldId id="280" r:id="rId15"/>
    <p:sldId id="270" r:id="rId16"/>
    <p:sldId id="297" r:id="rId17"/>
    <p:sldId id="283" r:id="rId18"/>
    <p:sldId id="265" r:id="rId19"/>
    <p:sldId id="266" r:id="rId20"/>
    <p:sldId id="267" r:id="rId21"/>
    <p:sldId id="268" r:id="rId22"/>
    <p:sldId id="271" r:id="rId23"/>
    <p:sldId id="288" r:id="rId24"/>
    <p:sldId id="272" r:id="rId25"/>
    <p:sldId id="269" r:id="rId26"/>
    <p:sldId id="282" r:id="rId27"/>
    <p:sldId id="273" r:id="rId28"/>
    <p:sldId id="299" r:id="rId29"/>
    <p:sldId id="274" r:id="rId30"/>
    <p:sldId id="275" r:id="rId31"/>
    <p:sldId id="296" r:id="rId32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40" d="100"/>
          <a:sy n="140" d="100"/>
        </p:scale>
        <p:origin x="-7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0C38B-29BE-4330-9568-ACA60040575A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703EC-8552-4F2E-9DF3-3473F8290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22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FC1E-AE24-4B27-A8CF-6EEC9A4248A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4F3E-BDD5-458A-A0DF-E3C03FD938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FC1E-AE24-4B27-A8CF-6EEC9A4248A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4F3E-BDD5-458A-A0DF-E3C03FD93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FC1E-AE24-4B27-A8CF-6EEC9A4248A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4F3E-BDD5-458A-A0DF-E3C03FD93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FC1E-AE24-4B27-A8CF-6EEC9A4248A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4F3E-BDD5-458A-A0DF-E3C03FD93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FC1E-AE24-4B27-A8CF-6EEC9A4248A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FAD4F3E-BDD5-458A-A0DF-E3C03FD93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FC1E-AE24-4B27-A8CF-6EEC9A4248A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4F3E-BDD5-458A-A0DF-E3C03FD93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FC1E-AE24-4B27-A8CF-6EEC9A4248A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4F3E-BDD5-458A-A0DF-E3C03FD93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FC1E-AE24-4B27-A8CF-6EEC9A4248A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4F3E-BDD5-458A-A0DF-E3C03FD93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FC1E-AE24-4B27-A8CF-6EEC9A4248A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4F3E-BDD5-458A-A0DF-E3C03FD93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FC1E-AE24-4B27-A8CF-6EEC9A4248A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4F3E-BDD5-458A-A0DF-E3C03FD93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FC1E-AE24-4B27-A8CF-6EEC9A4248A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4F3E-BDD5-458A-A0DF-E3C03FD93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2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32FC1E-AE24-4B27-A8CF-6EEC9A4248A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AD4F3E-BDD5-458A-A0DF-E3C03FD93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362200"/>
            <a:ext cx="8229600" cy="18288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Rotary Foundation</a:t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District 6540 District Grants</a:t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2021-22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 descr="TRF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381000"/>
            <a:ext cx="2286000" cy="8615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3528" y="5486400"/>
            <a:ext cx="4301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Presenter</a:t>
            </a:r>
          </a:p>
          <a:p>
            <a:pPr algn="ctr"/>
            <a:r>
              <a:rPr lang="en-US" dirty="0"/>
              <a:t>Mike </a:t>
            </a:r>
            <a:r>
              <a:rPr lang="en-US" dirty="0" err="1"/>
              <a:t>Crabill</a:t>
            </a:r>
            <a:endParaRPr lang="en-US" dirty="0"/>
          </a:p>
          <a:p>
            <a:pPr algn="ctr"/>
            <a:r>
              <a:rPr lang="en-US" dirty="0"/>
              <a:t>Elkhart </a:t>
            </a:r>
            <a:r>
              <a:rPr lang="en-US" dirty="0" smtClean="0"/>
              <a:t>Rotary Club – Morning Division</a:t>
            </a:r>
            <a:endParaRPr lang="en-US" dirty="0"/>
          </a:p>
          <a:p>
            <a:pPr algn="ctr"/>
            <a:r>
              <a:rPr lang="en-US" dirty="0"/>
              <a:t>District 6540 Grants Chair</a:t>
            </a:r>
          </a:p>
        </p:txBody>
      </p:sp>
      <p:pic>
        <p:nvPicPr>
          <p:cNvPr id="2050" name="Picture 2" descr="2020-21 Theme logo - Rotary Opens Opportun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2252"/>
            <a:ext cx="17526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Ineligible Clubs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Clubs not current with RI or District dues are ineligible</a:t>
            </a:r>
          </a:p>
          <a:p>
            <a:r>
              <a:rPr lang="en-US" sz="2000" dirty="0"/>
              <a:t>Because these funds come directly from the Rotary Foundation, Foundation giving Plays a Role in decision-making</a:t>
            </a:r>
          </a:p>
          <a:p>
            <a:r>
              <a:rPr lang="en-US" sz="2000" dirty="0"/>
              <a:t>Any Club with three year average giving of less than $50 per capita will not be eligible to </a:t>
            </a:r>
            <a:r>
              <a:rPr lang="en-US" sz="2000" dirty="0" smtClean="0"/>
              <a:t>receive </a:t>
            </a:r>
            <a:r>
              <a:rPr lang="en-US" sz="2000" dirty="0"/>
              <a:t>district grants – club presidents receive a copy of average giving each year</a:t>
            </a:r>
          </a:p>
          <a:p>
            <a:r>
              <a:rPr lang="en-US" sz="2000" dirty="0"/>
              <a:t>Any club formed in the last five years will be exempt from the average giving requirement and be eligible to apply for a district </a:t>
            </a:r>
            <a:r>
              <a:rPr lang="en-US" sz="2000" dirty="0" smtClean="0"/>
              <a:t>grant</a:t>
            </a:r>
            <a:r>
              <a:rPr lang="en-US" sz="1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28608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Prohibited Activities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Purchase of Land or buildings</a:t>
            </a:r>
          </a:p>
          <a:p>
            <a:r>
              <a:rPr lang="en-US" dirty="0"/>
              <a:t>Fundraising activities</a:t>
            </a:r>
          </a:p>
          <a:p>
            <a:r>
              <a:rPr lang="en-US" dirty="0"/>
              <a:t>Expenses related to Rotary activities-conferences, anniversary celebrations, etc.</a:t>
            </a:r>
          </a:p>
          <a:p>
            <a:r>
              <a:rPr lang="en-US" u="sng" dirty="0"/>
              <a:t>Unrestricted</a:t>
            </a:r>
            <a:r>
              <a:rPr lang="en-US" dirty="0"/>
              <a:t> cash donations to an agency</a:t>
            </a:r>
          </a:p>
          <a:p>
            <a:r>
              <a:rPr lang="en-US" dirty="0"/>
              <a:t>Activities for an expense already paid</a:t>
            </a:r>
          </a:p>
          <a:p>
            <a:r>
              <a:rPr lang="en-US" dirty="0"/>
              <a:t>Cost of Putting Rotary Signage is over $500.00</a:t>
            </a:r>
          </a:p>
          <a:p>
            <a:r>
              <a:rPr lang="en-US" dirty="0"/>
              <a:t>Construction where money can be made</a:t>
            </a:r>
          </a:p>
          <a:p>
            <a:r>
              <a:rPr lang="en-US" dirty="0"/>
              <a:t>Rotary cannot own any equipment purchased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Permitted Activities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Conducting educational seminars</a:t>
            </a:r>
          </a:p>
          <a:p>
            <a:r>
              <a:rPr lang="en-US" dirty="0"/>
              <a:t>Repair of existing buildings</a:t>
            </a:r>
          </a:p>
          <a:p>
            <a:r>
              <a:rPr lang="en-US" dirty="0"/>
              <a:t>New construction in parks or public areas</a:t>
            </a:r>
          </a:p>
          <a:p>
            <a:r>
              <a:rPr lang="en-US" dirty="0"/>
              <a:t>Purchase of equipment for organizations</a:t>
            </a:r>
          </a:p>
          <a:p>
            <a:r>
              <a:rPr lang="en-US" dirty="0"/>
              <a:t>Food backpack programs</a:t>
            </a:r>
          </a:p>
          <a:p>
            <a:r>
              <a:rPr lang="en-US" dirty="0"/>
              <a:t>Scholarships (no payments to individuals)</a:t>
            </a:r>
          </a:p>
          <a:p>
            <a:r>
              <a:rPr lang="en-US" dirty="0"/>
              <a:t>Town Welcome Signs</a:t>
            </a:r>
          </a:p>
          <a:p>
            <a:r>
              <a:rPr lang="en-US" dirty="0"/>
              <a:t>International projects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Guidelines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964" y="1277004"/>
            <a:ext cx="4386635" cy="550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1932801"/>
            <a:ext cx="1794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Some Do’s and Don’ts </a:t>
            </a:r>
          </a:p>
        </p:txBody>
      </p:sp>
      <p:sp>
        <p:nvSpPr>
          <p:cNvPr id="6" name="Rectangle 5"/>
          <p:cNvSpPr/>
          <p:nvPr/>
        </p:nvSpPr>
        <p:spPr>
          <a:xfrm>
            <a:off x="4191000" y="163068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Terms and Conditions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927" y="1318862"/>
            <a:ext cx="4264473" cy="546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Coordinate with Other Clubs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too big for your club?  Ask for Help</a:t>
            </a:r>
          </a:p>
          <a:p>
            <a:r>
              <a:rPr lang="en-US" dirty="0"/>
              <a:t>Multiple clubs can submit grants for the same project</a:t>
            </a:r>
          </a:p>
          <a:p>
            <a:r>
              <a:rPr lang="en-US" dirty="0"/>
              <a:t>Takes extra planning</a:t>
            </a:r>
          </a:p>
          <a:p>
            <a:r>
              <a:rPr lang="en-US" dirty="0"/>
              <a:t>Financing gets more complicated</a:t>
            </a:r>
          </a:p>
          <a:p>
            <a:r>
              <a:rPr lang="en-US" dirty="0"/>
              <a:t>Successful Projects</a:t>
            </a:r>
          </a:p>
          <a:p>
            <a:pPr lvl="1"/>
            <a:r>
              <a:rPr lang="en-US" dirty="0"/>
              <a:t>O’Brien Park - 2 clubs</a:t>
            </a:r>
          </a:p>
          <a:p>
            <a:pPr lvl="1"/>
            <a:r>
              <a:rPr lang="en-US" dirty="0"/>
              <a:t>Book Project Noble County – 3 clubs</a:t>
            </a:r>
          </a:p>
          <a:p>
            <a:pPr lvl="1"/>
            <a:r>
              <a:rPr lang="en-US" dirty="0"/>
              <a:t>Zambia Water Truck – 4 clubs</a:t>
            </a:r>
          </a:p>
          <a:p>
            <a:pPr marL="585216" lvl="1" indent="0"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Plan Your Project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two club members committed to project</a:t>
            </a:r>
          </a:p>
          <a:p>
            <a:r>
              <a:rPr lang="en-US" dirty="0"/>
              <a:t>Plan the scope of activities</a:t>
            </a:r>
          </a:p>
          <a:p>
            <a:r>
              <a:rPr lang="en-US" dirty="0"/>
              <a:t>Find a way to get Rotarians involved</a:t>
            </a:r>
          </a:p>
          <a:p>
            <a:r>
              <a:rPr lang="en-US" dirty="0"/>
              <a:t>Get cost and time estimates</a:t>
            </a:r>
          </a:p>
          <a:p>
            <a:r>
              <a:rPr lang="en-US" dirty="0"/>
              <a:t>Coordinate with any municipal or other entities</a:t>
            </a:r>
          </a:p>
          <a:p>
            <a:r>
              <a:rPr lang="en-US" dirty="0"/>
              <a:t>Coordinate with other Rotary clubs</a:t>
            </a:r>
          </a:p>
          <a:p>
            <a:r>
              <a:rPr lang="en-US" dirty="0"/>
              <a:t>Make a plan for Publicity</a:t>
            </a:r>
          </a:p>
          <a:p>
            <a:r>
              <a:rPr lang="en-US" dirty="0"/>
              <a:t>Have Contingency Plans if we can’t fund your entire request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911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26670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A Simple Application</a:t>
            </a:r>
          </a:p>
        </p:txBody>
      </p:sp>
    </p:spTree>
    <p:extLst>
      <p:ext uri="{BB962C8B-B14F-4D97-AF65-F5344CB8AC3E}">
        <p14:creationId xmlns:p14="http://schemas.microsoft.com/office/powerpoint/2010/main" val="2435018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1976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990600"/>
            <a:ext cx="37702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</a:t>
            </a:r>
          </a:p>
          <a:p>
            <a:pPr algn="ctr"/>
            <a:r>
              <a:rPr lang="en-US" dirty="0"/>
              <a:t>P</a:t>
            </a:r>
          </a:p>
          <a:p>
            <a:pPr algn="ctr"/>
            <a:r>
              <a:rPr lang="en-US" dirty="0"/>
              <a:t>P</a:t>
            </a:r>
          </a:p>
          <a:p>
            <a:pPr algn="ctr"/>
            <a:r>
              <a:rPr lang="en-US" dirty="0"/>
              <a:t>L</a:t>
            </a:r>
          </a:p>
          <a:p>
            <a:pPr algn="ctr"/>
            <a:r>
              <a:rPr lang="en-US" dirty="0"/>
              <a:t>I</a:t>
            </a:r>
          </a:p>
          <a:p>
            <a:pPr algn="ctr"/>
            <a:r>
              <a:rPr lang="en-US" dirty="0"/>
              <a:t>C</a:t>
            </a:r>
          </a:p>
          <a:p>
            <a:pPr algn="ctr"/>
            <a:r>
              <a:rPr lang="en-US" dirty="0"/>
              <a:t>A</a:t>
            </a:r>
          </a:p>
          <a:p>
            <a:pPr algn="ctr"/>
            <a:r>
              <a:rPr lang="en-US" dirty="0"/>
              <a:t>T</a:t>
            </a:r>
          </a:p>
          <a:p>
            <a:pPr algn="ctr"/>
            <a:r>
              <a:rPr lang="en-US" dirty="0"/>
              <a:t>I</a:t>
            </a:r>
          </a:p>
          <a:p>
            <a:pPr algn="ctr"/>
            <a:r>
              <a:rPr lang="en-US" dirty="0"/>
              <a:t>O</a:t>
            </a:r>
          </a:p>
          <a:p>
            <a:pPr algn="ctr"/>
            <a:r>
              <a:rPr lang="en-US" dirty="0"/>
              <a:t>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124200" y="2286000"/>
            <a:ext cx="1981200" cy="533400"/>
            <a:chOff x="3124200" y="2286000"/>
            <a:chExt cx="1981200" cy="533400"/>
          </a:xfrm>
        </p:grpSpPr>
        <p:sp>
          <p:nvSpPr>
            <p:cNvPr id="2" name="TextBox 1"/>
            <p:cNvSpPr txBox="1"/>
            <p:nvPr/>
          </p:nvSpPr>
          <p:spPr>
            <a:xfrm>
              <a:off x="3200400" y="2438400"/>
              <a:ext cx="17732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Briefly Describe Project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124200" y="2286000"/>
              <a:ext cx="1981200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971800" y="3387436"/>
            <a:ext cx="2977097" cy="377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What Community Needs Addressed and</a:t>
            </a:r>
          </a:p>
          <a:p>
            <a:r>
              <a:rPr lang="en-US" sz="1200" dirty="0">
                <a:solidFill>
                  <a:srgbClr val="FF0000"/>
                </a:solidFill>
              </a:rPr>
              <a:t>Which Area of Focus Being Met</a:t>
            </a:r>
          </a:p>
        </p:txBody>
      </p:sp>
      <p:sp>
        <p:nvSpPr>
          <p:cNvPr id="11" name="Oval 10"/>
          <p:cNvSpPr/>
          <p:nvPr/>
        </p:nvSpPr>
        <p:spPr>
          <a:xfrm>
            <a:off x="2667000" y="3200400"/>
            <a:ext cx="3276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819400" y="4191000"/>
            <a:ext cx="3886200" cy="533400"/>
            <a:chOff x="2819400" y="4191000"/>
            <a:chExt cx="3886200" cy="533400"/>
          </a:xfrm>
        </p:grpSpPr>
        <p:sp>
          <p:nvSpPr>
            <p:cNvPr id="10" name="TextBox 9"/>
            <p:cNvSpPr txBox="1"/>
            <p:nvPr/>
          </p:nvSpPr>
          <p:spPr>
            <a:xfrm>
              <a:off x="2971800" y="4343400"/>
              <a:ext cx="34804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How will Rotarians be Involved?  Any Partners?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2819400" y="4191000"/>
              <a:ext cx="3886200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5181600" y="304800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3984" y="0"/>
            <a:ext cx="5380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990600"/>
            <a:ext cx="37702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</a:t>
            </a:r>
          </a:p>
          <a:p>
            <a:pPr algn="ctr"/>
            <a:r>
              <a:rPr lang="en-US" dirty="0"/>
              <a:t>P</a:t>
            </a:r>
          </a:p>
          <a:p>
            <a:pPr algn="ctr"/>
            <a:r>
              <a:rPr lang="en-US" dirty="0"/>
              <a:t>P</a:t>
            </a:r>
          </a:p>
          <a:p>
            <a:pPr algn="ctr"/>
            <a:r>
              <a:rPr lang="en-US" dirty="0"/>
              <a:t>L</a:t>
            </a:r>
          </a:p>
          <a:p>
            <a:pPr algn="ctr"/>
            <a:r>
              <a:rPr lang="en-US" dirty="0"/>
              <a:t>I</a:t>
            </a:r>
          </a:p>
          <a:p>
            <a:pPr algn="ctr"/>
            <a:r>
              <a:rPr lang="en-US" dirty="0"/>
              <a:t>C</a:t>
            </a:r>
          </a:p>
          <a:p>
            <a:pPr algn="ctr"/>
            <a:r>
              <a:rPr lang="en-US" dirty="0"/>
              <a:t>A</a:t>
            </a:r>
          </a:p>
          <a:p>
            <a:pPr algn="ctr"/>
            <a:r>
              <a:rPr lang="en-US" dirty="0"/>
              <a:t>T</a:t>
            </a:r>
          </a:p>
          <a:p>
            <a:pPr algn="ctr"/>
            <a:r>
              <a:rPr lang="en-US" dirty="0"/>
              <a:t>I</a:t>
            </a:r>
          </a:p>
          <a:p>
            <a:pPr algn="ctr"/>
            <a:r>
              <a:rPr lang="en-US" dirty="0"/>
              <a:t>O</a:t>
            </a:r>
          </a:p>
          <a:p>
            <a:pPr algn="ctr"/>
            <a:r>
              <a:rPr lang="en-US" dirty="0"/>
              <a:t>N</a:t>
            </a:r>
          </a:p>
        </p:txBody>
      </p:sp>
      <p:sp>
        <p:nvSpPr>
          <p:cNvPr id="2" name="Oval 1"/>
          <p:cNvSpPr/>
          <p:nvPr/>
        </p:nvSpPr>
        <p:spPr>
          <a:xfrm>
            <a:off x="2286000" y="1219200"/>
            <a:ext cx="1066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76800" y="1219200"/>
            <a:ext cx="1066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14600" y="3200400"/>
            <a:ext cx="1066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The slides of this Presentation 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are available</a:t>
            </a:r>
            <a:endParaRPr lang="en-US" dirty="0"/>
          </a:p>
          <a:p>
            <a:pPr algn="ctr">
              <a:buNone/>
            </a:pPr>
            <a:r>
              <a:rPr lang="en-US" dirty="0"/>
              <a:t>at</a:t>
            </a:r>
          </a:p>
          <a:p>
            <a:pPr algn="ctr">
              <a:buNone/>
            </a:pPr>
            <a:r>
              <a:rPr lang="en-US" dirty="0"/>
              <a:t>www.rotary6540.org</a:t>
            </a:r>
          </a:p>
          <a:p>
            <a:pPr algn="ctr">
              <a:buNone/>
            </a:pPr>
            <a:r>
              <a:rPr lang="en-US" dirty="0"/>
              <a:t>in the Downloads Section</a:t>
            </a:r>
          </a:p>
          <a:p>
            <a:pPr algn="ctr">
              <a:buNone/>
            </a:pPr>
            <a:r>
              <a:rPr lang="en-US" dirty="0"/>
              <a:t>A recording of this presentation will </a:t>
            </a:r>
          </a:p>
          <a:p>
            <a:pPr algn="ctr">
              <a:buNone/>
            </a:pPr>
            <a:r>
              <a:rPr lang="en-US" dirty="0"/>
              <a:t>Be uploaded to YouTube </a:t>
            </a:r>
          </a:p>
          <a:p>
            <a:pPr algn="ctr">
              <a:buNone/>
            </a:pPr>
            <a:r>
              <a:rPr lang="en-US" dirty="0"/>
              <a:t>Under Rotary District 6540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9360" y="0"/>
            <a:ext cx="5438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990600"/>
            <a:ext cx="37702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</a:t>
            </a:r>
          </a:p>
          <a:p>
            <a:pPr algn="ctr"/>
            <a:r>
              <a:rPr lang="en-US" dirty="0"/>
              <a:t>P</a:t>
            </a:r>
          </a:p>
          <a:p>
            <a:pPr algn="ctr"/>
            <a:r>
              <a:rPr lang="en-US" dirty="0"/>
              <a:t>P</a:t>
            </a:r>
          </a:p>
          <a:p>
            <a:pPr algn="ctr"/>
            <a:r>
              <a:rPr lang="en-US" dirty="0"/>
              <a:t>L</a:t>
            </a:r>
          </a:p>
          <a:p>
            <a:pPr algn="ctr"/>
            <a:r>
              <a:rPr lang="en-US" dirty="0"/>
              <a:t>I</a:t>
            </a:r>
          </a:p>
          <a:p>
            <a:pPr algn="ctr"/>
            <a:r>
              <a:rPr lang="en-US" dirty="0"/>
              <a:t>C</a:t>
            </a:r>
          </a:p>
          <a:p>
            <a:pPr algn="ctr"/>
            <a:r>
              <a:rPr lang="en-US" dirty="0"/>
              <a:t>A</a:t>
            </a:r>
          </a:p>
          <a:p>
            <a:pPr algn="ctr"/>
            <a:r>
              <a:rPr lang="en-US" dirty="0"/>
              <a:t>T</a:t>
            </a:r>
          </a:p>
          <a:p>
            <a:pPr algn="ctr"/>
            <a:r>
              <a:rPr lang="en-US" dirty="0"/>
              <a:t>I</a:t>
            </a:r>
          </a:p>
          <a:p>
            <a:pPr algn="ctr"/>
            <a:r>
              <a:rPr lang="en-US" dirty="0"/>
              <a:t>O</a:t>
            </a:r>
          </a:p>
          <a:p>
            <a:pPr algn="ctr"/>
            <a:r>
              <a:rPr lang="en-US" dirty="0"/>
              <a:t>N</a:t>
            </a:r>
          </a:p>
        </p:txBody>
      </p:sp>
      <p:sp>
        <p:nvSpPr>
          <p:cNvPr id="2" name="Oval 1"/>
          <p:cNvSpPr/>
          <p:nvPr/>
        </p:nvSpPr>
        <p:spPr>
          <a:xfrm>
            <a:off x="2362200" y="2286000"/>
            <a:ext cx="838200" cy="3504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86000" y="5562600"/>
            <a:ext cx="838200" cy="3504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B29832D-2DA4-49C3-B440-79FE76A055B9}"/>
              </a:ext>
            </a:extLst>
          </p:cNvPr>
          <p:cNvSpPr/>
          <p:nvPr/>
        </p:nvSpPr>
        <p:spPr>
          <a:xfrm>
            <a:off x="2438400" y="3078481"/>
            <a:ext cx="76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3170" y="36512"/>
            <a:ext cx="5306830" cy="682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990600"/>
            <a:ext cx="37702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</a:t>
            </a:r>
          </a:p>
          <a:p>
            <a:pPr algn="ctr"/>
            <a:r>
              <a:rPr lang="en-US" dirty="0"/>
              <a:t>P</a:t>
            </a:r>
          </a:p>
          <a:p>
            <a:pPr algn="ctr"/>
            <a:r>
              <a:rPr lang="en-US" dirty="0"/>
              <a:t>P</a:t>
            </a:r>
          </a:p>
          <a:p>
            <a:pPr algn="ctr"/>
            <a:r>
              <a:rPr lang="en-US" dirty="0"/>
              <a:t>L</a:t>
            </a:r>
          </a:p>
          <a:p>
            <a:pPr algn="ctr"/>
            <a:r>
              <a:rPr lang="en-US" dirty="0"/>
              <a:t>I</a:t>
            </a:r>
          </a:p>
          <a:p>
            <a:pPr algn="ctr"/>
            <a:r>
              <a:rPr lang="en-US" dirty="0"/>
              <a:t>C</a:t>
            </a:r>
          </a:p>
          <a:p>
            <a:pPr algn="ctr"/>
            <a:r>
              <a:rPr lang="en-US" dirty="0"/>
              <a:t>A</a:t>
            </a:r>
          </a:p>
          <a:p>
            <a:pPr algn="ctr"/>
            <a:r>
              <a:rPr lang="en-US" dirty="0"/>
              <a:t>T</a:t>
            </a:r>
          </a:p>
          <a:p>
            <a:pPr algn="ctr"/>
            <a:r>
              <a:rPr lang="en-US" dirty="0"/>
              <a:t>I</a:t>
            </a:r>
          </a:p>
          <a:p>
            <a:pPr algn="ctr"/>
            <a:r>
              <a:rPr lang="en-US" dirty="0"/>
              <a:t>O</a:t>
            </a:r>
          </a:p>
          <a:p>
            <a:pPr algn="ctr"/>
            <a:r>
              <a:rPr lang="en-US" dirty="0"/>
              <a:t>N</a:t>
            </a:r>
          </a:p>
        </p:txBody>
      </p:sp>
      <p:sp>
        <p:nvSpPr>
          <p:cNvPr id="9" name="Oval 8"/>
          <p:cNvSpPr/>
          <p:nvPr/>
        </p:nvSpPr>
        <p:spPr>
          <a:xfrm>
            <a:off x="2057400" y="3505200"/>
            <a:ext cx="1905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29000" y="5562600"/>
            <a:ext cx="1905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48056" y="5334000"/>
            <a:ext cx="2047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Complete and Email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334000" y="2743200"/>
            <a:ext cx="1905000" cy="457200"/>
            <a:chOff x="4724400" y="2743200"/>
            <a:chExt cx="1905000" cy="457200"/>
          </a:xfrm>
        </p:grpSpPr>
        <p:sp>
          <p:nvSpPr>
            <p:cNvPr id="12" name="Oval 11"/>
            <p:cNvSpPr/>
            <p:nvPr/>
          </p:nvSpPr>
          <p:spPr>
            <a:xfrm>
              <a:off x="4724400" y="2743200"/>
              <a:ext cx="19050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53000" y="2819400"/>
              <a:ext cx="16049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Club President Signs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Conduct Your Project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Start before getting final approval</a:t>
            </a:r>
          </a:p>
          <a:p>
            <a:r>
              <a:rPr lang="en-US" dirty="0"/>
              <a:t>Don’t start before July 1</a:t>
            </a:r>
          </a:p>
          <a:p>
            <a:r>
              <a:rPr lang="en-US" dirty="0"/>
              <a:t>Don’t spend any money before July 1</a:t>
            </a:r>
          </a:p>
          <a:p>
            <a:r>
              <a:rPr lang="en-US" dirty="0"/>
              <a:t>Save your receipts!!!  Invoices are not receipts</a:t>
            </a:r>
          </a:p>
          <a:p>
            <a:r>
              <a:rPr lang="en-US" dirty="0"/>
              <a:t>Try to run as many expenses through the club rather than individual members</a:t>
            </a:r>
          </a:p>
          <a:p>
            <a:r>
              <a:rPr lang="en-US" dirty="0" smtClean="0"/>
              <a:t>Do </a:t>
            </a:r>
            <a:r>
              <a:rPr lang="en-US" dirty="0" smtClean="0"/>
              <a:t>Fundraising if </a:t>
            </a:r>
            <a:r>
              <a:rPr lang="en-US" dirty="0" smtClean="0"/>
              <a:t>grant </a:t>
            </a:r>
            <a:r>
              <a:rPr lang="en-US" dirty="0" smtClean="0"/>
              <a:t>is less than expected</a:t>
            </a:r>
            <a:endParaRPr lang="en-US" dirty="0"/>
          </a:p>
          <a:p>
            <a:r>
              <a:rPr lang="en-US" dirty="0"/>
              <a:t>If project goes over budget, can we get more Grant money?  NO!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What if Things Change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all projects completed by June 30</a:t>
            </a:r>
          </a:p>
          <a:p>
            <a:r>
              <a:rPr lang="en-US" dirty="0"/>
              <a:t>Municipal Timeframes get Changed</a:t>
            </a:r>
          </a:p>
          <a:p>
            <a:r>
              <a:rPr lang="en-US" dirty="0"/>
              <a:t>Key individual on project </a:t>
            </a:r>
            <a:r>
              <a:rPr lang="en-US" dirty="0" smtClean="0"/>
              <a:t>leaves</a:t>
            </a:r>
          </a:p>
          <a:p>
            <a:r>
              <a:rPr lang="en-US" dirty="0" smtClean="0"/>
              <a:t>COVID-19 Issues</a:t>
            </a:r>
            <a:endParaRPr lang="en-US" dirty="0"/>
          </a:p>
          <a:p>
            <a:r>
              <a:rPr lang="en-US" dirty="0"/>
              <a:t>Fundraising Falls Short</a:t>
            </a:r>
          </a:p>
          <a:p>
            <a:r>
              <a:rPr lang="en-US" dirty="0"/>
              <a:t>CONTACT US EARLY IN A PROBLEM</a:t>
            </a:r>
          </a:p>
          <a:p>
            <a:r>
              <a:rPr lang="en-US" dirty="0"/>
              <a:t>We will work to try and accommodate </a:t>
            </a:r>
            <a:r>
              <a:rPr lang="en-US" dirty="0" smtClean="0"/>
              <a:t>changes</a:t>
            </a:r>
          </a:p>
          <a:p>
            <a:r>
              <a:rPr lang="en-US" dirty="0" smtClean="0"/>
              <a:t>May need to substitute another project</a:t>
            </a:r>
            <a:endParaRPr lang="en-US" dirty="0"/>
          </a:p>
          <a:p>
            <a:r>
              <a:rPr lang="en-US" dirty="0"/>
              <a:t>May have to cancel </a:t>
            </a:r>
            <a:r>
              <a:rPr lang="en-US" dirty="0" smtClean="0"/>
              <a:t>grant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Prepare Your Final Report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what was done</a:t>
            </a:r>
          </a:p>
          <a:p>
            <a:r>
              <a:rPr lang="en-US" dirty="0"/>
              <a:t>Show what was spent</a:t>
            </a:r>
          </a:p>
          <a:p>
            <a:r>
              <a:rPr lang="en-US" dirty="0"/>
              <a:t>Attach copies of your </a:t>
            </a:r>
            <a:r>
              <a:rPr lang="en-US" dirty="0" smtClean="0"/>
              <a:t>receipts</a:t>
            </a:r>
          </a:p>
          <a:p>
            <a:r>
              <a:rPr lang="en-US" dirty="0" smtClean="0"/>
              <a:t>When Treasurer writes a check use memo area</a:t>
            </a:r>
            <a:endParaRPr lang="en-US" dirty="0"/>
          </a:p>
          <a:p>
            <a:r>
              <a:rPr lang="en-US" dirty="0"/>
              <a:t>Make sure your numbers match</a:t>
            </a:r>
          </a:p>
          <a:p>
            <a:r>
              <a:rPr lang="en-US" dirty="0"/>
              <a:t>Sign the report</a:t>
            </a:r>
          </a:p>
          <a:p>
            <a:r>
              <a:rPr lang="en-US" dirty="0"/>
              <a:t>Scan and email the report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5356573" cy="689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6324600" y="4267200"/>
            <a:ext cx="16002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324600" y="4876800"/>
            <a:ext cx="16002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05600" y="5105400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Must be the same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1219200"/>
            <a:ext cx="37702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</a:t>
            </a:r>
          </a:p>
          <a:p>
            <a:pPr algn="ctr"/>
            <a:r>
              <a:rPr lang="en-US" dirty="0"/>
              <a:t>I</a:t>
            </a:r>
          </a:p>
          <a:p>
            <a:pPr algn="ctr"/>
            <a:r>
              <a:rPr lang="en-US" dirty="0"/>
              <a:t>N</a:t>
            </a:r>
          </a:p>
          <a:p>
            <a:pPr algn="ctr"/>
            <a:r>
              <a:rPr lang="en-US" dirty="0"/>
              <a:t>A</a:t>
            </a:r>
          </a:p>
          <a:p>
            <a:pPr algn="ctr"/>
            <a:r>
              <a:rPr lang="en-US" dirty="0"/>
              <a:t>L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</a:t>
            </a:r>
          </a:p>
          <a:p>
            <a:pPr algn="ctr"/>
            <a:r>
              <a:rPr lang="en-US" dirty="0"/>
              <a:t>E</a:t>
            </a:r>
          </a:p>
          <a:p>
            <a:pPr algn="ctr"/>
            <a:r>
              <a:rPr lang="en-US" dirty="0"/>
              <a:t>P</a:t>
            </a:r>
          </a:p>
          <a:p>
            <a:pPr algn="ctr"/>
            <a:r>
              <a:rPr lang="en-US" dirty="0"/>
              <a:t>O</a:t>
            </a:r>
          </a:p>
          <a:p>
            <a:pPr algn="ctr"/>
            <a:r>
              <a:rPr lang="en-US" dirty="0"/>
              <a:t>R</a:t>
            </a:r>
          </a:p>
          <a:p>
            <a:pPr algn="ctr"/>
            <a:r>
              <a:rPr lang="en-US" dirty="0"/>
              <a:t>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34200" y="1905000"/>
            <a:ext cx="22172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Example:</a:t>
            </a:r>
          </a:p>
          <a:p>
            <a:r>
              <a:rPr lang="en-US" sz="1600" dirty="0">
                <a:solidFill>
                  <a:srgbClr val="FF0000"/>
                </a:solidFill>
              </a:rPr>
              <a:t>We raised $1,000 for</a:t>
            </a:r>
          </a:p>
          <a:p>
            <a:r>
              <a:rPr lang="en-US" sz="1600" dirty="0">
                <a:solidFill>
                  <a:srgbClr val="FF0000"/>
                </a:solidFill>
              </a:rPr>
              <a:t>Project but only spent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$800.00.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FF0000"/>
                </a:solidFill>
              </a:rPr>
              <a:t>Answer:  Tell us you</a:t>
            </a:r>
          </a:p>
          <a:p>
            <a:r>
              <a:rPr lang="en-US" sz="1600" dirty="0">
                <a:solidFill>
                  <a:srgbClr val="FF0000"/>
                </a:solidFill>
              </a:rPr>
              <a:t>Raised $800.00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514600" y="1219200"/>
            <a:ext cx="5334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05000" y="1752600"/>
            <a:ext cx="76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38300" y="1981200"/>
            <a:ext cx="10287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38300" y="2438400"/>
            <a:ext cx="10287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81890" y="2667000"/>
            <a:ext cx="10287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38300" y="3124200"/>
            <a:ext cx="24765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Include Pictures with Report</a:t>
            </a:r>
          </a:p>
        </p:txBody>
      </p:sp>
      <p:pic>
        <p:nvPicPr>
          <p:cNvPr id="7" name="Picture 4" descr="Eye%20Surger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1752600"/>
            <a:ext cx="2925233" cy="219392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371600"/>
            <a:ext cx="3590926" cy="269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733800"/>
            <a:ext cx="1952625" cy="2603500"/>
          </a:xfrm>
          <a:prstGeom prst="rect">
            <a:avLst/>
          </a:prstGeom>
          <a:noFill/>
          <a:ln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438400" y="3505200"/>
            <a:ext cx="2905126" cy="216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Image result for elkhart morning rot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elkhart morning rot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4038600"/>
            <a:ext cx="3512414" cy="248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Getting Your Grant Funds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09160"/>
          </a:xfrm>
        </p:spPr>
        <p:txBody>
          <a:bodyPr/>
          <a:lstStyle/>
          <a:p>
            <a:r>
              <a:rPr lang="en-US" dirty="0"/>
              <a:t>We operate District Grants as a reimbursement</a:t>
            </a:r>
          </a:p>
          <a:p>
            <a:pPr lvl="1"/>
            <a:r>
              <a:rPr lang="en-US" dirty="0"/>
              <a:t>If we provide funds up front you have to keep them separate from club finances</a:t>
            </a:r>
          </a:p>
          <a:p>
            <a:r>
              <a:rPr lang="en-US" dirty="0"/>
              <a:t>Be timely in preparing your final report</a:t>
            </a:r>
          </a:p>
          <a:p>
            <a:r>
              <a:rPr lang="en-US" dirty="0"/>
              <a:t>Check goes to </a:t>
            </a:r>
            <a:r>
              <a:rPr lang="en-US" dirty="0" smtClean="0"/>
              <a:t>President, Treasurer </a:t>
            </a:r>
            <a:r>
              <a:rPr lang="en-US" dirty="0"/>
              <a:t>or Secretary</a:t>
            </a:r>
          </a:p>
          <a:p>
            <a:r>
              <a:rPr lang="en-US" dirty="0"/>
              <a:t>Rotary allows only one District Grant year to be open at a time – meaning we can’t get funds for the current grant year if last years projects are still open. Your problems become our problems.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Getting Forms and Info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6" y="1643062"/>
            <a:ext cx="927100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4800" y="3048000"/>
            <a:ext cx="2544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www.rotary6540.org</a:t>
            </a:r>
          </a:p>
        </p:txBody>
      </p:sp>
      <p:sp>
        <p:nvSpPr>
          <p:cNvPr id="10" name="Oval 9"/>
          <p:cNvSpPr/>
          <p:nvPr/>
        </p:nvSpPr>
        <p:spPr>
          <a:xfrm>
            <a:off x="1524000" y="5029200"/>
            <a:ext cx="1600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69437" y="5638800"/>
            <a:ext cx="6858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69437" y="6019800"/>
            <a:ext cx="6858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169437" y="6324600"/>
            <a:ext cx="6858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363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Common Mistakes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09160"/>
          </a:xfrm>
        </p:spPr>
        <p:txBody>
          <a:bodyPr>
            <a:normAutofit/>
          </a:bodyPr>
          <a:lstStyle/>
          <a:p>
            <a:r>
              <a:rPr lang="en-US" sz="2400" dirty="0"/>
              <a:t>Income and Expenses don’t match</a:t>
            </a:r>
          </a:p>
          <a:p>
            <a:r>
              <a:rPr lang="en-US" sz="2400" dirty="0"/>
              <a:t>Buying Equipment, but no Rotary participation</a:t>
            </a:r>
          </a:p>
          <a:p>
            <a:r>
              <a:rPr lang="en-US" sz="2400" dirty="0"/>
              <a:t>Incomplete set of receipts</a:t>
            </a:r>
          </a:p>
          <a:p>
            <a:r>
              <a:rPr lang="en-US" sz="2400" dirty="0"/>
              <a:t>Total Grant funds can only supply 75% of Project Cost</a:t>
            </a:r>
          </a:p>
          <a:p>
            <a:r>
              <a:rPr lang="en-US" sz="2400" dirty="0"/>
              <a:t>Starting too early – Wait until after July 1</a:t>
            </a:r>
          </a:p>
          <a:p>
            <a:r>
              <a:rPr lang="en-US" sz="2400" dirty="0"/>
              <a:t>Providing </a:t>
            </a:r>
            <a:r>
              <a:rPr lang="en-US" sz="2400" b="1" dirty="0"/>
              <a:t>way too much detail</a:t>
            </a:r>
            <a:r>
              <a:rPr lang="en-US" sz="2400" dirty="0"/>
              <a:t> about project, both in the application and final report</a:t>
            </a:r>
          </a:p>
          <a:p>
            <a:r>
              <a:rPr lang="en-US" sz="2400" dirty="0"/>
              <a:t>Make Grant Request for Round Amounts, i.e. $950.00 not $947.65.  </a:t>
            </a:r>
            <a:r>
              <a:rPr lang="en-US" sz="2400" dirty="0" smtClean="0"/>
              <a:t>Final Reports should be exact.</a:t>
            </a:r>
            <a:endParaRPr lang="en-US" sz="2400" dirty="0"/>
          </a:p>
          <a:p>
            <a:r>
              <a:rPr lang="en-US" sz="2400" dirty="0"/>
              <a:t>No handwritten applications or reports please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/>
              <a:t>There are no substantial changes to the District Grant Program for the upcoming Rotary Year </a:t>
            </a:r>
            <a:r>
              <a:rPr lang="en-US" sz="4400" dirty="0" smtClean="0"/>
              <a:t>2021-22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7768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143000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QUESTIONS ???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93043" y="5257800"/>
            <a:ext cx="48942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mike.rotary6540@comcast.net</a:t>
            </a:r>
          </a:p>
          <a:p>
            <a:pPr algn="ctr"/>
            <a:r>
              <a:rPr lang="en-US" sz="2800" dirty="0"/>
              <a:t>574-229-0910</a:t>
            </a:r>
          </a:p>
        </p:txBody>
      </p:sp>
    </p:spTree>
    <p:extLst>
      <p:ext uri="{BB962C8B-B14F-4D97-AF65-F5344CB8AC3E}">
        <p14:creationId xmlns:p14="http://schemas.microsoft.com/office/powerpoint/2010/main" val="3509699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The slides of this Presentation will be</a:t>
            </a:r>
          </a:p>
          <a:p>
            <a:pPr algn="ctr">
              <a:buNone/>
            </a:pPr>
            <a:r>
              <a:rPr lang="en-US" dirty="0"/>
              <a:t>available tomorrow</a:t>
            </a:r>
          </a:p>
          <a:p>
            <a:pPr algn="ctr">
              <a:buNone/>
            </a:pPr>
            <a:r>
              <a:rPr lang="en-US" dirty="0"/>
              <a:t>at</a:t>
            </a:r>
          </a:p>
          <a:p>
            <a:pPr algn="ctr">
              <a:buNone/>
            </a:pPr>
            <a:r>
              <a:rPr lang="en-US" dirty="0"/>
              <a:t>www.rotary6540.org</a:t>
            </a:r>
          </a:p>
          <a:p>
            <a:pPr algn="ctr">
              <a:buNone/>
            </a:pPr>
            <a:r>
              <a:rPr lang="en-US" dirty="0"/>
              <a:t>in the Downloads Section</a:t>
            </a:r>
          </a:p>
          <a:p>
            <a:pPr algn="ctr">
              <a:buNone/>
            </a:pPr>
            <a:r>
              <a:rPr lang="en-US" dirty="0"/>
              <a:t>A recording of this presentation will </a:t>
            </a:r>
          </a:p>
          <a:p>
            <a:pPr algn="ctr">
              <a:buNone/>
            </a:pPr>
            <a:r>
              <a:rPr lang="en-US" dirty="0"/>
              <a:t>Be uploaded to YouTube </a:t>
            </a:r>
          </a:p>
          <a:p>
            <a:pPr algn="ctr">
              <a:buNone/>
            </a:pPr>
            <a:r>
              <a:rPr lang="en-US" dirty="0"/>
              <a:t>Under Rotary District 6540</a:t>
            </a:r>
          </a:p>
        </p:txBody>
      </p:sp>
    </p:spTree>
    <p:extLst>
      <p:ext uri="{BB962C8B-B14F-4D97-AF65-F5344CB8AC3E}">
        <p14:creationId xmlns:p14="http://schemas.microsoft.com/office/powerpoint/2010/main" val="1123595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Rotary Foundation Grants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Rotary Foundation Makes Two Types of Grants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Global Grants</a:t>
            </a:r>
            <a:r>
              <a:rPr lang="en-US" dirty="0"/>
              <a:t> for Large International Projects that involve the cooperation of Two or More Clubs and Districts from around the World (Minimum Budget is $30,000) – RI staff supervise grant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District Grants </a:t>
            </a:r>
            <a:r>
              <a:rPr lang="en-US" dirty="0"/>
              <a:t>are intended to support the Projects and efforts of local Rotary clubs in smaller sized projects (Max Grant in D6540 is $3,000) – District 6540 Rotarians supervise projects</a:t>
            </a:r>
          </a:p>
        </p:txBody>
      </p:sp>
    </p:spTree>
    <p:extLst>
      <p:ext uri="{BB962C8B-B14F-4D97-AF65-F5344CB8AC3E}">
        <p14:creationId xmlns:p14="http://schemas.microsoft.com/office/powerpoint/2010/main" val="3389403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What Are District Grants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Rotary Foundation (NOT District) </a:t>
            </a:r>
            <a:r>
              <a:rPr lang="en-US" dirty="0" smtClean="0"/>
              <a:t>Funds.  These $$$ are not from dues.</a:t>
            </a:r>
            <a:endParaRPr lang="en-US" dirty="0"/>
          </a:p>
          <a:p>
            <a:r>
              <a:rPr lang="en-US" dirty="0" smtClean="0"/>
              <a:t>Each District sets its own rules for participation</a:t>
            </a:r>
            <a:endParaRPr lang="en-US" dirty="0"/>
          </a:p>
          <a:p>
            <a:r>
              <a:rPr lang="en-US" dirty="0"/>
              <a:t>Projects </a:t>
            </a:r>
            <a:r>
              <a:rPr lang="en-US" dirty="0" smtClean="0"/>
              <a:t>are smaller and completed </a:t>
            </a:r>
            <a:r>
              <a:rPr lang="en-US" dirty="0"/>
              <a:t>in shorter timeframe (3-6 months)</a:t>
            </a:r>
          </a:p>
          <a:p>
            <a:r>
              <a:rPr lang="en-US" dirty="0"/>
              <a:t>Projects (hopefully) involve the active participation of the local Rotary Club</a:t>
            </a:r>
          </a:p>
          <a:p>
            <a:r>
              <a:rPr lang="en-US" dirty="0"/>
              <a:t>Can be done in conjunction with another organization or club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What Do District Grants Support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addition to Club </a:t>
            </a:r>
            <a:r>
              <a:rPr lang="en-US" dirty="0" smtClean="0"/>
              <a:t>Projects, </a:t>
            </a:r>
            <a:r>
              <a:rPr lang="en-US" dirty="0"/>
              <a:t>Grant Funds Support:</a:t>
            </a:r>
          </a:p>
          <a:p>
            <a:endParaRPr lang="en-US" dirty="0"/>
          </a:p>
          <a:p>
            <a:pPr lvl="1"/>
            <a:r>
              <a:rPr lang="en-US" sz="2800" dirty="0"/>
              <a:t>Interact, Rotaract, </a:t>
            </a:r>
            <a:r>
              <a:rPr lang="en-US" sz="2800" dirty="0" err="1"/>
              <a:t>Earlyact</a:t>
            </a:r>
            <a:endParaRPr lang="en-US" sz="2800" dirty="0"/>
          </a:p>
          <a:p>
            <a:pPr lvl="1"/>
            <a:r>
              <a:rPr lang="en-US" sz="2800" dirty="0"/>
              <a:t>Rotary Youth Exchange</a:t>
            </a:r>
          </a:p>
          <a:p>
            <a:pPr lvl="1"/>
            <a:r>
              <a:rPr lang="en-US" sz="2800" dirty="0"/>
              <a:t>Summer Scholars – Scholarship Program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Where Do the $$ Come From?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partial return of Contributions to the Rotary Foundation Annual Programs Fund from 3 Years Ago</a:t>
            </a:r>
          </a:p>
          <a:p>
            <a:r>
              <a:rPr lang="en-US" dirty="0"/>
              <a:t>50% comes back to District 6540</a:t>
            </a:r>
          </a:p>
          <a:p>
            <a:r>
              <a:rPr lang="en-US" dirty="0"/>
              <a:t>50% of what comes back is eligible to fund District Grants</a:t>
            </a:r>
          </a:p>
          <a:p>
            <a:r>
              <a:rPr lang="en-US" dirty="0"/>
              <a:t>The other 50% is available to support Global Grant projects of our clubs and Polio Plus</a:t>
            </a:r>
          </a:p>
          <a:p>
            <a:r>
              <a:rPr lang="en-US" dirty="0"/>
              <a:t>In an Average Year we will have about $75,000 available for District Grant supported activities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District Grant Cycle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 Window - January1 thru March 31</a:t>
            </a:r>
          </a:p>
          <a:p>
            <a:r>
              <a:rPr lang="en-US" dirty="0"/>
              <a:t>Application Review – As they are submitted, no decisions </a:t>
            </a:r>
            <a:r>
              <a:rPr lang="en-US"/>
              <a:t>on funding until </a:t>
            </a:r>
            <a:r>
              <a:rPr lang="en-US" dirty="0"/>
              <a:t>April</a:t>
            </a:r>
          </a:p>
          <a:p>
            <a:r>
              <a:rPr lang="en-US" dirty="0"/>
              <a:t>Preliminary Approval – May</a:t>
            </a:r>
          </a:p>
          <a:p>
            <a:r>
              <a:rPr lang="en-US" dirty="0"/>
              <a:t>Final Approval from RI – June</a:t>
            </a:r>
          </a:p>
          <a:p>
            <a:r>
              <a:rPr lang="en-US" dirty="0"/>
              <a:t>Project Execution – July through May</a:t>
            </a:r>
          </a:p>
          <a:p>
            <a:r>
              <a:rPr lang="en-US" dirty="0"/>
              <a:t>Final Report – When completed, no later than June 30</a:t>
            </a:r>
          </a:p>
          <a:p>
            <a:r>
              <a:rPr lang="en-US" dirty="0"/>
              <a:t>Payment to Club – Approval of Final Report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Application Process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Project must fall under one of the Foundation’s </a:t>
            </a:r>
            <a:r>
              <a:rPr lang="en-US" dirty="0" smtClean="0"/>
              <a:t>7 </a:t>
            </a:r>
            <a:r>
              <a:rPr lang="en-US" dirty="0"/>
              <a:t>Areas of Focus</a:t>
            </a:r>
          </a:p>
          <a:p>
            <a:pPr lvl="1"/>
            <a:r>
              <a:rPr lang="en-US" sz="1800" dirty="0"/>
              <a:t>Water, Health, Literacy, Peace, Disease Prevention, Community </a:t>
            </a:r>
            <a:r>
              <a:rPr lang="en-US" sz="1800" dirty="0" smtClean="0"/>
              <a:t>Development, Environment</a:t>
            </a:r>
            <a:endParaRPr lang="en-US" sz="1800" dirty="0"/>
          </a:p>
          <a:p>
            <a:r>
              <a:rPr lang="en-US" dirty="0"/>
              <a:t>Some activities are NOT permitted – more later</a:t>
            </a:r>
          </a:p>
          <a:p>
            <a:pPr lvl="1"/>
            <a:r>
              <a:rPr lang="en-US" sz="1800" dirty="0"/>
              <a:t>Read Grant Terms and Conditions, RI has Final Decision</a:t>
            </a:r>
          </a:p>
          <a:p>
            <a:r>
              <a:rPr lang="en-US" dirty="0"/>
              <a:t>Grants Committee reviews and asks questions or requests revisions or gives preliminary OK</a:t>
            </a:r>
          </a:p>
          <a:p>
            <a:r>
              <a:rPr lang="en-US" dirty="0" smtClean="0"/>
              <a:t>Will </a:t>
            </a:r>
            <a:r>
              <a:rPr lang="en-US" dirty="0"/>
              <a:t>have more requests than $ available – we will reduce request to match what we have</a:t>
            </a:r>
          </a:p>
          <a:p>
            <a:r>
              <a:rPr lang="en-US" dirty="0"/>
              <a:t>Clubs that Give More Generously to Foundation have Better Chance of Full Funding – Some Clubs Ineligible to apply due to level of giving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5876</TotalTime>
  <Words>1217</Words>
  <Application>Microsoft Office PowerPoint</Application>
  <PresentationFormat>On-screen Show (4:3)</PresentationFormat>
  <Paragraphs>224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Apex</vt:lpstr>
      <vt:lpstr>Rotary Foundation District 6540 District Grants 2021-22</vt:lpstr>
      <vt:lpstr>PowerPoint Presentation</vt:lpstr>
      <vt:lpstr>PowerPoint Presentation</vt:lpstr>
      <vt:lpstr>Rotary Foundation Grants</vt:lpstr>
      <vt:lpstr>What Are District Grants</vt:lpstr>
      <vt:lpstr>What Do District Grants Support</vt:lpstr>
      <vt:lpstr>Where Do the $$ Come From?</vt:lpstr>
      <vt:lpstr>District Grant Cycle</vt:lpstr>
      <vt:lpstr>Application Process</vt:lpstr>
      <vt:lpstr>Ineligible Clubs</vt:lpstr>
      <vt:lpstr>Prohibited Activities</vt:lpstr>
      <vt:lpstr>Permitted Activities</vt:lpstr>
      <vt:lpstr>Guidelines</vt:lpstr>
      <vt:lpstr>Terms and Conditions</vt:lpstr>
      <vt:lpstr>Coordinate with Other Clubs</vt:lpstr>
      <vt:lpstr>Plan Your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Conduct Your Project</vt:lpstr>
      <vt:lpstr>What if Things Change</vt:lpstr>
      <vt:lpstr>Prepare Your Final Report</vt:lpstr>
      <vt:lpstr>PowerPoint Presentation</vt:lpstr>
      <vt:lpstr>Include Pictures with Report</vt:lpstr>
      <vt:lpstr>Getting Your Grant Funds</vt:lpstr>
      <vt:lpstr>Getting Forms and Info</vt:lpstr>
      <vt:lpstr>Common Mistakes</vt:lpstr>
      <vt:lpstr>QUESTIONS ???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Rotary Foundation District 6540 District Grants 2016-17</dc:title>
  <dc:creator>MCRABILL</dc:creator>
  <cp:lastModifiedBy>Michael Crabill</cp:lastModifiedBy>
  <cp:revision>196</cp:revision>
  <cp:lastPrinted>2020-01-03T22:15:00Z</cp:lastPrinted>
  <dcterms:created xsi:type="dcterms:W3CDTF">2016-02-08T16:19:32Z</dcterms:created>
  <dcterms:modified xsi:type="dcterms:W3CDTF">2021-01-13T00:54:37Z</dcterms:modified>
</cp:coreProperties>
</file>