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81" r:id="rId3"/>
    <p:sldId id="316" r:id="rId4"/>
    <p:sldId id="259" r:id="rId5"/>
    <p:sldId id="260" r:id="rId6"/>
    <p:sldId id="318" r:id="rId7"/>
    <p:sldId id="262" r:id="rId8"/>
    <p:sldId id="261" r:id="rId9"/>
    <p:sldId id="319" r:id="rId10"/>
    <p:sldId id="312" r:id="rId11"/>
    <p:sldId id="311" r:id="rId12"/>
    <p:sldId id="270" r:id="rId13"/>
    <p:sldId id="297" r:id="rId14"/>
    <p:sldId id="271" r:id="rId15"/>
    <p:sldId id="288" r:id="rId16"/>
    <p:sldId id="282" r:id="rId17"/>
    <p:sldId id="273" r:id="rId18"/>
    <p:sldId id="274" r:id="rId1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9" autoAdjust="0"/>
    <p:restoredTop sz="94655"/>
  </p:normalViewPr>
  <p:slideViewPr>
    <p:cSldViewPr snapToGrid="0">
      <p:cViewPr varScale="1">
        <p:scale>
          <a:sx n="81" d="100"/>
          <a:sy n="81" d="100"/>
        </p:scale>
        <p:origin x="148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0FB90-3487-402E-8D63-60FEA918A3A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4F18417F-36BC-44E0-A93D-17CB38429C41}">
      <dgm:prSet/>
      <dgm:spPr/>
      <dgm:t>
        <a:bodyPr/>
        <a:lstStyle/>
        <a:p>
          <a:r>
            <a:rPr lang="en-US" dirty="0">
              <a:solidFill>
                <a:schemeClr val="tx1"/>
              </a:solidFill>
            </a:rPr>
            <a:t>Application Window – January 1 thru March 31</a:t>
          </a:r>
        </a:p>
      </dgm:t>
    </dgm:pt>
    <dgm:pt modelId="{D2E0F888-A655-429F-9AA1-CE05A6A4D1A3}" type="parTrans" cxnId="{A97F8C47-25F0-427D-AA69-2F67EBDD4DB3}">
      <dgm:prSet/>
      <dgm:spPr/>
      <dgm:t>
        <a:bodyPr/>
        <a:lstStyle/>
        <a:p>
          <a:endParaRPr lang="en-US"/>
        </a:p>
      </dgm:t>
    </dgm:pt>
    <dgm:pt modelId="{7619A1C5-5E75-4A97-8F49-0BC42CF61E12}" type="sibTrans" cxnId="{A97F8C47-25F0-427D-AA69-2F67EBDD4DB3}">
      <dgm:prSet/>
      <dgm:spPr/>
      <dgm:t>
        <a:bodyPr/>
        <a:lstStyle/>
        <a:p>
          <a:endParaRPr lang="en-US"/>
        </a:p>
      </dgm:t>
    </dgm:pt>
    <dgm:pt modelId="{E2451E79-2816-4B62-A149-9C212E62F917}">
      <dgm:prSet/>
      <dgm:spPr/>
      <dgm:t>
        <a:bodyPr/>
        <a:lstStyle/>
        <a:p>
          <a:r>
            <a:rPr lang="en-US" dirty="0">
              <a:solidFill>
                <a:schemeClr val="tx1"/>
              </a:solidFill>
            </a:rPr>
            <a:t>Application Review – As they are submitted, no decisions on funding until April</a:t>
          </a:r>
        </a:p>
      </dgm:t>
    </dgm:pt>
    <dgm:pt modelId="{C631B5D1-0A33-4DAD-B16A-DBD3924DF97F}" type="parTrans" cxnId="{FA4BA6F3-8F5E-4819-A1F7-F557D7A9AECA}">
      <dgm:prSet/>
      <dgm:spPr/>
      <dgm:t>
        <a:bodyPr/>
        <a:lstStyle/>
        <a:p>
          <a:endParaRPr lang="en-US"/>
        </a:p>
      </dgm:t>
    </dgm:pt>
    <dgm:pt modelId="{3826C002-00A2-4700-8370-75897DA8327C}" type="sibTrans" cxnId="{FA4BA6F3-8F5E-4819-A1F7-F557D7A9AECA}">
      <dgm:prSet/>
      <dgm:spPr/>
      <dgm:t>
        <a:bodyPr/>
        <a:lstStyle/>
        <a:p>
          <a:endParaRPr lang="en-US"/>
        </a:p>
      </dgm:t>
    </dgm:pt>
    <dgm:pt modelId="{05E7EA96-5F30-42E0-AB70-92E08B4ADDE5}">
      <dgm:prSet/>
      <dgm:spPr/>
      <dgm:t>
        <a:bodyPr/>
        <a:lstStyle/>
        <a:p>
          <a:r>
            <a:rPr lang="en-US" dirty="0">
              <a:solidFill>
                <a:schemeClr val="tx1"/>
              </a:solidFill>
            </a:rPr>
            <a:t>Preliminary Approval – May</a:t>
          </a:r>
        </a:p>
      </dgm:t>
    </dgm:pt>
    <dgm:pt modelId="{DD68AA6D-6A2C-4BEE-901C-92DE86A36ACA}" type="parTrans" cxnId="{69E43706-3C1B-45EA-A2CE-81FA95A1B790}">
      <dgm:prSet/>
      <dgm:spPr/>
      <dgm:t>
        <a:bodyPr/>
        <a:lstStyle/>
        <a:p>
          <a:endParaRPr lang="en-US"/>
        </a:p>
      </dgm:t>
    </dgm:pt>
    <dgm:pt modelId="{4690DB79-DFE2-4E12-BE70-2157F391F1EB}" type="sibTrans" cxnId="{69E43706-3C1B-45EA-A2CE-81FA95A1B790}">
      <dgm:prSet/>
      <dgm:spPr/>
      <dgm:t>
        <a:bodyPr/>
        <a:lstStyle/>
        <a:p>
          <a:endParaRPr lang="en-US"/>
        </a:p>
      </dgm:t>
    </dgm:pt>
    <dgm:pt modelId="{A3B8C2BC-3A55-4CD9-B090-90E71E3678A2}">
      <dgm:prSet/>
      <dgm:spPr/>
      <dgm:t>
        <a:bodyPr/>
        <a:lstStyle/>
        <a:p>
          <a:r>
            <a:rPr lang="en-US" dirty="0">
              <a:solidFill>
                <a:schemeClr val="tx1"/>
              </a:solidFill>
            </a:rPr>
            <a:t>Final Approval from RIF – June</a:t>
          </a:r>
        </a:p>
      </dgm:t>
    </dgm:pt>
    <dgm:pt modelId="{34880B86-F247-40AB-A3DE-679F1A620D26}" type="parTrans" cxnId="{59ED31CE-9684-4A3B-A5A8-B432E71A0DE2}">
      <dgm:prSet/>
      <dgm:spPr/>
      <dgm:t>
        <a:bodyPr/>
        <a:lstStyle/>
        <a:p>
          <a:endParaRPr lang="en-US"/>
        </a:p>
      </dgm:t>
    </dgm:pt>
    <dgm:pt modelId="{E5A173DC-69DD-4DC3-8AD0-1A31C058124F}" type="sibTrans" cxnId="{59ED31CE-9684-4A3B-A5A8-B432E71A0DE2}">
      <dgm:prSet/>
      <dgm:spPr/>
      <dgm:t>
        <a:bodyPr/>
        <a:lstStyle/>
        <a:p>
          <a:endParaRPr lang="en-US"/>
        </a:p>
      </dgm:t>
    </dgm:pt>
    <dgm:pt modelId="{E6499996-34BC-446F-9D25-2067181E5A89}">
      <dgm:prSet/>
      <dgm:spPr/>
      <dgm:t>
        <a:bodyPr/>
        <a:lstStyle/>
        <a:p>
          <a:r>
            <a:rPr lang="en-US" dirty="0">
              <a:solidFill>
                <a:schemeClr val="tx1"/>
              </a:solidFill>
            </a:rPr>
            <a:t>Project Execution – July through May</a:t>
          </a:r>
        </a:p>
      </dgm:t>
    </dgm:pt>
    <dgm:pt modelId="{383239D5-5E43-4F62-B187-46FDF5784670}" type="parTrans" cxnId="{8FF6BD46-2F92-4BAD-B9F7-F51BBF24FA3A}">
      <dgm:prSet/>
      <dgm:spPr/>
      <dgm:t>
        <a:bodyPr/>
        <a:lstStyle/>
        <a:p>
          <a:endParaRPr lang="en-US"/>
        </a:p>
      </dgm:t>
    </dgm:pt>
    <dgm:pt modelId="{8E5EAE35-442D-4BBE-8BD4-23446813F826}" type="sibTrans" cxnId="{8FF6BD46-2F92-4BAD-B9F7-F51BBF24FA3A}">
      <dgm:prSet/>
      <dgm:spPr/>
      <dgm:t>
        <a:bodyPr/>
        <a:lstStyle/>
        <a:p>
          <a:endParaRPr lang="en-US"/>
        </a:p>
      </dgm:t>
    </dgm:pt>
    <dgm:pt modelId="{727F92D0-1F37-4681-BC71-0D6C69F9E9E6}">
      <dgm:prSet/>
      <dgm:spPr/>
      <dgm:t>
        <a:bodyPr/>
        <a:lstStyle/>
        <a:p>
          <a:r>
            <a:rPr lang="en-US" dirty="0">
              <a:solidFill>
                <a:schemeClr val="tx1"/>
              </a:solidFill>
            </a:rPr>
            <a:t>Final Report – When completed, no later than June 24</a:t>
          </a:r>
        </a:p>
      </dgm:t>
    </dgm:pt>
    <dgm:pt modelId="{99D9E48B-5BA6-435F-94A9-3E970E5BFB37}" type="parTrans" cxnId="{B245356F-E6F9-43C7-8F9B-8A592F757FBB}">
      <dgm:prSet/>
      <dgm:spPr/>
      <dgm:t>
        <a:bodyPr/>
        <a:lstStyle/>
        <a:p>
          <a:endParaRPr lang="en-US"/>
        </a:p>
      </dgm:t>
    </dgm:pt>
    <dgm:pt modelId="{9FC5F0D2-50A0-4844-B0F6-D7C45B20344B}" type="sibTrans" cxnId="{B245356F-E6F9-43C7-8F9B-8A592F757FBB}">
      <dgm:prSet/>
      <dgm:spPr/>
      <dgm:t>
        <a:bodyPr/>
        <a:lstStyle/>
        <a:p>
          <a:endParaRPr lang="en-US"/>
        </a:p>
      </dgm:t>
    </dgm:pt>
    <dgm:pt modelId="{37BE6DBC-6CCD-4D7C-93F1-F28756A1A831}">
      <dgm:prSet/>
      <dgm:spPr/>
      <dgm:t>
        <a:bodyPr/>
        <a:lstStyle/>
        <a:p>
          <a:r>
            <a:rPr lang="en-US" dirty="0">
              <a:solidFill>
                <a:schemeClr val="tx1"/>
              </a:solidFill>
            </a:rPr>
            <a:t>Payment to Club – Upon Approval of Final Report</a:t>
          </a:r>
        </a:p>
      </dgm:t>
    </dgm:pt>
    <dgm:pt modelId="{53AD95D5-1936-453C-A172-4B7F53EFD49E}" type="parTrans" cxnId="{E6406236-BB09-44E0-A160-05E359644A8D}">
      <dgm:prSet/>
      <dgm:spPr/>
      <dgm:t>
        <a:bodyPr/>
        <a:lstStyle/>
        <a:p>
          <a:endParaRPr lang="en-US"/>
        </a:p>
      </dgm:t>
    </dgm:pt>
    <dgm:pt modelId="{913D3596-E084-41F7-9F16-C7141A864F01}" type="sibTrans" cxnId="{E6406236-BB09-44E0-A160-05E359644A8D}">
      <dgm:prSet/>
      <dgm:spPr/>
      <dgm:t>
        <a:bodyPr/>
        <a:lstStyle/>
        <a:p>
          <a:endParaRPr lang="en-US"/>
        </a:p>
      </dgm:t>
    </dgm:pt>
    <dgm:pt modelId="{58CE2FA7-B259-4EB0-B959-07357D3C1670}" type="pres">
      <dgm:prSet presAssocID="{1410FB90-3487-402E-8D63-60FEA918A3A0}" presName="diagram" presStyleCnt="0">
        <dgm:presLayoutVars>
          <dgm:dir/>
          <dgm:resizeHandles val="exact"/>
        </dgm:presLayoutVars>
      </dgm:prSet>
      <dgm:spPr/>
    </dgm:pt>
    <dgm:pt modelId="{766659F4-4B34-4A87-8CB3-1FBA1BE20127}" type="pres">
      <dgm:prSet presAssocID="{4F18417F-36BC-44E0-A93D-17CB38429C41}" presName="node" presStyleLbl="node1" presStyleIdx="0" presStyleCnt="7">
        <dgm:presLayoutVars>
          <dgm:bulletEnabled val="1"/>
        </dgm:presLayoutVars>
      </dgm:prSet>
      <dgm:spPr/>
    </dgm:pt>
    <dgm:pt modelId="{CBE9FD70-6E9C-423F-913F-4633EEC7CF9C}" type="pres">
      <dgm:prSet presAssocID="{7619A1C5-5E75-4A97-8F49-0BC42CF61E12}" presName="sibTrans" presStyleCnt="0"/>
      <dgm:spPr/>
    </dgm:pt>
    <dgm:pt modelId="{CE4DD9AF-B83D-465D-A0DB-EFB39427B996}" type="pres">
      <dgm:prSet presAssocID="{E2451E79-2816-4B62-A149-9C212E62F917}" presName="node" presStyleLbl="node1" presStyleIdx="1" presStyleCnt="7">
        <dgm:presLayoutVars>
          <dgm:bulletEnabled val="1"/>
        </dgm:presLayoutVars>
      </dgm:prSet>
      <dgm:spPr/>
    </dgm:pt>
    <dgm:pt modelId="{265FE961-2CF3-436A-BBA5-EC127FD8D510}" type="pres">
      <dgm:prSet presAssocID="{3826C002-00A2-4700-8370-75897DA8327C}" presName="sibTrans" presStyleCnt="0"/>
      <dgm:spPr/>
    </dgm:pt>
    <dgm:pt modelId="{3FC20B7D-4254-4F31-A926-AE53B75C882C}" type="pres">
      <dgm:prSet presAssocID="{05E7EA96-5F30-42E0-AB70-92E08B4ADDE5}" presName="node" presStyleLbl="node1" presStyleIdx="2" presStyleCnt="7">
        <dgm:presLayoutVars>
          <dgm:bulletEnabled val="1"/>
        </dgm:presLayoutVars>
      </dgm:prSet>
      <dgm:spPr/>
    </dgm:pt>
    <dgm:pt modelId="{514ECB8C-2FDE-4833-AEF2-249017763731}" type="pres">
      <dgm:prSet presAssocID="{4690DB79-DFE2-4E12-BE70-2157F391F1EB}" presName="sibTrans" presStyleCnt="0"/>
      <dgm:spPr/>
    </dgm:pt>
    <dgm:pt modelId="{FD90C2B4-A8AC-49A6-8D42-5B0F0C9AA42F}" type="pres">
      <dgm:prSet presAssocID="{A3B8C2BC-3A55-4CD9-B090-90E71E3678A2}" presName="node" presStyleLbl="node1" presStyleIdx="3" presStyleCnt="7">
        <dgm:presLayoutVars>
          <dgm:bulletEnabled val="1"/>
        </dgm:presLayoutVars>
      </dgm:prSet>
      <dgm:spPr/>
    </dgm:pt>
    <dgm:pt modelId="{4AFE63F7-C0AD-4C48-B6FE-4C4CD1842650}" type="pres">
      <dgm:prSet presAssocID="{E5A173DC-69DD-4DC3-8AD0-1A31C058124F}" presName="sibTrans" presStyleCnt="0"/>
      <dgm:spPr/>
    </dgm:pt>
    <dgm:pt modelId="{67C7A1D2-9A6F-4D53-AC81-05398342DAAE}" type="pres">
      <dgm:prSet presAssocID="{E6499996-34BC-446F-9D25-2067181E5A89}" presName="node" presStyleLbl="node1" presStyleIdx="4" presStyleCnt="7">
        <dgm:presLayoutVars>
          <dgm:bulletEnabled val="1"/>
        </dgm:presLayoutVars>
      </dgm:prSet>
      <dgm:spPr/>
    </dgm:pt>
    <dgm:pt modelId="{B55EE147-2C0D-4EC5-BAED-8CB998E725B7}" type="pres">
      <dgm:prSet presAssocID="{8E5EAE35-442D-4BBE-8BD4-23446813F826}" presName="sibTrans" presStyleCnt="0"/>
      <dgm:spPr/>
    </dgm:pt>
    <dgm:pt modelId="{A55A4528-CE61-4C81-9B0C-A12FAA1E5546}" type="pres">
      <dgm:prSet presAssocID="{727F92D0-1F37-4681-BC71-0D6C69F9E9E6}" presName="node" presStyleLbl="node1" presStyleIdx="5" presStyleCnt="7">
        <dgm:presLayoutVars>
          <dgm:bulletEnabled val="1"/>
        </dgm:presLayoutVars>
      </dgm:prSet>
      <dgm:spPr/>
    </dgm:pt>
    <dgm:pt modelId="{6AB64754-2AE3-4453-A8EC-B11F0F8A55C6}" type="pres">
      <dgm:prSet presAssocID="{9FC5F0D2-50A0-4844-B0F6-D7C45B20344B}" presName="sibTrans" presStyleCnt="0"/>
      <dgm:spPr/>
    </dgm:pt>
    <dgm:pt modelId="{92D7ACDE-0991-41F2-B8CD-3D481F7BCD56}" type="pres">
      <dgm:prSet presAssocID="{37BE6DBC-6CCD-4D7C-93F1-F28756A1A831}" presName="node" presStyleLbl="node1" presStyleIdx="6" presStyleCnt="7">
        <dgm:presLayoutVars>
          <dgm:bulletEnabled val="1"/>
        </dgm:presLayoutVars>
      </dgm:prSet>
      <dgm:spPr/>
    </dgm:pt>
  </dgm:ptLst>
  <dgm:cxnLst>
    <dgm:cxn modelId="{69E43706-3C1B-45EA-A2CE-81FA95A1B790}" srcId="{1410FB90-3487-402E-8D63-60FEA918A3A0}" destId="{05E7EA96-5F30-42E0-AB70-92E08B4ADDE5}" srcOrd="2" destOrd="0" parTransId="{DD68AA6D-6A2C-4BEE-901C-92DE86A36ACA}" sibTransId="{4690DB79-DFE2-4E12-BE70-2157F391F1EB}"/>
    <dgm:cxn modelId="{124BE60E-4691-4F7E-B740-35DCB749168E}" type="presOf" srcId="{727F92D0-1F37-4681-BC71-0D6C69F9E9E6}" destId="{A55A4528-CE61-4C81-9B0C-A12FAA1E5546}" srcOrd="0" destOrd="0" presId="urn:microsoft.com/office/officeart/2005/8/layout/default#1"/>
    <dgm:cxn modelId="{FC526220-8D7C-4F27-9501-18E818FB3FDE}" type="presOf" srcId="{05E7EA96-5F30-42E0-AB70-92E08B4ADDE5}" destId="{3FC20B7D-4254-4F31-A926-AE53B75C882C}" srcOrd="0" destOrd="0" presId="urn:microsoft.com/office/officeart/2005/8/layout/default#1"/>
    <dgm:cxn modelId="{279DAB22-DE17-4ED5-B243-9E0217F18ED9}" type="presOf" srcId="{1410FB90-3487-402E-8D63-60FEA918A3A0}" destId="{58CE2FA7-B259-4EB0-B959-07357D3C1670}" srcOrd="0" destOrd="0" presId="urn:microsoft.com/office/officeart/2005/8/layout/default#1"/>
    <dgm:cxn modelId="{BF2DB62C-4A81-4AC9-8189-653AEBB9C83D}" type="presOf" srcId="{A3B8C2BC-3A55-4CD9-B090-90E71E3678A2}" destId="{FD90C2B4-A8AC-49A6-8D42-5B0F0C9AA42F}" srcOrd="0" destOrd="0" presId="urn:microsoft.com/office/officeart/2005/8/layout/default#1"/>
    <dgm:cxn modelId="{E6406236-BB09-44E0-A160-05E359644A8D}" srcId="{1410FB90-3487-402E-8D63-60FEA918A3A0}" destId="{37BE6DBC-6CCD-4D7C-93F1-F28756A1A831}" srcOrd="6" destOrd="0" parTransId="{53AD95D5-1936-453C-A172-4B7F53EFD49E}" sibTransId="{913D3596-E084-41F7-9F16-C7141A864F01}"/>
    <dgm:cxn modelId="{F5FCF73F-FE28-4F51-A6FF-E29D29BB4899}" type="presOf" srcId="{37BE6DBC-6CCD-4D7C-93F1-F28756A1A831}" destId="{92D7ACDE-0991-41F2-B8CD-3D481F7BCD56}" srcOrd="0" destOrd="0" presId="urn:microsoft.com/office/officeart/2005/8/layout/default#1"/>
    <dgm:cxn modelId="{8FF6BD46-2F92-4BAD-B9F7-F51BBF24FA3A}" srcId="{1410FB90-3487-402E-8D63-60FEA918A3A0}" destId="{E6499996-34BC-446F-9D25-2067181E5A89}" srcOrd="4" destOrd="0" parTransId="{383239D5-5E43-4F62-B187-46FDF5784670}" sibTransId="{8E5EAE35-442D-4BBE-8BD4-23446813F826}"/>
    <dgm:cxn modelId="{A97F8C47-25F0-427D-AA69-2F67EBDD4DB3}" srcId="{1410FB90-3487-402E-8D63-60FEA918A3A0}" destId="{4F18417F-36BC-44E0-A93D-17CB38429C41}" srcOrd="0" destOrd="0" parTransId="{D2E0F888-A655-429F-9AA1-CE05A6A4D1A3}" sibTransId="{7619A1C5-5E75-4A97-8F49-0BC42CF61E12}"/>
    <dgm:cxn modelId="{B245356F-E6F9-43C7-8F9B-8A592F757FBB}" srcId="{1410FB90-3487-402E-8D63-60FEA918A3A0}" destId="{727F92D0-1F37-4681-BC71-0D6C69F9E9E6}" srcOrd="5" destOrd="0" parTransId="{99D9E48B-5BA6-435F-94A9-3E970E5BFB37}" sibTransId="{9FC5F0D2-50A0-4844-B0F6-D7C45B20344B}"/>
    <dgm:cxn modelId="{02F73156-432B-4B6D-9A50-5A3166CE7627}" type="presOf" srcId="{4F18417F-36BC-44E0-A93D-17CB38429C41}" destId="{766659F4-4B34-4A87-8CB3-1FBA1BE20127}" srcOrd="0" destOrd="0" presId="urn:microsoft.com/office/officeart/2005/8/layout/default#1"/>
    <dgm:cxn modelId="{59ED31CE-9684-4A3B-A5A8-B432E71A0DE2}" srcId="{1410FB90-3487-402E-8D63-60FEA918A3A0}" destId="{A3B8C2BC-3A55-4CD9-B090-90E71E3678A2}" srcOrd="3" destOrd="0" parTransId="{34880B86-F247-40AB-A3DE-679F1A620D26}" sibTransId="{E5A173DC-69DD-4DC3-8AD0-1A31C058124F}"/>
    <dgm:cxn modelId="{90ABA6E1-0F85-470B-8DED-15D20C04584B}" type="presOf" srcId="{E6499996-34BC-446F-9D25-2067181E5A89}" destId="{67C7A1D2-9A6F-4D53-AC81-05398342DAAE}" srcOrd="0" destOrd="0" presId="urn:microsoft.com/office/officeart/2005/8/layout/default#1"/>
    <dgm:cxn modelId="{FA4BA6F3-8F5E-4819-A1F7-F557D7A9AECA}" srcId="{1410FB90-3487-402E-8D63-60FEA918A3A0}" destId="{E2451E79-2816-4B62-A149-9C212E62F917}" srcOrd="1" destOrd="0" parTransId="{C631B5D1-0A33-4DAD-B16A-DBD3924DF97F}" sibTransId="{3826C002-00A2-4700-8370-75897DA8327C}"/>
    <dgm:cxn modelId="{3EB94EF5-6ADE-4160-8667-E8C3717D2B9E}" type="presOf" srcId="{E2451E79-2816-4B62-A149-9C212E62F917}" destId="{CE4DD9AF-B83D-465D-A0DB-EFB39427B996}" srcOrd="0" destOrd="0" presId="urn:microsoft.com/office/officeart/2005/8/layout/default#1"/>
    <dgm:cxn modelId="{233D90AE-F4C6-462F-B9D9-FAC847823164}" type="presParOf" srcId="{58CE2FA7-B259-4EB0-B959-07357D3C1670}" destId="{766659F4-4B34-4A87-8CB3-1FBA1BE20127}" srcOrd="0" destOrd="0" presId="urn:microsoft.com/office/officeart/2005/8/layout/default#1"/>
    <dgm:cxn modelId="{AC909998-4D70-4310-A9D3-FD899C5CC0C2}" type="presParOf" srcId="{58CE2FA7-B259-4EB0-B959-07357D3C1670}" destId="{CBE9FD70-6E9C-423F-913F-4633EEC7CF9C}" srcOrd="1" destOrd="0" presId="urn:microsoft.com/office/officeart/2005/8/layout/default#1"/>
    <dgm:cxn modelId="{E55AF9EC-6144-4701-8801-9B8E34E9CF98}" type="presParOf" srcId="{58CE2FA7-B259-4EB0-B959-07357D3C1670}" destId="{CE4DD9AF-B83D-465D-A0DB-EFB39427B996}" srcOrd="2" destOrd="0" presId="urn:microsoft.com/office/officeart/2005/8/layout/default#1"/>
    <dgm:cxn modelId="{271DA41A-3527-46B3-B091-6BDB1BF82484}" type="presParOf" srcId="{58CE2FA7-B259-4EB0-B959-07357D3C1670}" destId="{265FE961-2CF3-436A-BBA5-EC127FD8D510}" srcOrd="3" destOrd="0" presId="urn:microsoft.com/office/officeart/2005/8/layout/default#1"/>
    <dgm:cxn modelId="{113EC307-A04C-4706-8957-EAC23D523EBB}" type="presParOf" srcId="{58CE2FA7-B259-4EB0-B959-07357D3C1670}" destId="{3FC20B7D-4254-4F31-A926-AE53B75C882C}" srcOrd="4" destOrd="0" presId="urn:microsoft.com/office/officeart/2005/8/layout/default#1"/>
    <dgm:cxn modelId="{75488D44-9BF1-4857-9767-1E10957D25C2}" type="presParOf" srcId="{58CE2FA7-B259-4EB0-B959-07357D3C1670}" destId="{514ECB8C-2FDE-4833-AEF2-249017763731}" srcOrd="5" destOrd="0" presId="urn:microsoft.com/office/officeart/2005/8/layout/default#1"/>
    <dgm:cxn modelId="{27AB8CEF-9627-408E-83BD-A79404AE5A7D}" type="presParOf" srcId="{58CE2FA7-B259-4EB0-B959-07357D3C1670}" destId="{FD90C2B4-A8AC-49A6-8D42-5B0F0C9AA42F}" srcOrd="6" destOrd="0" presId="urn:microsoft.com/office/officeart/2005/8/layout/default#1"/>
    <dgm:cxn modelId="{DAA7541D-4060-4F6C-88C4-42BC1E7D5811}" type="presParOf" srcId="{58CE2FA7-B259-4EB0-B959-07357D3C1670}" destId="{4AFE63F7-C0AD-4C48-B6FE-4C4CD1842650}" srcOrd="7" destOrd="0" presId="urn:microsoft.com/office/officeart/2005/8/layout/default#1"/>
    <dgm:cxn modelId="{DAD333D9-0AEF-48F2-8BE1-25C5ED030977}" type="presParOf" srcId="{58CE2FA7-B259-4EB0-B959-07357D3C1670}" destId="{67C7A1D2-9A6F-4D53-AC81-05398342DAAE}" srcOrd="8" destOrd="0" presId="urn:microsoft.com/office/officeart/2005/8/layout/default#1"/>
    <dgm:cxn modelId="{A8FB0046-9DB7-4A1B-86FD-EB2680775FC4}" type="presParOf" srcId="{58CE2FA7-B259-4EB0-B959-07357D3C1670}" destId="{B55EE147-2C0D-4EC5-BAED-8CB998E725B7}" srcOrd="9" destOrd="0" presId="urn:microsoft.com/office/officeart/2005/8/layout/default#1"/>
    <dgm:cxn modelId="{1604A82E-374B-4AE0-A99B-77F6746D1DF6}" type="presParOf" srcId="{58CE2FA7-B259-4EB0-B959-07357D3C1670}" destId="{A55A4528-CE61-4C81-9B0C-A12FAA1E5546}" srcOrd="10" destOrd="0" presId="urn:microsoft.com/office/officeart/2005/8/layout/default#1"/>
    <dgm:cxn modelId="{B5B26F4E-072E-42B4-95BA-02B6B9AB7572}" type="presParOf" srcId="{58CE2FA7-B259-4EB0-B959-07357D3C1670}" destId="{6AB64754-2AE3-4453-A8EC-B11F0F8A55C6}" srcOrd="11" destOrd="0" presId="urn:microsoft.com/office/officeart/2005/8/layout/default#1"/>
    <dgm:cxn modelId="{92D153D2-7798-488C-9CFD-1F79A7A7F4A6}" type="presParOf" srcId="{58CE2FA7-B259-4EB0-B959-07357D3C1670}" destId="{92D7ACDE-0991-41F2-B8CD-3D481F7BCD56}" srcOrd="1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659F4-4B34-4A87-8CB3-1FBA1BE20127}">
      <dsp:nvSpPr>
        <dsp:cNvPr id="0" name=""/>
        <dsp:cNvSpPr/>
      </dsp:nvSpPr>
      <dsp:spPr>
        <a:xfrm>
          <a:off x="353615" y="3839"/>
          <a:ext cx="2350740" cy="14104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Application Window – January 1 thru March 31</a:t>
          </a:r>
        </a:p>
      </dsp:txBody>
      <dsp:txXfrm>
        <a:off x="353615" y="3839"/>
        <a:ext cx="2350740" cy="1410444"/>
      </dsp:txXfrm>
    </dsp:sp>
    <dsp:sp modelId="{CE4DD9AF-B83D-465D-A0DB-EFB39427B996}">
      <dsp:nvSpPr>
        <dsp:cNvPr id="0" name=""/>
        <dsp:cNvSpPr/>
      </dsp:nvSpPr>
      <dsp:spPr>
        <a:xfrm>
          <a:off x="2939429" y="3839"/>
          <a:ext cx="2350740" cy="14104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Application Review – As they are submitted, no decisions on funding until April</a:t>
          </a:r>
        </a:p>
      </dsp:txBody>
      <dsp:txXfrm>
        <a:off x="2939429" y="3839"/>
        <a:ext cx="2350740" cy="1410444"/>
      </dsp:txXfrm>
    </dsp:sp>
    <dsp:sp modelId="{3FC20B7D-4254-4F31-A926-AE53B75C882C}">
      <dsp:nvSpPr>
        <dsp:cNvPr id="0" name=""/>
        <dsp:cNvSpPr/>
      </dsp:nvSpPr>
      <dsp:spPr>
        <a:xfrm>
          <a:off x="5525244" y="3839"/>
          <a:ext cx="2350740" cy="14104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Preliminary Approval – May</a:t>
          </a:r>
        </a:p>
      </dsp:txBody>
      <dsp:txXfrm>
        <a:off x="5525244" y="3839"/>
        <a:ext cx="2350740" cy="1410444"/>
      </dsp:txXfrm>
    </dsp:sp>
    <dsp:sp modelId="{FD90C2B4-A8AC-49A6-8D42-5B0F0C9AA42F}">
      <dsp:nvSpPr>
        <dsp:cNvPr id="0" name=""/>
        <dsp:cNvSpPr/>
      </dsp:nvSpPr>
      <dsp:spPr>
        <a:xfrm>
          <a:off x="353615" y="1649357"/>
          <a:ext cx="2350740" cy="14104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Final Approval from RIF – June</a:t>
          </a:r>
        </a:p>
      </dsp:txBody>
      <dsp:txXfrm>
        <a:off x="353615" y="1649357"/>
        <a:ext cx="2350740" cy="1410444"/>
      </dsp:txXfrm>
    </dsp:sp>
    <dsp:sp modelId="{67C7A1D2-9A6F-4D53-AC81-05398342DAAE}">
      <dsp:nvSpPr>
        <dsp:cNvPr id="0" name=""/>
        <dsp:cNvSpPr/>
      </dsp:nvSpPr>
      <dsp:spPr>
        <a:xfrm>
          <a:off x="2939429" y="1649357"/>
          <a:ext cx="2350740" cy="14104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Project Execution – July through May</a:t>
          </a:r>
        </a:p>
      </dsp:txBody>
      <dsp:txXfrm>
        <a:off x="2939429" y="1649357"/>
        <a:ext cx="2350740" cy="1410444"/>
      </dsp:txXfrm>
    </dsp:sp>
    <dsp:sp modelId="{A55A4528-CE61-4C81-9B0C-A12FAA1E5546}">
      <dsp:nvSpPr>
        <dsp:cNvPr id="0" name=""/>
        <dsp:cNvSpPr/>
      </dsp:nvSpPr>
      <dsp:spPr>
        <a:xfrm>
          <a:off x="5525244" y="1649357"/>
          <a:ext cx="2350740" cy="14104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Final Report – When completed, no later than June 24</a:t>
          </a:r>
        </a:p>
      </dsp:txBody>
      <dsp:txXfrm>
        <a:off x="5525244" y="1649357"/>
        <a:ext cx="2350740" cy="1410444"/>
      </dsp:txXfrm>
    </dsp:sp>
    <dsp:sp modelId="{92D7ACDE-0991-41F2-B8CD-3D481F7BCD56}">
      <dsp:nvSpPr>
        <dsp:cNvPr id="0" name=""/>
        <dsp:cNvSpPr/>
      </dsp:nvSpPr>
      <dsp:spPr>
        <a:xfrm>
          <a:off x="2939429" y="3294876"/>
          <a:ext cx="2350740" cy="14104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Payment to Club – Upon Approval of Final Report</a:t>
          </a:r>
        </a:p>
      </dsp:txBody>
      <dsp:txXfrm>
        <a:off x="2939429" y="3294876"/>
        <a:ext cx="2350740" cy="14104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9CF0C38B-29BE-4330-9568-ACA60040575A}" type="datetimeFigureOut">
              <a:rPr lang="en-US" smtClean="0"/>
              <a:pPr/>
              <a:t>3/21/2024</a:t>
            </a:fld>
            <a:endParaRPr lang="en-US" dirty="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8A7703EC-8552-4F2E-9DF3-3473F82909C5}" type="slidenum">
              <a:rPr lang="en-US" smtClean="0"/>
              <a:pPr/>
              <a:t>‹#›</a:t>
            </a:fld>
            <a:endParaRPr lang="en-US" dirty="0"/>
          </a:p>
        </p:txBody>
      </p:sp>
    </p:spTree>
    <p:extLst>
      <p:ext uri="{BB962C8B-B14F-4D97-AF65-F5344CB8AC3E}">
        <p14:creationId xmlns:p14="http://schemas.microsoft.com/office/powerpoint/2010/main" val="2140822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D18D7BD1-46B3-40B9-B0E2-1D9D8E9DE5C8}" type="datetimeFigureOut">
              <a:rPr lang="en-US" smtClean="0"/>
              <a:pPr/>
              <a:t>3/21/2024</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lvl1pPr>
          </a:lstStyle>
          <a:p>
            <a:fld id="{6863AEE8-D074-4F14-95D3-7B090ADF668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3AEE8-D074-4F14-95D3-7B090ADF668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779" y="4424084"/>
            <a:ext cx="5486395" cy="4191225"/>
          </a:xfrm>
          <a:prstGeom prst="rect">
            <a:avLst/>
          </a:prstGeom>
        </p:spPr>
        <p:txBody>
          <a:bodyPr spcFirstLastPara="1" wrap="square" lIns="89651" tIns="89651" rIns="89651" bIns="89651" anchor="t" anchorCtr="0">
            <a:noAutofit/>
          </a:bodyPr>
          <a:lstStyle/>
          <a:p>
            <a:endParaRPr/>
          </a:p>
        </p:txBody>
      </p:sp>
      <p:sp>
        <p:nvSpPr>
          <p:cNvPr id="82" name="Google Shape;82;p1: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9FAD4F3E-BDD5-458A-A0DF-E3C03FD938EC}"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AD4F3E-BDD5-458A-A0DF-E3C03FD938EC}"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AD4F3E-BDD5-458A-A0DF-E3C03FD938EC}"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AD4F3E-BDD5-458A-A0DF-E3C03FD938EC}"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FAD4F3E-BDD5-458A-A0DF-E3C03FD938EC}"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AD4F3E-BDD5-458A-A0DF-E3C03FD938EC}"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AD4F3E-BDD5-458A-A0DF-E3C03FD938EC}"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AD4F3E-BDD5-458A-A0DF-E3C03FD938EC}"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AD4F3E-BDD5-458A-A0DF-E3C03FD938EC}"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AD4F3E-BDD5-458A-A0DF-E3C03FD938EC}"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D32FC1E-AE24-4B27-A8CF-6EEC9A4248A9}" type="datetimeFigureOut">
              <a:rPr lang="en-US" smtClean="0"/>
              <a:pPr/>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AD4F3E-BDD5-458A-A0DF-E3C03FD938EC}"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23000">
              <a:srgbClr val="D4DEFF"/>
            </a:gs>
            <a:gs pos="83000">
              <a:srgbClr val="D4DEFF"/>
            </a:gs>
            <a:gs pos="100000">
              <a:srgbClr val="96AB94"/>
            </a:gs>
          </a:gsLst>
          <a:lin ang="36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32FC1E-AE24-4B27-A8CF-6EEC9A4248A9}" type="datetimeFigureOut">
              <a:rPr lang="en-US" smtClean="0"/>
              <a:pPr/>
              <a:t>3/21/2024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AD4F3E-BDD5-458A-A0DF-E3C03FD938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579840"/>
            <a:ext cx="8229600" cy="2024817"/>
          </a:xfrm>
        </p:spPr>
        <p:style>
          <a:lnRef idx="2">
            <a:schemeClr val="dk1"/>
          </a:lnRef>
          <a:fillRef idx="1">
            <a:schemeClr val="lt1"/>
          </a:fillRef>
          <a:effectRef idx="0">
            <a:schemeClr val="dk1"/>
          </a:effectRef>
          <a:fontRef idx="minor">
            <a:schemeClr val="dk1"/>
          </a:fontRef>
        </p:style>
        <p:txBody>
          <a:bodyPr>
            <a:normAutofit/>
          </a:bodyPr>
          <a:lstStyle/>
          <a:p>
            <a:r>
              <a:rPr lang="en-US" sz="3600" b="0" cap="none" dirty="0">
                <a:ln w="0"/>
                <a:solidFill>
                  <a:schemeClr val="tx1"/>
                </a:solidFill>
                <a:effectLst>
                  <a:outerShdw blurRad="38100" dist="19050" dir="2700000" algn="tl" rotWithShape="0">
                    <a:schemeClr val="dk1">
                      <a:alpha val="40000"/>
                    </a:schemeClr>
                  </a:outerShdw>
                </a:effectLst>
              </a:rPr>
              <a:t>Rotary Foundation</a:t>
            </a:r>
            <a:br>
              <a:rPr lang="en-US" sz="3600" b="0" cap="none" dirty="0">
                <a:ln w="0"/>
                <a:solidFill>
                  <a:schemeClr val="tx1"/>
                </a:solidFill>
                <a:effectLst>
                  <a:outerShdw blurRad="38100" dist="19050" dir="2700000" algn="tl" rotWithShape="0">
                    <a:schemeClr val="dk1">
                      <a:alpha val="40000"/>
                    </a:schemeClr>
                  </a:outerShdw>
                </a:effectLst>
              </a:rPr>
            </a:br>
            <a:r>
              <a:rPr lang="en-US" sz="3600" b="0" cap="none" dirty="0">
                <a:ln w="0"/>
                <a:solidFill>
                  <a:schemeClr val="tx1"/>
                </a:solidFill>
                <a:effectLst>
                  <a:outerShdw blurRad="38100" dist="19050" dir="2700000" algn="tl" rotWithShape="0">
                    <a:schemeClr val="dk1">
                      <a:alpha val="40000"/>
                    </a:schemeClr>
                  </a:outerShdw>
                </a:effectLst>
              </a:rPr>
              <a:t>District 6540 District Grants</a:t>
            </a:r>
            <a:br>
              <a:rPr lang="en-US" sz="3600" b="0" cap="none" dirty="0">
                <a:ln w="0"/>
                <a:solidFill>
                  <a:schemeClr val="tx1"/>
                </a:solidFill>
                <a:effectLst>
                  <a:outerShdw blurRad="38100" dist="19050" dir="2700000" algn="tl" rotWithShape="0">
                    <a:schemeClr val="dk1">
                      <a:alpha val="40000"/>
                    </a:schemeClr>
                  </a:outerShdw>
                </a:effectLst>
              </a:rPr>
            </a:br>
            <a:r>
              <a:rPr lang="en-US" sz="3600" b="0" cap="none" dirty="0">
                <a:ln w="0"/>
                <a:solidFill>
                  <a:schemeClr val="tx1"/>
                </a:solidFill>
                <a:effectLst>
                  <a:outerShdw blurRad="38100" dist="19050" dir="2700000" algn="tl" rotWithShape="0">
                    <a:schemeClr val="dk1">
                      <a:alpha val="40000"/>
                    </a:schemeClr>
                  </a:outerShdw>
                </a:effectLst>
              </a:rPr>
              <a:t>2024-25</a:t>
            </a:r>
          </a:p>
        </p:txBody>
      </p:sp>
      <p:sp>
        <p:nvSpPr>
          <p:cNvPr id="3" name="TextBox 2"/>
          <p:cNvSpPr txBox="1"/>
          <p:nvPr/>
        </p:nvSpPr>
        <p:spPr>
          <a:xfrm>
            <a:off x="2121515" y="4923692"/>
            <a:ext cx="5275571" cy="1200329"/>
          </a:xfrm>
          <a:prstGeom prst="rect">
            <a:avLst/>
          </a:prstGeom>
          <a:noFill/>
        </p:spPr>
        <p:txBody>
          <a:bodyPr wrap="square" rtlCol="0">
            <a:spAutoFit/>
          </a:bodyPr>
          <a:lstStyle/>
          <a:p>
            <a:pPr algn="ctr"/>
            <a:r>
              <a:rPr lang="en-US" dirty="0"/>
              <a:t>Questions?</a:t>
            </a:r>
          </a:p>
          <a:p>
            <a:pPr algn="ctr"/>
            <a:r>
              <a:rPr lang="en-US" dirty="0"/>
              <a:t>Contact Holli Seabury, DGE</a:t>
            </a:r>
          </a:p>
          <a:p>
            <a:pPr algn="ctr"/>
            <a:r>
              <a:rPr lang="en-US" dirty="0"/>
              <a:t>Rotarianholli@gmail.com</a:t>
            </a:r>
          </a:p>
          <a:p>
            <a:pPr algn="ctr"/>
            <a:r>
              <a:rPr lang="en-US" dirty="0"/>
              <a:t>260-760-4831  </a:t>
            </a:r>
          </a:p>
        </p:txBody>
      </p:sp>
      <p:sp>
        <p:nvSpPr>
          <p:cNvPr id="32770" name="AutoShape 2" descr="Presidential theme | My Rot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2772" name="AutoShape 4" descr="Presidential theme | My Rot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 name="Picture 9" descr="TRF_RGB.png"/>
          <p:cNvPicPr>
            <a:picLocks noChangeAspect="1"/>
          </p:cNvPicPr>
          <p:nvPr/>
        </p:nvPicPr>
        <p:blipFill>
          <a:blip r:embed="rId3" cstate="print"/>
          <a:stretch>
            <a:fillRect/>
          </a:stretch>
        </p:blipFill>
        <p:spPr>
          <a:xfrm>
            <a:off x="170121" y="200246"/>
            <a:ext cx="2286000" cy="861558"/>
          </a:xfrm>
          <a:prstGeom prst="rect">
            <a:avLst/>
          </a:prstGeom>
        </p:spPr>
      </p:pic>
      <p:pic>
        <p:nvPicPr>
          <p:cNvPr id="26627" name="Picture 3" descr="2023-2024 Theme logo - English"/>
          <p:cNvPicPr>
            <a:picLocks noChangeAspect="1" noChangeArrowheads="1"/>
          </p:cNvPicPr>
          <p:nvPr/>
        </p:nvPicPr>
        <p:blipFill>
          <a:blip r:embed="rId4"/>
          <a:srcRect/>
          <a:stretch>
            <a:fillRect/>
          </a:stretch>
        </p:blipFill>
        <p:spPr bwMode="auto">
          <a:xfrm>
            <a:off x="7253602" y="200246"/>
            <a:ext cx="1720277" cy="2303943"/>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accent1">
                    <a:lumMod val="75000"/>
                  </a:schemeClr>
                </a:solidFill>
                <a:effectLst/>
              </a:rPr>
              <a:t>Guidelines and Resources</a:t>
            </a:r>
          </a:p>
        </p:txBody>
      </p:sp>
      <p:sp>
        <p:nvSpPr>
          <p:cNvPr id="3" name="Content Placeholder 2"/>
          <p:cNvSpPr>
            <a:spLocks noGrp="1"/>
          </p:cNvSpPr>
          <p:nvPr>
            <p:ph idx="1"/>
          </p:nvPr>
        </p:nvSpPr>
        <p:spPr/>
        <p:txBody>
          <a:bodyPr>
            <a:normAutofit/>
          </a:bodyPr>
          <a:lstStyle/>
          <a:p>
            <a:pPr marL="137160" indent="0">
              <a:buNone/>
            </a:pPr>
            <a:r>
              <a:rPr lang="en-US" dirty="0"/>
              <a:t>Apply on the district website: </a:t>
            </a:r>
            <a:r>
              <a:rPr lang="en-US" dirty="0">
                <a:solidFill>
                  <a:srgbClr val="002060"/>
                </a:solidFill>
              </a:rPr>
              <a:t>www.rotary6540.org</a:t>
            </a:r>
          </a:p>
          <a:p>
            <a:endParaRPr lang="en-US" dirty="0">
              <a:solidFill>
                <a:srgbClr val="7030A0"/>
              </a:solidFill>
            </a:endParaRPr>
          </a:p>
          <a:p>
            <a:pPr marL="137160" indent="0">
              <a:buNone/>
            </a:pPr>
            <a:r>
              <a:rPr lang="en-US" dirty="0"/>
              <a:t>Go under the Grants tab at the top of the page for links related to District Grants and the online application.</a:t>
            </a:r>
          </a:p>
          <a:p>
            <a:pPr marL="137160" indent="0">
              <a:buNone/>
            </a:pPr>
            <a:r>
              <a:rPr lang="en-US" dirty="0"/>
              <a:t> </a:t>
            </a:r>
          </a:p>
          <a:p>
            <a:pPr algn="ctr">
              <a:buNone/>
            </a:pPr>
            <a:r>
              <a:rPr lang="en-US" dirty="0"/>
              <a:t>      Please review before you start writing your </a:t>
            </a:r>
          </a:p>
          <a:p>
            <a:pPr algn="ctr">
              <a:buNone/>
            </a:pPr>
            <a:r>
              <a:rPr lang="en-US" dirty="0"/>
              <a:t>2024-25 grant! </a:t>
            </a:r>
          </a:p>
          <a:p>
            <a:pPr>
              <a:buNone/>
            </a:pP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solidFill>
                  <a:schemeClr val="accent1">
                    <a:lumMod val="50000"/>
                  </a:schemeClr>
                </a:solidFill>
              </a:rPr>
              <a:t>Ineligible Clubs</a:t>
            </a:r>
          </a:p>
        </p:txBody>
      </p:sp>
      <p:sp>
        <p:nvSpPr>
          <p:cNvPr id="3" name="Content Placeholder 2"/>
          <p:cNvSpPr>
            <a:spLocks noGrp="1"/>
          </p:cNvSpPr>
          <p:nvPr>
            <p:ph idx="1"/>
          </p:nvPr>
        </p:nvSpPr>
        <p:spPr/>
        <p:txBody>
          <a:bodyPr>
            <a:normAutofit/>
          </a:bodyPr>
          <a:lstStyle/>
          <a:p>
            <a:r>
              <a:rPr lang="en-US" sz="2400" dirty="0"/>
              <a:t>Clubs not current with RI or District dues are ineligible</a:t>
            </a:r>
          </a:p>
          <a:p>
            <a:r>
              <a:rPr lang="en-US" sz="2400" dirty="0"/>
              <a:t>Because these funds come directly from the Rotary Foundation, Foundation giving plays a Role in decision-making</a:t>
            </a:r>
          </a:p>
          <a:p>
            <a:r>
              <a:rPr lang="en-US" sz="2400" dirty="0"/>
              <a:t>Any Club with three-year average giving of less than $50 per capita will not be eligible to receive district grants – club presidents receive a copy of average giving each year</a:t>
            </a:r>
          </a:p>
          <a:p>
            <a:r>
              <a:rPr lang="en-US" sz="2400" dirty="0"/>
              <a:t>Any club formed in the last five years will be exempt from the average giving requirement and will be eligible to apply for a district grant	</a:t>
            </a:r>
          </a:p>
        </p:txBody>
      </p:sp>
    </p:spTree>
    <p:extLst>
      <p:ext uri="{BB962C8B-B14F-4D97-AF65-F5344CB8AC3E}">
        <p14:creationId xmlns:p14="http://schemas.microsoft.com/office/powerpoint/2010/main" val="1828608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Coordinate with Other Clubs</a:t>
            </a:r>
          </a:p>
        </p:txBody>
      </p:sp>
      <p:sp>
        <p:nvSpPr>
          <p:cNvPr id="5" name="Content Placeholder 4"/>
          <p:cNvSpPr>
            <a:spLocks noGrp="1"/>
          </p:cNvSpPr>
          <p:nvPr>
            <p:ph idx="1"/>
          </p:nvPr>
        </p:nvSpPr>
        <p:spPr/>
        <p:txBody>
          <a:bodyPr>
            <a:normAutofit fontScale="92500" lnSpcReduction="10000"/>
          </a:bodyPr>
          <a:lstStyle/>
          <a:p>
            <a:r>
              <a:rPr lang="en-US" dirty="0"/>
              <a:t>Project too big for your club?  Ask for Help</a:t>
            </a:r>
          </a:p>
          <a:p>
            <a:r>
              <a:rPr lang="en-US" dirty="0"/>
              <a:t>Multiple clubs can submit grants for the same project</a:t>
            </a:r>
          </a:p>
          <a:p>
            <a:r>
              <a:rPr lang="en-US" dirty="0"/>
              <a:t>Takes extra planning &amp; coordination</a:t>
            </a:r>
          </a:p>
          <a:p>
            <a:r>
              <a:rPr lang="en-US" dirty="0"/>
              <a:t>Financing gets more complicated</a:t>
            </a:r>
          </a:p>
          <a:p>
            <a:r>
              <a:rPr lang="en-US" dirty="0"/>
              <a:t>Please talk to the Grant Committee </a:t>
            </a:r>
            <a:r>
              <a:rPr lang="en-US" u="sng" dirty="0"/>
              <a:t>first</a:t>
            </a:r>
            <a:r>
              <a:rPr lang="en-US" dirty="0"/>
              <a:t> if you plan to submit a joint grant.</a:t>
            </a:r>
          </a:p>
          <a:p>
            <a:r>
              <a:rPr lang="en-US" dirty="0"/>
              <a:t>Successful Projects in past years:</a:t>
            </a:r>
          </a:p>
          <a:p>
            <a:pPr lvl="1"/>
            <a:r>
              <a:rPr lang="en-US" dirty="0"/>
              <a:t>Habitat for Humanity Playground—4 Clubs</a:t>
            </a:r>
          </a:p>
          <a:p>
            <a:pPr lvl="1"/>
            <a:r>
              <a:rPr lang="en-US" dirty="0"/>
              <a:t>Playground Equipment—2 clubs</a:t>
            </a:r>
          </a:p>
          <a:p>
            <a:pPr lvl="1"/>
            <a:r>
              <a:rPr lang="en-US" dirty="0"/>
              <a:t>Mobility Cycles—2 clubs</a:t>
            </a:r>
          </a:p>
          <a:p>
            <a:pPr marL="585216" lvl="1" indent="0">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Plan Your Project</a:t>
            </a:r>
          </a:p>
        </p:txBody>
      </p:sp>
      <p:sp>
        <p:nvSpPr>
          <p:cNvPr id="5" name="Content Placeholder 4"/>
          <p:cNvSpPr>
            <a:spLocks noGrp="1"/>
          </p:cNvSpPr>
          <p:nvPr>
            <p:ph idx="1"/>
          </p:nvPr>
        </p:nvSpPr>
        <p:spPr/>
        <p:txBody>
          <a:bodyPr/>
          <a:lstStyle/>
          <a:p>
            <a:r>
              <a:rPr lang="en-US" dirty="0"/>
              <a:t>Get two club members committed to project</a:t>
            </a:r>
          </a:p>
          <a:p>
            <a:r>
              <a:rPr lang="en-US" dirty="0"/>
              <a:t>Plan the scope of activities</a:t>
            </a:r>
          </a:p>
          <a:p>
            <a:r>
              <a:rPr lang="en-US" dirty="0"/>
              <a:t>Find ways to get Rotarians actively involved</a:t>
            </a:r>
          </a:p>
          <a:p>
            <a:r>
              <a:rPr lang="en-US" dirty="0"/>
              <a:t>Get cost and time estimates</a:t>
            </a:r>
          </a:p>
          <a:p>
            <a:r>
              <a:rPr lang="en-US" dirty="0"/>
              <a:t>Coordinate with any municipal or other entities</a:t>
            </a:r>
          </a:p>
          <a:p>
            <a:r>
              <a:rPr lang="en-US" dirty="0"/>
              <a:t>Make a plan for Publicity</a:t>
            </a:r>
          </a:p>
          <a:p>
            <a:r>
              <a:rPr lang="en-US" dirty="0"/>
              <a:t>Have Contingency Plans if we can’t fund your entire request</a:t>
            </a:r>
          </a:p>
          <a:p>
            <a:endParaRPr lang="en-US" dirty="0"/>
          </a:p>
        </p:txBody>
      </p:sp>
    </p:spTree>
    <p:extLst>
      <p:ext uri="{BB962C8B-B14F-4D97-AF65-F5344CB8AC3E}">
        <p14:creationId xmlns:p14="http://schemas.microsoft.com/office/powerpoint/2010/main" val="2891911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Conduct Your Project</a:t>
            </a:r>
          </a:p>
        </p:txBody>
      </p:sp>
      <p:sp>
        <p:nvSpPr>
          <p:cNvPr id="5" name="Content Placeholder 4"/>
          <p:cNvSpPr>
            <a:spLocks noGrp="1"/>
          </p:cNvSpPr>
          <p:nvPr>
            <p:ph idx="1"/>
          </p:nvPr>
        </p:nvSpPr>
        <p:spPr/>
        <p:txBody>
          <a:bodyPr>
            <a:normAutofit fontScale="92500" lnSpcReduction="10000"/>
          </a:bodyPr>
          <a:lstStyle/>
          <a:p>
            <a:r>
              <a:rPr lang="en-US" dirty="0"/>
              <a:t>Don’t Start before getting final approval</a:t>
            </a:r>
          </a:p>
          <a:p>
            <a:r>
              <a:rPr lang="en-US" dirty="0"/>
              <a:t>Don’t start before July 1</a:t>
            </a:r>
          </a:p>
          <a:p>
            <a:r>
              <a:rPr lang="en-US" dirty="0"/>
              <a:t>Don’t spend any money before July 1</a:t>
            </a:r>
          </a:p>
          <a:p>
            <a:r>
              <a:rPr lang="en-US" dirty="0"/>
              <a:t>Save your receipts!!!  Invoices </a:t>
            </a:r>
            <a:r>
              <a:rPr lang="en-US" u="sng" dirty="0"/>
              <a:t>are not </a:t>
            </a:r>
            <a:r>
              <a:rPr lang="en-US" dirty="0"/>
              <a:t>receipts. Must show payment has been made, with copies of checks or credit card receipts. </a:t>
            </a:r>
          </a:p>
          <a:p>
            <a:r>
              <a:rPr lang="en-US" dirty="0"/>
              <a:t>Try to run as many expenses through the club rather than individual members</a:t>
            </a:r>
          </a:p>
          <a:p>
            <a:r>
              <a:rPr lang="en-US" dirty="0"/>
              <a:t>Do Fundraising if grant is less than expected</a:t>
            </a:r>
          </a:p>
          <a:p>
            <a:r>
              <a:rPr lang="en-US" dirty="0"/>
              <a:t>If project goes over budget, can we get more Grant money?  </a:t>
            </a:r>
            <a:r>
              <a:rPr lang="en-US" dirty="0">
                <a:solidFill>
                  <a:srgbClr val="FF0000"/>
                </a:solidFill>
              </a:rPr>
              <a:t>NO!</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What if Things Change</a:t>
            </a:r>
          </a:p>
        </p:txBody>
      </p:sp>
      <p:sp>
        <p:nvSpPr>
          <p:cNvPr id="5" name="Content Placeholder 4"/>
          <p:cNvSpPr>
            <a:spLocks noGrp="1"/>
          </p:cNvSpPr>
          <p:nvPr>
            <p:ph idx="1"/>
          </p:nvPr>
        </p:nvSpPr>
        <p:spPr/>
        <p:txBody>
          <a:bodyPr>
            <a:normAutofit fontScale="92500"/>
          </a:bodyPr>
          <a:lstStyle/>
          <a:p>
            <a:r>
              <a:rPr lang="en-US" dirty="0"/>
              <a:t>We want all projects completed by June 24, 2025</a:t>
            </a:r>
          </a:p>
          <a:p>
            <a:r>
              <a:rPr lang="en-US" dirty="0"/>
              <a:t>Municipal Timeframes get Changed</a:t>
            </a:r>
          </a:p>
          <a:p>
            <a:r>
              <a:rPr lang="en-US" dirty="0"/>
              <a:t>Key individual on project leaves</a:t>
            </a:r>
          </a:p>
          <a:p>
            <a:r>
              <a:rPr lang="en-US" dirty="0"/>
              <a:t>COVID Issues still affecting supply chains</a:t>
            </a:r>
          </a:p>
          <a:p>
            <a:r>
              <a:rPr lang="en-US" dirty="0"/>
              <a:t>Fundraising Falls Short</a:t>
            </a:r>
          </a:p>
          <a:p>
            <a:r>
              <a:rPr lang="en-US" dirty="0"/>
              <a:t>CONTACT US EARLY IF THERE’S A PROBLEM</a:t>
            </a:r>
          </a:p>
          <a:p>
            <a:r>
              <a:rPr lang="en-US" dirty="0"/>
              <a:t>We will work to try and accommodate changes</a:t>
            </a:r>
          </a:p>
          <a:p>
            <a:r>
              <a:rPr lang="en-US" dirty="0"/>
              <a:t>May need to substitute another project</a:t>
            </a:r>
          </a:p>
          <a:p>
            <a:r>
              <a:rPr lang="en-US" dirty="0"/>
              <a:t>May have to cancel grant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accent1">
                    <a:lumMod val="75000"/>
                  </a:schemeClr>
                </a:solidFill>
                <a:effectLst/>
              </a:rPr>
              <a:t>Email 2-3Pictures with Report</a:t>
            </a:r>
          </a:p>
        </p:txBody>
      </p:sp>
      <p:pic>
        <p:nvPicPr>
          <p:cNvPr id="7" name="Picture 4" descr="Eye%20Surgery"/>
          <p:cNvPicPr>
            <a:picLocks noGrp="1" noChangeAspect="1" noChangeArrowheads="1"/>
          </p:cNvPicPr>
          <p:nvPr>
            <p:ph idx="1"/>
          </p:nvPr>
        </p:nvPicPr>
        <p:blipFill>
          <a:blip r:embed="rId2" cstate="print"/>
          <a:stretch>
            <a:fillRect/>
          </a:stretch>
        </p:blipFill>
        <p:spPr bwMode="auto">
          <a:xfrm>
            <a:off x="914400" y="1752600"/>
            <a:ext cx="2925233" cy="2193925"/>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4876800" y="1371600"/>
            <a:ext cx="3590926" cy="2693194"/>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tretch>
            <a:fillRect/>
          </a:stretch>
        </p:blipFill>
        <p:spPr>
          <a:xfrm>
            <a:off x="533400" y="3733800"/>
            <a:ext cx="1952625" cy="2603500"/>
          </a:xfrm>
          <a:prstGeom prst="rect">
            <a:avLst/>
          </a:prstGeom>
          <a:noFill/>
          <a:ln/>
        </p:spPr>
      </p:pic>
      <p:pic>
        <p:nvPicPr>
          <p:cNvPr id="11" name="Picture 2"/>
          <p:cNvPicPr>
            <a:picLocks noChangeAspect="1" noChangeArrowheads="1"/>
          </p:cNvPicPr>
          <p:nvPr/>
        </p:nvPicPr>
        <p:blipFill>
          <a:blip r:embed="rId5" cstate="print"/>
          <a:stretch>
            <a:fillRect/>
          </a:stretch>
        </p:blipFill>
        <p:spPr bwMode="auto">
          <a:xfrm>
            <a:off x="2438400" y="3505200"/>
            <a:ext cx="2905126" cy="2169878"/>
          </a:xfrm>
          <a:prstGeom prst="rect">
            <a:avLst/>
          </a:prstGeom>
          <a:noFill/>
          <a:ln w="9525">
            <a:noFill/>
            <a:miter lim="800000"/>
            <a:headEnd/>
            <a:tailEnd/>
          </a:ln>
        </p:spPr>
      </p:pic>
      <p:sp>
        <p:nvSpPr>
          <p:cNvPr id="1026" name="AutoShape 2" descr="Image result for elkhart morning rot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Image result for elkhart morning rot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 name="Picture 2"/>
          <p:cNvPicPr>
            <a:picLocks noChangeAspect="1" noChangeArrowheads="1"/>
          </p:cNvPicPr>
          <p:nvPr/>
        </p:nvPicPr>
        <p:blipFill>
          <a:blip r:embed="rId6" cstate="print"/>
          <a:srcRect/>
          <a:stretch>
            <a:fillRect/>
          </a:stretch>
        </p:blipFill>
        <p:spPr bwMode="auto">
          <a:xfrm>
            <a:off x="5181600" y="4038600"/>
            <a:ext cx="3512414" cy="2488695"/>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Getting Your Grant Funds</a:t>
            </a:r>
          </a:p>
        </p:txBody>
      </p:sp>
      <p:sp>
        <p:nvSpPr>
          <p:cNvPr id="5" name="Content Placeholder 4"/>
          <p:cNvSpPr>
            <a:spLocks noGrp="1"/>
          </p:cNvSpPr>
          <p:nvPr>
            <p:ph idx="1"/>
          </p:nvPr>
        </p:nvSpPr>
        <p:spPr>
          <a:xfrm>
            <a:off x="457200" y="1524000"/>
            <a:ext cx="8229600" cy="4709160"/>
          </a:xfrm>
        </p:spPr>
        <p:txBody>
          <a:bodyPr>
            <a:normAutofit fontScale="92500"/>
          </a:bodyPr>
          <a:lstStyle/>
          <a:p>
            <a:r>
              <a:rPr lang="en-US" dirty="0"/>
              <a:t>District Grants operate as a reimbursement</a:t>
            </a:r>
          </a:p>
          <a:p>
            <a:r>
              <a:rPr lang="en-US" dirty="0"/>
              <a:t>Be timely in preparing your final report</a:t>
            </a:r>
          </a:p>
          <a:p>
            <a:r>
              <a:rPr lang="en-US" dirty="0"/>
              <a:t>Funds will be direct-deposited to Club’s checking account in 2024-25.  Please provide a voided check if you did NOT receive a grant in 2023-24, or if your club opened a new checking account in 2023.</a:t>
            </a:r>
          </a:p>
          <a:p>
            <a:r>
              <a:rPr lang="en-US" dirty="0"/>
              <a:t>Rotary allows only one District Grant year to be open at a time – meaning we can’t get funds for the 2024-25 grant year if 2023-24 projects are still open. Your problems become all our problems.</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Common Mistakes</a:t>
            </a:r>
          </a:p>
        </p:txBody>
      </p:sp>
      <p:sp>
        <p:nvSpPr>
          <p:cNvPr id="5" name="Content Placeholder 4"/>
          <p:cNvSpPr>
            <a:spLocks noGrp="1"/>
          </p:cNvSpPr>
          <p:nvPr>
            <p:ph idx="1"/>
          </p:nvPr>
        </p:nvSpPr>
        <p:spPr>
          <a:xfrm>
            <a:off x="457200" y="1524000"/>
            <a:ext cx="8229600" cy="4709160"/>
          </a:xfrm>
        </p:spPr>
        <p:txBody>
          <a:bodyPr>
            <a:normAutofit/>
          </a:bodyPr>
          <a:lstStyle/>
          <a:p>
            <a:r>
              <a:rPr lang="en-US" sz="2400" dirty="0"/>
              <a:t>Income and Expenses don’t match</a:t>
            </a:r>
          </a:p>
          <a:p>
            <a:r>
              <a:rPr lang="en-US" sz="2400" dirty="0"/>
              <a:t>Buying Equipment, but no Rotary participation</a:t>
            </a:r>
          </a:p>
          <a:p>
            <a:r>
              <a:rPr lang="en-US" sz="2400" dirty="0"/>
              <a:t>Incomplete set of receipts</a:t>
            </a:r>
          </a:p>
          <a:p>
            <a:r>
              <a:rPr lang="en-US" sz="2400" dirty="0"/>
              <a:t>District Grant funds can only supply </a:t>
            </a:r>
            <a:r>
              <a:rPr lang="en-US" sz="2400" u="sng" dirty="0"/>
              <a:t>75% of</a:t>
            </a:r>
          </a:p>
          <a:p>
            <a:pPr>
              <a:buNone/>
            </a:pPr>
            <a:r>
              <a:rPr lang="en-US" sz="2400" dirty="0"/>
              <a:t>     </a:t>
            </a:r>
            <a:r>
              <a:rPr lang="en-US" sz="2400" u="sng" dirty="0"/>
              <a:t> Project Cost</a:t>
            </a:r>
          </a:p>
          <a:p>
            <a:r>
              <a:rPr lang="en-US" sz="2400" dirty="0"/>
              <a:t>Starting the project too early – Wait until after July 1</a:t>
            </a:r>
          </a:p>
          <a:p>
            <a:r>
              <a:rPr lang="en-US" sz="2400" dirty="0"/>
              <a:t>Providing </a:t>
            </a:r>
            <a:r>
              <a:rPr lang="en-US" sz="2400" b="1" dirty="0"/>
              <a:t>way too much detail</a:t>
            </a:r>
            <a:r>
              <a:rPr lang="en-US" sz="2400" dirty="0"/>
              <a:t> about project, both in the application and final report</a:t>
            </a:r>
          </a:p>
          <a:p>
            <a:r>
              <a:rPr lang="en-US" sz="2400" dirty="0"/>
              <a:t>Make Grant Request for Round Amounts, i.e. </a:t>
            </a:r>
            <a:r>
              <a:rPr lang="en-US" sz="2400"/>
              <a:t>$950 </a:t>
            </a:r>
            <a:r>
              <a:rPr lang="en-US" sz="2400" dirty="0"/>
              <a:t>not $947.65.  Final Reports should be exact.</a:t>
            </a:r>
          </a:p>
          <a:p>
            <a:r>
              <a:rPr lang="en-US" sz="2400" dirty="0"/>
              <a:t>No handwritten applications or reports please</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a:solidFill>
                  <a:schemeClr val="accent1">
                    <a:lumMod val="50000"/>
                  </a:schemeClr>
                </a:solidFill>
              </a:rPr>
              <a:t>What Are District Grants</a:t>
            </a:r>
          </a:p>
        </p:txBody>
      </p:sp>
      <p:sp>
        <p:nvSpPr>
          <p:cNvPr id="5" name="Content Placeholder 4"/>
          <p:cNvSpPr>
            <a:spLocks noGrp="1"/>
          </p:cNvSpPr>
          <p:nvPr>
            <p:ph idx="1"/>
          </p:nvPr>
        </p:nvSpPr>
        <p:spPr/>
        <p:txBody>
          <a:bodyPr>
            <a:normAutofit fontScale="92500" lnSpcReduction="10000"/>
          </a:bodyPr>
          <a:lstStyle/>
          <a:p>
            <a:r>
              <a:rPr lang="en-US" dirty="0"/>
              <a:t>Rotary Foundation Funds.  </a:t>
            </a:r>
          </a:p>
          <a:p>
            <a:pPr marL="137160" indent="0">
              <a:buNone/>
            </a:pPr>
            <a:r>
              <a:rPr lang="en-US" dirty="0">
                <a:highlight>
                  <a:srgbClr val="FFFF00"/>
                </a:highlight>
              </a:rPr>
              <a:t>     These $$$ are not from dues, but from donations to the Annual Fund-Share</a:t>
            </a:r>
          </a:p>
          <a:p>
            <a:r>
              <a:rPr lang="en-US" dirty="0"/>
              <a:t>Each District sets its own rules for participation</a:t>
            </a:r>
          </a:p>
          <a:p>
            <a:r>
              <a:rPr lang="en-US" dirty="0"/>
              <a:t>Projects are smaller and completed in a shorter timeframe (3-8 months)</a:t>
            </a:r>
          </a:p>
          <a:p>
            <a:r>
              <a:rPr lang="en-US" dirty="0"/>
              <a:t>Projects (hopefully) will involve the active participation of the local Rotary Club</a:t>
            </a:r>
          </a:p>
          <a:p>
            <a:r>
              <a:rPr lang="en-US" dirty="0"/>
              <a:t>Can be done in conjunction with another organization or club (see Multiple Clubs Guidelines)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2400" dirty="0">
                <a:solidFill>
                  <a:schemeClr val="tx1"/>
                </a:solidFill>
              </a:rPr>
              <a:t> Annual Fund-Share (3 years ago invested by RIF)</a:t>
            </a:r>
            <a:endParaRPr sz="2400">
              <a:solidFill>
                <a:schemeClr val="tx1"/>
              </a:solidFill>
            </a:endParaRPr>
          </a:p>
        </p:txBody>
      </p:sp>
      <p:sp>
        <p:nvSpPr>
          <p:cNvPr id="85" name="Google Shape;85;p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endParaRPr/>
          </a:p>
        </p:txBody>
      </p:sp>
      <p:sp>
        <p:nvSpPr>
          <p:cNvPr id="86" name="Google Shape;86;p1"/>
          <p:cNvSpPr txBox="1">
            <a:spLocks noGrp="1"/>
          </p:cNvSpPr>
          <p:nvPr>
            <p:ph type="body" idx="2"/>
          </p:nvPr>
        </p:nvSpPr>
        <p:spPr>
          <a:xfrm>
            <a:off x="319508" y="2920028"/>
            <a:ext cx="3529993" cy="649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US" dirty="0"/>
              <a:t>       </a:t>
            </a:r>
            <a:r>
              <a:rPr lang="en-US" b="1" dirty="0"/>
              <a:t>47.5% District Designated Funds (DDF)</a:t>
            </a:r>
            <a:endParaRPr b="1" dirty="0"/>
          </a:p>
        </p:txBody>
      </p:sp>
      <p:sp>
        <p:nvSpPr>
          <p:cNvPr id="87" name="Google Shape;87;p1"/>
          <p:cNvSpPr txBox="1">
            <a:spLocks noGrp="1"/>
          </p:cNvSpPr>
          <p:nvPr>
            <p:ph type="body" idx="4"/>
          </p:nvPr>
        </p:nvSpPr>
        <p:spPr>
          <a:xfrm>
            <a:off x="5022167" y="3000701"/>
            <a:ext cx="3756074" cy="2048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27192"/>
              <a:buNone/>
            </a:pPr>
            <a:r>
              <a:rPr lang="en-US" b="1" dirty="0"/>
              <a:t>47.5% RIF World Grants</a:t>
            </a:r>
            <a:endParaRPr b="1"/>
          </a:p>
          <a:p>
            <a:pPr marL="0" lvl="0" indent="0" algn="l" rtl="0">
              <a:lnSpc>
                <a:spcPct val="90000"/>
              </a:lnSpc>
              <a:spcBef>
                <a:spcPts val="1000"/>
              </a:spcBef>
              <a:spcAft>
                <a:spcPts val="0"/>
              </a:spcAft>
              <a:buClr>
                <a:schemeClr val="dk1"/>
              </a:buClr>
              <a:buSzPts val="600"/>
              <a:buNone/>
            </a:pPr>
            <a:r>
              <a:rPr lang="en-US" b="1" dirty="0"/>
              <a:t>        &amp; Polio Plus</a:t>
            </a:r>
            <a:endParaRPr b="1"/>
          </a:p>
          <a:p>
            <a:pPr marL="0" lvl="0" indent="0" algn="l" rtl="0">
              <a:lnSpc>
                <a:spcPct val="90000"/>
              </a:lnSpc>
              <a:spcBef>
                <a:spcPts val="1000"/>
              </a:spcBef>
              <a:spcAft>
                <a:spcPts val="0"/>
              </a:spcAft>
              <a:buClr>
                <a:schemeClr val="dk1"/>
              </a:buClr>
              <a:buSzPts val="600"/>
              <a:buNone/>
            </a:pPr>
            <a:r>
              <a:rPr lang="en-US" b="1" dirty="0"/>
              <a:t>2.5% Administrative</a:t>
            </a:r>
            <a:endParaRPr b="1"/>
          </a:p>
          <a:p>
            <a:pPr marL="0" lvl="0" indent="0" algn="l" rtl="0">
              <a:lnSpc>
                <a:spcPct val="90000"/>
              </a:lnSpc>
              <a:spcBef>
                <a:spcPts val="1000"/>
              </a:spcBef>
              <a:spcAft>
                <a:spcPts val="0"/>
              </a:spcAft>
              <a:buClr>
                <a:schemeClr val="dk1"/>
              </a:buClr>
              <a:buSzPct val="40698"/>
              <a:buNone/>
            </a:pPr>
            <a:endParaRPr b="1"/>
          </a:p>
          <a:p>
            <a:pPr marL="0" lvl="0" indent="0" algn="l" rtl="0">
              <a:lnSpc>
                <a:spcPct val="90000"/>
              </a:lnSpc>
              <a:spcBef>
                <a:spcPts val="1000"/>
              </a:spcBef>
              <a:spcAft>
                <a:spcPts val="0"/>
              </a:spcAft>
              <a:buClr>
                <a:schemeClr val="dk1"/>
              </a:buClr>
              <a:buSzPct val="47158"/>
              <a:buNone/>
            </a:pPr>
            <a:endParaRPr/>
          </a:p>
          <a:p>
            <a:pPr marL="0" lvl="0" indent="0" algn="l" rtl="0">
              <a:lnSpc>
                <a:spcPct val="90000"/>
              </a:lnSpc>
              <a:spcBef>
                <a:spcPts val="1000"/>
              </a:spcBef>
              <a:spcAft>
                <a:spcPts val="0"/>
              </a:spcAft>
              <a:buClr>
                <a:schemeClr val="dk1"/>
              </a:buClr>
              <a:buSzPct val="55172"/>
              <a:buNone/>
            </a:pPr>
            <a:endParaRPr/>
          </a:p>
          <a:p>
            <a:pPr marL="0" lvl="0" indent="0" algn="l" rtl="0">
              <a:lnSpc>
                <a:spcPct val="90000"/>
              </a:lnSpc>
              <a:spcBef>
                <a:spcPts val="1000"/>
              </a:spcBef>
              <a:spcAft>
                <a:spcPts val="0"/>
              </a:spcAft>
              <a:buClr>
                <a:schemeClr val="dk1"/>
              </a:buClr>
              <a:buSzPct val="100000"/>
              <a:buNone/>
            </a:pPr>
            <a:endParaRPr/>
          </a:p>
        </p:txBody>
      </p:sp>
      <p:cxnSp>
        <p:nvCxnSpPr>
          <p:cNvPr id="88" name="Google Shape;88;p1"/>
          <p:cNvCxnSpPr/>
          <p:nvPr/>
        </p:nvCxnSpPr>
        <p:spPr>
          <a:xfrm>
            <a:off x="4407274" y="1411941"/>
            <a:ext cx="0" cy="498662"/>
          </a:xfrm>
          <a:prstGeom prst="straightConnector1">
            <a:avLst/>
          </a:prstGeom>
          <a:noFill/>
          <a:ln w="9525" cap="flat" cmpd="sng">
            <a:solidFill>
              <a:schemeClr val="dk1"/>
            </a:solidFill>
            <a:prstDash val="solid"/>
            <a:miter lim="800000"/>
            <a:headEnd type="none" w="sm" len="sm"/>
            <a:tailEnd type="none" w="sm" len="sm"/>
          </a:ln>
        </p:spPr>
      </p:cxnSp>
      <p:cxnSp>
        <p:nvCxnSpPr>
          <p:cNvPr id="89" name="Google Shape;89;p1"/>
          <p:cNvCxnSpPr/>
          <p:nvPr/>
        </p:nvCxnSpPr>
        <p:spPr>
          <a:xfrm rot="10800000" flipV="1">
            <a:off x="2349305" y="1910603"/>
            <a:ext cx="2057968" cy="973273"/>
          </a:xfrm>
          <a:prstGeom prst="straightConnector1">
            <a:avLst/>
          </a:prstGeom>
          <a:noFill/>
          <a:ln w="9525" cap="flat" cmpd="sng">
            <a:solidFill>
              <a:schemeClr val="dk1"/>
            </a:solidFill>
            <a:prstDash val="solid"/>
            <a:miter lim="800000"/>
            <a:headEnd type="none" w="sm" len="sm"/>
            <a:tailEnd type="none" w="sm" len="sm"/>
          </a:ln>
        </p:spPr>
      </p:cxnSp>
      <p:cxnSp>
        <p:nvCxnSpPr>
          <p:cNvPr id="90" name="Google Shape;90;p1"/>
          <p:cNvCxnSpPr/>
          <p:nvPr/>
        </p:nvCxnSpPr>
        <p:spPr>
          <a:xfrm>
            <a:off x="4407274" y="1910603"/>
            <a:ext cx="1936376" cy="1074644"/>
          </a:xfrm>
          <a:prstGeom prst="straightConnector1">
            <a:avLst/>
          </a:prstGeom>
          <a:noFill/>
          <a:ln w="9525" cap="flat" cmpd="sng">
            <a:solidFill>
              <a:schemeClr val="dk1"/>
            </a:solidFill>
            <a:prstDash val="solid"/>
            <a:miter lim="800000"/>
            <a:headEnd type="none" w="sm" len="sm"/>
            <a:tailEnd type="none" w="sm" len="sm"/>
          </a:ln>
        </p:spPr>
      </p:cxnSp>
      <p:sp>
        <p:nvSpPr>
          <p:cNvPr id="91" name="Google Shape;91;p1"/>
          <p:cNvSpPr txBox="1"/>
          <p:nvPr/>
        </p:nvSpPr>
        <p:spPr>
          <a:xfrm>
            <a:off x="629850" y="4572000"/>
            <a:ext cx="41787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sng" strike="noStrike" cap="none" dirty="0">
                <a:solidFill>
                  <a:schemeClr val="dk1"/>
                </a:solidFill>
                <a:latin typeface="Calibri"/>
                <a:ea typeface="Calibri"/>
                <a:cs typeface="Calibri"/>
                <a:sym typeface="Calibri"/>
              </a:rPr>
              <a:t>50 % District Grant	</a:t>
            </a:r>
            <a:r>
              <a:rPr lang="en-US" b="1" dirty="0">
                <a:solidFill>
                  <a:schemeClr val="dk1"/>
                </a:solidFill>
                <a:latin typeface="Calibri"/>
                <a:ea typeface="Calibri"/>
                <a:cs typeface="Calibri"/>
                <a:sym typeface="Calibri"/>
              </a:rPr>
              <a:t>               </a:t>
            </a:r>
            <a:r>
              <a:rPr lang="en-US" sz="1800" b="1" i="0" u="none" strike="noStrike" cap="none" dirty="0">
                <a:solidFill>
                  <a:schemeClr val="dk1"/>
                </a:solidFill>
                <a:latin typeface="Calibri"/>
                <a:ea typeface="Calibri"/>
                <a:cs typeface="Calibri"/>
                <a:sym typeface="Calibri"/>
              </a:rPr>
              <a:t> </a:t>
            </a:r>
            <a:r>
              <a:rPr lang="en-US" sz="1800" b="1" i="0" u="sng" strike="noStrike" cap="none" dirty="0">
                <a:solidFill>
                  <a:schemeClr val="dk1"/>
                </a:solidFill>
                <a:latin typeface="Calibri"/>
                <a:ea typeface="Calibri"/>
                <a:cs typeface="Calibri"/>
                <a:sym typeface="Calibri"/>
              </a:rPr>
              <a:t>50% District</a:t>
            </a:r>
            <a:endParaRPr b="1"/>
          </a:p>
          <a:p>
            <a:pPr marL="342900" marR="0" lvl="0" indent="-342900" algn="l" rtl="0">
              <a:spcBef>
                <a:spcPts val="0"/>
              </a:spcBef>
              <a:spcAft>
                <a:spcPts val="0"/>
              </a:spcAft>
              <a:buClr>
                <a:schemeClr val="dk1"/>
              </a:buClr>
              <a:buSzPts val="1800"/>
              <a:buFont typeface="Calibri"/>
              <a:buAutoNum type="alphaLcParenBoth"/>
            </a:pPr>
            <a:r>
              <a:rPr lang="en-US" sz="1800" b="1" dirty="0">
                <a:solidFill>
                  <a:schemeClr val="dk1"/>
                </a:solidFill>
                <a:latin typeface="Calibri"/>
                <a:ea typeface="Calibri"/>
                <a:cs typeface="Calibri"/>
                <a:sym typeface="Calibri"/>
              </a:rPr>
              <a:t>Club Projects                     Global Grants</a:t>
            </a:r>
            <a:endParaRPr b="1"/>
          </a:p>
          <a:p>
            <a:pPr marL="342900" marR="0" lvl="0" indent="-342900" algn="l" rtl="0">
              <a:spcBef>
                <a:spcPts val="0"/>
              </a:spcBef>
              <a:spcAft>
                <a:spcPts val="0"/>
              </a:spcAft>
              <a:buClr>
                <a:schemeClr val="dk1"/>
              </a:buClr>
              <a:buSzPts val="1800"/>
              <a:buFont typeface="Calibri"/>
              <a:buAutoNum type="alphaLcParenBoth"/>
            </a:pPr>
            <a:r>
              <a:rPr lang="en-US" sz="1800" b="1" dirty="0">
                <a:solidFill>
                  <a:schemeClr val="dk1"/>
                </a:solidFill>
                <a:latin typeface="Calibri"/>
                <a:ea typeface="Calibri"/>
                <a:cs typeface="Calibri"/>
                <a:sym typeface="Calibri"/>
              </a:rPr>
              <a:t>Rotaract, Interact	</a:t>
            </a:r>
            <a:r>
              <a:rPr lang="en-US" b="1" dirty="0">
                <a:solidFill>
                  <a:schemeClr val="dk1"/>
                </a:solidFill>
                <a:latin typeface="Calibri"/>
                <a:ea typeface="Calibri"/>
                <a:cs typeface="Calibri"/>
                <a:sym typeface="Calibri"/>
              </a:rPr>
              <a:t> </a:t>
            </a:r>
            <a:r>
              <a:rPr lang="en-US" sz="1800" b="1" dirty="0">
                <a:solidFill>
                  <a:schemeClr val="dk1"/>
                </a:solidFill>
                <a:latin typeface="Calibri"/>
                <a:ea typeface="Calibri"/>
                <a:cs typeface="Calibri"/>
                <a:sym typeface="Calibri"/>
              </a:rPr>
              <a:t> &amp; Polio Plus</a:t>
            </a:r>
            <a:endParaRPr b="1"/>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       Youth Programs		</a:t>
            </a:r>
            <a:endParaRPr b="1"/>
          </a:p>
          <a:p>
            <a:pPr marL="342900" marR="0" lvl="0" indent="-342900" algn="l" rtl="0">
              <a:spcBef>
                <a:spcPts val="0"/>
              </a:spcBef>
              <a:spcAft>
                <a:spcPts val="0"/>
              </a:spcAft>
              <a:buClr>
                <a:schemeClr val="dk1"/>
              </a:buClr>
              <a:buSzPts val="1800"/>
              <a:buFont typeface="Calibri"/>
              <a:buAutoNum type="alphaLcParenBoth" startAt="3"/>
            </a:pPr>
            <a:r>
              <a:rPr lang="en-US" sz="1800" b="1" dirty="0">
                <a:solidFill>
                  <a:schemeClr val="dk1"/>
                </a:solidFill>
                <a:latin typeface="Calibri"/>
                <a:ea typeface="Calibri"/>
                <a:cs typeface="Calibri"/>
                <a:sym typeface="Calibri"/>
              </a:rPr>
              <a:t>Summer Scholars</a:t>
            </a:r>
            <a:endParaRPr b="1"/>
          </a:p>
          <a:p>
            <a:pPr marL="342900" marR="0" lvl="0" indent="-342900" algn="l" rtl="0">
              <a:spcBef>
                <a:spcPts val="0"/>
              </a:spcBef>
              <a:spcAft>
                <a:spcPts val="0"/>
              </a:spcAft>
              <a:buClr>
                <a:schemeClr val="dk1"/>
              </a:buClr>
              <a:buSzPts val="1800"/>
              <a:buFont typeface="Calibri"/>
              <a:buAutoNum type="alphaLcParenBoth" startAt="3"/>
            </a:pPr>
            <a:r>
              <a:rPr lang="en-US" sz="1800" b="1" dirty="0">
                <a:solidFill>
                  <a:schemeClr val="dk1"/>
                </a:solidFill>
                <a:latin typeface="Calibri"/>
                <a:ea typeface="Calibri"/>
                <a:cs typeface="Calibri"/>
                <a:sym typeface="Calibri"/>
              </a:rPr>
              <a:t>Rotary Youth Exchange</a:t>
            </a:r>
            <a:endParaRPr b="1"/>
          </a:p>
        </p:txBody>
      </p:sp>
      <p:cxnSp>
        <p:nvCxnSpPr>
          <p:cNvPr id="92" name="Google Shape;92;p1"/>
          <p:cNvCxnSpPr/>
          <p:nvPr/>
        </p:nvCxnSpPr>
        <p:spPr>
          <a:xfrm rot="5400000">
            <a:off x="1336434" y="3601331"/>
            <a:ext cx="1069141" cy="815925"/>
          </a:xfrm>
          <a:prstGeom prst="straightConnector1">
            <a:avLst/>
          </a:prstGeom>
          <a:noFill/>
          <a:ln w="9525" cap="flat" cmpd="sng">
            <a:solidFill>
              <a:schemeClr val="dk1"/>
            </a:solidFill>
            <a:prstDash val="solid"/>
            <a:miter lim="800000"/>
            <a:headEnd type="none" w="sm" len="sm"/>
            <a:tailEnd type="none" w="sm" len="sm"/>
          </a:ln>
        </p:spPr>
      </p:cxnSp>
      <p:cxnSp>
        <p:nvCxnSpPr>
          <p:cNvPr id="93" name="Google Shape;93;p1"/>
          <p:cNvCxnSpPr/>
          <p:nvPr/>
        </p:nvCxnSpPr>
        <p:spPr>
          <a:xfrm>
            <a:off x="2307102" y="3446585"/>
            <a:ext cx="1392701" cy="1111347"/>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District Grant Cycle</a:t>
            </a:r>
          </a:p>
        </p:txBody>
      </p:sp>
      <p:graphicFrame>
        <p:nvGraphicFramePr>
          <p:cNvPr id="7" name="Content Placeholder 4">
            <a:extLst>
              <a:ext uri="{FF2B5EF4-FFF2-40B4-BE49-F238E27FC236}">
                <a16:creationId xmlns:a16="http://schemas.microsoft.com/office/drawing/2014/main" id="{D668B4BC-474A-4263-A683-123403A77817}"/>
              </a:ext>
            </a:extLst>
          </p:cNvPr>
          <p:cNvGraphicFramePr>
            <a:graphicFrameLocks noGrp="1"/>
          </p:cNvGraphicFramePr>
          <p:nvPr>
            <p:ph idx="1"/>
            <p:extLst>
              <p:ext uri="{D42A27DB-BD31-4B8C-83A1-F6EECF244321}">
                <p14:modId xmlns:p14="http://schemas.microsoft.com/office/powerpoint/2010/main" val="51646343"/>
              </p:ext>
            </p:extLst>
          </p:nvPr>
        </p:nvGraphicFramePr>
        <p:xfrm>
          <a:off x="457200" y="1600200"/>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Application Process</a:t>
            </a:r>
          </a:p>
        </p:txBody>
      </p:sp>
      <p:sp>
        <p:nvSpPr>
          <p:cNvPr id="5" name="Content Placeholder 4"/>
          <p:cNvSpPr>
            <a:spLocks noGrp="1"/>
          </p:cNvSpPr>
          <p:nvPr>
            <p:ph idx="1"/>
          </p:nvPr>
        </p:nvSpPr>
        <p:spPr>
          <a:xfrm>
            <a:off x="443133" y="1543929"/>
            <a:ext cx="8229600" cy="4709160"/>
          </a:xfrm>
        </p:spPr>
        <p:txBody>
          <a:bodyPr>
            <a:normAutofit/>
          </a:bodyPr>
          <a:lstStyle/>
          <a:p>
            <a:r>
              <a:rPr lang="en-US" dirty="0"/>
              <a:t>Project must fall under one of the Foundation’s 7 Areas of Focus (</a:t>
            </a:r>
            <a:r>
              <a:rPr lang="en-US" b="1" dirty="0"/>
              <a:t>Pick ONE</a:t>
            </a:r>
            <a:r>
              <a:rPr lang="en-US" dirty="0"/>
              <a:t>)</a:t>
            </a:r>
          </a:p>
          <a:p>
            <a:pPr lvl="1"/>
            <a:r>
              <a:rPr lang="en-US" sz="2800" dirty="0"/>
              <a:t>Economic Development</a:t>
            </a:r>
          </a:p>
          <a:p>
            <a:pPr lvl="1"/>
            <a:r>
              <a:rPr lang="en-US" sz="2800" dirty="0"/>
              <a:t> Education</a:t>
            </a:r>
          </a:p>
          <a:p>
            <a:pPr lvl="1"/>
            <a:r>
              <a:rPr lang="en-US" sz="2800" dirty="0"/>
              <a:t> Environment</a:t>
            </a:r>
          </a:p>
          <a:p>
            <a:pPr lvl="1"/>
            <a:r>
              <a:rPr lang="en-US" sz="2800" dirty="0"/>
              <a:t> Health</a:t>
            </a:r>
          </a:p>
          <a:p>
            <a:pPr lvl="1"/>
            <a:r>
              <a:rPr lang="en-US" sz="2800" dirty="0"/>
              <a:t> Peace and Conflict Resolution,</a:t>
            </a:r>
          </a:p>
          <a:p>
            <a:pPr lvl="1"/>
            <a:r>
              <a:rPr lang="en-US" sz="2800" dirty="0"/>
              <a:t> Water</a:t>
            </a:r>
          </a:p>
          <a:p>
            <a:pPr lvl="1"/>
            <a:r>
              <a:rPr lang="en-US" sz="2800" dirty="0"/>
              <a:t> Community Development</a:t>
            </a:r>
            <a:endParaRPr lang="en-US" sz="2800" dirty="0">
              <a:highlight>
                <a:srgbClr val="FFFF00"/>
              </a:highligh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Application Review</a:t>
            </a:r>
          </a:p>
        </p:txBody>
      </p:sp>
      <p:sp>
        <p:nvSpPr>
          <p:cNvPr id="5" name="Content Placeholder 4"/>
          <p:cNvSpPr>
            <a:spLocks noGrp="1"/>
          </p:cNvSpPr>
          <p:nvPr>
            <p:ph idx="1"/>
          </p:nvPr>
        </p:nvSpPr>
        <p:spPr/>
        <p:txBody>
          <a:bodyPr>
            <a:normAutofit/>
          </a:bodyPr>
          <a:lstStyle/>
          <a:p>
            <a:r>
              <a:rPr lang="en-US" dirty="0"/>
              <a:t>The Grants Committee reviews, asks questions, or requests revisions &amp; gives preliminary OK</a:t>
            </a:r>
          </a:p>
          <a:p>
            <a:pPr>
              <a:buNone/>
            </a:pPr>
            <a:endParaRPr lang="en-US" dirty="0"/>
          </a:p>
          <a:p>
            <a:r>
              <a:rPr lang="en-US" dirty="0"/>
              <a:t>We often have more requests than $ available – we will reduce request to match what we have</a:t>
            </a:r>
          </a:p>
          <a:p>
            <a:endParaRPr lang="en-US" dirty="0"/>
          </a:p>
          <a:p>
            <a:r>
              <a:rPr lang="en-US" dirty="0"/>
              <a:t>Clubs that Give More Generously to the Foundation have Better Chance of Full Funding</a:t>
            </a:r>
            <a:endParaRPr lang="en-US" dirty="0">
              <a:highlight>
                <a:srgbClr val="FFFF00"/>
              </a:highligh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Examples: Eligible Activities </a:t>
            </a:r>
          </a:p>
        </p:txBody>
      </p:sp>
      <p:sp>
        <p:nvSpPr>
          <p:cNvPr id="5" name="Content Placeholder 4"/>
          <p:cNvSpPr>
            <a:spLocks noGrp="1"/>
          </p:cNvSpPr>
          <p:nvPr>
            <p:ph idx="1"/>
          </p:nvPr>
        </p:nvSpPr>
        <p:spPr/>
        <p:txBody>
          <a:bodyPr/>
          <a:lstStyle/>
          <a:p>
            <a:r>
              <a:rPr lang="en-US" dirty="0"/>
              <a:t>Conducting educational seminars</a:t>
            </a:r>
          </a:p>
          <a:p>
            <a:r>
              <a:rPr lang="en-US" dirty="0"/>
              <a:t>Repair of existing buildings</a:t>
            </a:r>
          </a:p>
          <a:p>
            <a:r>
              <a:rPr lang="en-US" dirty="0"/>
              <a:t>New construction in parks or public areas</a:t>
            </a:r>
          </a:p>
          <a:p>
            <a:r>
              <a:rPr lang="en-US" dirty="0"/>
              <a:t>Purchase of equipment for organizations</a:t>
            </a:r>
          </a:p>
          <a:p>
            <a:r>
              <a:rPr lang="en-US" dirty="0"/>
              <a:t>Food backpack programs</a:t>
            </a:r>
          </a:p>
          <a:p>
            <a:r>
              <a:rPr lang="en-US" dirty="0"/>
              <a:t>Scholarships (no payments to individuals)</a:t>
            </a:r>
          </a:p>
          <a:p>
            <a:r>
              <a:rPr lang="en-US" dirty="0"/>
              <a:t>Town Welcome Signs</a:t>
            </a:r>
          </a:p>
          <a:p>
            <a:r>
              <a:rPr lang="en-US" dirty="0"/>
              <a:t>International projects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a:solidFill>
                  <a:schemeClr val="accent1">
                    <a:lumMod val="50000"/>
                  </a:schemeClr>
                </a:solidFill>
              </a:rPr>
              <a:t>Examples: Ineligible Activities</a:t>
            </a:r>
          </a:p>
        </p:txBody>
      </p:sp>
      <p:sp>
        <p:nvSpPr>
          <p:cNvPr id="5" name="Content Placeholder 4"/>
          <p:cNvSpPr>
            <a:spLocks noGrp="1"/>
          </p:cNvSpPr>
          <p:nvPr>
            <p:ph idx="1"/>
          </p:nvPr>
        </p:nvSpPr>
        <p:spPr/>
        <p:txBody>
          <a:bodyPr>
            <a:normAutofit lnSpcReduction="10000"/>
          </a:bodyPr>
          <a:lstStyle/>
          <a:p>
            <a:r>
              <a:rPr lang="en-US" dirty="0"/>
              <a:t>Purchase of Land or buildings</a:t>
            </a:r>
          </a:p>
          <a:p>
            <a:r>
              <a:rPr lang="en-US" dirty="0"/>
              <a:t>Fundraising activities</a:t>
            </a:r>
          </a:p>
          <a:p>
            <a:r>
              <a:rPr lang="en-US" dirty="0"/>
              <a:t>Expenses related to Rotary activities-conferences, anniversary celebrations, etc.</a:t>
            </a:r>
          </a:p>
          <a:p>
            <a:r>
              <a:rPr lang="en-US" u="sng" dirty="0"/>
              <a:t>Unrestricted</a:t>
            </a:r>
            <a:r>
              <a:rPr lang="en-US" dirty="0"/>
              <a:t> cash donations to an agency</a:t>
            </a:r>
          </a:p>
          <a:p>
            <a:r>
              <a:rPr lang="en-US" dirty="0"/>
              <a:t>Activities for an expense already paid</a:t>
            </a:r>
          </a:p>
          <a:p>
            <a:r>
              <a:rPr lang="en-US" dirty="0"/>
              <a:t>Cost of Rotary Signage over $500</a:t>
            </a:r>
          </a:p>
          <a:p>
            <a:r>
              <a:rPr lang="en-US" dirty="0"/>
              <a:t>Construction where money can be made (i.e., a business like a concession stand)</a:t>
            </a:r>
          </a:p>
          <a:p>
            <a:r>
              <a:rPr lang="en-US" dirty="0"/>
              <a:t>Rotary cannot own any equipment purchased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checkerboard(across)">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3E14F30-C209-1089-9379-CFF965BA5EFD}"/>
              </a:ext>
            </a:extLst>
          </p:cNvPr>
          <p:cNvGraphicFramePr>
            <a:graphicFrameLocks noGrp="1"/>
          </p:cNvGraphicFramePr>
          <p:nvPr>
            <p:extLst>
              <p:ext uri="{D42A27DB-BD31-4B8C-83A1-F6EECF244321}">
                <p14:modId xmlns:p14="http://schemas.microsoft.com/office/powerpoint/2010/main" val="1241227151"/>
              </p:ext>
            </p:extLst>
          </p:nvPr>
        </p:nvGraphicFramePr>
        <p:xfrm>
          <a:off x="273377" y="141402"/>
          <a:ext cx="8455844" cy="6584017"/>
        </p:xfrm>
        <a:graphic>
          <a:graphicData uri="http://schemas.openxmlformats.org/drawingml/2006/table">
            <a:tbl>
              <a:tblPr>
                <a:tableStyleId>{5C22544A-7EE6-4342-B048-85BDC9FD1C3A}</a:tableStyleId>
              </a:tblPr>
              <a:tblGrid>
                <a:gridCol w="4270398">
                  <a:extLst>
                    <a:ext uri="{9D8B030D-6E8A-4147-A177-3AD203B41FA5}">
                      <a16:colId xmlns:a16="http://schemas.microsoft.com/office/drawing/2014/main" val="1294499128"/>
                    </a:ext>
                  </a:extLst>
                </a:gridCol>
                <a:gridCol w="4185446">
                  <a:extLst>
                    <a:ext uri="{9D8B030D-6E8A-4147-A177-3AD203B41FA5}">
                      <a16:colId xmlns:a16="http://schemas.microsoft.com/office/drawing/2014/main" val="2054140515"/>
                    </a:ext>
                  </a:extLst>
                </a:gridCol>
              </a:tblGrid>
              <a:tr h="197102">
                <a:tc>
                  <a:txBody>
                    <a:bodyPr/>
                    <a:lstStyle/>
                    <a:p>
                      <a:pPr marL="70485" marR="0" fontAlgn="base">
                        <a:lnSpc>
                          <a:spcPts val="1205"/>
                        </a:lnSpc>
                        <a:spcBef>
                          <a:spcPts val="405"/>
                        </a:spcBef>
                        <a:spcAft>
                          <a:spcPts val="290"/>
                        </a:spcAft>
                      </a:pPr>
                      <a:r>
                        <a:rPr lang="en-US" sz="1200" b="1" dirty="0">
                          <a:effectLst/>
                          <a:highlight>
                            <a:srgbClr val="FFFF00"/>
                          </a:highlight>
                        </a:rPr>
                        <a:t>ELIGIBLE PROJECTS</a:t>
                      </a:r>
                      <a:endParaRPr lang="en-US" sz="1200" b="1" dirty="0">
                        <a:effectLst/>
                        <a:highlight>
                          <a:srgbClr val="FFFF00"/>
                        </a:highligh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fontAlgn="base">
                        <a:lnSpc>
                          <a:spcPts val="1205"/>
                        </a:lnSpc>
                        <a:spcBef>
                          <a:spcPts val="405"/>
                        </a:spcBef>
                        <a:spcAft>
                          <a:spcPts val="290"/>
                        </a:spcAft>
                      </a:pPr>
                      <a:r>
                        <a:rPr lang="en-US" sz="1200" b="1" dirty="0">
                          <a:effectLst/>
                          <a:highlight>
                            <a:srgbClr val="FFFF00"/>
                          </a:highlight>
                        </a:rPr>
                        <a:t>INELIGIBLE PROJECTS</a:t>
                      </a:r>
                      <a:endParaRPr lang="en-US" sz="1200" b="1" dirty="0">
                        <a:effectLst/>
                        <a:highlight>
                          <a:srgbClr val="FFFF00"/>
                        </a:highligh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722388"/>
                  </a:ext>
                </a:extLst>
              </a:tr>
              <a:tr h="254433">
                <a:tc>
                  <a:txBody>
                    <a:bodyPr/>
                    <a:lstStyle/>
                    <a:p>
                      <a:pPr marL="70485" marR="0" fontAlgn="base">
                        <a:lnSpc>
                          <a:spcPts val="1000"/>
                        </a:lnSpc>
                        <a:spcBef>
                          <a:spcPts val="0"/>
                        </a:spcBef>
                        <a:spcAft>
                          <a:spcPts val="1175"/>
                        </a:spcAft>
                      </a:pPr>
                      <a:r>
                        <a:rPr lang="en-US" sz="1200" dirty="0">
                          <a:effectLst/>
                        </a:rPr>
                        <a:t>Revolving loans/microcredit</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297180" fontAlgn="base">
                        <a:lnSpc>
                          <a:spcPts val="1035"/>
                        </a:lnSpc>
                        <a:spcBef>
                          <a:spcPts val="0"/>
                        </a:spcBef>
                        <a:spcAft>
                          <a:spcPts val="115"/>
                        </a:spcAft>
                      </a:pPr>
                      <a:r>
                        <a:rPr lang="en-US" sz="1200" dirty="0">
                          <a:effectLst/>
                        </a:rPr>
                        <a:t>Establishment of a foundation, permanent trust, or long-term interest-bearing account</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4065522"/>
                  </a:ext>
                </a:extLst>
              </a:tr>
              <a:tr h="169741">
                <a:tc>
                  <a:txBody>
                    <a:bodyPr/>
                    <a:lstStyle/>
                    <a:p>
                      <a:pPr marL="70485" marR="0" fontAlgn="base">
                        <a:lnSpc>
                          <a:spcPts val="1000"/>
                        </a:lnSpc>
                        <a:spcBef>
                          <a:spcPts val="375"/>
                        </a:spcBef>
                        <a:spcAft>
                          <a:spcPts val="290"/>
                        </a:spcAft>
                      </a:pPr>
                      <a:r>
                        <a:rPr lang="en-US" sz="1200" dirty="0">
                          <a:effectLst/>
                        </a:rPr>
                        <a:t>Short-term rent or lease of buildings</a:t>
                      </a:r>
                      <a:endParaRPr lang="en-US" sz="12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fontAlgn="base">
                        <a:lnSpc>
                          <a:spcPts val="1000"/>
                        </a:lnSpc>
                        <a:spcBef>
                          <a:spcPts val="375"/>
                        </a:spcBef>
                        <a:spcAft>
                          <a:spcPts val="290"/>
                        </a:spcAft>
                      </a:pPr>
                      <a:r>
                        <a:rPr lang="en-US" sz="1200">
                          <a:effectLst/>
                        </a:rPr>
                        <a:t>Purchase of land or buildings</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590001"/>
                  </a:ext>
                </a:extLst>
              </a:tr>
              <a:tr h="1000829">
                <a:tc>
                  <a:txBody>
                    <a:bodyPr/>
                    <a:lstStyle/>
                    <a:p>
                      <a:pPr marL="68580" marR="160020" fontAlgn="base">
                        <a:lnSpc>
                          <a:spcPts val="1045"/>
                        </a:lnSpc>
                        <a:spcBef>
                          <a:spcPts val="0"/>
                        </a:spcBef>
                        <a:spcAft>
                          <a:spcPts val="4225"/>
                        </a:spcAft>
                      </a:pPr>
                      <a:r>
                        <a:rPr lang="en-US" sz="1200" dirty="0">
                          <a:effectLst/>
                        </a:rPr>
                        <a:t>Construction of infrastructure such as service roads, wells, reservoirs, dams, bridges, latrines, toilet blocks, water supplies, and other similar structures</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91440" fontAlgn="base">
                        <a:lnSpc>
                          <a:spcPts val="1050"/>
                        </a:lnSpc>
                        <a:spcBef>
                          <a:spcPts val="0"/>
                        </a:spcBef>
                        <a:spcAft>
                          <a:spcPts val="0"/>
                        </a:spcAft>
                      </a:pPr>
                      <a:r>
                        <a:rPr lang="en-US" sz="1200" dirty="0">
                          <a:effectLst/>
                        </a:rPr>
                        <a:t>Construction or renovation of any structure in which individuals live, work, or engage in any gainful activity. This includes buildings, containers, mobile homes, or structures where individuals carry out any type of activity such as manufacturing, processing, maintenance, or storage, including provision of new services or upgrade of facilities</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747732"/>
                  </a:ext>
                </a:extLst>
              </a:tr>
              <a:tr h="254433">
                <a:tc>
                  <a:txBody>
                    <a:bodyPr/>
                    <a:lstStyle/>
                    <a:p>
                      <a:pPr marL="70485" marR="0" fontAlgn="base">
                        <a:lnSpc>
                          <a:spcPts val="1000"/>
                        </a:lnSpc>
                        <a:spcBef>
                          <a:spcPts val="380"/>
                        </a:spcBef>
                        <a:spcAft>
                          <a:spcPts val="235"/>
                        </a:spcAft>
                      </a:pPr>
                      <a:r>
                        <a:rPr lang="en-US" sz="1200">
                          <a:effectLst/>
                        </a:rPr>
                        <a:t>Purchase of equipment or appliances</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fontAlgn="base">
                        <a:lnSpc>
                          <a:spcPts val="1000"/>
                        </a:lnSpc>
                        <a:spcBef>
                          <a:spcPts val="380"/>
                        </a:spcBef>
                        <a:spcAft>
                          <a:spcPts val="235"/>
                        </a:spcAft>
                      </a:pPr>
                      <a:r>
                        <a:rPr lang="en-US" sz="1200" dirty="0">
                          <a:effectLst/>
                        </a:rPr>
                        <a:t>Provision of plumbing or electrification inside buildings</a:t>
                      </a:r>
                      <a:endParaRPr lang="en-US" sz="12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307605"/>
                  </a:ext>
                </a:extLst>
              </a:tr>
              <a:tr h="254433">
                <a:tc>
                  <a:txBody>
                    <a:bodyPr/>
                    <a:lstStyle/>
                    <a:p>
                      <a:pPr marL="68580" marR="594360" fontAlgn="base">
                        <a:lnSpc>
                          <a:spcPts val="1010"/>
                        </a:lnSpc>
                        <a:spcBef>
                          <a:spcPts val="0"/>
                        </a:spcBef>
                        <a:spcAft>
                          <a:spcPts val="0"/>
                        </a:spcAft>
                      </a:pPr>
                      <a:r>
                        <a:rPr lang="en-US" sz="1200">
                          <a:effectLst/>
                        </a:rPr>
                        <a:t>Short-term and/or contracted labor for project implementation</a:t>
                      </a:r>
                      <a:endParaRPr lang="en-US" sz="120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685800" fontAlgn="base">
                        <a:lnSpc>
                          <a:spcPts val="1010"/>
                        </a:lnSpc>
                        <a:spcBef>
                          <a:spcPts val="0"/>
                        </a:spcBef>
                        <a:spcAft>
                          <a:spcPts val="0"/>
                        </a:spcAft>
                      </a:pPr>
                      <a:r>
                        <a:rPr lang="en-US" sz="1200" dirty="0">
                          <a:effectLst/>
                        </a:rPr>
                        <a:t>Salaries for individuals working for another organization</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546602"/>
                  </a:ext>
                </a:extLst>
              </a:tr>
              <a:tr h="277449">
                <a:tc>
                  <a:txBody>
                    <a:bodyPr/>
                    <a:lstStyle/>
                    <a:p>
                      <a:pPr marL="70485" marR="0" fontAlgn="base">
                        <a:lnSpc>
                          <a:spcPts val="1000"/>
                        </a:lnSpc>
                        <a:spcBef>
                          <a:spcPts val="625"/>
                        </a:spcBef>
                        <a:spcAft>
                          <a:spcPts val="505"/>
                        </a:spcAft>
                      </a:pPr>
                      <a:r>
                        <a:rPr lang="en-US" sz="1200">
                          <a:effectLst/>
                        </a:rPr>
                        <a:t>Administrative expenses for project activities</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388620" fontAlgn="base">
                        <a:lnSpc>
                          <a:spcPts val="1050"/>
                        </a:lnSpc>
                        <a:spcBef>
                          <a:spcPts val="0"/>
                        </a:spcBef>
                        <a:spcAft>
                          <a:spcPts val="0"/>
                        </a:spcAft>
                      </a:pPr>
                      <a:r>
                        <a:rPr lang="en-US" sz="1200">
                          <a:effectLst/>
                        </a:rPr>
                        <a:t>Operating or administrative expenses of another organization</a:t>
                      </a:r>
                      <a:endParaRPr lang="en-US" sz="120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9908379"/>
                  </a:ext>
                </a:extLst>
              </a:tr>
              <a:tr h="277449">
                <a:tc>
                  <a:txBody>
                    <a:bodyPr/>
                    <a:lstStyle/>
                    <a:p>
                      <a:pPr marL="68580" marR="0" fontAlgn="base">
                        <a:lnSpc>
                          <a:spcPts val="1065"/>
                        </a:lnSpc>
                        <a:spcBef>
                          <a:spcPts val="0"/>
                        </a:spcBef>
                        <a:spcAft>
                          <a:spcPts val="545"/>
                        </a:spcAft>
                      </a:pPr>
                      <a:r>
                        <a:rPr lang="en-US" sz="1200">
                          <a:effectLst/>
                        </a:rPr>
                        <a:t>Primary and secondary education, tuition, </a:t>
                      </a:r>
                      <a:br>
                        <a:rPr lang="en-US" sz="1200">
                          <a:effectLst/>
                        </a:rPr>
                      </a:br>
                      <a:r>
                        <a:rPr lang="en-US" sz="1200">
                          <a:effectLst/>
                        </a:rPr>
                        <a:t>transportation</a:t>
                      </a:r>
                      <a:endParaRPr lang="en-US" sz="120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411480" fontAlgn="base">
                        <a:lnSpc>
                          <a:spcPts val="1065"/>
                        </a:lnSpc>
                        <a:spcBef>
                          <a:spcPts val="270"/>
                        </a:spcBef>
                        <a:spcAft>
                          <a:spcPts val="300"/>
                        </a:spcAft>
                      </a:pPr>
                      <a:r>
                        <a:rPr lang="en-US" sz="1200" dirty="0">
                          <a:effectLst/>
                        </a:rPr>
                        <a:t>Postsecondary education activities, research, or personal or professional development</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830440"/>
                  </a:ext>
                </a:extLst>
              </a:tr>
              <a:tr h="254433">
                <a:tc>
                  <a:txBody>
                    <a:bodyPr/>
                    <a:lstStyle/>
                    <a:p>
                      <a:pPr marL="70485" marR="0" fontAlgn="base">
                        <a:lnSpc>
                          <a:spcPts val="1000"/>
                        </a:lnSpc>
                        <a:spcBef>
                          <a:spcPts val="580"/>
                        </a:spcBef>
                        <a:spcAft>
                          <a:spcPts val="505"/>
                        </a:spcAft>
                      </a:pPr>
                      <a:r>
                        <a:rPr lang="en-US" sz="1200">
                          <a:effectLst/>
                        </a:rPr>
                        <a:t>Domestic travel</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14300" algn="just" fontAlgn="base">
                        <a:lnSpc>
                          <a:spcPts val="1040"/>
                        </a:lnSpc>
                        <a:spcBef>
                          <a:spcPts val="0"/>
                        </a:spcBef>
                        <a:spcAft>
                          <a:spcPts val="0"/>
                        </a:spcAft>
                      </a:pPr>
                      <a:r>
                        <a:rPr lang="en-US" sz="1200">
                          <a:effectLst/>
                        </a:rPr>
                        <a:t>International travel (except Volunteer Service and 3-H Grants)</a:t>
                      </a:r>
                      <a:endParaRPr lang="en-US" sz="120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0619755"/>
                  </a:ext>
                </a:extLst>
              </a:tr>
              <a:tr h="170247">
                <a:tc>
                  <a:txBody>
                    <a:bodyPr/>
                    <a:lstStyle/>
                    <a:p>
                      <a:pPr marL="70485" marR="0" fontAlgn="base">
                        <a:lnSpc>
                          <a:spcPts val="1000"/>
                        </a:lnSpc>
                        <a:spcBef>
                          <a:spcPts val="380"/>
                        </a:spcBef>
                        <a:spcAft>
                          <a:spcPts val="235"/>
                        </a:spcAft>
                      </a:pPr>
                      <a:r>
                        <a:rPr lang="en-US" sz="1200">
                          <a:effectLst/>
                        </a:rPr>
                        <a:t>Detailed, itemized expenses</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fontAlgn="base">
                        <a:lnSpc>
                          <a:spcPts val="1000"/>
                        </a:lnSpc>
                        <a:spcBef>
                          <a:spcPts val="380"/>
                        </a:spcBef>
                        <a:spcAft>
                          <a:spcPts val="235"/>
                        </a:spcAft>
                      </a:pPr>
                      <a:r>
                        <a:rPr lang="en-US" sz="1200">
                          <a:effectLst/>
                        </a:rPr>
                        <a:t>Contingencies, miscellaneous expenses</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194088"/>
                  </a:ext>
                </a:extLst>
              </a:tr>
              <a:tr h="169741">
                <a:tc>
                  <a:txBody>
                    <a:bodyPr/>
                    <a:lstStyle/>
                    <a:p>
                      <a:pPr marL="70485" marR="0" fontAlgn="base">
                        <a:lnSpc>
                          <a:spcPts val="1000"/>
                        </a:lnSpc>
                        <a:spcBef>
                          <a:spcPts val="375"/>
                        </a:spcBef>
                        <a:spcAft>
                          <a:spcPts val="290"/>
                        </a:spcAft>
                      </a:pPr>
                      <a:r>
                        <a:rPr lang="en-US" sz="1200">
                          <a:effectLst/>
                        </a:rPr>
                        <a:t>Assistance to land mine victims</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fontAlgn="base">
                        <a:lnSpc>
                          <a:spcPts val="1000"/>
                        </a:lnSpc>
                        <a:spcBef>
                          <a:spcPts val="375"/>
                        </a:spcBef>
                        <a:spcAft>
                          <a:spcPts val="290"/>
                        </a:spcAft>
                      </a:pPr>
                      <a:r>
                        <a:rPr lang="en-US" sz="1200">
                          <a:effectLst/>
                        </a:rPr>
                        <a:t>Land mine removal</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0164688"/>
                  </a:ext>
                </a:extLst>
              </a:tr>
              <a:tr h="385956">
                <a:tc>
                  <a:txBody>
                    <a:bodyPr/>
                    <a:lstStyle/>
                    <a:p>
                      <a:pPr marL="68580" marR="114300" algn="just" fontAlgn="base">
                        <a:lnSpc>
                          <a:spcPts val="1045"/>
                        </a:lnSpc>
                        <a:spcBef>
                          <a:spcPts val="0"/>
                        </a:spcBef>
                        <a:spcAft>
                          <a:spcPts val="0"/>
                        </a:spcAft>
                      </a:pPr>
                      <a:r>
                        <a:rPr lang="en-US" sz="1200">
                          <a:effectLst/>
                        </a:rPr>
                        <a:t>Publicity expenses such as newspaper fees, or printing of posters, brochures, or fliers to inform the community of an available service</a:t>
                      </a:r>
                      <a:endParaRPr lang="en-US" sz="120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fontAlgn="base">
                        <a:lnSpc>
                          <a:spcPts val="1085"/>
                        </a:lnSpc>
                        <a:spcBef>
                          <a:spcPts val="1125"/>
                        </a:spcBef>
                        <a:spcAft>
                          <a:spcPts val="950"/>
                        </a:spcAft>
                        <a:tabLst>
                          <a:tab pos="914400" algn="l"/>
                        </a:tabLst>
                      </a:pPr>
                      <a:r>
                        <a:rPr lang="en-US" sz="1200" dirty="0">
                          <a:effectLst/>
                        </a:rPr>
                        <a:t>Rotary signage	(In excess of $500.00)</a:t>
                      </a:r>
                      <a:endParaRPr lang="en-US" sz="12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5848"/>
                  </a:ext>
                </a:extLst>
              </a:tr>
              <a:tr h="566801">
                <a:tc>
                  <a:txBody>
                    <a:bodyPr/>
                    <a:lstStyle/>
                    <a:p>
                      <a:pPr marL="68580" marR="91440" fontAlgn="base">
                        <a:lnSpc>
                          <a:spcPts val="1055"/>
                        </a:lnSpc>
                        <a:spcBef>
                          <a:spcPts val="0"/>
                        </a:spcBef>
                        <a:spcAft>
                          <a:spcPts val="0"/>
                        </a:spcAft>
                      </a:pPr>
                      <a:r>
                        <a:rPr lang="en-US" sz="1200">
                          <a:effectLst/>
                        </a:rPr>
                        <a:t>Vaccines and immunizations, if the project is consistent with the criteria, procedures, and policies of the PolioPlus program and World Health Organization</a:t>
                      </a:r>
                      <a:endParaRPr lang="en-US" sz="120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160020" fontAlgn="base">
                        <a:lnSpc>
                          <a:spcPts val="1065"/>
                        </a:lnSpc>
                        <a:spcBef>
                          <a:spcPts val="520"/>
                        </a:spcBef>
                        <a:spcAft>
                          <a:spcPts val="520"/>
                        </a:spcAft>
                      </a:pPr>
                      <a:r>
                        <a:rPr lang="en-US" sz="1200" dirty="0">
                          <a:effectLst/>
                        </a:rPr>
                        <a:t>Transportation of vaccines or immunizations by hand over national borders</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508052"/>
                  </a:ext>
                </a:extLst>
              </a:tr>
              <a:tr h="566801">
                <a:tc>
                  <a:txBody>
                    <a:bodyPr/>
                    <a:lstStyle/>
                    <a:p>
                      <a:pPr marL="68580" marR="91440" algn="just" fontAlgn="base">
                        <a:lnSpc>
                          <a:spcPts val="1065"/>
                        </a:lnSpc>
                        <a:spcBef>
                          <a:spcPts val="555"/>
                        </a:spcBef>
                        <a:spcAft>
                          <a:spcPts val="530"/>
                        </a:spcAft>
                      </a:pPr>
                      <a:r>
                        <a:rPr lang="en-US" sz="1200">
                          <a:effectLst/>
                        </a:rPr>
                        <a:t>New Rotary-sponsored projects not already in progress or completed</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37160" fontAlgn="base">
                        <a:lnSpc>
                          <a:spcPts val="1060"/>
                        </a:lnSpc>
                        <a:spcBef>
                          <a:spcPts val="0"/>
                        </a:spcBef>
                        <a:spcAft>
                          <a:spcPts val="0"/>
                        </a:spcAft>
                      </a:pPr>
                      <a:r>
                        <a:rPr lang="en-US" sz="1200" dirty="0">
                          <a:effectLst/>
                        </a:rPr>
                        <a:t>Projects already undertaken and in progress, existing projects, activities primarily sponsored by a non-Rotary organization, or projects already completed</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4143497"/>
                  </a:ext>
                </a:extLst>
              </a:tr>
              <a:tr h="385956">
                <a:tc>
                  <a:txBody>
                    <a:bodyPr/>
                    <a:lstStyle/>
                    <a:p>
                      <a:pPr marL="70485" marR="0" fontAlgn="base">
                        <a:lnSpc>
                          <a:spcPts val="1000"/>
                        </a:lnSpc>
                        <a:spcBef>
                          <a:spcPts val="540"/>
                        </a:spcBef>
                        <a:spcAft>
                          <a:spcPts val="530"/>
                        </a:spcAft>
                      </a:pPr>
                      <a:r>
                        <a:rPr lang="en-US" sz="1200">
                          <a:effectLst/>
                        </a:rPr>
                        <a:t>Maternal and prenatal health and education</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60020" fontAlgn="base">
                        <a:lnSpc>
                          <a:spcPts val="1020"/>
                        </a:lnSpc>
                        <a:spcBef>
                          <a:spcPts val="0"/>
                        </a:spcBef>
                        <a:spcAft>
                          <a:spcPts val="0"/>
                        </a:spcAft>
                      </a:pPr>
                      <a:r>
                        <a:rPr lang="en-US" sz="1200" spc="-5" dirty="0">
                          <a:effectLst/>
                        </a:rPr>
                        <a:t>Purchase and distribution of birth control devices and ultrasound equipment for use in sex determination</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446006"/>
                  </a:ext>
                </a:extLst>
              </a:tr>
              <a:tr h="277449">
                <a:tc>
                  <a:txBody>
                    <a:bodyPr/>
                    <a:lstStyle/>
                    <a:p>
                      <a:pPr marL="70485" marR="0" fontAlgn="base">
                        <a:lnSpc>
                          <a:spcPts val="1000"/>
                        </a:lnSpc>
                        <a:spcBef>
                          <a:spcPts val="625"/>
                        </a:spcBef>
                        <a:spcAft>
                          <a:spcPts val="520"/>
                        </a:spcAft>
                      </a:pPr>
                      <a:r>
                        <a:rPr lang="en-US" sz="1200">
                          <a:effectLst/>
                        </a:rPr>
                        <a:t>Budgeted and itemized humanitarian goods</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365760" fontAlgn="base">
                        <a:lnSpc>
                          <a:spcPts val="1055"/>
                        </a:lnSpc>
                        <a:spcBef>
                          <a:spcPts val="0"/>
                        </a:spcBef>
                        <a:spcAft>
                          <a:spcPts val="0"/>
                        </a:spcAft>
                      </a:pPr>
                      <a:r>
                        <a:rPr lang="en-US" sz="1200" dirty="0">
                          <a:effectLst/>
                        </a:rPr>
                        <a:t>Unspecified or cash donations to beneficiaries or cooperating organizations</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039166"/>
                  </a:ext>
                </a:extLst>
              </a:tr>
              <a:tr h="649003">
                <a:tc>
                  <a:txBody>
                    <a:bodyPr/>
                    <a:lstStyle/>
                    <a:p>
                      <a:pPr marL="68580" marR="594360" fontAlgn="base">
                        <a:lnSpc>
                          <a:spcPts val="1065"/>
                        </a:lnSpc>
                        <a:spcBef>
                          <a:spcPts val="1090"/>
                        </a:spcBef>
                        <a:spcAft>
                          <a:spcPts val="1005"/>
                        </a:spcAft>
                      </a:pPr>
                      <a:r>
                        <a:rPr lang="en-US" sz="1200">
                          <a:effectLst/>
                        </a:rPr>
                        <a:t>Humanitarian or service activities benefiting a community in need</a:t>
                      </a:r>
                      <a:endParaRPr lang="en-US" sz="120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320040" algn="just" fontAlgn="base">
                        <a:lnSpc>
                          <a:spcPts val="1045"/>
                        </a:lnSpc>
                        <a:spcBef>
                          <a:spcPts val="0"/>
                        </a:spcBef>
                        <a:spcAft>
                          <a:spcPts val="0"/>
                        </a:spcAft>
                      </a:pPr>
                      <a:r>
                        <a:rPr lang="en-US" sz="1200" spc="-5" dirty="0">
                          <a:effectLst/>
                        </a:rPr>
                        <a:t>Fundraising activities, expenses related to Rotary events such as district conferences or anniversary celebrations or entertainment activities that do not include a humanitarian aspect</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927481"/>
                  </a:ext>
                </a:extLst>
              </a:tr>
              <a:tr h="422125">
                <a:tc>
                  <a:txBody>
                    <a:bodyPr/>
                    <a:lstStyle/>
                    <a:p>
                      <a:pPr marL="68580" marR="68580" algn="just" fontAlgn="base">
                        <a:lnSpc>
                          <a:spcPts val="1055"/>
                        </a:lnSpc>
                        <a:spcBef>
                          <a:spcPts val="0"/>
                        </a:spcBef>
                        <a:spcAft>
                          <a:spcPts val="45"/>
                        </a:spcAft>
                      </a:pPr>
                      <a:r>
                        <a:rPr lang="en-US" sz="1200">
                          <a:effectLst/>
                        </a:rPr>
                        <a:t>Secular, nonreligious activities that benefit a community in need</a:t>
                      </a:r>
                      <a:endParaRPr lang="en-US" sz="120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365760" fontAlgn="base">
                        <a:lnSpc>
                          <a:spcPts val="1055"/>
                        </a:lnSpc>
                        <a:spcBef>
                          <a:spcPts val="0"/>
                        </a:spcBef>
                        <a:spcAft>
                          <a:spcPts val="45"/>
                        </a:spcAft>
                      </a:pPr>
                      <a:r>
                        <a:rPr lang="en-US" sz="1200" dirty="0">
                          <a:effectLst/>
                        </a:rPr>
                        <a:t>Projects that support purely religious functions at churches and other places of worship</a:t>
                      </a:r>
                      <a:endParaRPr lang="en-US" sz="1200" dirty="0">
                        <a:effectLst/>
                        <a:latin typeface="Times New Roman" panose="02020603050405020304" pitchFamily="18" charset="0"/>
                        <a:ea typeface="PMingLiU"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0036340"/>
                  </a:ext>
                </a:extLst>
              </a:tr>
            </a:tbl>
          </a:graphicData>
        </a:graphic>
      </p:graphicFrame>
    </p:spTree>
    <p:extLst>
      <p:ext uri="{BB962C8B-B14F-4D97-AF65-F5344CB8AC3E}">
        <p14:creationId xmlns:p14="http://schemas.microsoft.com/office/powerpoint/2010/main" val="96173980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12799</TotalTime>
  <Words>1386</Words>
  <Application>Microsoft Office PowerPoint</Application>
  <PresentationFormat>On-screen Show (4:3)</PresentationFormat>
  <Paragraphs>170</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Book Antiqua</vt:lpstr>
      <vt:lpstr>Calibri</vt:lpstr>
      <vt:lpstr>Lucida Sans</vt:lpstr>
      <vt:lpstr>Times New Roman</vt:lpstr>
      <vt:lpstr>Wingdings</vt:lpstr>
      <vt:lpstr>Wingdings 2</vt:lpstr>
      <vt:lpstr>Wingdings 3</vt:lpstr>
      <vt:lpstr>Apex</vt:lpstr>
      <vt:lpstr>Rotary Foundation District 6540 District Grants 2024-25</vt:lpstr>
      <vt:lpstr>What Are District Grants</vt:lpstr>
      <vt:lpstr> Annual Fund-Share (3 years ago invested by RIF)</vt:lpstr>
      <vt:lpstr>District Grant Cycle</vt:lpstr>
      <vt:lpstr>Application Process</vt:lpstr>
      <vt:lpstr>Application Review</vt:lpstr>
      <vt:lpstr>Examples: Eligible Activities </vt:lpstr>
      <vt:lpstr>Examples: Ineligible Activities</vt:lpstr>
      <vt:lpstr>PowerPoint Presentation</vt:lpstr>
      <vt:lpstr>Guidelines and Resources</vt:lpstr>
      <vt:lpstr>Ineligible Clubs</vt:lpstr>
      <vt:lpstr>Coordinate with Other Clubs</vt:lpstr>
      <vt:lpstr>Plan Your Project</vt:lpstr>
      <vt:lpstr>Conduct Your Project</vt:lpstr>
      <vt:lpstr>What if Things Change</vt:lpstr>
      <vt:lpstr>Email 2-3Pictures with Report</vt:lpstr>
      <vt:lpstr>Getting Your Grant Funds</vt:lpstr>
      <vt:lpstr>Common Mistakes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Foundation District 6540 District Grants 2016-17</dc:title>
  <dc:creator>MCRABILL</dc:creator>
  <cp:lastModifiedBy>Holli Seabury</cp:lastModifiedBy>
  <cp:revision>320</cp:revision>
  <cp:lastPrinted>2020-01-03T22:15:00Z</cp:lastPrinted>
  <dcterms:created xsi:type="dcterms:W3CDTF">2016-02-08T16:19:32Z</dcterms:created>
  <dcterms:modified xsi:type="dcterms:W3CDTF">2024-03-21T18:38:51Z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ca1fde-07af-4468-b418-4ff22b604c41_Enabled">
    <vt:lpwstr>true</vt:lpwstr>
  </property>
  <property fmtid="{D5CDD505-2E9C-101B-9397-08002B2CF9AE}" pid="3" name="MSIP_Label_83ca1fde-07af-4468-b418-4ff22b604c41_SetDate">
    <vt:lpwstr>2024-03-21T18:37:59Z</vt:lpwstr>
  </property>
  <property fmtid="{D5CDD505-2E9C-101B-9397-08002B2CF9AE}" pid="4" name="MSIP_Label_83ca1fde-07af-4468-b418-4ff22b604c41_Method">
    <vt:lpwstr>Standard</vt:lpwstr>
  </property>
  <property fmtid="{D5CDD505-2E9C-101B-9397-08002B2CF9AE}" pid="5" name="MSIP_Label_83ca1fde-07af-4468-b418-4ff22b604c41_Name">
    <vt:lpwstr>Internal</vt:lpwstr>
  </property>
  <property fmtid="{D5CDD505-2E9C-101B-9397-08002B2CF9AE}" pid="6" name="MSIP_Label_83ca1fde-07af-4468-b418-4ff22b604c41_SiteId">
    <vt:lpwstr>0092ff14-2fb2-424d-9532-35fa5c10c50b</vt:lpwstr>
  </property>
  <property fmtid="{D5CDD505-2E9C-101B-9397-08002B2CF9AE}" pid="7" name="MSIP_Label_83ca1fde-07af-4468-b418-4ff22b604c41_ActionId">
    <vt:lpwstr>36795a4f-58b6-40e0-957e-9ab990d0649e</vt:lpwstr>
  </property>
  <property fmtid="{D5CDD505-2E9C-101B-9397-08002B2CF9AE}" pid="8" name="MSIP_Label_83ca1fde-07af-4468-b418-4ff22b604c41_ContentBits">
    <vt:lpwstr>0</vt:lpwstr>
  </property>
</Properties>
</file>