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256" r:id="rId5"/>
    <p:sldId id="262" r:id="rId6"/>
    <p:sldId id="293" r:id="rId7"/>
    <p:sldId id="315" r:id="rId8"/>
    <p:sldId id="264" r:id="rId9"/>
    <p:sldId id="261" r:id="rId10"/>
    <p:sldId id="363" r:id="rId11"/>
    <p:sldId id="269" r:id="rId12"/>
    <p:sldId id="272" r:id="rId13"/>
    <p:sldId id="324" r:id="rId14"/>
    <p:sldId id="276" r:id="rId15"/>
    <p:sldId id="325" r:id="rId16"/>
    <p:sldId id="277" r:id="rId17"/>
    <p:sldId id="334" r:id="rId18"/>
    <p:sldId id="364" r:id="rId19"/>
    <p:sldId id="278" r:id="rId20"/>
    <p:sldId id="336" r:id="rId21"/>
    <p:sldId id="343" r:id="rId22"/>
    <p:sldId id="344" r:id="rId23"/>
    <p:sldId id="350" r:id="rId24"/>
    <p:sldId id="342" r:id="rId25"/>
    <p:sldId id="263" r:id="rId26"/>
    <p:sldId id="266" r:id="rId27"/>
    <p:sldId id="340" r:id="rId28"/>
    <p:sldId id="353" r:id="rId29"/>
    <p:sldId id="323" r:id="rId30"/>
    <p:sldId id="288" r:id="rId31"/>
    <p:sldId id="347" r:id="rId32"/>
    <p:sldId id="337" r:id="rId33"/>
    <p:sldId id="358" r:id="rId34"/>
    <p:sldId id="360" r:id="rId35"/>
    <p:sldId id="361" r:id="rId36"/>
    <p:sldId id="362" r:id="rId37"/>
    <p:sldId id="349" r:id="rId38"/>
    <p:sldId id="351" r:id="rId39"/>
    <p:sldId id="352" r:id="rId40"/>
    <p:sldId id="285" r:id="rId41"/>
    <p:sldId id="330" r:id="rId42"/>
    <p:sldId id="331" r:id="rId43"/>
    <p:sldId id="295" r:id="rId44"/>
    <p:sldId id="332" r:id="rId45"/>
    <p:sldId id="335" r:id="rId46"/>
    <p:sldId id="333" r:id="rId47"/>
    <p:sldId id="305" r:id="rId48"/>
    <p:sldId id="341" r:id="rId49"/>
    <p:sldId id="306" r:id="rId50"/>
    <p:sldId id="320" r:id="rId51"/>
    <p:sldId id="346" r:id="rId52"/>
    <p:sldId id="354" r:id="rId53"/>
    <p:sldId id="355" r:id="rId54"/>
    <p:sldId id="356" r:id="rId55"/>
    <p:sldId id="357" r:id="rId56"/>
    <p:sldId id="312" r:id="rId57"/>
    <p:sldId id="359" r:id="rId58"/>
  </p:sldIdLst>
  <p:sldSz cx="9144000" cy="6858000" type="screen4x3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5" autoAdjust="0"/>
    <p:restoredTop sz="80763" autoAdjust="0"/>
  </p:normalViewPr>
  <p:slideViewPr>
    <p:cSldViewPr>
      <p:cViewPr varScale="1">
        <p:scale>
          <a:sx n="67" d="100"/>
          <a:sy n="67" d="100"/>
        </p:scale>
        <p:origin x="-168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860" y="-102"/>
      </p:cViewPr>
      <p:guideLst>
        <p:guide orient="horz" pos="2933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FB1AEF-4867-48C5-8070-F30AE2D9F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13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2A0B4EA-2631-47DD-80A0-228BF7DD1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814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25A53-9140-4A99-BC63-6D4AED65727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FB2F8-49CB-4668-958D-39486BF2AAE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0AF3D-8AE4-4696-B520-2A252B8ABC5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D4636-A403-479B-BED2-3B0F594B7A2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29F74-F112-474B-8B44-CD310E1C519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29F74-F112-474B-8B44-CD310E1C519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order of this session is really confusing and out of order.  I think this is going to need work.  I am happy to help with reordering if you like.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erPageYellow2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5791200" y="63246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0"/>
              <a:t>Grant Management Seminar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mtClean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0E7E-B16A-43D8-ABC9-E5478C1D0632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DC45-76F2-4B44-91FD-F7774CBA8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C5EB7-0F7E-46A5-85D9-83D5DFC0F023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8090B-0DF4-4C52-94E4-EA8F55D87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CC39-5B3A-4D1B-8FFC-E8F159921CDD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9EBF-8790-43A3-9C5D-EB5482505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71E4-9A26-446B-999A-117B9FF1BB54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4C3D-0F01-4200-BBD3-706D2E21B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7A58-959C-410E-826D-AE07CE8D4336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DE1E3-FE0C-44AD-8441-76848841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3502-ECC9-4E38-AE5F-E5FA75573FB0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CD2B-AED8-47F8-91E5-33A82775E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2417-12E9-4F79-B566-C39017E4B99A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C5C4-9B4F-424A-9BFC-40CC151C1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DFF8D-4673-49CA-A49B-583E21050FD7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B1099-28F7-42C2-8AE2-15002A9C5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3A5F2-58A0-40D8-85E8-0A38181CEC79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98B8-3D57-474C-83F4-18E7362A9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B13A-E456-4388-85D9-DAA6B17CA485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0F6FE-0404-4FB5-968E-82EADB295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72F8-0E4B-4262-9373-8CAFA48C53FA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8C235-7199-42FE-B288-869A912C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5275-BC40-450F-8482-3170FD3BF17E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B85B1-F78F-48F1-A563-917EA5FF7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overPageYellow1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fld id="{D3CD87A9-FF4F-46A7-801E-C29DE3949BBE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C7BCDDEE-A47D-40EF-AC5D-8DD7935D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>
            <a:off x="2828925" y="6302375"/>
            <a:ext cx="33528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i="0" smtClean="0"/>
          </a:p>
        </p:txBody>
      </p:sp>
      <p:sp>
        <p:nvSpPr>
          <p:cNvPr id="1032" name="Rectangle 9"/>
          <p:cNvSpPr>
            <a:spLocks noChangeArrowheads="1"/>
          </p:cNvSpPr>
          <p:nvPr userDrawn="1"/>
        </p:nvSpPr>
        <p:spPr bwMode="auto">
          <a:xfrm>
            <a:off x="5105400" y="6467475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0"/>
              <a:t>Grant Management Seminar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14DD13-CF93-4DCA-95F7-E29F257B2E9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848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District 6540 </a:t>
            </a:r>
            <a:br>
              <a:rPr lang="en-US" dirty="0" smtClean="0"/>
            </a:br>
            <a:r>
              <a:rPr lang="en-US" dirty="0" smtClean="0"/>
              <a:t>Grant Management Seminar</a:t>
            </a:r>
          </a:p>
        </p:txBody>
      </p:sp>
      <p:pic>
        <p:nvPicPr>
          <p:cNvPr id="3076" name="Picture 4" descr="SAFRICA0503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09800"/>
            <a:ext cx="3581400" cy="2466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4876800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Doing International Grants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84F96B-F668-40AA-8713-7B8DC3B517F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Finding Partners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2296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/>
              <a:t>RI Convention</a:t>
            </a:r>
          </a:p>
          <a:p>
            <a:pPr>
              <a:buFontTx/>
              <a:buChar char="•"/>
            </a:pPr>
            <a:r>
              <a:rPr lang="en-US" sz="2800" dirty="0" smtClean="0"/>
              <a:t>Project Fairs</a:t>
            </a:r>
          </a:p>
          <a:p>
            <a:pPr>
              <a:buFontTx/>
              <a:buChar char="•"/>
            </a:pPr>
            <a:r>
              <a:rPr lang="en-US" sz="2800" dirty="0" smtClean="0"/>
              <a:t>Heart 2 Heart Program</a:t>
            </a:r>
          </a:p>
          <a:p>
            <a:pPr>
              <a:buFontTx/>
              <a:buChar char="•"/>
            </a:pPr>
            <a:r>
              <a:rPr lang="en-US" sz="2800" dirty="0" smtClean="0"/>
              <a:t>Matchinggrants.org</a:t>
            </a:r>
          </a:p>
          <a:p>
            <a:pPr>
              <a:buFontTx/>
              <a:buChar char="•"/>
            </a:pPr>
            <a:r>
              <a:rPr lang="en-US" sz="2800" dirty="0" smtClean="0"/>
              <a:t>Church Affiliated Groups</a:t>
            </a:r>
          </a:p>
          <a:p>
            <a:pPr>
              <a:buFontTx/>
              <a:buChar char="•"/>
            </a:pPr>
            <a:r>
              <a:rPr lang="en-US" sz="2800" dirty="0" smtClean="0"/>
              <a:t>Rotary Showcase / Facebook</a:t>
            </a:r>
          </a:p>
          <a:p>
            <a:pPr>
              <a:buFontTx/>
              <a:buChar char="•"/>
            </a:pPr>
            <a:r>
              <a:rPr lang="en-US" sz="2800" dirty="0" smtClean="0"/>
              <a:t>Local Organizations</a:t>
            </a:r>
          </a:p>
          <a:p>
            <a:pPr>
              <a:buFontTx/>
              <a:buChar char="•"/>
            </a:pPr>
            <a:r>
              <a:rPr lang="en-US" sz="2800" dirty="0" smtClean="0"/>
              <a:t>D6540 Rotary Clubs</a:t>
            </a:r>
          </a:p>
        </p:txBody>
      </p:sp>
      <p:pic>
        <p:nvPicPr>
          <p:cNvPr id="17413" name="Picture 5" descr="20100619_CA_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276600" cy="218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E3FFB4-E17C-4E5E-ABF2-17922A4B435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Project Planning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Form a 2-3 person grant committee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Assign roles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Implementation plan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Budget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Contingency plan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Document retention plan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C873D3-0FC0-426A-995E-DDF1CA517FC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Setting Goals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Measurable</a:t>
            </a:r>
          </a:p>
          <a:p>
            <a:pPr>
              <a:buFontTx/>
              <a:buChar char="•"/>
            </a:pPr>
            <a:r>
              <a:rPr lang="en-US" smtClean="0"/>
              <a:t>Sustainable</a:t>
            </a:r>
          </a:p>
          <a:p>
            <a:pPr>
              <a:buFontTx/>
              <a:buChar char="•"/>
            </a:pPr>
            <a:r>
              <a:rPr lang="en-US" smtClean="0"/>
              <a:t>Qualitative (descriptive)</a:t>
            </a:r>
          </a:p>
          <a:p>
            <a:pPr>
              <a:buFontTx/>
              <a:buChar char="•"/>
            </a:pPr>
            <a:r>
              <a:rPr lang="en-US" smtClean="0"/>
              <a:t>Quantitative (numeric)</a:t>
            </a:r>
          </a:p>
        </p:txBody>
      </p:sp>
      <p:pic>
        <p:nvPicPr>
          <p:cNvPr id="20485" name="Picture 4" descr="201004-08_PA_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95400"/>
            <a:ext cx="26416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3506FE-0448-4D5F-B2C2-B2F16997072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Creating a Budget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Realistic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Competitive bidding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Reasonable prices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Disclose conflicts of interest</a:t>
            </a:r>
          </a:p>
        </p:txBody>
      </p:sp>
      <p:pic>
        <p:nvPicPr>
          <p:cNvPr id="19461" name="Picture 5" descr="201004-08_PA_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276600" cy="218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BCBEDE7-5191-402C-9C4E-F607BECCA4B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Conflict of Interest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BCBEDE7-5191-402C-9C4E-F607BECCA4B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Conflict of Interest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Exists when a Rotarian benefits financially or personally from a grant</a:t>
            </a:r>
          </a:p>
          <a:p>
            <a:pPr>
              <a:buFontTx/>
              <a:buChar char="•"/>
            </a:pPr>
            <a:r>
              <a:rPr lang="en-US" smtClean="0"/>
              <a:t>Benefit can be direct (the Rotarian benefits) or indirect (an associate of the Rotarian benefits)</a:t>
            </a:r>
          </a:p>
          <a:p>
            <a:pPr>
              <a:buFontTx/>
              <a:buChar char="•"/>
            </a:pPr>
            <a:r>
              <a:rPr lang="en-US" smtClean="0"/>
              <a:t>Conflicts can be a matter of Perception</a:t>
            </a:r>
          </a:p>
        </p:txBody>
      </p:sp>
    </p:spTree>
    <p:extLst>
      <p:ext uri="{BB962C8B-B14F-4D97-AF65-F5344CB8AC3E}">
        <p14:creationId xmlns:p14="http://schemas.microsoft.com/office/powerpoint/2010/main" xmlns="" val="406871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22F053-1AC3-4177-A658-02C6C310592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Applying for and </a:t>
            </a:r>
            <a:br>
              <a:rPr lang="en-US" sz="4000" dirty="0" smtClean="0"/>
            </a:br>
            <a:r>
              <a:rPr lang="en-US" sz="4000" dirty="0" smtClean="0"/>
              <a:t>Implementing a 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Rotary Foundation Grants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FontTx/>
              <a:buChar char="•"/>
            </a:pPr>
            <a:r>
              <a:rPr lang="en-US" dirty="0" smtClean="0"/>
              <a:t>District grants</a:t>
            </a:r>
          </a:p>
          <a:p>
            <a:pPr marL="457200" indent="-457200" algn="ctr">
              <a:buFontTx/>
              <a:buChar char="•"/>
            </a:pPr>
            <a:endParaRPr lang="en-US" dirty="0" smtClean="0"/>
          </a:p>
          <a:p>
            <a:pPr marL="457200" indent="-457200" algn="ctr">
              <a:buFontTx/>
              <a:buChar char="•"/>
            </a:pPr>
            <a:r>
              <a:rPr lang="en-US" dirty="0" smtClean="0"/>
              <a:t>Global grants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EF41A8-55A6-432B-8481-70F2613C539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A228E2-44A7-4194-B848-8F162756645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Applying for District Grants</a:t>
            </a:r>
            <a:br>
              <a:rPr lang="en-US" dirty="0" smtClean="0"/>
            </a:br>
            <a:r>
              <a:rPr lang="en-US" dirty="0" smtClean="0"/>
              <a:t>Rotary Year 2016-17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dirty="0" smtClean="0"/>
              <a:t>Maximum Grant to be $3,000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Application download from www.Rotary6540.org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Reflect one of 6 areas of focus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Address Sustainability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Rotarians MUST participate in the grant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Grant Award cannot be more than 75% of Budget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Application Window </a:t>
            </a:r>
            <a:r>
              <a:rPr lang="en-US" sz="2800" dirty="0" smtClean="0"/>
              <a:t>1/1/16 </a:t>
            </a:r>
            <a:r>
              <a:rPr lang="en-US" sz="2800" dirty="0" smtClean="0"/>
              <a:t>thru </a:t>
            </a:r>
            <a:r>
              <a:rPr lang="en-US" sz="2800" dirty="0" smtClean="0"/>
              <a:t>3/31/16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F795B9-39E3-46E2-BEC0-F2341E6B7F6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Applying for District Grants</a:t>
            </a:r>
            <a:br>
              <a:rPr lang="en-US" dirty="0" smtClean="0"/>
            </a:br>
            <a:r>
              <a:rPr lang="en-US" dirty="0" smtClean="0"/>
              <a:t>Rotary Year 2016-17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dirty="0" smtClean="0"/>
              <a:t>Approved by Rotary Foundation Spring 2016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Grant Activities may commence 7/1/2016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Grant should conclude before 6/30/17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Grant request may be reduced by demand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Grant request may be reduced by Foundation Giving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6E4EC78-2A70-4C7C-B770-905D6C40C33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350838" indent="-350838" eaLnBrk="1" hangingPunct="1">
              <a:buFontTx/>
              <a:buChar char="•"/>
            </a:pPr>
            <a:r>
              <a:rPr lang="en-US" dirty="0" smtClean="0"/>
              <a:t>Understand how to manage a Rotary Foundation grant</a:t>
            </a:r>
            <a:endParaRPr lang="en-US" sz="800" dirty="0" smtClean="0"/>
          </a:p>
          <a:p>
            <a:pPr marL="350838" indent="-350838" eaLnBrk="1" hangingPunct="1">
              <a:buFontTx/>
              <a:buChar char="•"/>
            </a:pPr>
            <a:r>
              <a:rPr lang="en-US" dirty="0" smtClean="0"/>
              <a:t>Learn Stewardship expectations</a:t>
            </a:r>
            <a:endParaRPr lang="en-US" sz="800" dirty="0" smtClean="0"/>
          </a:p>
          <a:p>
            <a:pPr marL="350838" indent="-350838" eaLnBrk="1" hangingPunct="1">
              <a:buFontTx/>
              <a:buChar char="•"/>
            </a:pPr>
            <a:r>
              <a:rPr lang="en-US" dirty="0" smtClean="0"/>
              <a:t>Prepare Clubs to Plan good Projects</a:t>
            </a:r>
            <a:endParaRPr lang="en-US" sz="800" dirty="0" smtClean="0"/>
          </a:p>
          <a:p>
            <a:pPr marL="350838" indent="-350838" eaLnBrk="1" hangingPunct="1">
              <a:buFontTx/>
              <a:buChar char="•"/>
            </a:pPr>
            <a:r>
              <a:rPr lang="en-US" dirty="0" smtClean="0"/>
              <a:t>Qualify Clubs to receive grant funds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F795B9-39E3-46E2-BEC0-F2341E6B7F6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District Grants </a:t>
            </a:r>
            <a:br>
              <a:rPr lang="en-US" dirty="0" smtClean="0"/>
            </a:br>
            <a:r>
              <a:rPr lang="en-US" dirty="0" smtClean="0"/>
              <a:t>Important Points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dirty="0" smtClean="0"/>
              <a:t>Don’t Start before July 1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We want to get away from just “Buying Things”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We want Rotary visibility with project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We want Rotary “Hands-On”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Finish Your Projects by June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4D0857-BF87-463B-B408-7B313167783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Global Grants 2014-15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Ongoing application process - no deadline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Application process completely online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Meet goals of area of focus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Be sustainable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Involve Rotary clubs in two districts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Minimum budget of US$30,000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Both clubs must be qualified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15BD92-A2B8-4D09-8536-0C68FFFE559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Qualification Requirements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Attend a grant management seminar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Agree to club memorandum of understanding and submit signed MOU to district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84EB62-EB29-4FDC-8F57-87D05BED904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Terms of Qualification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Valid for one year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Club has responsibility for grant funds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Disclose conflicts of interest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Cooperate with all audits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Use grant funds properly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Implement the club MOU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790D5A-8272-4B5E-9295-A6BD9A1D22E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Applying for Global Grants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Submit grant proposal through MY ROTARY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Talk to District BEFORE starting application to determine what amount of District Funds are available to budget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District must confirm club is qualified</a:t>
            </a: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5ED605-C7F3-49F7-8751-8423CA05A0C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Global Grant Financing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DDF matched 100% with World Fund $$$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Cash contributions matched </a:t>
            </a:r>
            <a:br>
              <a:rPr lang="en-US" dirty="0" smtClean="0"/>
            </a:br>
            <a:r>
              <a:rPr lang="en-US" dirty="0" smtClean="0"/>
              <a:t>50% with World Fund $$$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Cash Contributions have 5% Surcharge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What Currency will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B4CFAB-59D5-488A-87EB-839449FBCD6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Financing Guidelines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1534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Contributions raised by Rotarians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Funds cannot be raised from beneficiaries in exchange for a grant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Funds cannot come from other grants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Host Club minimum $100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International Partners minimum 30% of Total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987A18-7740-4045-A1CE-7294107B68C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Sustainable Projects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Giving a community the skills and knowledge to maintain project outcomes for the long term, after grant funds have been expended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547A39-D014-48B2-8FDD-5AAC43925AD3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71469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Grant First Steps</a:t>
            </a: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A003BD-98BD-4696-A64D-42540B5C93C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888512"/>
            <a:ext cx="8153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 smtClean="0"/>
              <a:t>Complete a Memorandum of Understanding</a:t>
            </a:r>
            <a:endParaRPr lang="en-US" sz="32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1E65F1-3BBB-4F78-B701-154F0D913C6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Areas of Focus</a:t>
            </a:r>
          </a:p>
        </p:txBody>
      </p:sp>
      <p:pic>
        <p:nvPicPr>
          <p:cNvPr id="7172" name="Picture 5" descr="Disease-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20447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Literacy-or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43116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Maternal-pi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35528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Peace-pur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13" y="1281113"/>
            <a:ext cx="784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Water-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" y="27955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914400" y="1371600"/>
            <a:ext cx="79248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6550" indent="-33655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sz="3200" i="0"/>
              <a:t>Peace and conflict prevention/resolution</a:t>
            </a:r>
          </a:p>
          <a:p>
            <a:pPr marL="336550" indent="-33655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sz="3200" i="0"/>
              <a:t>Disease prevention and treatment</a:t>
            </a:r>
          </a:p>
          <a:p>
            <a:pPr marL="336550" indent="-33655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sz="3200" i="0"/>
              <a:t>Water and sanitation</a:t>
            </a:r>
          </a:p>
          <a:p>
            <a:pPr marL="336550" indent="-33655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sz="3200" i="0"/>
              <a:t>Maternal and child health</a:t>
            </a:r>
          </a:p>
          <a:p>
            <a:pPr marL="336550" indent="-33655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sz="3200" i="0"/>
              <a:t>Basic education and literacy</a:t>
            </a:r>
          </a:p>
          <a:p>
            <a:pPr marL="336550" indent="-33655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sz="3200" i="0"/>
              <a:t>Economic and community development</a:t>
            </a:r>
          </a:p>
          <a:p>
            <a:pPr marL="336550" indent="-336550" eaLnBrk="0" hangingPunct="0">
              <a:spcBef>
                <a:spcPct val="20000"/>
              </a:spcBef>
            </a:pPr>
            <a:endParaRPr lang="en-US" sz="3000" i="0"/>
          </a:p>
        </p:txBody>
      </p:sp>
      <p:pic>
        <p:nvPicPr>
          <p:cNvPr id="7178" name="Pictur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" y="5070475"/>
            <a:ext cx="7778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790D5A-8272-4B5E-9295-A6BD9A1D22E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Memorandum of Understanding</a:t>
            </a:r>
            <a:br>
              <a:rPr lang="en-US" sz="4000" dirty="0" smtClean="0"/>
            </a:br>
            <a:r>
              <a:rPr lang="en-US" sz="4000" smtClean="0"/>
              <a:t>You Agree To</a:t>
            </a:r>
            <a:endParaRPr lang="en-US" sz="4000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Provide Proper Stewardship of Funds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Avoid Conflict of Interest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Segregate Grant Funds from Club Funds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Proper Dispersal of Funds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Inventory Equipment Purchases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Proper Bank Account – 2 Signatories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Adhere to Reporting Requirements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Maintain Documents – 5 years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602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790D5A-8272-4B5E-9295-A6BD9A1D22E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Memorandum of Understanding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0349" y="5324027"/>
            <a:ext cx="3385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www.rotary6540.org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3352800"/>
            <a:ext cx="0" cy="609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92786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Scroll down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790D5A-8272-4B5E-9295-A6BD9A1D22E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Memorandum of Understanding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438400" y="24384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3276600"/>
            <a:ext cx="8382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81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Grant First Steps</a:t>
            </a: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A003BD-98BD-4696-A64D-42540B5C93C2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1447800"/>
            <a:ext cx="728133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Grant First Steps</a:t>
            </a: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A003BD-98BD-4696-A64D-42540B5C93C2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1524000"/>
            <a:ext cx="8094131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219200" y="3505200"/>
            <a:ext cx="1219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953000" y="23622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Grant First Steps</a:t>
            </a: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A003BD-98BD-4696-A64D-42540B5C93C2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9893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209800" y="2743200"/>
            <a:ext cx="1219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Global Grant First Steps</a:t>
            </a: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A003BD-98BD-4696-A64D-42540B5C93C2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0533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048000" y="35814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5ED605-C7F3-49F7-8751-8423CA05A0C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Global Grant Application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OBJECTIVES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AREAS OF FOCUS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PARTICIPANTS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BUDGET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FINANCING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AUTHORIZATIONS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A85FE5-A299-47DF-9E42-2EBFB224CC6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Implementation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1148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Communication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Financial management plan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Recordkeeping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Following original plan</a:t>
            </a:r>
          </a:p>
          <a:p>
            <a:endParaRPr lang="en-US" smtClean="0"/>
          </a:p>
        </p:txBody>
      </p:sp>
      <p:pic>
        <p:nvPicPr>
          <p:cNvPr id="36869" name="Picture 4" descr="Erdene_site5_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267200" cy="284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7DF7A6-D56C-44D8-BF7E-2B3973F7B98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Evaluation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Assists with reporting</a:t>
            </a:r>
          </a:p>
          <a:p>
            <a:pPr>
              <a:buFontTx/>
              <a:buChar char="•"/>
            </a:pPr>
            <a:r>
              <a:rPr lang="en-US" smtClean="0"/>
              <a:t>Improves future projects</a:t>
            </a:r>
          </a:p>
          <a:p>
            <a:pPr>
              <a:buFontTx/>
              <a:buChar char="•"/>
            </a:pPr>
            <a:r>
              <a:rPr lang="en-US" smtClean="0"/>
              <a:t>Based on goals </a:t>
            </a:r>
          </a:p>
          <a:p>
            <a:pPr>
              <a:buFontTx/>
              <a:buChar char="•"/>
            </a:pPr>
            <a:r>
              <a:rPr lang="en-US" smtClean="0"/>
              <a:t>Ongoing process</a:t>
            </a:r>
          </a:p>
          <a:p>
            <a:pPr>
              <a:buFontTx/>
              <a:buChar char="•"/>
            </a:pPr>
            <a:r>
              <a:rPr lang="en-US" smtClean="0"/>
              <a:t>Identifies successes</a:t>
            </a:r>
          </a:p>
        </p:txBody>
      </p:sp>
      <p:pic>
        <p:nvPicPr>
          <p:cNvPr id="37893" name="Picture 5" descr="201004-08_PA_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752600"/>
            <a:ext cx="2235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0A252B-B545-4FA5-A6B1-727F55C73A6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Grant Management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Ensures that projects</a:t>
            </a:r>
          </a:p>
          <a:p>
            <a:pPr>
              <a:buFontTx/>
              <a:buChar char="•"/>
            </a:pPr>
            <a:r>
              <a:rPr lang="en-US" altLang="ko-KR" smtClean="0">
                <a:ea typeface="굴림" pitchFamily="34" charset="-127"/>
              </a:rPr>
              <a:t>Have proper financial control</a:t>
            </a:r>
          </a:p>
          <a:p>
            <a:pPr>
              <a:buFontTx/>
              <a:buChar char="•"/>
            </a:pPr>
            <a:r>
              <a:rPr lang="en-US" altLang="ko-KR" smtClean="0">
                <a:ea typeface="굴림" pitchFamily="34" charset="-127"/>
              </a:rPr>
              <a:t>Adhere to technical standards</a:t>
            </a:r>
          </a:p>
          <a:p>
            <a:pPr>
              <a:buFontTx/>
              <a:buChar char="•"/>
            </a:pPr>
            <a:r>
              <a:rPr lang="en-US" altLang="ko-KR" smtClean="0">
                <a:ea typeface="굴림" pitchFamily="34" charset="-127"/>
              </a:rPr>
              <a:t>Meet the needs of the </a:t>
            </a:r>
            <a:br>
              <a:rPr lang="en-US" altLang="ko-KR" smtClean="0">
                <a:ea typeface="굴림" pitchFamily="34" charset="-127"/>
              </a:rPr>
            </a:br>
            <a:r>
              <a:rPr lang="en-US" altLang="ko-KR" smtClean="0">
                <a:ea typeface="굴림" pitchFamily="34" charset="-127"/>
              </a:rPr>
              <a:t>beneficiaries</a:t>
            </a:r>
          </a:p>
          <a:p>
            <a:pPr>
              <a:buFontTx/>
              <a:buChar char="•"/>
            </a:pPr>
            <a:r>
              <a:rPr lang="en-US" altLang="ko-KR" smtClean="0">
                <a:ea typeface="굴림" pitchFamily="34" charset="-127"/>
              </a:rPr>
              <a:t>Fulfill their objectives </a:t>
            </a:r>
          </a:p>
          <a:p>
            <a:pPr>
              <a:buFontTx/>
              <a:buChar char="•"/>
            </a:pPr>
            <a:r>
              <a:rPr lang="en-US" altLang="ko-KR" smtClean="0">
                <a:ea typeface="굴림" pitchFamily="34" charset="-127"/>
              </a:rPr>
              <a:t>Safeguard funds </a:t>
            </a:r>
            <a:endParaRPr lang="en-US" smtClean="0"/>
          </a:p>
        </p:txBody>
      </p:sp>
      <p:pic>
        <p:nvPicPr>
          <p:cNvPr id="8197" name="Picture 4" descr="201004-08_PA_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3103563" cy="2068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B14668-4659-49E2-9FD4-C4B7C02EE3A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Oversight and Reporting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5D7156-3534-4254-AD56-D1B73DE814E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Financial Management Plan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Bank account for funds</a:t>
            </a:r>
          </a:p>
          <a:p>
            <a:pPr>
              <a:buFontTx/>
              <a:buChar char="•"/>
            </a:pPr>
            <a:r>
              <a:rPr lang="en-US" dirty="0" smtClean="0"/>
              <a:t>Distributing funds</a:t>
            </a:r>
          </a:p>
          <a:p>
            <a:pPr>
              <a:buFontTx/>
              <a:buChar char="•"/>
            </a:pPr>
            <a:r>
              <a:rPr lang="en-US" dirty="0" smtClean="0"/>
              <a:t>Use checks/bank cards to track funds</a:t>
            </a:r>
          </a:p>
          <a:p>
            <a:pPr>
              <a:buFontTx/>
              <a:buChar char="•"/>
            </a:pPr>
            <a:r>
              <a:rPr lang="en-US" dirty="0" smtClean="0"/>
              <a:t>Detailed ledger</a:t>
            </a:r>
          </a:p>
          <a:p>
            <a:pPr>
              <a:buFontTx/>
              <a:buChar char="•"/>
            </a:pPr>
            <a:r>
              <a:rPr lang="en-US" dirty="0" smtClean="0"/>
              <a:t>Observe local laws</a:t>
            </a:r>
          </a:p>
        </p:txBody>
      </p:sp>
      <p:pic>
        <p:nvPicPr>
          <p:cNvPr id="40965" name="Picture 5" descr="20081016_FR_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357563"/>
            <a:ext cx="30480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BC2215-7344-4AF5-9D10-C25A736C551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Document retention worksheet</a:t>
            </a:r>
          </a:p>
          <a:p>
            <a:pPr>
              <a:buFontTx/>
              <a:buChar char="•"/>
            </a:pPr>
            <a:r>
              <a:rPr lang="en-US" dirty="0" smtClean="0"/>
              <a:t>Financial management plan worksheet</a:t>
            </a:r>
          </a:p>
          <a:p>
            <a:pPr>
              <a:buFontTx/>
              <a:buChar char="•"/>
            </a:pPr>
            <a:r>
              <a:rPr lang="en-US" dirty="0" smtClean="0"/>
              <a:t>Transferring custody of a bank account</a:t>
            </a:r>
          </a:p>
          <a:p>
            <a:pPr>
              <a:buFontTx/>
              <a:buChar char="•"/>
            </a:pPr>
            <a:r>
              <a:rPr lang="en-US" dirty="0" smtClean="0"/>
              <a:t>More on Rotary.org </a:t>
            </a:r>
          </a:p>
          <a:p>
            <a:pPr>
              <a:buFontTx/>
              <a:buChar char="•"/>
            </a:pPr>
            <a:r>
              <a:rPr lang="en-US" dirty="0" smtClean="0"/>
              <a:t>Terms &amp; Conditions</a:t>
            </a:r>
          </a:p>
        </p:txBody>
      </p:sp>
      <p:pic>
        <p:nvPicPr>
          <p:cNvPr id="41989" name="Picture 4" descr="Orkhon_site4_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352800"/>
            <a:ext cx="3276600" cy="218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3AA12A2-B69B-4326-8E34-027E8F21E0A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Document Retention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Provide access</a:t>
            </a:r>
          </a:p>
          <a:p>
            <a:pPr>
              <a:buFontTx/>
              <a:buChar char="•"/>
            </a:pPr>
            <a:r>
              <a:rPr lang="en-US" smtClean="0"/>
              <a:t>Retain for a minimum of five years</a:t>
            </a:r>
          </a:p>
          <a:p>
            <a:pPr>
              <a:buFontTx/>
              <a:buChar char="•"/>
            </a:pPr>
            <a:r>
              <a:rPr lang="en-US" smtClean="0"/>
              <a:t>Make copies</a:t>
            </a:r>
          </a:p>
          <a:p>
            <a:pPr>
              <a:buFontTx/>
              <a:buChar char="•"/>
            </a:pPr>
            <a:r>
              <a:rPr lang="en-US" smtClean="0"/>
              <a:t>Use the “Cloud”</a:t>
            </a:r>
          </a:p>
          <a:p>
            <a:endParaRPr lang="en-US" smtClean="0"/>
          </a:p>
        </p:txBody>
      </p:sp>
      <p:pic>
        <p:nvPicPr>
          <p:cNvPr id="43013" name="Picture 4" descr="201004-08_PA_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71800"/>
            <a:ext cx="38100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13D35B-B118-4DAE-9260-19093F98461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if Things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221C71-C9A0-4A2D-AE24-DECA095779B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District Grant Reports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Simple report documenting:</a:t>
            </a:r>
          </a:p>
          <a:p>
            <a:pPr lvl="1" eaLnBrk="1" hangingPunct="1"/>
            <a:r>
              <a:rPr lang="en-US" smtClean="0"/>
              <a:t>Objectives</a:t>
            </a:r>
          </a:p>
          <a:p>
            <a:pPr lvl="1" eaLnBrk="1" hangingPunct="1"/>
            <a:r>
              <a:rPr lang="en-US" smtClean="0"/>
              <a:t>Rotary Involvement</a:t>
            </a:r>
          </a:p>
          <a:p>
            <a:pPr lvl="1" eaLnBrk="1" hangingPunct="1"/>
            <a:r>
              <a:rPr lang="en-US" smtClean="0"/>
              <a:t>How dollars were spent</a:t>
            </a:r>
          </a:p>
          <a:p>
            <a:pPr lvl="1" eaLnBrk="1" hangingPunct="1"/>
            <a:r>
              <a:rPr lang="en-US" smtClean="0"/>
              <a:t>How goals were met</a:t>
            </a:r>
          </a:p>
          <a:p>
            <a:pPr lvl="1" eaLnBrk="1" hangingPunct="1"/>
            <a:r>
              <a:rPr lang="en-US" smtClean="0"/>
              <a:t>Receipts for expenditures</a:t>
            </a:r>
          </a:p>
          <a:p>
            <a:pPr lvl="1" eaLnBrk="1" hangingPunct="1"/>
            <a:r>
              <a:rPr lang="en-US" smtClean="0"/>
              <a:t>Interim reporting after 6 months</a:t>
            </a:r>
          </a:p>
          <a:p>
            <a:pPr lvl="1" eaLnBrk="1" hangingPunct="1"/>
            <a:r>
              <a:rPr lang="en-US" smtClean="0"/>
              <a:t>Final report within 2 months of completion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101B27-DF96-4A15-8820-69A9541CE85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smtClean="0"/>
              <a:t>Global Grant Reports: Frequency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Progress reports</a:t>
            </a:r>
          </a:p>
          <a:p>
            <a:pPr lvl="1" eaLnBrk="1" hangingPunct="1"/>
            <a:r>
              <a:rPr lang="en-US" smtClean="0"/>
              <a:t>Within 12 months of first payment</a:t>
            </a:r>
          </a:p>
          <a:p>
            <a:pPr lvl="1" eaLnBrk="1" hangingPunct="1"/>
            <a:r>
              <a:rPr lang="en-US" smtClean="0"/>
              <a:t>Every 12 months through the life of the grant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Final report within 2 months of completion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E44ABD3-7F8F-4C91-83E9-2E505415354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Global Grant Reports: Content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How partners were involved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Type of activity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Evaluation of project goals 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How area of focus goals were met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How funds were spent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Number of beneficiaries and how they benefited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Grant Flow of Funds</a:t>
            </a:r>
            <a:endParaRPr lang="en-US" dirty="0"/>
          </a:p>
        </p:txBody>
      </p:sp>
      <p:sp>
        <p:nvSpPr>
          <p:cNvPr id="49155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en-US" smtClean="0"/>
              <a:t>District Grants</a:t>
            </a:r>
          </a:p>
          <a:p>
            <a:pPr marL="0" indent="0">
              <a:buFontTx/>
              <a:buChar char="•"/>
            </a:pPr>
            <a:r>
              <a:rPr lang="en-US" sz="1800" smtClean="0"/>
              <a:t>Project cannot start until approved</a:t>
            </a:r>
          </a:p>
          <a:p>
            <a:pPr marL="0" indent="0">
              <a:buFontTx/>
              <a:buChar char="•"/>
            </a:pPr>
            <a:r>
              <a:rPr lang="en-US" sz="1800" smtClean="0"/>
              <a:t>Cannot apply to an already completed project</a:t>
            </a:r>
          </a:p>
          <a:p>
            <a:pPr marL="0" indent="0">
              <a:buFontTx/>
              <a:buChar char="•"/>
            </a:pPr>
            <a:r>
              <a:rPr lang="en-US" sz="1800" smtClean="0"/>
              <a:t>List of eligible and ineligible projects</a:t>
            </a:r>
          </a:p>
          <a:p>
            <a:pPr marL="0" indent="0">
              <a:buFontTx/>
              <a:buChar char="•"/>
            </a:pPr>
            <a:r>
              <a:rPr lang="en-US" sz="1800" smtClean="0"/>
              <a:t>Grant is reimbursement, not up front</a:t>
            </a:r>
          </a:p>
        </p:txBody>
      </p:sp>
      <p:sp>
        <p:nvSpPr>
          <p:cNvPr id="49156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Global Grants</a:t>
            </a:r>
          </a:p>
          <a:p>
            <a:pPr marL="0" indent="0">
              <a:buFontTx/>
              <a:buChar char="•"/>
            </a:pPr>
            <a:r>
              <a:rPr lang="en-US" sz="1800" dirty="0" smtClean="0"/>
              <a:t>Submit Application</a:t>
            </a:r>
          </a:p>
          <a:p>
            <a:pPr marL="0" indent="0">
              <a:buFontTx/>
              <a:buChar char="•"/>
            </a:pPr>
            <a:r>
              <a:rPr lang="en-US" sz="1800" dirty="0" smtClean="0"/>
              <a:t>Review by RI</a:t>
            </a:r>
          </a:p>
          <a:p>
            <a:pPr marL="0" indent="0">
              <a:buFontTx/>
              <a:buChar char="•"/>
            </a:pPr>
            <a:r>
              <a:rPr lang="en-US" sz="1800" dirty="0" smtClean="0"/>
              <a:t>Questions/Concerns Addressed</a:t>
            </a:r>
          </a:p>
          <a:p>
            <a:pPr marL="0" indent="0">
              <a:buFontTx/>
              <a:buChar char="•"/>
            </a:pPr>
            <a:r>
              <a:rPr lang="en-US" sz="1800" dirty="0" smtClean="0"/>
              <a:t>Application Approvals</a:t>
            </a:r>
          </a:p>
          <a:p>
            <a:pPr marL="0" indent="0">
              <a:buFontTx/>
              <a:buChar char="•"/>
            </a:pPr>
            <a:r>
              <a:rPr lang="en-US" sz="1800" dirty="0" smtClean="0"/>
              <a:t>Funds usually dispersed at beginning of grant to Rotary Club where work is to occur</a:t>
            </a:r>
          </a:p>
          <a:p>
            <a:pPr marL="0" indent="0">
              <a:buFontTx/>
              <a:buChar char="•"/>
            </a:pPr>
            <a:r>
              <a:rPr lang="en-US" sz="1800" dirty="0" smtClean="0"/>
              <a:t>Funds must be maintained in separate restricted account</a:t>
            </a:r>
          </a:p>
          <a:p>
            <a:pPr marL="0" indent="0">
              <a:buFontTx/>
              <a:buChar char="•"/>
            </a:pPr>
            <a:endParaRPr lang="en-US" sz="1800" dirty="0" smtClean="0"/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B33D12-FCC7-425F-B33B-B87501E483ED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B33D12-FCC7-425F-B33B-B87501E483E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3914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3617235-602E-4FEC-971D-E951B612006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Successful Grant Projects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4191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Meet community needs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Involve partners with same vision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Include frequent partner communication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Have implementation plan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Are sustainable beyond the grant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Maintain proper stewardship of funds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B33D12-FCC7-425F-B33B-B87501E483ED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848600" cy="441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B33D12-FCC7-425F-B33B-B87501E483E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53251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B4CFAB-59D5-488A-87EB-839449FBCD6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Technical Oversight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940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4E4922-AFD3-4F0E-9A62-B44BB75E9F82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Some Individual Perspectives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4E4922-AFD3-4F0E-9A62-B44BB75E9F82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Getting Home</a:t>
            </a:r>
            <a:br>
              <a:rPr lang="en-US" dirty="0" smtClean="0"/>
            </a:br>
            <a:r>
              <a:rPr lang="en-US" dirty="0" smtClean="0"/>
              <a:t>US 31 North</a:t>
            </a:r>
          </a:p>
        </p:txBody>
      </p:sp>
    </p:spTree>
    <p:extLst>
      <p:ext uri="{BB962C8B-B14F-4D97-AF65-F5344CB8AC3E}">
        <p14:creationId xmlns:p14="http://schemas.microsoft.com/office/powerpoint/2010/main" xmlns="" val="47446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1DAF22-75F5-4673-B979-BB5D2DF3358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Stewardship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1DAF22-75F5-4673-B979-BB5D2DF3358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Stewardship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Stewardship is the responsible management and oversight of grant funds, including: </a:t>
            </a:r>
            <a:endParaRPr lang="en-US" sz="500" smtClean="0"/>
          </a:p>
          <a:p>
            <a:pPr marL="400050" lvl="1" eaLnBrk="1" hangingPunct="1"/>
            <a:r>
              <a:rPr lang="en-US" sz="3100" smtClean="0"/>
              <a:t>Rotarian supervision </a:t>
            </a:r>
          </a:p>
          <a:p>
            <a:pPr marL="400050" lvl="1" eaLnBrk="1" hangingPunct="1"/>
            <a:r>
              <a:rPr lang="en-US" sz="3100" smtClean="0"/>
              <a:t>Financial records review</a:t>
            </a:r>
          </a:p>
          <a:p>
            <a:pPr marL="400050" lvl="1" eaLnBrk="1" hangingPunct="1"/>
            <a:r>
              <a:rPr lang="en-US" sz="3100" smtClean="0"/>
              <a:t>Oversight of funds</a:t>
            </a:r>
          </a:p>
          <a:p>
            <a:pPr marL="400050" lvl="1" eaLnBrk="1" hangingPunct="1"/>
            <a:r>
              <a:rPr lang="en-US" sz="3100" smtClean="0"/>
              <a:t>Reporting irregularities</a:t>
            </a:r>
          </a:p>
          <a:p>
            <a:pPr marL="400050" lvl="1" eaLnBrk="1" hangingPunct="1"/>
            <a:r>
              <a:rPr lang="en-US" sz="3100" smtClean="0"/>
              <a:t>Timely submission of reports</a:t>
            </a:r>
          </a:p>
        </p:txBody>
      </p:sp>
    </p:spTree>
    <p:extLst>
      <p:ext uri="{BB962C8B-B14F-4D97-AF65-F5344CB8AC3E}">
        <p14:creationId xmlns:p14="http://schemas.microsoft.com/office/powerpoint/2010/main" xmlns="" val="23641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F652AC-008F-48B8-BA6A-979E1FA688B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Designing a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DDDE365-AD63-45D9-B91B-77D68737D14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Needs Assessment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Base project on the community’s need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Assess resources of your club and potential local or international partners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Talk to the community beneficiaries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95452AED9E149BA69B1B862B989B2" ma:contentTypeVersion="0" ma:contentTypeDescription="Create a new document." ma:contentTypeScope="" ma:versionID="95e81d3d50834ae57931cd9f1731588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80E351-EE05-4A72-A0EA-2B45CDDB73B4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839C69F-EDE2-42D8-A42D-6D733D8017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BFAA240-DFAC-437A-B2BF-FF84830980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6372</TotalTime>
  <Words>1010</Words>
  <Application>Microsoft Office PowerPoint</Application>
  <PresentationFormat>On-screen Show (4:3)</PresentationFormat>
  <Paragraphs>289</Paragraphs>
  <Slides>54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District 6540  Grant Management Seminar</vt:lpstr>
      <vt:lpstr>Objectives</vt:lpstr>
      <vt:lpstr>Areas of Focus</vt:lpstr>
      <vt:lpstr>Grant Management</vt:lpstr>
      <vt:lpstr>Successful Grant Projects</vt:lpstr>
      <vt:lpstr>Stewardship</vt:lpstr>
      <vt:lpstr>Stewardship</vt:lpstr>
      <vt:lpstr>  Designing a Project</vt:lpstr>
      <vt:lpstr>Needs Assessment</vt:lpstr>
      <vt:lpstr>Finding Partners</vt:lpstr>
      <vt:lpstr>Project Planning</vt:lpstr>
      <vt:lpstr>Setting Goals</vt:lpstr>
      <vt:lpstr>Creating a Budget</vt:lpstr>
      <vt:lpstr>Conflict of Interest</vt:lpstr>
      <vt:lpstr>Conflict of Interest</vt:lpstr>
      <vt:lpstr>  Applying for and  Implementing a Grant</vt:lpstr>
      <vt:lpstr>Rotary Foundation Grants</vt:lpstr>
      <vt:lpstr>Applying for District Grants Rotary Year 2016-17</vt:lpstr>
      <vt:lpstr>Applying for District Grants Rotary Year 2016-17</vt:lpstr>
      <vt:lpstr>District Grants  Important Points</vt:lpstr>
      <vt:lpstr>Global Grants 2014-15</vt:lpstr>
      <vt:lpstr>Qualification Requirements</vt:lpstr>
      <vt:lpstr>Terms of Qualification</vt:lpstr>
      <vt:lpstr>Applying for Global Grants</vt:lpstr>
      <vt:lpstr>Global Grant Financing</vt:lpstr>
      <vt:lpstr>Financing Guidelines</vt:lpstr>
      <vt:lpstr>Sustainable Projects</vt:lpstr>
      <vt:lpstr>Slide 28</vt:lpstr>
      <vt:lpstr>Global Grant First Steps</vt:lpstr>
      <vt:lpstr>Memorandum of Understanding You Agree To</vt:lpstr>
      <vt:lpstr>Memorandum of Understanding</vt:lpstr>
      <vt:lpstr>Memorandum of Understanding</vt:lpstr>
      <vt:lpstr>Global Grant First Steps</vt:lpstr>
      <vt:lpstr>Global Grant First Steps</vt:lpstr>
      <vt:lpstr>Global Grant First Steps</vt:lpstr>
      <vt:lpstr>Global Grant First Steps</vt:lpstr>
      <vt:lpstr>Global Grant Application</vt:lpstr>
      <vt:lpstr>Implementation</vt:lpstr>
      <vt:lpstr>Evaluation</vt:lpstr>
      <vt:lpstr>  Oversight and Reporting</vt:lpstr>
      <vt:lpstr>Financial Management Plan</vt:lpstr>
      <vt:lpstr>Resources</vt:lpstr>
      <vt:lpstr>Document Retention</vt:lpstr>
      <vt:lpstr>What if Things Change?</vt:lpstr>
      <vt:lpstr>District Grant Reports</vt:lpstr>
      <vt:lpstr>Global Grant Reports: Frequency</vt:lpstr>
      <vt:lpstr>Global Grant Reports: Content</vt:lpstr>
      <vt:lpstr>Grant Flow of Funds</vt:lpstr>
      <vt:lpstr>Resources</vt:lpstr>
      <vt:lpstr>Resources</vt:lpstr>
      <vt:lpstr>Resources</vt:lpstr>
      <vt:lpstr>Technical Oversight</vt:lpstr>
      <vt:lpstr>Some Individual Perspectives</vt:lpstr>
      <vt:lpstr>Getting Home US 31 North</vt:lpstr>
    </vt:vector>
  </TitlesOfParts>
  <Company>Rotary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Rotary Foundation Grant Management Seminar</dc:title>
  <dc:creator>KouameK</dc:creator>
  <cp:lastModifiedBy>MCRABILL</cp:lastModifiedBy>
  <cp:revision>156</cp:revision>
  <cp:lastPrinted>2012-09-07T13:39:16Z</cp:lastPrinted>
  <dcterms:created xsi:type="dcterms:W3CDTF">2009-07-09T16:00:40Z</dcterms:created>
  <dcterms:modified xsi:type="dcterms:W3CDTF">2016-03-22T19:43:11Z</dcterms:modified>
</cp:coreProperties>
</file>