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97" r:id="rId3"/>
    <p:sldId id="293" r:id="rId4"/>
    <p:sldId id="281" r:id="rId5"/>
    <p:sldId id="258" r:id="rId6"/>
    <p:sldId id="259" r:id="rId7"/>
    <p:sldId id="260" r:id="rId8"/>
    <p:sldId id="294" r:id="rId9"/>
    <p:sldId id="295" r:id="rId10"/>
    <p:sldId id="296" r:id="rId11"/>
    <p:sldId id="275" r:id="rId1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-72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C38B-29BE-4330-9568-ACA60040575A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703EC-8552-4F2E-9DF3-3473F829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2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2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32FC1E-AE24-4B27-A8CF-6EEC9A4248A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AD4F3E-BDD5-458A-A0DF-E3C03FD93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Rotary Foundation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Grant PROGRAMS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2021-22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 descr="TRF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81000"/>
            <a:ext cx="2286000" cy="861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7208" y="5486400"/>
            <a:ext cx="2933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Presenter</a:t>
            </a:r>
          </a:p>
          <a:p>
            <a:pPr algn="ctr"/>
            <a:r>
              <a:rPr lang="en-US" dirty="0"/>
              <a:t>Mike </a:t>
            </a:r>
            <a:r>
              <a:rPr lang="en-US" dirty="0" err="1"/>
              <a:t>Crabill</a:t>
            </a:r>
            <a:endParaRPr lang="en-US" dirty="0"/>
          </a:p>
          <a:p>
            <a:pPr algn="ctr"/>
            <a:r>
              <a:rPr lang="en-US" dirty="0"/>
              <a:t>Elkhart </a:t>
            </a:r>
            <a:r>
              <a:rPr lang="en-US" dirty="0" smtClean="0"/>
              <a:t>Rotary Club</a:t>
            </a:r>
            <a:endParaRPr lang="en-US" dirty="0"/>
          </a:p>
          <a:p>
            <a:pPr algn="ctr"/>
            <a:r>
              <a:rPr lang="en-US" dirty="0"/>
              <a:t>District 6540 Grants Chair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315" y="372252"/>
            <a:ext cx="1399969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TIPS FOR GLOBAL GRANTS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40" y="1886804"/>
            <a:ext cx="7642746" cy="319016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It’s not Something You Need to Do by Yourself</a:t>
            </a:r>
          </a:p>
          <a:p>
            <a:r>
              <a:rPr lang="en-US" sz="2000" dirty="0" smtClean="0"/>
              <a:t>The District has Lots of People with Experience</a:t>
            </a:r>
          </a:p>
          <a:p>
            <a:r>
              <a:rPr lang="en-US" sz="2000" dirty="0" smtClean="0"/>
              <a:t>Sometimes it’s Not What You Know, but Who You Know</a:t>
            </a:r>
          </a:p>
          <a:p>
            <a:r>
              <a:rPr lang="en-US" sz="2000" dirty="0" smtClean="0"/>
              <a:t>You Don’t have to Sponsor, you can CONTRIBUTE</a:t>
            </a:r>
          </a:p>
          <a:p>
            <a:r>
              <a:rPr lang="en-US" sz="2000" dirty="0" smtClean="0"/>
              <a:t>Ask Questions</a:t>
            </a:r>
          </a:p>
          <a:p>
            <a:r>
              <a:rPr lang="en-US" sz="2000" dirty="0" smtClean="0"/>
              <a:t>Seek </a:t>
            </a:r>
            <a:r>
              <a:rPr lang="en-US" sz="2000" dirty="0" smtClean="0"/>
              <a:t>Advice</a:t>
            </a:r>
          </a:p>
          <a:p>
            <a:r>
              <a:rPr lang="en-US" sz="2000" dirty="0" smtClean="0"/>
              <a:t>Financial Backing </a:t>
            </a:r>
            <a:r>
              <a:rPr lang="en-US" sz="2000" smtClean="0"/>
              <a:t>is Critical</a:t>
            </a:r>
            <a:endParaRPr lang="en-US" sz="2000" dirty="0" smtClean="0"/>
          </a:p>
          <a:p>
            <a:r>
              <a:rPr lang="en-US" sz="2000" dirty="0" smtClean="0"/>
              <a:t>Check out www.rotarygrants.org – over 400 projects seeking partners</a:t>
            </a:r>
          </a:p>
          <a:p>
            <a:r>
              <a:rPr lang="en-US" sz="2000" dirty="0" smtClean="0"/>
              <a:t>The Right Project can Energize your Club</a:t>
            </a:r>
          </a:p>
        </p:txBody>
      </p:sp>
    </p:spTree>
    <p:extLst>
      <p:ext uri="{BB962C8B-B14F-4D97-AF65-F5344CB8AC3E}">
        <p14:creationId xmlns:p14="http://schemas.microsoft.com/office/powerpoint/2010/main" val="107633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809" y="159224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RESOURCES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3044" y="1682087"/>
            <a:ext cx="48942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Grants Chair</a:t>
            </a:r>
          </a:p>
          <a:p>
            <a:pPr algn="ctr"/>
            <a:r>
              <a:rPr lang="en-US" sz="2800" dirty="0" smtClean="0"/>
              <a:t>Mike </a:t>
            </a:r>
            <a:r>
              <a:rPr lang="en-US" sz="2800" dirty="0" err="1" smtClean="0"/>
              <a:t>Crabill</a:t>
            </a:r>
            <a:endParaRPr lang="en-US" sz="2800" dirty="0" smtClean="0"/>
          </a:p>
          <a:p>
            <a:pPr algn="ctr"/>
            <a:r>
              <a:rPr lang="en-US" sz="2800" dirty="0" smtClean="0"/>
              <a:t>mike.rotary6540@comcast.net</a:t>
            </a:r>
            <a:endParaRPr lang="en-US" sz="2800" dirty="0"/>
          </a:p>
          <a:p>
            <a:pPr algn="ctr"/>
            <a:r>
              <a:rPr lang="en-US" sz="2800" dirty="0" smtClean="0"/>
              <a:t>574-229-0910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International Chair</a:t>
            </a:r>
          </a:p>
          <a:p>
            <a:pPr algn="ctr"/>
            <a:r>
              <a:rPr lang="en-US" sz="2800" dirty="0" smtClean="0"/>
              <a:t>Steve Van </a:t>
            </a:r>
            <a:r>
              <a:rPr lang="en-US" sz="2800" dirty="0" err="1" smtClean="0"/>
              <a:t>Scoik</a:t>
            </a:r>
            <a:endParaRPr lang="en-US" sz="2800" dirty="0" smtClean="0"/>
          </a:p>
          <a:p>
            <a:pPr algn="ctr"/>
            <a:r>
              <a:rPr lang="en-US" sz="2800" dirty="0" smtClean="0"/>
              <a:t>steve.rotary6540@gmail.com</a:t>
            </a:r>
          </a:p>
          <a:p>
            <a:pPr algn="ctr"/>
            <a:r>
              <a:rPr lang="en-US" sz="2800" dirty="0" smtClean="0"/>
              <a:t>574-361-4936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969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6502" y="1682087"/>
            <a:ext cx="37673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 Copy of these Slides</a:t>
            </a:r>
          </a:p>
          <a:p>
            <a:pPr algn="ctr"/>
            <a:r>
              <a:rPr lang="en-US" sz="2800" dirty="0" smtClean="0"/>
              <a:t>Are Available on the</a:t>
            </a:r>
          </a:p>
          <a:p>
            <a:pPr algn="ctr"/>
            <a:r>
              <a:rPr lang="en-US" sz="2800" dirty="0" smtClean="0"/>
              <a:t>District Website …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Listen, Don’t Scribble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94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1">
                    <a:lumMod val="50000"/>
                  </a:schemeClr>
                </a:solidFill>
              </a:rPr>
              <a:t>Rotary Foundation Grants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Rotary Foundation Makes Two Types of Grants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Global Grants</a:t>
            </a:r>
            <a:r>
              <a:rPr lang="en-US" dirty="0"/>
              <a:t> for Large International Projects that involve the cooperation of Two or More Clubs and Districts from around the World (Minimum Budget is $30,000) – RI staff supervise grant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District Grants </a:t>
            </a:r>
            <a:r>
              <a:rPr lang="en-US" dirty="0"/>
              <a:t>are intended to support the Projects and efforts of local Rotary clubs in smaller sized projects (Max Grant in D6540 is $3,000) – District 6540 Rotarians supervise projects</a:t>
            </a:r>
          </a:p>
        </p:txBody>
      </p:sp>
    </p:spTree>
    <p:extLst>
      <p:ext uri="{BB962C8B-B14F-4D97-AF65-F5344CB8AC3E}">
        <p14:creationId xmlns:p14="http://schemas.microsoft.com/office/powerpoint/2010/main" val="3389403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1">
                    <a:lumMod val="50000"/>
                  </a:schemeClr>
                </a:solidFill>
              </a:rPr>
              <a:t>What Are District Grants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Rotary Foundation (NOT District) </a:t>
            </a:r>
            <a:r>
              <a:rPr lang="en-US" dirty="0" smtClean="0"/>
              <a:t>Funds.  These $$$ are not from dues.</a:t>
            </a:r>
            <a:endParaRPr lang="en-US" dirty="0"/>
          </a:p>
          <a:p>
            <a:r>
              <a:rPr lang="en-US" dirty="0" smtClean="0"/>
              <a:t>Each District sets its own rules for participation</a:t>
            </a:r>
            <a:endParaRPr lang="en-US" dirty="0"/>
          </a:p>
          <a:p>
            <a:r>
              <a:rPr lang="en-US" dirty="0"/>
              <a:t>Projects </a:t>
            </a:r>
            <a:r>
              <a:rPr lang="en-US" dirty="0" smtClean="0"/>
              <a:t>are smaller and completed </a:t>
            </a:r>
            <a:r>
              <a:rPr lang="en-US" dirty="0"/>
              <a:t>in shorter timeframe (3-6 months)</a:t>
            </a:r>
          </a:p>
          <a:p>
            <a:r>
              <a:rPr lang="en-US" dirty="0"/>
              <a:t>Projects (hopefully) involve the active participation of the local Rotary Club</a:t>
            </a:r>
          </a:p>
          <a:p>
            <a:r>
              <a:rPr lang="en-US" dirty="0"/>
              <a:t>Can be done in conjunction with another organization or club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chemeClr val="accent1">
                    <a:lumMod val="50000"/>
                  </a:schemeClr>
                </a:solidFill>
              </a:rPr>
              <a:t>Where Do the $$ Come From?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a partial return of Contributions to the Rotary Foundation Annual Programs Fund from 3 Years Ago</a:t>
            </a:r>
          </a:p>
          <a:p>
            <a:r>
              <a:rPr lang="en-US" dirty="0"/>
              <a:t>50% comes back to District 6540</a:t>
            </a:r>
          </a:p>
          <a:p>
            <a:r>
              <a:rPr lang="en-US" dirty="0"/>
              <a:t>50% of what comes back is eligible to fund District Grants</a:t>
            </a:r>
          </a:p>
          <a:p>
            <a:r>
              <a:rPr lang="en-US" dirty="0"/>
              <a:t>The other 50% is available to support Global Grant projects of our clubs and Polio Plus</a:t>
            </a:r>
          </a:p>
          <a:p>
            <a:r>
              <a:rPr lang="en-US" dirty="0"/>
              <a:t>In an Average Year we will have about </a:t>
            </a:r>
            <a:r>
              <a:rPr lang="en-US" dirty="0" smtClean="0"/>
              <a:t>$50,000 </a:t>
            </a:r>
            <a:r>
              <a:rPr lang="en-US" dirty="0"/>
              <a:t>available </a:t>
            </a:r>
            <a:r>
              <a:rPr lang="en-US" dirty="0" smtClean="0"/>
              <a:t>to support Club projects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chemeClr val="accent1">
                    <a:lumMod val="50000"/>
                  </a:schemeClr>
                </a:solidFill>
              </a:rPr>
              <a:t>District Grant 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Window - January1 thru March 31</a:t>
            </a:r>
          </a:p>
          <a:p>
            <a:r>
              <a:rPr lang="en-US" dirty="0"/>
              <a:t>Application Review – As they are submitted, no decisions </a:t>
            </a:r>
            <a:r>
              <a:rPr lang="en-US"/>
              <a:t>on funding until </a:t>
            </a:r>
            <a:r>
              <a:rPr lang="en-US" dirty="0"/>
              <a:t>April</a:t>
            </a:r>
          </a:p>
          <a:p>
            <a:r>
              <a:rPr lang="en-US" dirty="0"/>
              <a:t>Preliminary Approval – May</a:t>
            </a:r>
          </a:p>
          <a:p>
            <a:r>
              <a:rPr lang="en-US" dirty="0"/>
              <a:t>Final Approval from RI – June</a:t>
            </a:r>
          </a:p>
          <a:p>
            <a:r>
              <a:rPr lang="en-US" dirty="0"/>
              <a:t>Project Execution – July through May</a:t>
            </a:r>
          </a:p>
          <a:p>
            <a:r>
              <a:rPr lang="en-US" dirty="0"/>
              <a:t>Final Report – When completed, no later than June 30</a:t>
            </a:r>
          </a:p>
          <a:p>
            <a:r>
              <a:rPr lang="en-US" dirty="0"/>
              <a:t>Payment to Club – Approval of Final Report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Learn More About District Grants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www.rotary6540.org</a:t>
            </a:r>
          </a:p>
          <a:p>
            <a:pPr lvl="1"/>
            <a:r>
              <a:rPr lang="en-US" dirty="0" smtClean="0"/>
              <a:t>Get Application Materials</a:t>
            </a:r>
          </a:p>
          <a:p>
            <a:pPr lvl="1"/>
            <a:r>
              <a:rPr lang="en-US" dirty="0" smtClean="0"/>
              <a:t>View 2021-22 District Grant Webinar Slides</a:t>
            </a:r>
          </a:p>
          <a:p>
            <a:pPr lvl="1"/>
            <a:r>
              <a:rPr lang="en-US" dirty="0" smtClean="0"/>
              <a:t>View These Slides</a:t>
            </a:r>
          </a:p>
          <a:p>
            <a:pPr lvl="1"/>
            <a:r>
              <a:rPr lang="en-US" dirty="0" smtClean="0"/>
              <a:t>All materials are located in the Homepage Download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GLOBAL GRANTS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Allow your Club to do large international projects</a:t>
            </a:r>
          </a:p>
          <a:p>
            <a:r>
              <a:rPr lang="en-US" sz="2000" dirty="0" smtClean="0"/>
              <a:t>Require partnership with Rotary club near where is done</a:t>
            </a:r>
          </a:p>
          <a:p>
            <a:r>
              <a:rPr lang="en-US" sz="2000" dirty="0" smtClean="0"/>
              <a:t>Totally Online Application</a:t>
            </a:r>
          </a:p>
          <a:p>
            <a:r>
              <a:rPr lang="en-US" sz="2000" dirty="0" smtClean="0"/>
              <a:t>District Funds can Support your Grant – Matched at 80%</a:t>
            </a:r>
          </a:p>
          <a:p>
            <a:r>
              <a:rPr lang="en-US" sz="2000" dirty="0" smtClean="0"/>
              <a:t>Cash from clubs get no match, plus have additional 5% charge</a:t>
            </a:r>
          </a:p>
          <a:p>
            <a:r>
              <a:rPr lang="en-US" sz="2000" dirty="0" smtClean="0"/>
              <a:t>Cash contributions qualify for Paul Harris Fellow Credit</a:t>
            </a:r>
          </a:p>
          <a:p>
            <a:r>
              <a:rPr lang="en-US" sz="2000" dirty="0" smtClean="0"/>
              <a:t>RI Foundation staff and trustees approve and monitor projects</a:t>
            </a:r>
          </a:p>
          <a:p>
            <a:r>
              <a:rPr lang="en-US" sz="2000" dirty="0" smtClean="0"/>
              <a:t>Clubs (yours and partner) must qualify to participate</a:t>
            </a:r>
          </a:p>
          <a:p>
            <a:r>
              <a:rPr lang="en-US" sz="2000" dirty="0" smtClean="0"/>
              <a:t>Our District requires you to take an RI online course and sign a Memorandum of Understanding to qualify.</a:t>
            </a:r>
          </a:p>
          <a:p>
            <a:r>
              <a:rPr lang="en-US" sz="2000" dirty="0" smtClean="0"/>
              <a:t>Qualifications last for a year and can be renewed with 15 minute online class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8608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TYPES OF GLOBAL GRANTS</a:t>
            </a:r>
            <a:b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</a:rPr>
              <a:t>IN D6540</a:t>
            </a:r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2603311"/>
            <a:ext cx="7642746" cy="31901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Supply Water Distribution System to Mountain Town in Honduras – Munster</a:t>
            </a:r>
          </a:p>
          <a:p>
            <a:r>
              <a:rPr lang="en-US" sz="2000" dirty="0" smtClean="0"/>
              <a:t>Provide Equipment and Supplies to Rural Dental Clinic in Mexico – Kendallville</a:t>
            </a:r>
          </a:p>
          <a:p>
            <a:r>
              <a:rPr lang="en-US" sz="2000" dirty="0" smtClean="0"/>
              <a:t>Build &amp; Equip a Cardiac Cath Lab in India – Ft. Wayne</a:t>
            </a:r>
          </a:p>
          <a:p>
            <a:r>
              <a:rPr lang="en-US" sz="2000" dirty="0" smtClean="0"/>
              <a:t>Computer Lab and Girls Bathrooms in India – Elkhart Morning </a:t>
            </a:r>
            <a:endParaRPr lang="en-US" sz="2000" dirty="0"/>
          </a:p>
          <a:p>
            <a:r>
              <a:rPr lang="en-US" sz="2000" dirty="0" smtClean="0"/>
              <a:t>Implement Blood Bank in India  -- </a:t>
            </a:r>
            <a:r>
              <a:rPr lang="en-US" sz="2000" dirty="0" err="1" smtClean="0"/>
              <a:t>Scherrerville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84178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570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Rotary Foundation Grant PROGRAMS 2021-22</vt:lpstr>
      <vt:lpstr>PowerPoint Presentation</vt:lpstr>
      <vt:lpstr>Rotary Foundation Grants</vt:lpstr>
      <vt:lpstr>What Are District Grants</vt:lpstr>
      <vt:lpstr>Where Do the $$ Come From?</vt:lpstr>
      <vt:lpstr>District Grant Cycle</vt:lpstr>
      <vt:lpstr>Learn More About District Grants</vt:lpstr>
      <vt:lpstr>GLOBAL GRANTS</vt:lpstr>
      <vt:lpstr>TYPES OF GLOBAL GRANTS IN D6540</vt:lpstr>
      <vt:lpstr>TIPS FOR GLOBAL GRANTS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Foundation District 6540 District Grants 2016-17</dc:title>
  <dc:creator>MCRABILL</dc:creator>
  <cp:lastModifiedBy>Michael Crabill</cp:lastModifiedBy>
  <cp:revision>210</cp:revision>
  <cp:lastPrinted>2020-01-03T22:15:00Z</cp:lastPrinted>
  <dcterms:created xsi:type="dcterms:W3CDTF">2016-02-08T16:19:32Z</dcterms:created>
  <dcterms:modified xsi:type="dcterms:W3CDTF">2021-03-04T19:23:46Z</dcterms:modified>
</cp:coreProperties>
</file>