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  <p:sldMasterId id="2147483718" r:id="rId4"/>
    <p:sldMasterId id="2147483768" r:id="rId5"/>
    <p:sldMasterId id="2147483807" r:id="rId6"/>
  </p:sldMasterIdLst>
  <p:notesMasterIdLst>
    <p:notesMasterId r:id="rId16"/>
  </p:notesMasterIdLst>
  <p:handoutMasterIdLst>
    <p:handoutMasterId r:id="rId17"/>
  </p:handoutMasterIdLst>
  <p:sldIdLst>
    <p:sldId id="26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 Rosenthal" initials="CR" lastIdx="9" clrIdx="0"/>
  <p:cmAuthor id="1" name="Jose Garcia-Valledor" initials="JG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A"/>
    <a:srgbClr val="00246C"/>
    <a:srgbClr val="00359E"/>
    <a:srgbClr val="0043C8"/>
    <a:srgbClr val="005DAA"/>
    <a:srgbClr val="58585A"/>
    <a:srgbClr val="01B4E7"/>
    <a:srgbClr val="D91B5C"/>
    <a:srgbClr val="919295"/>
    <a:srgbClr val="872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77278" autoAdjust="0"/>
  </p:normalViewPr>
  <p:slideViewPr>
    <p:cSldViewPr snapToGrid="0">
      <p:cViewPr>
        <p:scale>
          <a:sx n="70" d="100"/>
          <a:sy n="70" d="100"/>
        </p:scale>
        <p:origin x="-2184" y="-450"/>
      </p:cViewPr>
      <p:guideLst>
        <p:guide orient="horz" pos="2545"/>
        <p:guide pos="298"/>
      </p:guideLst>
    </p:cSldViewPr>
  </p:slideViewPr>
  <p:outlineViewPr>
    <p:cViewPr>
      <p:scale>
        <a:sx n="75" d="100"/>
        <a:sy n="75" d="100"/>
      </p:scale>
      <p:origin x="108" y="92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12T09:46:08.804" idx="9">
    <p:pos x="-3430" y="616"/>
    <p:text>This can be misinterpreted to mean a benefit program for new members. So I'd either remove the "new" -- as it won't be new forever, anyway -- or make it "newly launched" for clarity.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defTabSz="931768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 defTabSz="931768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defTabSz="931768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 defTabSz="931768" eaLnBrk="0" hangingPunct="0">
              <a:defRPr sz="1200"/>
            </a:lvl1pPr>
          </a:lstStyle>
          <a:p>
            <a:fld id="{AFDC97CB-C952-1842-9006-430A38FFC3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95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defTabSz="931768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 defTabSz="931768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6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defTabSz="931768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 defTabSz="931768" eaLnBrk="0" hangingPunct="0">
              <a:defRPr sz="1200"/>
            </a:lvl1pPr>
          </a:lstStyle>
          <a:p>
            <a:fld id="{89E82C3D-A443-7348-8464-B4A7F4F1A7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381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globalreward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76" indent="-171176">
              <a:buFont typeface="Arial" charset="0"/>
              <a:buChar char="•"/>
            </a:pPr>
            <a:r>
              <a:rPr lang="es-ES" noProof="0" dirty="0" smtClean="0"/>
              <a:t>Rotary Global </a:t>
            </a:r>
            <a:r>
              <a:rPr lang="es-ES" noProof="0" dirty="0" err="1" smtClean="0"/>
              <a:t>Rewards</a:t>
            </a:r>
            <a:r>
              <a:rPr lang="es-ES" noProof="0" dirty="0" smtClean="0"/>
              <a:t> es el nuevo programa de recompensas para rotarios.</a:t>
            </a:r>
          </a:p>
          <a:p>
            <a:pPr marL="171176" indent="-171176">
              <a:buFont typeface="Arial" charset="0"/>
              <a:buChar char="•"/>
            </a:pPr>
            <a:r>
              <a:rPr lang="es-ES" noProof="0" dirty="0" smtClean="0"/>
              <a:t>Rotary aprecia</a:t>
            </a:r>
            <a:r>
              <a:rPr lang="es-ES" baseline="0" noProof="0" dirty="0" smtClean="0"/>
              <a:t> el invaluable servicio de sus socios</a:t>
            </a:r>
          </a:p>
          <a:p>
            <a:pPr marL="171176" indent="-171176">
              <a:buFont typeface="Arial" charset="0"/>
              <a:buChar char="•"/>
            </a:pPr>
            <a:r>
              <a:rPr lang="es-ES" baseline="0" noProof="0" dirty="0" smtClean="0"/>
              <a:t>Rotary Global </a:t>
            </a:r>
            <a:r>
              <a:rPr lang="es-ES" baseline="0" noProof="0" dirty="0" err="1" smtClean="0"/>
              <a:t>Rewards</a:t>
            </a:r>
            <a:r>
              <a:rPr lang="es-ES" baseline="0" noProof="0" dirty="0" smtClean="0"/>
              <a:t> es nuestra manera de retribuir su generosidad</a:t>
            </a:r>
            <a:r>
              <a:rPr lang="es-ES" noProof="0" dirty="0" smtClean="0"/>
              <a:t>. </a:t>
            </a:r>
          </a:p>
          <a:p>
            <a:pPr marL="169863" indent="-169863"/>
            <a:r>
              <a:rPr lang="en-US" altLang="en-US" dirty="0" smtClean="0">
                <a:latin typeface="Arial" pitchFamily="34" charset="0"/>
                <a:ea typeface="ヒラギノ角ゴ Pro W3" pitchFamily="-65" charset="-128"/>
              </a:rPr>
              <a:t> 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fld id="{48EAE428-A0D1-4481-BB1E-5F958936018C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9863" indent="-169863">
              <a:buFontTx/>
              <a:buChar char="•"/>
            </a:pPr>
            <a:endParaRPr lang="en-US" altLang="en-US" dirty="0" smtClean="0">
              <a:latin typeface="Arial" pitchFamily="34" charset="0"/>
              <a:ea typeface="ヒラギノ角ゴ Pro W3" pitchFamily="-65" charset="-128"/>
            </a:endParaRPr>
          </a:p>
          <a:p>
            <a:pPr marL="171176" indent="-171176">
              <a:buFont typeface="Arial" charset="0"/>
              <a:buChar char="•"/>
            </a:pPr>
            <a:endParaRPr lang="es-ES" noProof="0" dirty="0" smtClean="0"/>
          </a:p>
          <a:p>
            <a:pPr marL="171176" indent="-171176">
              <a:buFont typeface="Arial" charset="0"/>
              <a:buChar char="•"/>
            </a:pPr>
            <a:r>
              <a:rPr lang="es-ES" noProof="0" dirty="0" smtClean="0"/>
              <a:t>Es fácil aprovechar los descuentos y ahorrar para futuros proyectos. </a:t>
            </a:r>
          </a:p>
          <a:p>
            <a:pPr marL="171176" indent="-171176">
              <a:buFont typeface="Arial" charset="0"/>
              <a:buChar char="•"/>
            </a:pPr>
            <a:r>
              <a:rPr lang="es-ES" noProof="0" dirty="0" smtClean="0"/>
              <a:t>Podrán acceder a Rotary Global </a:t>
            </a:r>
            <a:r>
              <a:rPr lang="es-ES" noProof="0" dirty="0" err="1" smtClean="0"/>
              <a:t>Rewards</a:t>
            </a:r>
            <a:r>
              <a:rPr lang="es-ES" noProof="0" dirty="0" smtClean="0"/>
              <a:t> en </a:t>
            </a:r>
            <a:r>
              <a:rPr lang="es-ES" u="sng" noProof="0" dirty="0" smtClean="0"/>
              <a:t>www.</a:t>
            </a:r>
            <a:r>
              <a:rPr lang="es-ES" sz="1200" u="sng" noProof="0" dirty="0" smtClean="0">
                <a:solidFill>
                  <a:srgbClr val="005DAA"/>
                </a:solidFill>
                <a:latin typeface="Arial Narrow" panose="020B0606020202030204" pitchFamily="34" charset="0"/>
              </a:rPr>
              <a:t>rotary.org/globalrewards</a:t>
            </a:r>
            <a:r>
              <a:rPr lang="es-ES" b="0" noProof="0" dirty="0" smtClean="0">
                <a:solidFill>
                  <a:srgbClr val="005DAA"/>
                </a:solidFill>
                <a:latin typeface="Arial Narrow" panose="020B0606020202030204" pitchFamily="34" charset="0"/>
              </a:rPr>
              <a:t> </a:t>
            </a:r>
            <a:r>
              <a:rPr lang="es-ES" noProof="0" dirty="0" smtClean="0"/>
              <a:t>desde sus</a:t>
            </a:r>
            <a:r>
              <a:rPr lang="es-ES" baseline="0" noProof="0" dirty="0" smtClean="0"/>
              <a:t> computadoras, teléfonos o tabletas</a:t>
            </a:r>
            <a:endParaRPr lang="es-ES" b="0" noProof="0" dirty="0" smtClean="0">
              <a:solidFill>
                <a:srgbClr val="005DAA"/>
              </a:solidFill>
              <a:latin typeface="Arial Narrow" panose="020B0606020202030204" pitchFamily="34" charset="0"/>
            </a:endParaRPr>
          </a:p>
          <a:p>
            <a:pPr marL="171176" indent="-171176">
              <a:buFont typeface="Arial" charset="0"/>
              <a:buChar char="•"/>
            </a:pPr>
            <a:r>
              <a:rPr lang="es-ES" b="0" noProof="0" dirty="0" smtClean="0"/>
              <a:t>Rotary Global </a:t>
            </a:r>
            <a:r>
              <a:rPr lang="es-ES" b="0" noProof="0" dirty="0" err="1" smtClean="0"/>
              <a:t>Rewards</a:t>
            </a:r>
            <a:r>
              <a:rPr lang="es-ES" b="0" baseline="0" noProof="0" dirty="0" smtClean="0"/>
              <a:t> ofrece magníficos descuentos en viajes, restaurantes y espectáculos que les ayudarán a compartir Rotary. </a:t>
            </a:r>
          </a:p>
          <a:p>
            <a:pPr marL="169863" indent="-169863">
              <a:buFontTx/>
              <a:buChar char="•"/>
            </a:pPr>
            <a:endParaRPr lang="en-US" altLang="en-US" dirty="0" smtClean="0">
              <a:latin typeface="Arial" pitchFamily="34" charset="0"/>
              <a:ea typeface="ヒラギノ角ゴ Pro W3" pitchFamily="-65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fld id="{7F17599A-DEBF-4018-9F46-F9014823D3E3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76" indent="-171176">
              <a:buFont typeface="Arial" charset="0"/>
              <a:buChar char="•"/>
            </a:pPr>
            <a:r>
              <a:rPr lang="es-ES" noProof="0" dirty="0" smtClean="0"/>
              <a:t>La idea de contar con un programa de recompensas para socios nace del presidente K.R. </a:t>
            </a:r>
            <a:r>
              <a:rPr lang="es-ES" noProof="0" dirty="0" err="1" smtClean="0"/>
              <a:t>Ravindran</a:t>
            </a:r>
            <a:r>
              <a:rPr lang="es-ES" noProof="0" dirty="0" smtClean="0"/>
              <a:t> y la Directiva de RI con miras a mejorar el nivel de satisfacción y la tasa de conservación de nuestros afiliados</a:t>
            </a:r>
            <a:r>
              <a:rPr lang="es-ES" noProof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. </a:t>
            </a:r>
          </a:p>
          <a:p>
            <a:pPr marL="171176" indent="-171176" defTabSz="912937">
              <a:buFont typeface="Arial" charset="0"/>
              <a:buChar char="•"/>
              <a:defRPr/>
            </a:pPr>
            <a:r>
              <a:rPr lang="es-ES" noProof="0" dirty="0" smtClean="0"/>
              <a:t>Todos los socios activos pueden participar automáticamente en el programa</a:t>
            </a:r>
            <a:r>
              <a:rPr lang="es-ES" noProof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171176" indent="-171176" defTabSz="912937">
              <a:buFont typeface="Arial" charset="0"/>
              <a:buChar char="•"/>
              <a:defRPr/>
            </a:pPr>
            <a:r>
              <a:rPr lang="es-ES" noProof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Rotary Global </a:t>
            </a:r>
            <a:r>
              <a:rPr lang="es-ES" noProof="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Rewards</a:t>
            </a:r>
            <a:r>
              <a:rPr lang="es-ES" noProof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añade un valor adicional a la afiliación a Rotary.  </a:t>
            </a:r>
          </a:p>
          <a:p>
            <a:pPr marL="171176" indent="-171176">
              <a:buFont typeface="Arial" charset="0"/>
              <a:buChar char="•"/>
            </a:pPr>
            <a:r>
              <a:rPr lang="es-ES" noProof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El programa ofrece tres tipos de ofertas</a:t>
            </a:r>
            <a:r>
              <a:rPr lang="es-ES" baseline="0" noProof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: ofertas de compañías, ofertas de entidades colaboradoras y ofertas </a:t>
            </a:r>
            <a:r>
              <a:rPr lang="es-ES" baseline="0" noProof="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GoodShop</a:t>
            </a:r>
            <a:r>
              <a:rPr lang="es-ES" baseline="0" noProof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que donan parte del importe de la compra a Rotary.</a:t>
            </a:r>
          </a:p>
          <a:p>
            <a:pPr marL="171176" indent="-171176">
              <a:buFont typeface="Arial" charset="0"/>
              <a:buChar char="•"/>
            </a:pPr>
            <a:r>
              <a:rPr lang="es-ES" noProof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Con Rotary Global </a:t>
            </a:r>
            <a:r>
              <a:rPr lang="es-ES" noProof="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Rewards</a:t>
            </a:r>
            <a:r>
              <a:rPr lang="es-ES" noProof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,</a:t>
            </a:r>
            <a:r>
              <a:rPr lang="es-ES" baseline="0" noProof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tu generosidad paga con creces.</a:t>
            </a:r>
            <a:r>
              <a:rPr lang="es-ES" noProof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169863" indent="-169863"/>
            <a:endParaRPr lang="en-US" altLang="en-US" dirty="0" smtClean="0">
              <a:solidFill>
                <a:srgbClr val="FFFFFF"/>
              </a:solidFill>
              <a:latin typeface="Arial Narrow" pitchFamily="34" charset="0"/>
              <a:ea typeface="ヒラギノ角ゴ Pro W3" pitchFamily="-65" charset="-128"/>
            </a:endParaRPr>
          </a:p>
          <a:p>
            <a:pPr marL="169863" indent="-169863"/>
            <a:endParaRPr lang="en-US" altLang="en-US" dirty="0" smtClean="0">
              <a:latin typeface="Arial" pitchFamily="34" charset="0"/>
              <a:ea typeface="ヒラギノ角ゴ Pro W3" pitchFamily="-65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fld id="{17C7EABB-22BD-4FD9-A097-5C5D10A8FD89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es-ES" u="none" noProof="0" dirty="0" smtClean="0">
                <a:solidFill>
                  <a:schemeClr val="bg2">
                    <a:lumMod val="10000"/>
                  </a:schemeClr>
                </a:solidFill>
              </a:rPr>
              <a:t>Escucha el mensaje del presidente</a:t>
            </a:r>
            <a:r>
              <a:rPr lang="es-ES" u="none" baseline="0" noProof="0" dirty="0" smtClean="0">
                <a:solidFill>
                  <a:schemeClr val="bg2">
                    <a:lumMod val="10000"/>
                  </a:schemeClr>
                </a:solidFill>
              </a:rPr>
              <a:t> K.R. </a:t>
            </a:r>
            <a:r>
              <a:rPr lang="es-ES" u="none" baseline="0" noProof="0" dirty="0" err="1" smtClean="0">
                <a:solidFill>
                  <a:schemeClr val="bg2">
                    <a:lumMod val="10000"/>
                  </a:schemeClr>
                </a:solidFill>
              </a:rPr>
              <a:t>Ravindran</a:t>
            </a:r>
            <a:r>
              <a:rPr lang="es-ES" u="none" baseline="0" noProof="0" dirty="0" smtClean="0">
                <a:solidFill>
                  <a:schemeClr val="bg2">
                    <a:lumMod val="10000"/>
                  </a:schemeClr>
                </a:solidFill>
              </a:rPr>
              <a:t> y aprovecha las ventajas de Rotary Global </a:t>
            </a:r>
            <a:r>
              <a:rPr lang="es-ES" u="none" baseline="0" noProof="0" dirty="0" err="1" smtClean="0">
                <a:solidFill>
                  <a:schemeClr val="bg2">
                    <a:lumMod val="10000"/>
                  </a:schemeClr>
                </a:solidFill>
              </a:rPr>
              <a:t>Rewards</a:t>
            </a:r>
            <a:r>
              <a:rPr lang="es-ES" u="none" baseline="0" noProof="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es-ES" u="none" noProof="0" dirty="0" smtClean="0">
              <a:solidFill>
                <a:schemeClr val="bg2">
                  <a:lumMod val="10000"/>
                </a:schemeClr>
              </a:solidFill>
            </a:endParaRPr>
          </a:p>
          <a:p>
            <a:pPr defTabSz="914307">
              <a:defRPr/>
            </a:pPr>
            <a:endParaRPr lang="es-ES" noProof="0" dirty="0" smtClean="0"/>
          </a:p>
          <a:p>
            <a:pPr marL="171176" indent="-171176" defTabSz="914307">
              <a:buFont typeface="Arial" charset="0"/>
              <a:buChar char="•"/>
              <a:defRPr/>
            </a:pPr>
            <a:r>
              <a:rPr lang="es-ES" u="none" noProof="0" dirty="0" smtClean="0"/>
              <a:t>Corta</a:t>
            </a:r>
            <a:r>
              <a:rPr lang="es-ES" u="none" baseline="0" noProof="0" dirty="0" smtClean="0"/>
              <a:t> y pega este enlace en tu navegador </a:t>
            </a:r>
            <a:r>
              <a:rPr lang="es-ES" u="sng" noProof="0" dirty="0" smtClean="0">
                <a:solidFill>
                  <a:schemeClr val="bg2">
                    <a:lumMod val="10000"/>
                  </a:schemeClr>
                </a:solidFill>
              </a:rPr>
              <a:t>https://vimeo.com/131679191</a:t>
            </a:r>
            <a:endParaRPr lang="en-US" altLang="en-US" u="sng" dirty="0" smtClean="0">
              <a:solidFill>
                <a:srgbClr val="0D0D0D"/>
              </a:solidFill>
              <a:latin typeface="Arial" pitchFamily="34" charset="0"/>
              <a:ea typeface="ヒラギノ角ゴ Pro W3" pitchFamily="-65" charset="-128"/>
            </a:endParaRPr>
          </a:p>
          <a:p>
            <a:pPr defTabSz="912813"/>
            <a:endParaRPr lang="en-US" altLang="en-US" dirty="0" smtClean="0">
              <a:solidFill>
                <a:srgbClr val="0D0D0D"/>
              </a:solidFill>
              <a:latin typeface="Arial" pitchFamily="34" charset="0"/>
              <a:ea typeface="ヒラギノ角ゴ Pro W3" pitchFamily="-65" charset="-128"/>
            </a:endParaRPr>
          </a:p>
          <a:p>
            <a:pPr defTabSz="912813"/>
            <a:endParaRPr lang="en-US" altLang="en-US" u="sng" dirty="0" smtClean="0">
              <a:latin typeface="Arial" pitchFamily="34" charset="0"/>
              <a:ea typeface="ヒラギノ角ゴ Pro W3" pitchFamily="-65" charset="-128"/>
            </a:endParaRPr>
          </a:p>
          <a:p>
            <a:pPr defTabSz="912813" eaLnBrk="1" hangingPunct="1">
              <a:spcBef>
                <a:spcPct val="0"/>
              </a:spcBef>
            </a:pPr>
            <a:endParaRPr lang="en-US" altLang="en-US" u="sng" dirty="0" smtClean="0">
              <a:latin typeface="Arial" pitchFamily="34" charset="0"/>
              <a:ea typeface="ヒラギノ角ゴ Pro W3" pitchFamily="-65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fld id="{C6D5842B-3C38-411A-9F24-37786C2DB201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noProof="0" dirty="0" smtClean="0"/>
              <a:t>Rotary Global </a:t>
            </a:r>
            <a:r>
              <a:rPr lang="es-ES" noProof="0" dirty="0" err="1" smtClean="0"/>
              <a:t>Rewards</a:t>
            </a:r>
            <a:r>
              <a:rPr lang="es-ES" noProof="0" dirty="0" smtClean="0"/>
              <a:t> incluye</a:t>
            </a:r>
            <a:r>
              <a:rPr lang="es-ES" baseline="0" noProof="0" dirty="0" smtClean="0"/>
              <a:t> múltiples descuentos como los ofrecidos por compañías como Her</a:t>
            </a:r>
            <a:r>
              <a:rPr lang="es-ES" noProof="0" dirty="0" smtClean="0"/>
              <a:t>tz, Avis o </a:t>
            </a:r>
            <a:r>
              <a:rPr lang="es-ES" noProof="0" dirty="0" err="1" smtClean="0"/>
              <a:t>Holiday</a:t>
            </a:r>
            <a:r>
              <a:rPr lang="es-ES" noProof="0" dirty="0" smtClean="0"/>
              <a:t> </a:t>
            </a:r>
            <a:r>
              <a:rPr lang="es-ES" noProof="0" dirty="0" err="1" smtClean="0"/>
              <a:t>Inn</a:t>
            </a:r>
            <a:r>
              <a:rPr lang="es-ES" noProof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noProof="0" dirty="0" smtClean="0"/>
              <a:t>Cada semana están</a:t>
            </a:r>
            <a:r>
              <a:rPr lang="es-ES" baseline="0" noProof="0" dirty="0" smtClean="0"/>
              <a:t> disponibles </a:t>
            </a:r>
            <a:r>
              <a:rPr lang="es-ES" noProof="0" dirty="0" smtClean="0"/>
              <a:t>nuevas ofertas.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noProof="0" dirty="0" smtClean="0"/>
              <a:t>Con estos descuentos les será más fácil </a:t>
            </a:r>
            <a:r>
              <a:rPr lang="es-ES" baseline="0" noProof="0" dirty="0" smtClean="0"/>
              <a:t>hacer lo que ustedes hacen mejor</a:t>
            </a:r>
            <a:r>
              <a:rPr lang="es-ES" noProof="0" dirty="0" smtClean="0"/>
              <a:t>: retribuir a la comunidad.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noProof="0" dirty="0" smtClean="0"/>
              <a:t>Visiten</a:t>
            </a:r>
            <a:r>
              <a:rPr lang="es-ES" baseline="0" noProof="0" dirty="0" smtClean="0"/>
              <a:t> www.</a:t>
            </a:r>
            <a:r>
              <a:rPr lang="es-ES" noProof="0" dirty="0" smtClean="0">
                <a:solidFill>
                  <a:srgbClr val="005DAA"/>
                </a:solidFill>
                <a:latin typeface="Arial Narrow" panose="020B0606020202030204" pitchFamily="34" charset="0"/>
              </a:rPr>
              <a:t>rotary.org/globalrewards </a:t>
            </a:r>
            <a:r>
              <a:rPr lang="es-ES" noProof="0" dirty="0" smtClean="0"/>
              <a:t>para ver las ofertas disponibles</a:t>
            </a:r>
            <a:r>
              <a:rPr lang="es-ES" baseline="0" noProof="0" dirty="0" smtClean="0"/>
              <a:t>. </a:t>
            </a:r>
            <a:endParaRPr lang="es-ES" noProof="0" dirty="0" smtClean="0"/>
          </a:p>
          <a:p>
            <a:pPr marL="171176" indent="-171176">
              <a:buFont typeface="Arial" charset="0"/>
              <a:buChar char="•"/>
            </a:pPr>
            <a:endParaRPr lang="es-ES" noProof="0" dirty="0" smtClean="0"/>
          </a:p>
          <a:p>
            <a:r>
              <a:rPr lang="es-ES" noProof="0" dirty="0" smtClean="0"/>
              <a:t>Nota para la</a:t>
            </a:r>
            <a:r>
              <a:rPr lang="es-ES" baseline="0" noProof="0" dirty="0" smtClean="0"/>
              <a:t> persona que realiza la presentación: </a:t>
            </a:r>
            <a:endParaRPr lang="es-ES" noProof="0" dirty="0" smtClean="0"/>
          </a:p>
          <a:p>
            <a:pPr defTabSz="914307">
              <a:defRPr/>
            </a:pPr>
            <a:r>
              <a:rPr lang="es-ES" i="1" baseline="0" noProof="0" dirty="0" smtClean="0"/>
              <a:t>Si no dispones de acceso a Internet, utiliza las próximas dos diapositivas para ofrecer una visión general del programa tanto para usuarios de computadoras como de dispositivos móviles.</a:t>
            </a:r>
            <a:endParaRPr lang="es-ES" i="1" noProof="0" dirty="0" smtClean="0"/>
          </a:p>
          <a:p>
            <a:pPr marL="171450" indent="-171450"/>
            <a:endParaRPr lang="en-US" altLang="en-US" dirty="0" smtClean="0">
              <a:latin typeface="Arial" pitchFamily="34" charset="0"/>
              <a:ea typeface="ヒラギノ角ゴ Pro W3" pitchFamily="-65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fld id="{0ABCE107-4264-461C-A41E-D5C367DAA5E3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76" indent="-171176">
              <a:buFont typeface="Arial" charset="0"/>
              <a:buChar char="•"/>
            </a:pPr>
            <a:r>
              <a:rPr lang="es-ES" baseline="0" dirty="0" smtClean="0"/>
              <a:t>Aprovechar los descuentos es muy fácil. </a:t>
            </a:r>
          </a:p>
          <a:p>
            <a:pPr marL="171176" indent="-171176">
              <a:buFont typeface="Arial" charset="0"/>
              <a:buChar char="•"/>
            </a:pPr>
            <a:r>
              <a:rPr lang="es-ES" baseline="0" dirty="0" smtClean="0"/>
              <a:t>Si tienen alguna pregunta, consulten el documentos de preguntas frecuentes. </a:t>
            </a:r>
          </a:p>
          <a:p>
            <a:pPr marL="171176" indent="-171176" defTabSz="912937">
              <a:buFont typeface="Arial" charset="0"/>
              <a:buChar char="•"/>
              <a:defRPr/>
            </a:pPr>
            <a:r>
              <a:rPr lang="es-ES" baseline="0" dirty="0" smtClean="0"/>
              <a:t>El programa fue diseñado para agradecer la fidelidad de los socios a Rotary. </a:t>
            </a:r>
          </a:p>
          <a:p>
            <a:pPr marL="171176" indent="-171176">
              <a:buFont typeface="Arial" charset="0"/>
              <a:buChar char="•"/>
            </a:pPr>
            <a:endParaRPr lang="es-ES" baseline="0" dirty="0" smtClean="0"/>
          </a:p>
          <a:p>
            <a:pPr marL="171176" indent="-171176">
              <a:buFont typeface="Arial" charset="0"/>
              <a:buChar char="•"/>
            </a:pPr>
            <a:endParaRPr lang="es-ES" baseline="0" dirty="0" smtClean="0"/>
          </a:p>
          <a:p>
            <a:pPr marL="171176" indent="-171176">
              <a:buFont typeface="Arial" charset="0"/>
              <a:buChar char="•"/>
            </a:pPr>
            <a:endParaRPr lang="es-ES" baseline="0" dirty="0" smtClean="0"/>
          </a:p>
          <a:p>
            <a:r>
              <a:rPr lang="es-ES" noProof="0" dirty="0" smtClean="0"/>
              <a:t>Nota para la</a:t>
            </a:r>
            <a:r>
              <a:rPr lang="es-ES" baseline="0" noProof="0" dirty="0" smtClean="0"/>
              <a:t> persona que realiza la presentación</a:t>
            </a:r>
            <a:r>
              <a:rPr lang="es-ES" baseline="0" dirty="0" smtClean="0"/>
              <a:t>:</a:t>
            </a:r>
          </a:p>
          <a:p>
            <a:pPr marL="171176" indent="-171176">
              <a:buFont typeface="Arial" charset="0"/>
              <a:buChar char="•"/>
            </a:pPr>
            <a:endParaRPr lang="es-ES" baseline="0" dirty="0" smtClean="0"/>
          </a:p>
          <a:p>
            <a:pPr defTabSz="912937">
              <a:defRPr/>
            </a:pPr>
            <a:r>
              <a:rPr lang="es-ES" dirty="0" smtClean="0"/>
              <a:t>Imprime copias de los documentos </a:t>
            </a:r>
            <a:r>
              <a:rPr lang="es-ES" i="1" dirty="0" smtClean="0"/>
              <a:t>Cómo</a:t>
            </a:r>
            <a:r>
              <a:rPr lang="es-ES" i="1" baseline="0" dirty="0" smtClean="0"/>
              <a:t> encontrar ofertas en Rotary Global </a:t>
            </a:r>
            <a:r>
              <a:rPr lang="es-ES" i="1" baseline="0" dirty="0" err="1" smtClean="0"/>
              <a:t>Rewards</a:t>
            </a:r>
            <a:r>
              <a:rPr lang="es-ES" i="1" baseline="0" dirty="0" smtClean="0"/>
              <a:t>  </a:t>
            </a:r>
            <a:r>
              <a:rPr lang="es-ES" i="0" baseline="0" dirty="0" smtClean="0"/>
              <a:t>(computadoras </a:t>
            </a:r>
            <a:r>
              <a:rPr lang="es-ES" baseline="0" dirty="0" smtClean="0"/>
              <a:t>y dispositivos móviles) y entrégaselas a los socios</a:t>
            </a:r>
            <a:r>
              <a:rPr lang="es-ES" dirty="0" smtClean="0"/>
              <a:t>. </a:t>
            </a:r>
          </a:p>
          <a:p>
            <a:pPr marL="169863" indent="-169863">
              <a:buFontTx/>
              <a:buChar char="•"/>
            </a:pPr>
            <a:endParaRPr lang="en-US" altLang="en-US" dirty="0" smtClean="0">
              <a:latin typeface="Arial" pitchFamily="34" charset="0"/>
              <a:ea typeface="ヒラギノ角ゴ Pro W3" pitchFamily="-65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fld id="{1D438009-ABD3-4C5E-B00A-6385C91DE78D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noProof="0" dirty="0" smtClean="0"/>
              <a:t>Nota:  Si dispones de acceso a Internet, este sería el momento ideal para ofrecer una demostración en directo. Si no, utiliza estas diapositivas. 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Comentarios para la demostración en directo:</a:t>
            </a:r>
          </a:p>
          <a:p>
            <a:endParaRPr lang="es-ES" baseline="0" dirty="0" smtClean="0"/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s-ES" dirty="0" smtClean="0"/>
              <a:t>Diríjanse a </a:t>
            </a:r>
            <a:r>
              <a:rPr lang="es-ES" u="sng" dirty="0" smtClean="0">
                <a:hlinkClick r:id="rId3"/>
              </a:rPr>
              <a:t>www.rotary.org/globalrewards</a:t>
            </a:r>
            <a:r>
              <a:rPr lang="es-ES" dirty="0" smtClean="0"/>
              <a:t> o visiten el Espacio para socios. 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s-ES" dirty="0" smtClean="0"/>
              <a:t>Accedan a su cuenta en Mi Rotary. Cualquier</a:t>
            </a:r>
            <a:r>
              <a:rPr lang="es-ES" baseline="0" dirty="0" smtClean="0"/>
              <a:t> persona podrá visitar</a:t>
            </a:r>
            <a:r>
              <a:rPr lang="es-ES" dirty="0" smtClean="0"/>
              <a:t> Rotary.org y ver las ofertas disponibles en Rotary Global </a:t>
            </a:r>
            <a:r>
              <a:rPr lang="es-ES" dirty="0" err="1" smtClean="0"/>
              <a:t>Rewards</a:t>
            </a:r>
            <a:r>
              <a:rPr lang="es-ES" dirty="0" smtClean="0"/>
              <a:t>, pero solo los rotarios podrán beneficiarse de ellas.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s-ES" dirty="0" smtClean="0"/>
              <a:t>Podrán realizar búsquedas por localidad o por nombre de la compañía.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s-ES" dirty="0" smtClean="0"/>
              <a:t>Seleccionen la oferta que deseen</a:t>
            </a:r>
            <a:r>
              <a:rPr lang="es-ES" baseline="0" dirty="0" smtClean="0"/>
              <a:t> y hagan clic en el botón </a:t>
            </a:r>
            <a:r>
              <a:rPr lang="es-ES" i="1" dirty="0" err="1" smtClean="0"/>
              <a:t>Claim</a:t>
            </a:r>
            <a:r>
              <a:rPr lang="es-ES" i="1" dirty="0" smtClean="0"/>
              <a:t> </a:t>
            </a:r>
            <a:r>
              <a:rPr lang="es-ES" i="1" dirty="0" err="1" smtClean="0"/>
              <a:t>Offer</a:t>
            </a:r>
            <a:r>
              <a:rPr lang="es-ES" dirty="0" smtClean="0"/>
              <a:t>.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s-ES" dirty="0" smtClean="0"/>
              <a:t>Inmediatamente llegarán a la página web de la compañía. 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s-ES" dirty="0" smtClean="0"/>
              <a:t>Una vez en el sitio web de la compañía deberán ingresar el código de la oferta y</a:t>
            </a:r>
            <a:r>
              <a:rPr lang="es-ES" baseline="0" dirty="0" smtClean="0"/>
              <a:t> completar la transacción</a:t>
            </a:r>
            <a:r>
              <a:rPr lang="es-ES" dirty="0" smtClean="0"/>
              <a:t>.</a:t>
            </a:r>
            <a:r>
              <a:rPr lang="es-ES" baseline="0" dirty="0" smtClean="0"/>
              <a:t>  </a:t>
            </a:r>
            <a:endParaRPr lang="es-ES" dirty="0" smtClean="0"/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s-ES" dirty="0" smtClean="0"/>
              <a:t>Se</a:t>
            </a:r>
            <a:r>
              <a:rPr lang="es-ES" baseline="0" dirty="0" smtClean="0"/>
              <a:t> recomienda utilizar navegadores modernos como</a:t>
            </a:r>
            <a:r>
              <a:rPr lang="es-ES" dirty="0" smtClean="0"/>
              <a:t> </a:t>
            </a:r>
            <a:r>
              <a:rPr lang="es-ES" dirty="0" err="1" smtClean="0"/>
              <a:t>Chrome</a:t>
            </a:r>
            <a:r>
              <a:rPr lang="es-ES" dirty="0" smtClean="0"/>
              <a:t>, Firefox, Safari o Internet Explorer 10.</a:t>
            </a:r>
          </a:p>
          <a:p>
            <a:r>
              <a:rPr lang="en-US" altLang="en-US" dirty="0" smtClean="0">
                <a:latin typeface="Arial" pitchFamily="34" charset="0"/>
                <a:ea typeface="ヒラギノ角ゴ Pro W3" pitchFamily="-65" charset="-128"/>
              </a:rPr>
              <a:t/>
            </a:r>
            <a:br>
              <a:rPr lang="en-US" altLang="en-US" dirty="0" smtClean="0">
                <a:latin typeface="Arial" pitchFamily="34" charset="0"/>
                <a:ea typeface="ヒラギノ角ゴ Pro W3" pitchFamily="-65" charset="-128"/>
              </a:rPr>
            </a:br>
            <a:endParaRPr lang="en-US" altLang="en-US" dirty="0" smtClean="0">
              <a:latin typeface="Arial" pitchFamily="34" charset="0"/>
              <a:ea typeface="ヒラギノ角ゴ Pro W3" pitchFamily="-65" charset="-128"/>
            </a:endParaRPr>
          </a:p>
          <a:p>
            <a:pPr>
              <a:buFontTx/>
              <a:buChar char="•"/>
            </a:pPr>
            <a:endParaRPr lang="en-US" altLang="en-US" dirty="0" smtClean="0">
              <a:latin typeface="Arial" pitchFamily="34" charset="0"/>
              <a:ea typeface="ヒラギノ角ゴ Pro W3" pitchFamily="-65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fld id="{4BAC0165-C1C3-41F2-85B6-2CEA1E096ACC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u="none" noProof="0" dirty="0" smtClean="0"/>
              <a:t>También podrán aprovechar estas ofertas desde</a:t>
            </a:r>
            <a:r>
              <a:rPr lang="es-ES" u="none" baseline="0" noProof="0" dirty="0" smtClean="0"/>
              <a:t> su teléfono o tableta, el proceso es muy similar.</a:t>
            </a:r>
          </a:p>
          <a:p>
            <a:endParaRPr lang="es-ES" u="none" baseline="0" noProof="0" dirty="0" smtClean="0"/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s-ES" u="none" baseline="0" noProof="0" dirty="0" smtClean="0"/>
              <a:t>Abran su navegador de Internet y diríjanse a R</a:t>
            </a:r>
            <a:r>
              <a:rPr lang="es-ES" u="none" noProof="0" dirty="0" smtClean="0">
                <a:solidFill>
                  <a:srgbClr val="005DAA"/>
                </a:solidFill>
                <a:latin typeface="Arial Narrow" panose="020B0606020202030204" pitchFamily="34" charset="0"/>
              </a:rPr>
              <a:t>otary.org. 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s-ES" u="none" baseline="0" noProof="0" dirty="0" smtClean="0"/>
              <a:t>Accedan a su cuenta en Mi Rotary.  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s-ES" u="none" baseline="0" noProof="0" dirty="0" smtClean="0"/>
              <a:t>Diríjanse a www.rotary.org/globalrewards o en la barra de navegación, seleccionen </a:t>
            </a:r>
            <a:r>
              <a:rPr lang="es-ES" i="1" u="none" baseline="0" noProof="0" dirty="0" smtClean="0"/>
              <a:t>Espacio para socios</a:t>
            </a:r>
            <a:r>
              <a:rPr lang="es-ES" u="none" baseline="0" noProof="0" dirty="0" smtClean="0"/>
              <a:t>.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s-ES" u="none" baseline="0" noProof="0" dirty="0" smtClean="0"/>
              <a:t>Seleccionen </a:t>
            </a:r>
            <a:r>
              <a:rPr lang="es-ES" i="1" u="none" baseline="0" noProof="0" dirty="0" smtClean="0"/>
              <a:t>Explora las recompensas </a:t>
            </a:r>
            <a:r>
              <a:rPr lang="es-ES" u="none" baseline="0" noProof="0" dirty="0" smtClean="0"/>
              <a:t>para ver los descuentos disponibles.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s-ES" dirty="0" smtClean="0"/>
              <a:t>Podrán realizar búsquedas por localidad o por nombre de la compañía.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s-ES" dirty="0" smtClean="0"/>
              <a:t>Seleccionen la oferta que deseen</a:t>
            </a:r>
            <a:r>
              <a:rPr lang="es-ES" baseline="0" dirty="0" smtClean="0"/>
              <a:t> y hagan clic en el botón </a:t>
            </a:r>
            <a:r>
              <a:rPr lang="es-ES" i="1" dirty="0" err="1" smtClean="0"/>
              <a:t>Claim</a:t>
            </a:r>
            <a:r>
              <a:rPr lang="es-ES" i="1" dirty="0" smtClean="0"/>
              <a:t> </a:t>
            </a:r>
            <a:r>
              <a:rPr lang="es-ES" i="1" dirty="0" err="1" smtClean="0"/>
              <a:t>Offer</a:t>
            </a:r>
            <a:r>
              <a:rPr lang="es-ES" dirty="0" smtClean="0"/>
              <a:t>.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s-ES" dirty="0" smtClean="0"/>
              <a:t>Inmediatamente llegarán a la página web de la compañía. 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s-ES" dirty="0" smtClean="0"/>
              <a:t>Una vez en el sitio web de la compañía deberán ingresar el código de la oferta y</a:t>
            </a:r>
            <a:r>
              <a:rPr lang="es-ES" baseline="0" dirty="0" smtClean="0"/>
              <a:t> completar la transacción</a:t>
            </a:r>
            <a:r>
              <a:rPr lang="es-ES" u="none" noProof="0" dirty="0" smtClean="0"/>
              <a:t>.</a:t>
            </a:r>
            <a:endParaRPr lang="en-US" altLang="en-US" dirty="0" smtClean="0">
              <a:latin typeface="Arial" pitchFamily="34" charset="0"/>
              <a:ea typeface="ヒラギノ角ゴ Pro W3" pitchFamily="-65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fld id="{2604978B-B223-42F4-8D36-C955E53867EB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63" indent="-169863">
              <a:buFontTx/>
              <a:buChar char="•"/>
            </a:pPr>
            <a:r>
              <a:rPr lang="es-ES" altLang="en-US" u="none" noProof="0" dirty="0" smtClean="0">
                <a:latin typeface="Arial" pitchFamily="34" charset="0"/>
                <a:ea typeface="ヒラギノ角ゴ Pro W3" pitchFamily="-65" charset="-128"/>
              </a:rPr>
              <a:t>Visiten www.rotary.org/globalrewards.  </a:t>
            </a:r>
          </a:p>
          <a:p>
            <a:pPr marL="169863" indent="-169863">
              <a:buFontTx/>
              <a:buChar char="•"/>
            </a:pPr>
            <a:r>
              <a:rPr lang="es-ES" altLang="en-US" noProof="0" dirty="0" smtClean="0">
                <a:latin typeface="Arial" pitchFamily="34" charset="0"/>
                <a:ea typeface="ヒラギノ角ゴ Pro W3" pitchFamily="-65" charset="-128"/>
              </a:rPr>
              <a:t>Comprueben cómo su generosidad paga con creces. </a:t>
            </a:r>
          </a:p>
          <a:p>
            <a:pPr marL="169863" indent="-169863">
              <a:buFontTx/>
              <a:buChar char="•"/>
            </a:pPr>
            <a:r>
              <a:rPr lang="es-ES" altLang="en-US" noProof="0" dirty="0" smtClean="0">
                <a:latin typeface="Arial" pitchFamily="34" charset="0"/>
                <a:ea typeface="ヒラギノ角ゴ Pro W3" pitchFamily="-65" charset="-128"/>
              </a:rPr>
              <a:t>Aprovechen</a:t>
            </a:r>
            <a:r>
              <a:rPr lang="es-ES" altLang="en-US" baseline="0" noProof="0" dirty="0" smtClean="0">
                <a:latin typeface="Arial" pitchFamily="34" charset="0"/>
                <a:ea typeface="ヒラギノ角ゴ Pro W3" pitchFamily="-65" charset="-128"/>
              </a:rPr>
              <a:t> desde hoy las ofertas de </a:t>
            </a:r>
            <a:r>
              <a:rPr lang="es-ES" altLang="en-US" noProof="0" dirty="0" smtClean="0">
                <a:latin typeface="Arial" pitchFamily="34" charset="0"/>
                <a:ea typeface="ヒラギノ角ゴ Pro W3" pitchFamily="-65" charset="-128"/>
              </a:rPr>
              <a:t>Rotary Global </a:t>
            </a:r>
            <a:r>
              <a:rPr lang="es-ES" altLang="en-US" noProof="0" dirty="0" err="1" smtClean="0">
                <a:latin typeface="Arial" pitchFamily="34" charset="0"/>
                <a:ea typeface="ヒラギノ角ゴ Pro W3" pitchFamily="-65" charset="-128"/>
              </a:rPr>
              <a:t>Rewards</a:t>
            </a:r>
            <a:r>
              <a:rPr lang="es-ES" altLang="en-US" noProof="0" dirty="0" smtClean="0">
                <a:latin typeface="Arial" pitchFamily="34" charset="0"/>
                <a:ea typeface="ヒラギノ角ゴ Pro W3" pitchFamily="-65" charset="-128"/>
              </a:rPr>
              <a:t>.  </a:t>
            </a:r>
          </a:p>
          <a:p>
            <a:pPr marL="169863" indent="-169863"/>
            <a:r>
              <a:rPr lang="en-US" altLang="en-US" dirty="0" smtClean="0">
                <a:latin typeface="Arial" pitchFamily="34" charset="0"/>
                <a:ea typeface="ヒラギノ角ゴ Pro W3" pitchFamily="-65" charset="-128"/>
              </a:rPr>
              <a:t> </a:t>
            </a:r>
          </a:p>
          <a:p>
            <a:pPr marL="169863" indent="-169863"/>
            <a:r>
              <a:rPr lang="en-US" altLang="en-US" i="1" dirty="0" smtClean="0">
                <a:latin typeface="Arial" pitchFamily="34" charset="0"/>
                <a:ea typeface="ヒラギノ角ゴ Pro W3" pitchFamily="-65" charset="-128"/>
              </a:rPr>
              <a:t> </a:t>
            </a:r>
            <a:endParaRPr lang="en-US" altLang="en-US" dirty="0" smtClean="0">
              <a:latin typeface="Arial" pitchFamily="34" charset="0"/>
              <a:ea typeface="ヒラギノ角ゴ Pro W3" pitchFamily="-65" charset="-128"/>
            </a:endParaRPr>
          </a:p>
          <a:p>
            <a:pPr marL="169863" indent="-169863"/>
            <a:endParaRPr lang="en-US" altLang="en-US" dirty="0" smtClean="0">
              <a:latin typeface="Arial" pitchFamily="34" charset="0"/>
              <a:ea typeface="ヒラギノ角ゴ Pro W3" pitchFamily="-65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fld id="{8385AF37-9BD8-4AC7-A708-B5D097A2E08D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101600" dist="63500" dir="2700000" algn="tl" rotWithShape="0">
              <a:srgbClr val="000000">
                <a:alpha val="25000"/>
              </a:srgbClr>
            </a:outerShdw>
          </a:effectLst>
        </p:spPr>
        <p:txBody>
          <a:bodyPr lIns="548640" tIns="0" rIns="0" bIns="0" anchor="ctr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535544"/>
            <a:ext cx="6400800" cy="12556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8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87D90"/>
          </a:solidFill>
          <a:ln w="1651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3887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61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60" y="274639"/>
            <a:ext cx="8375703" cy="5087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33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101600" dist="63500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1051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101600" dist="63500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1051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29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16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6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99526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87D90"/>
          </a:solidFill>
          <a:ln w="1651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3887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1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0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0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9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6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3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58585A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73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4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0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800">
                <a:solidFill>
                  <a:srgbClr val="58585A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4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0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800">
                <a:solidFill>
                  <a:srgbClr val="58585A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2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8585A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0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8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6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8585A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0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8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6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5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2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27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84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87D90"/>
          </a:solidFill>
          <a:ln w="1651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38878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58585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8585A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0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3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2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20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8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8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5376536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5491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1600" dist="63500" dir="2700000" algn="tl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14917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87D90"/>
          </a:solidFill>
          <a:ln w="1651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8958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60" y="274639"/>
            <a:ext cx="8375703" cy="5087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>
              <a:solidFill>
                <a:srgbClr val="958D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51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>
              <a:solidFill>
                <a:srgbClr val="958D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95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101600" dist="63500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6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61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60" y="274639"/>
            <a:ext cx="8375703" cy="5087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3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101600" dist="63500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105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20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8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8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7909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163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87D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7" name="Picture 4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84" r:id="rId2"/>
    <p:sldLayoutId id="2147483787" r:id="rId3"/>
    <p:sldLayoutId id="2147483788" r:id="rId4"/>
    <p:sldLayoutId id="2147483789" r:id="rId5"/>
    <p:sldLayoutId id="2147483790" r:id="rId6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900" dirty="0">
                <a:solidFill>
                  <a:srgbClr val="BCBDC0"/>
                </a:solidFill>
                <a:latin typeface="Arial Narrow" charset="0"/>
              </a:rPr>
              <a:t>STRENGTHENING ROTARY  |  </a:t>
            </a:r>
            <a:fld id="{D3CC0197-44E6-B140-B971-9DC8646D3AF2}" type="slidenum">
              <a:rPr lang="en-US" sz="900">
                <a:solidFill>
                  <a:srgbClr val="BCBDC0"/>
                </a:solidFill>
                <a:latin typeface="Arial Narrow" charset="0"/>
              </a:rPr>
              <a:pPr algn="r"/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8" y="6265863"/>
            <a:ext cx="10826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0" r:id="rId2"/>
    <p:sldLayoutId id="2147483785" r:id="rId3"/>
    <p:sldLayoutId id="2147483786" r:id="rId4"/>
    <p:sldLayoutId id="2147483791" r:id="rId5"/>
    <p:sldLayoutId id="2147483792" r:id="rId6"/>
    <p:sldLayoutId id="2147483793" r:id="rId7"/>
    <p:sldLayoutId id="2147483806" r:id="rId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 charset="0"/>
              </a:rPr>
              <a:t>STRENGTHENING ROTARY  |  </a:t>
            </a:r>
            <a:fld id="{D3CC0197-44E6-B140-B971-9DC8646D3AF2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/>
              <a:t>‹#›</a:t>
            </a:fld>
            <a:r>
              <a:rPr lang="en-US" sz="900" dirty="0" smtClean="0">
                <a:solidFill>
                  <a:srgbClr val="BCBDC0"/>
                </a:solidFill>
                <a:latin typeface="Arial Narrow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charset="0"/>
            </a:endParaRPr>
          </a:p>
        </p:txBody>
      </p:sp>
      <p:pic>
        <p:nvPicPr>
          <p:cNvPr id="3075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165850"/>
            <a:ext cx="1371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6" r:id="rId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87D90"/>
          </a:solidFill>
          <a:ln w="1651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hangingPunct="0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STRENGTHENING ROTARY  |  </a:t>
            </a:r>
            <a:fld id="{CF1A8821-C998-834A-B51E-54D54792926D}" type="slidenum">
              <a:rPr lang="en-US" sz="900" spc="300" smtClean="0">
                <a:solidFill>
                  <a:srgbClr val="BCBDC0"/>
                </a:solidFill>
                <a:latin typeface="Arial Narrow"/>
                <a:cs typeface="Arial Narrow"/>
              </a:rPr>
              <a:pPr algn="r" eaLnBrk="0" hangingPunct="0"/>
              <a:t>‹#›</a:t>
            </a:fld>
            <a:r>
              <a:rPr lang="en-US" sz="900" spc="300" dirty="0" smtClean="0">
                <a:solidFill>
                  <a:srgbClr val="BCBDC0"/>
                </a:solidFill>
                <a:latin typeface="Arial Narrow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13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38863"/>
            <a:ext cx="228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53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myrotary/en/member-center/rotary-global-rewards/offers#/offer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hyperlink" Target="https://www.rotary.org/myrotary/en/member-center/rotary-global-reward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globalreward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rotary.org/globalrewar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478088"/>
            <a:ext cx="76517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85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5687" b="21719"/>
          <a:stretch>
            <a:fillRect/>
          </a:stretch>
        </p:blipFill>
        <p:spPr bwMode="auto">
          <a:xfrm>
            <a:off x="0" y="1260475"/>
            <a:ext cx="9153525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sz="2600" dirty="0" smtClean="0">
                <a:latin typeface="Arial Narrow" pitchFamily="34" charset="0"/>
              </a:rPr>
              <a:t>TU GENEROSIDAD SE PAGA CON CRECES</a:t>
            </a:r>
          </a:p>
        </p:txBody>
      </p:sp>
    </p:spTree>
    <p:extLst>
      <p:ext uri="{BB962C8B-B14F-4D97-AF65-F5344CB8AC3E}">
        <p14:creationId xmlns:p14="http://schemas.microsoft.com/office/powerpoint/2010/main" val="43042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10093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-295275" y="3098800"/>
            <a:ext cx="10137775" cy="1273175"/>
          </a:xfrm>
          <a:solidFill>
            <a:srgbClr val="01B4E7">
              <a:alpha val="9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n-US" sz="3200" dirty="0" smtClean="0">
                <a:solidFill>
                  <a:schemeClr val="bg1"/>
                </a:solidFill>
                <a:latin typeface="Georgia" pitchFamily="18" charset="0"/>
              </a:rPr>
              <a:t>Este programa es nuestra manera de agradecer su afiliación e invaluable servicio</a:t>
            </a:r>
            <a:endParaRPr lang="es-ES" altLang="en-US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679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6305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167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2366963"/>
            <a:ext cx="2162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4730750"/>
            <a:ext cx="14065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3427413"/>
            <a:ext cx="162401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919788"/>
            <a:ext cx="10636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1420813"/>
            <a:ext cx="18859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76788"/>
            <a:ext cx="26177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3459163"/>
            <a:ext cx="13636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3570288"/>
            <a:ext cx="116681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000250"/>
            <a:ext cx="1611312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929313"/>
            <a:ext cx="14970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5770563"/>
            <a:ext cx="1620838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4729163"/>
            <a:ext cx="2038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878513"/>
            <a:ext cx="162242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3473450"/>
            <a:ext cx="144303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2154238"/>
            <a:ext cx="18462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438525"/>
            <a:ext cx="1677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2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4870450"/>
            <a:ext cx="19907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93825"/>
            <a:ext cx="24384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2647950"/>
            <a:ext cx="24399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370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11825"/>
            <a:ext cx="14192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1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500188"/>
            <a:ext cx="19780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9" name="Title 1"/>
          <p:cNvSpPr txBox="1">
            <a:spLocks/>
          </p:cNvSpPr>
          <p:nvPr/>
        </p:nvSpPr>
        <p:spPr bwMode="auto">
          <a:xfrm>
            <a:off x="0" y="4572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chemeClr val="bg1"/>
                </a:solidFill>
                <a:latin typeface="Arial Narrow" pitchFamily="34" charset="0"/>
              </a:rPr>
              <a:t>EJEMPLOS DE EMPRESAS QUE OFRECEN DESCUENTOS EN ROTARY 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GLOBAL </a:t>
            </a:r>
            <a:r>
              <a:rPr lang="en-US" altLang="en-US" sz="2000" dirty="0" smtClean="0">
                <a:solidFill>
                  <a:schemeClr val="bg1"/>
                </a:solidFill>
                <a:latin typeface="Arial Narrow" pitchFamily="34" charset="0"/>
              </a:rPr>
              <a:t>REWARDS</a:t>
            </a:r>
            <a:endParaRPr lang="en-US" alt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2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sz="2600" dirty="0" smtClean="0">
                <a:latin typeface="Arial Narrow" pitchFamily="34" charset="0"/>
              </a:rPr>
              <a:t>ESPACIO PARA SOCIOS</a:t>
            </a:r>
          </a:p>
        </p:txBody>
      </p:sp>
      <p:sp>
        <p:nvSpPr>
          <p:cNvPr id="30722" name="Content Placeholder 4"/>
          <p:cNvSpPr>
            <a:spLocks noGrp="1"/>
          </p:cNvSpPr>
          <p:nvPr>
            <p:ph idx="1"/>
          </p:nvPr>
        </p:nvSpPr>
        <p:spPr bwMode="auto">
          <a:xfrm>
            <a:off x="347663" y="1590675"/>
            <a:ext cx="3122612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itchFamily="34" charset="0"/>
              <a:buNone/>
            </a:pPr>
            <a:r>
              <a:rPr lang="es-ES" altLang="en-US" sz="2400" dirty="0" smtClean="0">
                <a:solidFill>
                  <a:schemeClr val="tx1"/>
                </a:solidFill>
                <a:latin typeface="Georgia" pitchFamily="18" charset="0"/>
              </a:rPr>
              <a:t>Explora los descuentos en viajes, hoteles, restaurantes y espectáculos.</a:t>
            </a:r>
          </a:p>
          <a:p>
            <a:pPr marL="0" indent="0">
              <a:buFont typeface="Arial" pitchFamily="34" charset="0"/>
              <a:buNone/>
            </a:pPr>
            <a:r>
              <a:rPr lang="es-ES" altLang="en-US" sz="2400" dirty="0" smtClean="0">
                <a:solidFill>
                  <a:srgbClr val="00339A"/>
                </a:solidFill>
                <a:latin typeface="Georgia" pitchFamily="18" charset="0"/>
              </a:rPr>
              <a:t/>
            </a:r>
            <a:br>
              <a:rPr lang="es-ES" altLang="en-US" sz="2400" dirty="0" smtClean="0">
                <a:solidFill>
                  <a:srgbClr val="00339A"/>
                </a:solidFill>
                <a:latin typeface="Georgia" pitchFamily="18" charset="0"/>
              </a:rPr>
            </a:br>
            <a:r>
              <a:rPr lang="es-ES" altLang="en-US" sz="2400" dirty="0" smtClean="0">
                <a:solidFill>
                  <a:srgbClr val="0000FF"/>
                </a:solidFill>
                <a:latin typeface="Georgia" pitchFamily="18" charset="0"/>
                <a:hlinkClick r:id="rId3"/>
              </a:rPr>
              <a:t>Explora las recompensas</a:t>
            </a:r>
            <a:endParaRPr lang="es-ES" altLang="en-US" sz="2400" dirty="0" smtClean="0">
              <a:solidFill>
                <a:srgbClr val="0000FF"/>
              </a:solidFill>
              <a:latin typeface="Georgia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s-ES" altLang="en-US" sz="2400" dirty="0" smtClean="0">
                <a:solidFill>
                  <a:srgbClr val="0000FF"/>
                </a:solidFill>
                <a:latin typeface="Georgia" pitchFamily="18" charset="0"/>
              </a:rPr>
              <a:t/>
            </a:r>
            <a:br>
              <a:rPr lang="es-ES" altLang="en-US" sz="2400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es-ES" altLang="en-US" sz="2400" dirty="0" smtClean="0">
                <a:solidFill>
                  <a:srgbClr val="0000FF"/>
                </a:solidFill>
                <a:latin typeface="Georgia" pitchFamily="18" charset="0"/>
                <a:hlinkClick r:id="rId4" action="ppaction://hlinkfile" tooltip="Rotary Global Rewards"/>
              </a:rPr>
              <a:t>Infórmate más</a:t>
            </a:r>
            <a:endParaRPr lang="es-ES" altLang="en-US" sz="2400" dirty="0" smtClean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10" y="1318573"/>
            <a:ext cx="55435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248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sz="2600" dirty="0" smtClean="0">
                <a:latin typeface="Arial Narrow" pitchFamily="34" charset="0"/>
              </a:rPr>
              <a:t>ROTARY GLOBAL REWARDS (</a:t>
            </a:r>
            <a:r>
              <a:rPr lang="en-US" altLang="en-US" sz="2600" dirty="0" err="1" smtClean="0">
                <a:latin typeface="Arial Narrow" pitchFamily="34" charset="0"/>
              </a:rPr>
              <a:t>versión</a:t>
            </a:r>
            <a:r>
              <a:rPr lang="en-US" altLang="en-US" sz="2600" dirty="0" smtClean="0">
                <a:latin typeface="Arial Narrow" pitchFamily="34" charset="0"/>
              </a:rPr>
              <a:t> </a:t>
            </a:r>
            <a:r>
              <a:rPr lang="en-US" altLang="en-US" sz="2600" dirty="0" err="1" smtClean="0">
                <a:latin typeface="Arial Narrow" pitchFamily="34" charset="0"/>
              </a:rPr>
              <a:t>para</a:t>
            </a:r>
            <a:r>
              <a:rPr lang="en-US" altLang="en-US" sz="2600" dirty="0" smtClean="0">
                <a:latin typeface="Arial Narrow" pitchFamily="34" charset="0"/>
              </a:rPr>
              <a:t> </a:t>
            </a:r>
            <a:r>
              <a:rPr lang="en-US" altLang="en-US" sz="2600" dirty="0" err="1" smtClean="0">
                <a:latin typeface="Arial Narrow" pitchFamily="34" charset="0"/>
              </a:rPr>
              <a:t>computadoras</a:t>
            </a:r>
            <a:r>
              <a:rPr lang="en-US" altLang="en-US" sz="2600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31746" name="Content Placeholder 4"/>
          <p:cNvSpPr>
            <a:spLocks noGrp="1"/>
          </p:cNvSpPr>
          <p:nvPr>
            <p:ph idx="1"/>
          </p:nvPr>
        </p:nvSpPr>
        <p:spPr bwMode="auto">
          <a:xfrm>
            <a:off x="347663" y="1590675"/>
            <a:ext cx="2750379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itchFamily="34" charset="0"/>
              <a:buNone/>
            </a:pPr>
            <a:r>
              <a:rPr lang="es-ES" altLang="en-US" sz="2400" dirty="0" smtClean="0">
                <a:latin typeface="Georgia" pitchFamily="18" charset="0"/>
              </a:rPr>
              <a:t>Cada día se añaden nuevas ofertas, por lo que les recomendamos visitar el sitio periódicamente.</a:t>
            </a:r>
            <a:endParaRPr lang="es-ES" altLang="en-US" sz="2400" dirty="0" smtClean="0">
              <a:solidFill>
                <a:srgbClr val="0000FF"/>
              </a:solidFill>
              <a:latin typeface="Georgia" pitchFamily="18" charset="0"/>
            </a:endParaRPr>
          </a:p>
        </p:txBody>
      </p:sp>
      <p:grpSp>
        <p:nvGrpSpPr>
          <p:cNvPr id="31747" name="Group 9"/>
          <p:cNvGrpSpPr>
            <a:grpSpLocks/>
          </p:cNvGrpSpPr>
          <p:nvPr/>
        </p:nvGrpSpPr>
        <p:grpSpPr bwMode="auto">
          <a:xfrm>
            <a:off x="3451225" y="1125538"/>
            <a:ext cx="5205413" cy="5281612"/>
            <a:chOff x="3245263" y="1212004"/>
            <a:chExt cx="5205610" cy="52805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32"/>
            <a:stretch>
              <a:fillRect/>
            </a:stretch>
          </p:blipFill>
          <p:spPr bwMode="auto">
            <a:xfrm>
              <a:off x="3245263" y="1212004"/>
              <a:ext cx="5205610" cy="5280583"/>
            </a:xfrm>
            <a:prstGeom prst="rect">
              <a:avLst/>
            </a:prstGeom>
            <a:noFill/>
            <a:ln w="9525">
              <a:solidFill>
                <a:srgbClr val="58585A"/>
              </a:solidFill>
              <a:miter lim="800000"/>
              <a:headEnd/>
              <a:tailEnd/>
            </a:ln>
            <a:effectLst>
              <a:outerShdw blurRad="111125" dist="50800" dir="2700000" algn="tl" rotWithShape="0">
                <a:srgbClr val="80808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49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664" y="2869852"/>
              <a:ext cx="3405181" cy="360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97795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sz="2600" dirty="0" smtClean="0">
                <a:latin typeface="Arial Narrow" pitchFamily="34" charset="0"/>
              </a:rPr>
              <a:t>ROTARY GLOBAL REWARDS (</a:t>
            </a:r>
            <a:r>
              <a:rPr lang="en-US" altLang="en-US" sz="2600" dirty="0" err="1" smtClean="0">
                <a:latin typeface="Arial Narrow" pitchFamily="34" charset="0"/>
              </a:rPr>
              <a:t>versión</a:t>
            </a:r>
            <a:r>
              <a:rPr lang="en-US" altLang="en-US" sz="2600" dirty="0" smtClean="0">
                <a:latin typeface="Arial Narrow" pitchFamily="34" charset="0"/>
              </a:rPr>
              <a:t> </a:t>
            </a:r>
            <a:r>
              <a:rPr lang="en-US" altLang="en-US" sz="2600" dirty="0" err="1" smtClean="0">
                <a:latin typeface="Arial Narrow" pitchFamily="34" charset="0"/>
              </a:rPr>
              <a:t>para</a:t>
            </a:r>
            <a:r>
              <a:rPr lang="en-US" altLang="en-US" sz="2600" dirty="0" smtClean="0">
                <a:latin typeface="Arial Narrow" pitchFamily="34" charset="0"/>
              </a:rPr>
              <a:t> </a:t>
            </a:r>
            <a:r>
              <a:rPr lang="en-US" altLang="en-US" sz="2600" dirty="0" err="1" smtClean="0">
                <a:latin typeface="Arial Narrow" pitchFamily="34" charset="0"/>
              </a:rPr>
              <a:t>dispositivos</a:t>
            </a:r>
            <a:r>
              <a:rPr lang="en-US" altLang="en-US" sz="2600" dirty="0" smtClean="0">
                <a:latin typeface="Arial Narrow" pitchFamily="34" charset="0"/>
              </a:rPr>
              <a:t> </a:t>
            </a:r>
            <a:r>
              <a:rPr lang="en-US" altLang="en-US" sz="2600" dirty="0" err="1" smtClean="0">
                <a:latin typeface="Arial Narrow" pitchFamily="34" charset="0"/>
              </a:rPr>
              <a:t>móviles</a:t>
            </a:r>
            <a:r>
              <a:rPr lang="en-US" altLang="en-US" sz="2600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2588" y="1397000"/>
            <a:ext cx="5097462" cy="501162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s-ES" altLang="en-US" dirty="0" smtClean="0">
                <a:solidFill>
                  <a:srgbClr val="58585A"/>
                </a:solidFill>
                <a:latin typeface="Georgia" pitchFamily="18" charset="0"/>
              </a:rPr>
              <a:t>Descarguen Rotary Global </a:t>
            </a:r>
            <a:r>
              <a:rPr lang="es-ES" altLang="en-US" dirty="0" err="1" smtClean="0">
                <a:solidFill>
                  <a:srgbClr val="58585A"/>
                </a:solidFill>
                <a:latin typeface="Georgia" pitchFamily="18" charset="0"/>
              </a:rPr>
              <a:t>Rewards</a:t>
            </a:r>
            <a:r>
              <a:rPr lang="es-ES" altLang="en-US" dirty="0" smtClean="0">
                <a:solidFill>
                  <a:srgbClr val="58585A"/>
                </a:solidFill>
                <a:latin typeface="Georgia" pitchFamily="18" charset="0"/>
              </a:rPr>
              <a:t> en sus dispositivos móviles:</a:t>
            </a:r>
          </a:p>
          <a:p>
            <a:pPr>
              <a:buFont typeface="Calibri" pitchFamily="34" charset="0"/>
              <a:buAutoNum type="arabicPeriod"/>
            </a:pPr>
            <a:r>
              <a:rPr lang="es-ES" altLang="en-US" sz="2200" dirty="0" smtClean="0">
                <a:solidFill>
                  <a:srgbClr val="58585A"/>
                </a:solidFill>
                <a:latin typeface="Georgia" pitchFamily="18" charset="0"/>
              </a:rPr>
              <a:t>Realicen una búsqueda en Internet por Rotary Global </a:t>
            </a:r>
            <a:r>
              <a:rPr lang="es-ES" altLang="en-US" sz="2200" dirty="0" err="1" smtClean="0">
                <a:solidFill>
                  <a:srgbClr val="58585A"/>
                </a:solidFill>
                <a:latin typeface="Georgia" pitchFamily="18" charset="0"/>
              </a:rPr>
              <a:t>Rewards</a:t>
            </a:r>
            <a:r>
              <a:rPr lang="es-ES" altLang="en-US" sz="2200" dirty="0" smtClean="0">
                <a:solidFill>
                  <a:srgbClr val="58585A"/>
                </a:solidFill>
                <a:latin typeface="Georgia" pitchFamily="18" charset="0"/>
              </a:rPr>
              <a:t> o escriban la dirección URL: </a:t>
            </a:r>
            <a:r>
              <a:rPr lang="es-ES" altLang="en-US" sz="2200" dirty="0" smtClean="0">
                <a:solidFill>
                  <a:srgbClr val="58585A"/>
                </a:solidFill>
                <a:latin typeface="Georgia" pitchFamily="18" charset="0"/>
                <a:hlinkClick r:id="rId3"/>
              </a:rPr>
              <a:t>www.rotary.org/globalrewards</a:t>
            </a:r>
            <a:endParaRPr lang="es-ES" altLang="en-US" sz="2200" dirty="0" smtClean="0">
              <a:solidFill>
                <a:srgbClr val="58585A"/>
              </a:solidFill>
              <a:latin typeface="Georgia" pitchFamily="18" charset="0"/>
            </a:endParaRPr>
          </a:p>
          <a:p>
            <a:pPr>
              <a:buFont typeface="Calibri" pitchFamily="34" charset="0"/>
              <a:buAutoNum type="arabicPeriod"/>
            </a:pPr>
            <a:endParaRPr lang="es-ES" altLang="en-US" sz="2200" dirty="0" smtClean="0">
              <a:solidFill>
                <a:srgbClr val="58585A"/>
              </a:solidFill>
              <a:latin typeface="Georgia" pitchFamily="18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ES" altLang="en-US" sz="2200" dirty="0" smtClean="0">
                <a:solidFill>
                  <a:srgbClr val="58585A"/>
                </a:solidFill>
                <a:latin typeface="Georgia" pitchFamily="18" charset="0"/>
              </a:rPr>
              <a:t>Seleccionen la opción “Agregar a su dispositivo móvil” para añadir el icono de la aplicación a la pantalla. También podrán añadir el sitio a la lista de favoritos de su navegador móvil.</a:t>
            </a:r>
          </a:p>
          <a:p>
            <a:endParaRPr lang="en-US" altLang="en-US" dirty="0">
              <a:solidFill>
                <a:srgbClr val="58585A"/>
              </a:solidFill>
              <a:latin typeface="Georgia" pitchFamily="18" charset="0"/>
            </a:endParaRPr>
          </a:p>
          <a:p>
            <a:endParaRPr lang="en-US" altLang="en-US" dirty="0">
              <a:solidFill>
                <a:srgbClr val="58585A"/>
              </a:solidFill>
              <a:latin typeface="Georgia" pitchFamily="18" charset="0"/>
            </a:endParaRP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5881688" y="1216025"/>
            <a:ext cx="2576512" cy="5430838"/>
            <a:chOff x="7251192" y="1069848"/>
            <a:chExt cx="3081528" cy="6492240"/>
          </a:xfrm>
        </p:grpSpPr>
        <p:pic>
          <p:nvPicPr>
            <p:cNvPr id="32772" name="Picture 19" descr="iPhone-1080p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2" t="2647" r="35742" b="3983"/>
            <a:stretch>
              <a:fillRect/>
            </a:stretch>
          </p:blipFill>
          <p:spPr bwMode="auto">
            <a:xfrm>
              <a:off x="7251192" y="1069848"/>
              <a:ext cx="3081528" cy="6492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18" descr="Orlando-Strip-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4" t="3339" r="-79" b="77638"/>
            <a:stretch>
              <a:fillRect/>
            </a:stretch>
          </p:blipFill>
          <p:spPr bwMode="auto">
            <a:xfrm>
              <a:off x="7566429" y="2261000"/>
              <a:ext cx="2455026" cy="4206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5118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79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52488"/>
            <a:ext cx="578485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646113" y="2857500"/>
            <a:ext cx="78200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pPr eaLnBrk="1" hangingPunct="1">
              <a:lnSpc>
                <a:spcPts val="5038"/>
              </a:lnSpc>
            </a:pPr>
            <a:r>
              <a:rPr lang="en-US" altLang="en-US" sz="5200" b="1" dirty="0">
                <a:solidFill>
                  <a:srgbClr val="F7A81B"/>
                </a:solidFill>
                <a:latin typeface="Arial Narrow Bold" pitchFamily="-65" charset="0"/>
              </a:rPr>
              <a:t>ROTARY GLOBAL REWARDS:</a:t>
            </a:r>
          </a:p>
          <a:p>
            <a:pPr algn="ctr" eaLnBrk="1" hangingPunct="1">
              <a:lnSpc>
                <a:spcPts val="5038"/>
              </a:lnSpc>
            </a:pPr>
            <a:r>
              <a:rPr lang="en-US" altLang="en-US" sz="4400" b="1" dirty="0" smtClean="0">
                <a:solidFill>
                  <a:schemeClr val="bg1"/>
                </a:solidFill>
                <a:latin typeface="Arial Narrow Bold" pitchFamily="-65" charset="0"/>
              </a:rPr>
              <a:t>TU GENEROSIDAD SE PAGA </a:t>
            </a:r>
            <a:br>
              <a:rPr lang="en-US" altLang="en-US" sz="4400" b="1" dirty="0" smtClean="0">
                <a:solidFill>
                  <a:schemeClr val="bg1"/>
                </a:solidFill>
                <a:latin typeface="Arial Narrow Bold" pitchFamily="-65" charset="0"/>
              </a:rPr>
            </a:br>
            <a:r>
              <a:rPr lang="en-US" altLang="en-US" sz="4400" b="1" dirty="0" smtClean="0">
                <a:solidFill>
                  <a:schemeClr val="bg1"/>
                </a:solidFill>
                <a:latin typeface="Arial Narrow Bold" pitchFamily="-65" charset="0"/>
              </a:rPr>
              <a:t>CON CRECES</a:t>
            </a:r>
            <a:endParaRPr lang="en-US" altLang="en-US" sz="4400" b="1" dirty="0">
              <a:solidFill>
                <a:schemeClr val="bg1"/>
              </a:solidFill>
              <a:latin typeface="Arial Narrow Bold" pitchFamily="-65" charset="0"/>
            </a:endParaRPr>
          </a:p>
        </p:txBody>
      </p:sp>
      <p:sp>
        <p:nvSpPr>
          <p:cNvPr id="33796" name="TextBox 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46113" y="5430838"/>
            <a:ext cx="463391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pPr eaLnBrk="1" hangingPunct="1">
              <a:lnSpc>
                <a:spcPts val="5038"/>
              </a:lnSpc>
            </a:pPr>
            <a:r>
              <a:rPr lang="en-US" altLang="en-US" sz="2600">
                <a:solidFill>
                  <a:schemeClr val="bg1"/>
                </a:solidFill>
                <a:cs typeface="Arial" pitchFamily="34" charset="0"/>
              </a:rPr>
              <a:t>www.rotary.org/globalrewards</a:t>
            </a:r>
          </a:p>
        </p:txBody>
      </p:sp>
    </p:spTree>
    <p:extLst>
      <p:ext uri="{BB962C8B-B14F-4D97-AF65-F5344CB8AC3E}">
        <p14:creationId xmlns:p14="http://schemas.microsoft.com/office/powerpoint/2010/main" val="1320074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RICommunications_white.potx</Template>
  <TotalTime>27403</TotalTime>
  <Words>811</Words>
  <Application>Microsoft Office PowerPoint</Application>
  <PresentationFormat>On-screen Show (4:3)</PresentationFormat>
  <Paragraphs>87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RICommunications_white</vt:lpstr>
      <vt:lpstr>Custom Design</vt:lpstr>
      <vt:lpstr>2_Custom Design</vt:lpstr>
      <vt:lpstr>1_Custom Design</vt:lpstr>
      <vt:lpstr>3_Custom Design</vt:lpstr>
      <vt:lpstr>4_Custom Design</vt:lpstr>
      <vt:lpstr>PowerPoint Presentation</vt:lpstr>
      <vt:lpstr>TU GENEROSIDAD SE PAGA CON CRECES</vt:lpstr>
      <vt:lpstr>Este programa es nuestra manera de agradecer su afiliación e invaluable servicio</vt:lpstr>
      <vt:lpstr>PowerPoint Presentation</vt:lpstr>
      <vt:lpstr>PowerPoint Presentation</vt:lpstr>
      <vt:lpstr>ESPACIO PARA SOCIOS</vt:lpstr>
      <vt:lpstr>ROTARY GLOBAL REWARDS (versión para computadoras)</vt:lpstr>
      <vt:lpstr>ROTARY GLOBAL REWARDS (versión para dispositivos móviles)</vt:lpstr>
      <vt:lpstr>PowerPoint Presentation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Joseph Lorenzo</cp:lastModifiedBy>
  <cp:revision>1565</cp:revision>
  <cp:lastPrinted>2015-07-22T15:52:11Z</cp:lastPrinted>
  <dcterms:created xsi:type="dcterms:W3CDTF">2010-04-16T20:11:30Z</dcterms:created>
  <dcterms:modified xsi:type="dcterms:W3CDTF">2015-09-17T20:10:30Z</dcterms:modified>
</cp:coreProperties>
</file>