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30" r:id="rId2"/>
    <p:sldId id="340" r:id="rId3"/>
    <p:sldId id="365" r:id="rId4"/>
    <p:sldId id="366" r:id="rId5"/>
    <p:sldId id="350" r:id="rId6"/>
    <p:sldId id="354" r:id="rId7"/>
    <p:sldId id="367" r:id="rId8"/>
    <p:sldId id="386" r:id="rId9"/>
    <p:sldId id="370" r:id="rId10"/>
    <p:sldId id="369" r:id="rId11"/>
    <p:sldId id="387" r:id="rId12"/>
    <p:sldId id="388" r:id="rId13"/>
    <p:sldId id="356" r:id="rId14"/>
    <p:sldId id="385" r:id="rId15"/>
    <p:sldId id="368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8595D"/>
    <a:srgbClr val="D9185C"/>
    <a:srgbClr val="06B4E6"/>
    <a:srgbClr val="15458F"/>
    <a:srgbClr val="DA1A5A"/>
    <a:srgbClr val="00B4E6"/>
    <a:srgbClr val="00B4E7"/>
    <a:srgbClr val="16468F"/>
    <a:srgbClr val="174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6296" autoAdjust="0"/>
  </p:normalViewPr>
  <p:slideViewPr>
    <p:cSldViewPr snapToGrid="0" showGuides="1">
      <p:cViewPr varScale="1">
        <p:scale>
          <a:sx n="132" d="100"/>
          <a:sy n="132" d="100"/>
        </p:scale>
        <p:origin x="472" y="-168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26" d="100"/>
          <a:sy n="126" d="100"/>
        </p:scale>
        <p:origin x="4328" y="-21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3/30/25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latin typeface="Arial" panose="020B0604020202020204" pitchFamily="34" charset="0"/>
              </a:rPr>
              <a:t>Everything I am going over today can be found on our District website and/or My Rotary. </a:t>
            </a:r>
          </a:p>
          <a:p>
            <a:endParaRPr lang="en-US" sz="1600" dirty="0">
              <a:latin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</a:rPr>
              <a:t>We will visit these 2 sites to view some of the info in further detail.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082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971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4C2AC-0C61-FCF8-2985-6A6B96759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B047D6-40FB-4D71-B738-066CC28EB0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D8EA1A-254B-9AD4-A8CC-CAD9A377FD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EE979-4DC4-56F8-F034-BA8258C2C1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963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3FA40-E625-CACB-BE6C-C32607F7D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F27795-665A-B663-D912-2B82064176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EB0FC7-22DB-21CE-E754-BFE80099B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B6D17-F48E-B8CE-0636-B580EEF827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254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79121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600" b="0" i="0" dirty="0">
                <a:solidFill>
                  <a:srgbClr val="051D43"/>
                </a:solidFill>
                <a:effectLst/>
                <a:latin typeface="Open Sans" panose="020B0606030504020204" pitchFamily="34" charset="0"/>
              </a:rPr>
              <a:t>Rotary is a vibrant organization with exceptional people working to build strong communities.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3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526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746250"/>
          </a:xfrm>
        </p:spPr>
        <p:txBody>
          <a:bodyPr/>
          <a:lstStyle/>
          <a:p>
            <a:r>
              <a:rPr lang="en-US" sz="1600" dirty="0">
                <a:latin typeface="Arial" panose="020B0604020202020204" pitchFamily="34" charset="0"/>
              </a:rPr>
              <a:t>Move to…</a:t>
            </a:r>
            <a:br>
              <a:rPr lang="en-US" sz="1600" dirty="0">
                <a:latin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</a:rPr>
              <a:t>District Website &gt; Communications/Public Image - Resources/Tools page.</a:t>
            </a:r>
          </a:p>
          <a:p>
            <a:endParaRPr lang="en-US" sz="1600" dirty="0">
              <a:latin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</a:rPr>
              <a:t>My Rotary &gt; Public Image; Brand Centre.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580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latin typeface="Arial" panose="020B0604020202020204" pitchFamily="34" charset="0"/>
              </a:rPr>
              <a:t>The tagline is really our “theme” for marketing Rotary vs the RI President yearly themes, which are meant to motivate the members.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6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461770"/>
          </a:xfrm>
        </p:spPr>
        <p:txBody>
          <a:bodyPr/>
          <a:lstStyle/>
          <a:p>
            <a:r>
              <a:rPr lang="en-US" sz="1600" baseline="0" dirty="0">
                <a:latin typeface="Arial" panose="020B0604020202020204" pitchFamily="34" charset="0"/>
              </a:rPr>
              <a:t>Personalize the story you are telling for greater impact.</a:t>
            </a:r>
          </a:p>
          <a:p>
            <a:endParaRPr lang="en-US" sz="1600" dirty="0">
              <a:latin typeface="Arial" panose="020B0604020202020204" pitchFamily="34" charset="0"/>
            </a:endParaRPr>
          </a:p>
          <a:p>
            <a:r>
              <a:rPr lang="en-US" sz="1600" baseline="0" dirty="0">
                <a:latin typeface="Arial" panose="020B0604020202020204" pitchFamily="34" charset="0"/>
              </a:rPr>
              <a:t>Comment: CTV coverage of Polio Eradication – discussion with PRIP John Germ and his reply to me – what action did I take to get the word out?</a:t>
            </a:r>
          </a:p>
          <a:p>
            <a:endParaRPr lang="en-US" sz="1400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0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99441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Learn by Topic &gt; Public Relations page</a:t>
            </a:r>
            <a:br>
              <a:rPr lang="en-CA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</a:br>
            <a:endParaRPr lang="en-CA" sz="16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600" dirty="0">
                <a:latin typeface="Arial" panose="020B0604020202020204" pitchFamily="34" charset="0"/>
              </a:rPr>
              <a:t>Learning Center &gt; Public Image courses</a:t>
            </a:r>
            <a:endParaRPr lang="en-CA" sz="16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endParaRPr lang="en-US" sz="1400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10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282321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>
                <a:latin typeface="Arial" panose="020B0604020202020204" pitchFamily="34" charset="0"/>
              </a:rPr>
              <a:t>Lots of resources to help your club “spread the word”.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aseline="0" dirty="0">
              <a:latin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</a:rPr>
              <a:t>We need to use the correct LOGOs, branding, wording. </a:t>
            </a:r>
          </a:p>
          <a:p>
            <a:r>
              <a:rPr lang="en-US" sz="1600" baseline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 </a:t>
            </a:r>
          </a:p>
          <a:p>
            <a:pPr lvl="0"/>
            <a:r>
              <a:rPr lang="en-US" sz="1600" baseline="0" dirty="0">
                <a:latin typeface="Arial" panose="020B0604020202020204" pitchFamily="34" charset="0"/>
              </a:rPr>
              <a:t>THE BRAND CENTER has it all &gt; key work already done.  </a:t>
            </a:r>
          </a:p>
          <a:p>
            <a:pPr lvl="0"/>
            <a:r>
              <a:rPr lang="en-US" sz="1600" baseline="0" dirty="0">
                <a:latin typeface="Arial" panose="020B0604020202020204" pitchFamily="34" charset="0"/>
              </a:rPr>
              <a:t> </a:t>
            </a:r>
          </a:p>
          <a:p>
            <a:pPr lvl="0"/>
            <a:r>
              <a:rPr lang="en-US" sz="1600" baseline="0" dirty="0">
                <a:latin typeface="Arial" panose="020B0604020202020204" pitchFamily="34" charset="0"/>
              </a:rPr>
              <a:t>Stationary, membership cards, certificates, videos, newsletter templates, posters, brochures, flags and banner templates, event resources…</a:t>
            </a:r>
          </a:p>
          <a:p>
            <a:pPr lvl="0"/>
            <a:endParaRPr lang="en-US" sz="1600" baseline="0" dirty="0">
              <a:latin typeface="Arial" panose="020B0604020202020204" pitchFamily="34" charset="0"/>
            </a:endParaRPr>
          </a:p>
          <a:p>
            <a:pPr lvl="0"/>
            <a:r>
              <a:rPr lang="en-US" sz="1600" baseline="0" dirty="0">
                <a:latin typeface="Arial" panose="020B0604020202020204" pitchFamily="34" charset="0"/>
              </a:rPr>
              <a:t>Pre-made ads for print, online, outdoor, broadcast…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82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3398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058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971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27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86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rotary7010.org/" TargetMode="Externa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hyperlink" Target="http://www.rotary7010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hyperlink" Target="http://www.rotary7010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content.clubrunner.ca/50040/ImageManager/Fram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bhagborg77@gmail.com" TargetMode="External"/><Relationship Id="rId4" Type="http://schemas.openxmlformats.org/officeDocument/2006/relationships/hyperlink" Target="mailto:support@clubrunner.c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://www.my.rotary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y.rotary.org/en/learning-reference/learn-topic/public-relations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.rotary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hyperlink" Target="http://www.my.rotary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hyperlink" Target="http://www.rotary7010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://www.rotary7010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://www.rotary7010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0"/>
            <a:ext cx="12192000" cy="6960359"/>
          </a:xfrm>
          <a:prstGeom prst="rect">
            <a:avLst/>
          </a:prstGeom>
          <a:solidFill>
            <a:srgbClr val="005DAC">
              <a:alpha val="495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F5F51-E941-8C40-9192-FD83E46A1611}"/>
              </a:ext>
            </a:extLst>
          </p:cNvPr>
          <p:cNvSpPr/>
          <p:nvPr/>
        </p:nvSpPr>
        <p:spPr>
          <a:xfrm>
            <a:off x="0" y="3339030"/>
            <a:ext cx="12192000" cy="1421814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EE50F4-4526-3043-AE6C-43D5B666C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461" y="5717199"/>
            <a:ext cx="1883771" cy="716364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8B4202-5033-8847-9549-FD12033863D4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568A6A20-78A7-024E-A441-EEAEDC7E8666}"/>
              </a:ext>
            </a:extLst>
          </p:cNvPr>
          <p:cNvSpPr txBox="1">
            <a:spLocks/>
          </p:cNvSpPr>
          <p:nvPr/>
        </p:nvSpPr>
        <p:spPr>
          <a:xfrm>
            <a:off x="0" y="3807029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COMMUNICATIONS/PUBLIC IMAGE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BF6F92-21A2-409C-BF1B-11C72A9DC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8180" y="986351"/>
            <a:ext cx="4135640" cy="1649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094AEB-4EED-3E4C-A4AC-CBF042277CB9}"/>
              </a:ext>
            </a:extLst>
          </p:cNvPr>
          <p:cNvSpPr txBox="1"/>
          <p:nvPr/>
        </p:nvSpPr>
        <p:spPr>
          <a:xfrm>
            <a:off x="944288" y="6366186"/>
            <a:ext cx="1520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April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4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7F3C2D-DC07-B146-9DE2-317DE38C6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437" y="346116"/>
            <a:ext cx="1781588" cy="710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9463D6-6FBC-1E4E-9161-9C73C63D5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284" y="2259588"/>
            <a:ext cx="10891432" cy="30635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408E3C-BCF3-1648-9758-4BC52CBA999A}"/>
              </a:ext>
            </a:extLst>
          </p:cNvPr>
          <p:cNvSpPr txBox="1"/>
          <p:nvPr/>
        </p:nvSpPr>
        <p:spPr>
          <a:xfrm>
            <a:off x="8724728" y="852179"/>
            <a:ext cx="3158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5"/>
              </a:rPr>
              <a:t>www.rotary7010.org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637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B2E135-BDFB-2896-C96C-6BD5CF426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1E8ACA-9EDE-6E8B-4FB0-DC52FFD00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437" y="346116"/>
            <a:ext cx="1781588" cy="710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D9BEF1-DEE9-3CA0-DE0F-DB66E42750F9}"/>
              </a:ext>
            </a:extLst>
          </p:cNvPr>
          <p:cNvSpPr txBox="1"/>
          <p:nvPr/>
        </p:nvSpPr>
        <p:spPr>
          <a:xfrm>
            <a:off x="9590315" y="6262379"/>
            <a:ext cx="260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4"/>
              </a:rPr>
              <a:t>www.rotary7010.org</a:t>
            </a:r>
            <a:endParaRPr lang="en-US" sz="2000" dirty="0"/>
          </a:p>
        </p:txBody>
      </p:sp>
      <p:pic>
        <p:nvPicPr>
          <p:cNvPr id="7" name="Picture 6" descr="A screenshot of a website&#10;&#10;AI-generated content may be incorrect.">
            <a:extLst>
              <a:ext uri="{FF2B5EF4-FFF2-40B4-BE49-F238E27FC236}">
                <a16:creationId xmlns:a16="http://schemas.microsoft.com/office/drawing/2014/main" id="{A162448B-774B-D477-6541-C68C65F66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25" y="0"/>
            <a:ext cx="7333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1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6CFC4D-8EB9-916B-EBC2-293551A0E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3270EF-AC08-0018-15D4-150613AD5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437" y="346116"/>
            <a:ext cx="1781588" cy="710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B07F09-3D67-93A9-287D-FA067EF16D56}"/>
              </a:ext>
            </a:extLst>
          </p:cNvPr>
          <p:cNvSpPr txBox="1"/>
          <p:nvPr/>
        </p:nvSpPr>
        <p:spPr>
          <a:xfrm>
            <a:off x="9590315" y="6262379"/>
            <a:ext cx="260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4"/>
              </a:rPr>
              <a:t>www.rotary7010.org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E98615-78A6-18A3-342D-6F6C7CE21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484" y="1869661"/>
            <a:ext cx="9711032" cy="410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8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82CE42-8A71-4792-9308-C39782EF85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5812" y="747107"/>
            <a:ext cx="5537200" cy="1914905"/>
          </a:xfr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CA" sz="2000" b="0" i="1" dirty="0">
                <a:solidFill>
                  <a:srgbClr val="051D43"/>
                </a:solidFill>
                <a:effectLst/>
                <a:latin typeface="Open Sans" panose="020B0606030504020204" pitchFamily="34" charset="0"/>
              </a:rPr>
              <a:t>An appealing,  well-organized website is key to attracting new members, </a:t>
            </a:r>
            <a:br>
              <a:rPr lang="en-CA" sz="2000" b="0" i="1" dirty="0">
                <a:solidFill>
                  <a:srgbClr val="051D43"/>
                </a:solidFill>
                <a:effectLst/>
                <a:latin typeface="Open Sans" panose="020B0606030504020204" pitchFamily="34" charset="0"/>
              </a:rPr>
            </a:br>
            <a:r>
              <a:rPr lang="en-CA" sz="2000" b="0" i="1" dirty="0">
                <a:solidFill>
                  <a:srgbClr val="051D43"/>
                </a:solidFill>
                <a:effectLst/>
                <a:latin typeface="Open Sans" panose="020B0606030504020204" pitchFamily="34" charset="0"/>
              </a:rPr>
              <a:t>supporting your fundraising efforts, </a:t>
            </a:r>
            <a:br>
              <a:rPr lang="en-CA" sz="2000" b="0" i="1" dirty="0">
                <a:solidFill>
                  <a:srgbClr val="051D43"/>
                </a:solidFill>
                <a:effectLst/>
                <a:latin typeface="Open Sans" panose="020B0606030504020204" pitchFamily="34" charset="0"/>
              </a:rPr>
            </a:br>
            <a:r>
              <a:rPr lang="en-CA" sz="2000" b="0" i="1" dirty="0">
                <a:solidFill>
                  <a:srgbClr val="051D43"/>
                </a:solidFill>
                <a:effectLst/>
                <a:latin typeface="Open Sans" panose="020B0606030504020204" pitchFamily="34" charset="0"/>
              </a:rPr>
              <a:t>“telling your story” and more.</a:t>
            </a:r>
            <a:endParaRPr lang="en-CA" sz="2000" b="0" i="0" dirty="0">
              <a:solidFill>
                <a:srgbClr val="051D4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CA54FD8-D8F1-41B7-A98B-567D122CA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00" y="4259532"/>
            <a:ext cx="4986867" cy="2016140"/>
          </a:xfrm>
        </p:spPr>
        <p:txBody>
          <a:bodyPr>
            <a:noAutofit/>
          </a:bodyPr>
          <a:lstStyle/>
          <a:p>
            <a:pPr algn="ctr"/>
            <a:r>
              <a:rPr lang="en-CA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District 7010</a:t>
            </a:r>
            <a:br>
              <a:rPr lang="en-CA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CA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Club Website Re-Design </a:t>
            </a:r>
            <a:br>
              <a:rPr lang="en-CA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br>
              <a:rPr lang="en-CA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 Program</a:t>
            </a:r>
            <a:endParaRPr lang="en-CA" sz="28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CA" sz="2400" b="1" i="0" dirty="0">
              <a:solidFill>
                <a:srgbClr val="FFC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06B60B-D919-B348-9C29-59ECBD664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801" y="602193"/>
            <a:ext cx="2041895" cy="81464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519B26B-2EA8-0A41-C646-3F64D7AC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" y="1613437"/>
            <a:ext cx="6096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DF9E9F-7EA0-D7C7-B777-50E1735C6A9D}"/>
              </a:ext>
            </a:extLst>
          </p:cNvPr>
          <p:cNvSpPr txBox="1"/>
          <p:nvPr/>
        </p:nvSpPr>
        <p:spPr>
          <a:xfrm>
            <a:off x="6295812" y="3122115"/>
            <a:ext cx="55372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0" i="0" dirty="0">
                <a:solidFill>
                  <a:srgbClr val="051D43"/>
                </a:solidFill>
                <a:effectLst/>
                <a:latin typeface="Open Sans" panose="020B0606030504020204" pitchFamily="34" charset="0"/>
              </a:rPr>
              <a:t>Back for 2025-2026 by popular demand!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rgbClr val="051D43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0" i="0" dirty="0">
                <a:solidFill>
                  <a:srgbClr val="051D43"/>
                </a:solidFill>
                <a:effectLst/>
                <a:latin typeface="Open Sans" panose="020B0606030504020204" pitchFamily="34" charset="0"/>
              </a:rPr>
              <a:t>Club Presidents, Secretaries and Public Image Chair, for clubs who have yet to participate, will receive an email in early July.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rgbClr val="051D43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0" i="0" dirty="0">
                <a:solidFill>
                  <a:srgbClr val="051D43"/>
                </a:solidFill>
                <a:effectLst/>
                <a:latin typeface="Open Sans" panose="020B0606030504020204" pitchFamily="34" charset="0"/>
              </a:rPr>
              <a:t>The first 8 clubs to sign up will be accepted.</a:t>
            </a:r>
          </a:p>
        </p:txBody>
      </p:sp>
    </p:spTree>
    <p:extLst>
      <p:ext uri="{BB962C8B-B14F-4D97-AF65-F5344CB8AC3E}">
        <p14:creationId xmlns:p14="http://schemas.microsoft.com/office/powerpoint/2010/main" val="213843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0B2E3C-C0C0-C14D-9361-BE9A30E2752D}"/>
              </a:ext>
            </a:extLst>
          </p:cNvPr>
          <p:cNvSpPr txBox="1"/>
          <p:nvPr/>
        </p:nvSpPr>
        <p:spPr>
          <a:xfrm>
            <a:off x="2862315" y="661900"/>
            <a:ext cx="603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DISTRICT CLUBRUNNER (Member Area)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F3C2D-DC07-B146-9DE2-317DE38C6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517" y="385880"/>
            <a:ext cx="2032830" cy="811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094083-7848-E349-9874-A3A2CFA8BAB0}"/>
              </a:ext>
            </a:extLst>
          </p:cNvPr>
          <p:cNvSpPr/>
          <p:nvPr/>
        </p:nvSpPr>
        <p:spPr>
          <a:xfrm>
            <a:off x="51896" y="1782771"/>
            <a:ext cx="59228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051D43"/>
                </a:solidFill>
                <a:latin typeface="arial" panose="020B0604020202020204" pitchFamily="34" charset="0"/>
              </a:rPr>
              <a:t>Visit our District ClubRunner &gt; </a:t>
            </a:r>
            <a:r>
              <a:rPr lang="en-CA" dirty="0">
                <a:solidFill>
                  <a:srgbClr val="039BE5"/>
                </a:solidFill>
                <a:latin typeface="arial" panose="020B0604020202020204" pitchFamily="34" charset="0"/>
                <a:hlinkClick r:id="rId4"/>
              </a:rPr>
              <a:t>Image Library</a:t>
            </a:r>
            <a:r>
              <a:rPr lang="en-CA" dirty="0">
                <a:solidFill>
                  <a:srgbClr val="051D43"/>
                </a:solidFill>
                <a:latin typeface="arial" panose="020B0604020202020204" pitchFamily="34" charset="0"/>
              </a:rPr>
              <a:t> to access RI images and images created in-house by the District.</a:t>
            </a:r>
            <a:endParaRPr lang="en-US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D4FA39-0AD1-3C4C-B08B-42A593260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03783"/>
            <a:ext cx="6039812" cy="4250433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A65B7C77-41A3-574D-8141-9AB97D089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650">
            <a:off x="3730483" y="3947313"/>
            <a:ext cx="4356310" cy="2444995"/>
          </a:xfrm>
          <a:prstGeom prst="rect">
            <a:avLst/>
          </a:prstGeom>
        </p:spPr>
      </p:pic>
      <p:pic>
        <p:nvPicPr>
          <p:cNvPr id="14" name="Picture 13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3CB4C619-DC1F-2046-AD5D-8F53A2AB98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1112">
            <a:off x="190497" y="3118531"/>
            <a:ext cx="3258089" cy="236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46299-C306-4D48-85E8-EA6A7A55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499" y="411341"/>
            <a:ext cx="7113209" cy="694516"/>
          </a:xfrm>
        </p:spPr>
        <p:txBody>
          <a:bodyPr>
            <a:normAutofit fontScale="90000"/>
          </a:bodyPr>
          <a:lstStyle/>
          <a:p>
            <a:br>
              <a:rPr lang="en-US" sz="3200" dirty="0"/>
            </a:br>
            <a:r>
              <a:rPr lang="en-US" sz="3200" dirty="0"/>
              <a:t>communications/public image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079D12-BA64-144E-87E0-BC99EBA16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979" y="316966"/>
            <a:ext cx="2213901" cy="8832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1FFB60-A86B-2F47-8533-FFAEBF549F12}"/>
              </a:ext>
            </a:extLst>
          </p:cNvPr>
          <p:cNvSpPr/>
          <p:nvPr/>
        </p:nvSpPr>
        <p:spPr>
          <a:xfrm>
            <a:off x="1230086" y="1589383"/>
            <a:ext cx="973182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dirty="0">
                <a:solidFill>
                  <a:srgbClr val="313537"/>
                </a:solidFill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We are here to support you and your Club…</a:t>
            </a:r>
          </a:p>
          <a:p>
            <a:pPr algn="ctr"/>
            <a:endParaRPr lang="en-CA" sz="2000" dirty="0">
              <a:solidFill>
                <a:srgbClr val="313537"/>
              </a:solidFill>
              <a:latin typeface="Open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71700" lvl="4" indent="-342900" algn="just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313537"/>
                </a:solidFill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Communications (internal/external) </a:t>
            </a:r>
          </a:p>
          <a:p>
            <a:pPr lvl="4" algn="just"/>
            <a:endParaRPr lang="en-CA" sz="2400" dirty="0">
              <a:solidFill>
                <a:srgbClr val="313537"/>
              </a:solidFill>
              <a:latin typeface="Open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71700" lvl="4" indent="-342900" algn="just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313537"/>
                </a:solidFill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Public Image</a:t>
            </a:r>
          </a:p>
          <a:p>
            <a:pPr lvl="4" algn="just"/>
            <a:endParaRPr lang="en-CA" sz="2400" dirty="0">
              <a:solidFill>
                <a:srgbClr val="313537"/>
              </a:solidFill>
              <a:latin typeface="Open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14550" lvl="4" indent="-285750" algn="just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313537"/>
                </a:solidFill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Website &amp; Social Media</a:t>
            </a:r>
          </a:p>
          <a:p>
            <a:pPr marL="2114550" lvl="4" indent="-285750" algn="just"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313537"/>
              </a:solidFill>
              <a:latin typeface="Open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14550" lvl="4" indent="-285750" algn="just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313537"/>
                </a:solidFill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ClubRunner [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support@clubrunner.ca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</a:t>
            </a:r>
          </a:p>
          <a:p>
            <a:pPr lvl="4" algn="just"/>
            <a:endParaRPr lang="en-CA" sz="2400" dirty="0">
              <a:solidFill>
                <a:srgbClr val="313537"/>
              </a:solidFill>
              <a:latin typeface="Open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CA" dirty="0">
              <a:solidFill>
                <a:srgbClr val="313537"/>
              </a:solidFill>
              <a:latin typeface="Open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CA" dirty="0">
              <a:solidFill>
                <a:srgbClr val="313537"/>
              </a:solidFill>
              <a:latin typeface="Open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CA" dirty="0">
                <a:solidFill>
                  <a:srgbClr val="313537"/>
                </a:solidFill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PDG Bill Hagborg, Director</a:t>
            </a:r>
          </a:p>
          <a:p>
            <a:pPr algn="ctr"/>
            <a:r>
              <a:rPr lang="en-CA" dirty="0">
                <a:solidFill>
                  <a:srgbClr val="313537"/>
                </a:solidFill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bhagborg77@gmail.com</a:t>
            </a:r>
            <a:r>
              <a:rPr lang="en-CA" dirty="0">
                <a:solidFill>
                  <a:srgbClr val="313537"/>
                </a:solidFill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CA" dirty="0">
              <a:solidFill>
                <a:srgbClr val="313537"/>
              </a:solidFill>
              <a:latin typeface="Open San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8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98132"/>
            <a:ext cx="11506200" cy="606886"/>
          </a:xfrm>
        </p:spPr>
        <p:txBody>
          <a:bodyPr>
            <a:normAutofit/>
          </a:bodyPr>
          <a:lstStyle/>
          <a:p>
            <a:r>
              <a:rPr lang="en-US" sz="2800" dirty="0"/>
              <a:t>Rotary’s public image…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B7966-BB96-406A-A039-7E3F35657C41}"/>
              </a:ext>
            </a:extLst>
          </p:cNvPr>
          <p:cNvSpPr/>
          <p:nvPr/>
        </p:nvSpPr>
        <p:spPr>
          <a:xfrm>
            <a:off x="380999" y="2223659"/>
            <a:ext cx="112691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CA" dirty="0"/>
              <a:t>Rotary’s public image isn’t just what we think of ourselves. It’s also what people </a:t>
            </a:r>
            <a:r>
              <a:rPr lang="en-CA" b="1" dirty="0"/>
              <a:t>outside</a:t>
            </a:r>
            <a:r>
              <a:rPr lang="en-CA" dirty="0"/>
              <a:t> of Rotary think about us. </a:t>
            </a:r>
          </a:p>
          <a:p>
            <a:pPr fontAlgn="base"/>
            <a:endParaRPr lang="en-CA" dirty="0"/>
          </a:p>
          <a:p>
            <a:pPr fontAlgn="base"/>
            <a:r>
              <a:rPr lang="en-CA" dirty="0"/>
              <a:t>Getting people to </a:t>
            </a:r>
            <a:r>
              <a:rPr lang="en-CA" b="1" dirty="0"/>
              <a:t>recognize Rotary’s name &gt; our brand, our tagline,</a:t>
            </a:r>
            <a:r>
              <a:rPr lang="en-CA" dirty="0"/>
              <a:t> is a start, but our work needs to go further. </a:t>
            </a:r>
          </a:p>
          <a:p>
            <a:pPr fontAlgn="base"/>
            <a:endParaRPr lang="en-CA" dirty="0"/>
          </a:p>
          <a:p>
            <a:pPr fontAlgn="base"/>
            <a:endParaRPr lang="en-CA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CD07F2D-DBB5-7C4D-9C01-8D6DFB390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9" y="4124204"/>
            <a:ext cx="3935836" cy="147979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F7BF62B2-EEC8-6843-9CCB-42ED3FDE8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88" y="4298708"/>
            <a:ext cx="5532143" cy="113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98132"/>
            <a:ext cx="11506200" cy="606886"/>
          </a:xfrm>
        </p:spPr>
        <p:txBody>
          <a:bodyPr>
            <a:normAutofit/>
          </a:bodyPr>
          <a:lstStyle/>
          <a:p>
            <a:r>
              <a:rPr lang="en-US" sz="2800" dirty="0"/>
              <a:t>PROMOTING ROTARY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B7966-BB96-406A-A039-7E3F35657C41}"/>
              </a:ext>
            </a:extLst>
          </p:cNvPr>
          <p:cNvSpPr/>
          <p:nvPr/>
        </p:nvSpPr>
        <p:spPr>
          <a:xfrm>
            <a:off x="381001" y="1684644"/>
            <a:ext cx="112691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/>
              <a:t>Talking about Rotary</a:t>
            </a:r>
            <a:r>
              <a:rPr lang="en-CA" dirty="0"/>
              <a:t> in ways that explain what we do and the impact we make is essential to enhancing people’s understanding, appreciation and support - </a:t>
            </a:r>
            <a:r>
              <a:rPr lang="en-CA" b="1" dirty="0"/>
              <a:t>inspiring them to get involved</a:t>
            </a:r>
            <a:r>
              <a:rPr lang="en-CA" dirty="0"/>
              <a:t> – as 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</a:rPr>
              <a:t>members, volunteers, partners, and donors.</a:t>
            </a:r>
          </a:p>
          <a:p>
            <a:pPr fontAlgn="base"/>
            <a:endParaRPr lang="en-CA" dirty="0"/>
          </a:p>
          <a:p>
            <a:pPr fontAlgn="base"/>
            <a:r>
              <a:rPr lang="en-CA" dirty="0"/>
              <a:t>Promoting Rotary to the public can be as simple as wearing your Rotary pin or as elaborate as organizing an integrated marketing campaign. </a:t>
            </a:r>
          </a:p>
          <a:p>
            <a:pPr fontAlgn="base"/>
            <a:endParaRPr lang="en-CA" dirty="0"/>
          </a:p>
          <a:p>
            <a:pPr fontAlgn="base"/>
            <a:r>
              <a:rPr lang="en-CA" dirty="0"/>
              <a:t>“</a:t>
            </a:r>
            <a:r>
              <a:rPr lang="en-CA" b="1" i="1" dirty="0"/>
              <a:t>Telling our story</a:t>
            </a:r>
            <a:r>
              <a:rPr lang="en-CA" dirty="0"/>
              <a:t>”…</a:t>
            </a:r>
          </a:p>
          <a:p>
            <a:pPr marL="742950" lvl="1" indent="-285750" fontAlgn="base">
              <a:buFont typeface="Wingdings" pitchFamily="2" charset="2"/>
              <a:buChar char="ü"/>
            </a:pPr>
            <a:r>
              <a:rPr lang="en-CA" dirty="0"/>
              <a:t>Elevator Speech</a:t>
            </a:r>
          </a:p>
          <a:p>
            <a:pPr marL="742950" lvl="1" indent="-285750" fontAlgn="base">
              <a:buFont typeface="Wingdings" pitchFamily="2" charset="2"/>
              <a:buChar char="ü"/>
            </a:pPr>
            <a:r>
              <a:rPr lang="en-CA" dirty="0"/>
              <a:t>Website, Social Media (Club, District, My Rotary – Rotary Showcase) - stories, videos…</a:t>
            </a:r>
          </a:p>
          <a:p>
            <a:pPr marL="742950" lvl="1" indent="-285750" fontAlgn="base">
              <a:buFont typeface="Wingdings" pitchFamily="2" charset="2"/>
              <a:buChar char="ü"/>
            </a:pPr>
            <a:r>
              <a:rPr lang="en-CA" dirty="0"/>
              <a:t>Media releases, invites</a:t>
            </a:r>
          </a:p>
          <a:p>
            <a:pPr marL="742950" lvl="1" indent="-285750" fontAlgn="base">
              <a:buFont typeface="Wingdings" pitchFamily="2" charset="2"/>
              <a:buChar char="ü"/>
            </a:pPr>
            <a:r>
              <a:rPr lang="en-CA" dirty="0"/>
              <a:t>‘Inclusive’ club meetings, functions…</a:t>
            </a:r>
          </a:p>
          <a:p>
            <a:pPr marL="742950" lvl="1" indent="-285750" fontAlgn="base">
              <a:buFont typeface="Wingdings" pitchFamily="2" charset="2"/>
              <a:buChar char="ü"/>
            </a:pPr>
            <a:r>
              <a:rPr lang="en-CA" dirty="0"/>
              <a:t>Speaking engagements - non-Rotarians</a:t>
            </a:r>
          </a:p>
          <a:p>
            <a:pPr lvl="1" fontAlgn="base"/>
            <a:endParaRPr lang="en-CA" dirty="0"/>
          </a:p>
          <a:p>
            <a:pPr fontAlgn="base"/>
            <a:r>
              <a:rPr lang="en-CA" dirty="0"/>
              <a:t>Communications/Public Image Team – public image strategies, website and social media champion(s)</a:t>
            </a:r>
          </a:p>
          <a:p>
            <a:pPr fontAlgn="base"/>
            <a:endParaRPr lang="en-CA" dirty="0"/>
          </a:p>
          <a:p>
            <a:pPr algn="ctr" fontAlgn="base"/>
            <a:r>
              <a:rPr lang="en-CA" b="1" i="1" dirty="0"/>
              <a:t>WE ALL HAVE A PART TO PLAY IN PROMOTING ROTARY!</a:t>
            </a:r>
          </a:p>
        </p:txBody>
      </p:sp>
    </p:spTree>
    <p:extLst>
      <p:ext uri="{BB962C8B-B14F-4D97-AF65-F5344CB8AC3E}">
        <p14:creationId xmlns:p14="http://schemas.microsoft.com/office/powerpoint/2010/main" val="37856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C8EC2-5AB7-4552-8482-08551A26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38966"/>
            <a:ext cx="7402606" cy="654284"/>
          </a:xfrm>
        </p:spPr>
        <p:txBody>
          <a:bodyPr/>
          <a:lstStyle/>
          <a:p>
            <a:r>
              <a:rPr lang="en-US" sz="3200" i="1" dirty="0"/>
              <a:t>Start the learning process…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419C22-DED9-E347-97CF-180D95242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96829"/>
            <a:ext cx="7264181" cy="506009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735A1FC-812E-9C48-BCF1-88A6122B1BC3}"/>
              </a:ext>
            </a:extLst>
          </p:cNvPr>
          <p:cNvSpPr/>
          <p:nvPr/>
        </p:nvSpPr>
        <p:spPr>
          <a:xfrm>
            <a:off x="452680" y="5902060"/>
            <a:ext cx="1797627" cy="71697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6E1D8E8-A2CF-0047-B9B5-A2F489E4D2CD}"/>
              </a:ext>
            </a:extLst>
          </p:cNvPr>
          <p:cNvSpPr/>
          <p:nvPr/>
        </p:nvSpPr>
        <p:spPr>
          <a:xfrm>
            <a:off x="4387478" y="5828587"/>
            <a:ext cx="2044700" cy="79044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F5E54C7-3265-9945-97C9-0148F5FF3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095" y="2487360"/>
            <a:ext cx="3803208" cy="1295457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93B58B9-FC69-0349-86F9-4BDD31246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439" y="3868650"/>
            <a:ext cx="5275561" cy="23551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4C69B2-9161-65AC-8722-38D2A35B5306}"/>
              </a:ext>
            </a:extLst>
          </p:cNvPr>
          <p:cNvSpPr txBox="1"/>
          <p:nvPr/>
        </p:nvSpPr>
        <p:spPr>
          <a:xfrm>
            <a:off x="7430416" y="1553757"/>
            <a:ext cx="4040313" cy="64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https://my.rotary.org/en/learning-reference/learn-topic/public-relations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58F4DC-8E25-2041-3857-74DE1B738F89}"/>
              </a:ext>
            </a:extLst>
          </p:cNvPr>
          <p:cNvSpPr txBox="1"/>
          <p:nvPr/>
        </p:nvSpPr>
        <p:spPr>
          <a:xfrm>
            <a:off x="342900" y="965187"/>
            <a:ext cx="216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www.my.rotary.org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21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BCDA979-2474-4948-9839-125092BBC932}"/>
              </a:ext>
            </a:extLst>
          </p:cNvPr>
          <p:cNvSpPr txBox="1"/>
          <p:nvPr/>
        </p:nvSpPr>
        <p:spPr>
          <a:xfrm>
            <a:off x="380999" y="298132"/>
            <a:ext cx="379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ROTARY: Resources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35D4CD-E1BD-C8D8-D019-B2B7022D909A}"/>
              </a:ext>
            </a:extLst>
          </p:cNvPr>
          <p:cNvSpPr txBox="1"/>
          <p:nvPr/>
        </p:nvSpPr>
        <p:spPr>
          <a:xfrm>
            <a:off x="4451984" y="344298"/>
            <a:ext cx="216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www.my.rotary.org</a:t>
            </a:r>
            <a:endParaRPr lang="en-US" dirty="0"/>
          </a:p>
        </p:txBody>
      </p:sp>
      <p:pic>
        <p:nvPicPr>
          <p:cNvPr id="14" name="Picture 13" descr="A picture containing text, screenshot, person, screen&#10;&#10;Description automatically generated">
            <a:extLst>
              <a:ext uri="{FF2B5EF4-FFF2-40B4-BE49-F238E27FC236}">
                <a16:creationId xmlns:a16="http://schemas.microsoft.com/office/drawing/2014/main" id="{7C0AE5DE-77B5-21F9-8E55-37A3E5518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9797"/>
            <a:ext cx="7766838" cy="5119200"/>
          </a:xfrm>
          <a:prstGeom prst="rect">
            <a:avLst/>
          </a:prstGeom>
        </p:spPr>
      </p:pic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5141489-F1EA-6531-0351-1156BCB7F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68" y="2318329"/>
            <a:ext cx="5827556" cy="453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C8EC2-5AB7-4552-8482-08551A26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8" y="726707"/>
            <a:ext cx="5652247" cy="665173"/>
          </a:xfrm>
        </p:spPr>
        <p:txBody>
          <a:bodyPr>
            <a:normAutofit/>
          </a:bodyPr>
          <a:lstStyle/>
          <a:p>
            <a:r>
              <a:rPr lang="en-US" sz="2800" i="1" cap="none" dirty="0"/>
              <a:t>Create Personalized Graphics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DA94FE-4655-479C-8483-552248971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006" y="2325179"/>
            <a:ext cx="3352800" cy="4377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0B2E3C-C0C0-C14D-9361-BE9A30E2752D}"/>
              </a:ext>
            </a:extLst>
          </p:cNvPr>
          <p:cNvSpPr txBox="1"/>
          <p:nvPr/>
        </p:nvSpPr>
        <p:spPr>
          <a:xfrm>
            <a:off x="381000" y="308357"/>
            <a:ext cx="402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ROTARY: Brand Center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F6E70B-F946-612B-F102-748D09617AA5}"/>
              </a:ext>
            </a:extLst>
          </p:cNvPr>
          <p:cNvSpPr txBox="1"/>
          <p:nvPr/>
        </p:nvSpPr>
        <p:spPr>
          <a:xfrm>
            <a:off x="5013690" y="357375"/>
            <a:ext cx="216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www.my.rotary.org</a:t>
            </a:r>
            <a:endParaRPr lang="en-US" dirty="0"/>
          </a:p>
        </p:txBody>
      </p:sp>
      <p:pic>
        <p:nvPicPr>
          <p:cNvPr id="9" name="Picture 8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3D1938F7-8634-0322-9C81-7A2D950AA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" y="1572528"/>
            <a:ext cx="7772400" cy="5129918"/>
          </a:xfrm>
          <a:prstGeom prst="rect">
            <a:avLst/>
          </a:prstGeom>
        </p:spPr>
      </p:pic>
      <p:pic>
        <p:nvPicPr>
          <p:cNvPr id="10" name="Picture 9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5198D2A2-7218-3209-0E66-1F692A770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5471">
            <a:off x="7403788" y="763440"/>
            <a:ext cx="4428565" cy="152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5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7F3C2D-DC07-B146-9DE2-317DE38C6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438" y="325485"/>
            <a:ext cx="2225402" cy="8878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408E3C-BCF3-1648-9758-4BC52CBA999A}"/>
              </a:ext>
            </a:extLst>
          </p:cNvPr>
          <p:cNvSpPr txBox="1"/>
          <p:nvPr/>
        </p:nvSpPr>
        <p:spPr>
          <a:xfrm>
            <a:off x="9182667" y="6208915"/>
            <a:ext cx="2614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4"/>
              </a:rPr>
              <a:t>www.rotary7010.org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C8DEE4-CBC3-9D44-A26E-CDA00F204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391" y="1613449"/>
            <a:ext cx="9160733" cy="4595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AF61A0-3AE4-F5F5-44A1-9FC372F68142}"/>
              </a:ext>
            </a:extLst>
          </p:cNvPr>
          <p:cNvSpPr txBox="1"/>
          <p:nvPr/>
        </p:nvSpPr>
        <p:spPr>
          <a:xfrm>
            <a:off x="3123509" y="538579"/>
            <a:ext cx="129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Website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3CD5B-23FC-A616-0EBE-ED69AF330CBE}"/>
              </a:ext>
            </a:extLst>
          </p:cNvPr>
          <p:cNvSpPr txBox="1"/>
          <p:nvPr/>
        </p:nvSpPr>
        <p:spPr>
          <a:xfrm>
            <a:off x="9298124" y="3244334"/>
            <a:ext cx="2499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/>
              <a:t>Serves 2 roles…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10CD5-5454-7E76-D666-198E62D8A0A5}"/>
              </a:ext>
            </a:extLst>
          </p:cNvPr>
          <p:cNvSpPr txBox="1"/>
          <p:nvPr/>
        </p:nvSpPr>
        <p:spPr>
          <a:xfrm>
            <a:off x="5575761" y="584745"/>
            <a:ext cx="2986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www.rotary7010</a:t>
            </a:r>
            <a:r>
              <a:rPr lang="en-US" sz="1800" dirty="0">
                <a:hlinkClick r:id="rId4"/>
              </a:rPr>
              <a:t>.</a:t>
            </a:r>
            <a:r>
              <a:rPr lang="en-US" sz="2400" dirty="0">
                <a:hlinkClick r:id="rId4"/>
              </a:rPr>
              <a:t>org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75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7F3C2D-DC07-B146-9DE2-317DE38C6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438" y="346116"/>
            <a:ext cx="2331058" cy="9300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408E3C-BCF3-1648-9758-4BC52CBA999A}"/>
              </a:ext>
            </a:extLst>
          </p:cNvPr>
          <p:cNvSpPr txBox="1"/>
          <p:nvPr/>
        </p:nvSpPr>
        <p:spPr>
          <a:xfrm>
            <a:off x="4019901" y="876013"/>
            <a:ext cx="2614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4"/>
              </a:rPr>
              <a:t>www.rotary7010.org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4F209-C049-DD42-B30C-AEE15F155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3" y="1646112"/>
            <a:ext cx="5183256" cy="3200400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D6562721-6CA5-3E4B-BE73-92893EC9B94F}"/>
              </a:ext>
            </a:extLst>
          </p:cNvPr>
          <p:cNvSpPr/>
          <p:nvPr/>
        </p:nvSpPr>
        <p:spPr>
          <a:xfrm rot="21080860">
            <a:off x="1964564" y="1658182"/>
            <a:ext cx="175280" cy="195875"/>
          </a:xfrm>
          <a:prstGeom prst="downArrow">
            <a:avLst/>
          </a:prstGeom>
          <a:solidFill>
            <a:srgbClr val="00B0F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D7DE60-DD12-2F4B-8115-3AC9CCD10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7140" y="1631398"/>
            <a:ext cx="3377675" cy="4326344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C13A990B-1A0A-574A-91A6-D481DCC0D8CB}"/>
              </a:ext>
            </a:extLst>
          </p:cNvPr>
          <p:cNvSpPr/>
          <p:nvPr/>
        </p:nvSpPr>
        <p:spPr>
          <a:xfrm rot="696176">
            <a:off x="4721088" y="3627712"/>
            <a:ext cx="203323" cy="246628"/>
          </a:xfrm>
          <a:prstGeom prst="downArrow">
            <a:avLst/>
          </a:prstGeom>
          <a:solidFill>
            <a:srgbClr val="00B0F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E7B9E8-CD94-124A-8795-6AD902CDB6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00" y="1646112"/>
            <a:ext cx="3242545" cy="4439999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9BF8811F-88D6-414B-BAF5-E4557019FC1A}"/>
              </a:ext>
            </a:extLst>
          </p:cNvPr>
          <p:cNvSpPr/>
          <p:nvPr/>
        </p:nvSpPr>
        <p:spPr>
          <a:xfrm>
            <a:off x="8583078" y="1581012"/>
            <a:ext cx="186849" cy="285115"/>
          </a:xfrm>
          <a:prstGeom prst="downArrow">
            <a:avLst/>
          </a:prstGeom>
          <a:solidFill>
            <a:srgbClr val="00B0F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BA6CB1-B333-4914-3D4B-5372AE8B2EC9}"/>
              </a:ext>
            </a:extLst>
          </p:cNvPr>
          <p:cNvSpPr txBox="1"/>
          <p:nvPr/>
        </p:nvSpPr>
        <p:spPr>
          <a:xfrm>
            <a:off x="3000575" y="441170"/>
            <a:ext cx="456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Rotary International District 7010 Website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9EA595-5CFF-A7F9-60E2-5BD3DA40B62B}"/>
              </a:ext>
            </a:extLst>
          </p:cNvPr>
          <p:cNvSpPr txBox="1"/>
          <p:nvPr/>
        </p:nvSpPr>
        <p:spPr>
          <a:xfrm>
            <a:off x="98124" y="5216501"/>
            <a:ext cx="5183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sz="2400" dirty="0"/>
              <a:t>Promote and educate awareness about Rotary – to BOTH non-Rotarians AND Rotarians.</a:t>
            </a:r>
          </a:p>
        </p:txBody>
      </p:sp>
    </p:spTree>
    <p:extLst>
      <p:ext uri="{BB962C8B-B14F-4D97-AF65-F5344CB8AC3E}">
        <p14:creationId xmlns:p14="http://schemas.microsoft.com/office/powerpoint/2010/main" val="265684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7F3C2D-DC07-B146-9DE2-317DE38C6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597" y="267878"/>
            <a:ext cx="1734119" cy="691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408E3C-BCF3-1648-9758-4BC52CBA999A}"/>
              </a:ext>
            </a:extLst>
          </p:cNvPr>
          <p:cNvSpPr txBox="1"/>
          <p:nvPr/>
        </p:nvSpPr>
        <p:spPr>
          <a:xfrm>
            <a:off x="425597" y="981305"/>
            <a:ext cx="2614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4"/>
              </a:rPr>
              <a:t>www.rotary7010.org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1C57B-B843-DD61-4342-15143EF86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9801" y="1469572"/>
            <a:ext cx="6957212" cy="5388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60353A-AEB1-F577-661A-6814D972C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8450" y="267878"/>
            <a:ext cx="2768600" cy="10090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8CBAA3-3D20-1DE4-04B8-1BB8FFF3E9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3263" y="237303"/>
            <a:ext cx="5118100" cy="1070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172BB4-AF67-DC07-CD0E-34EF41251119}"/>
              </a:ext>
            </a:extLst>
          </p:cNvPr>
          <p:cNvSpPr txBox="1"/>
          <p:nvPr/>
        </p:nvSpPr>
        <p:spPr>
          <a:xfrm>
            <a:off x="350385" y="1659577"/>
            <a:ext cx="4624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pPr marL="457200" indent="-457200">
              <a:buFont typeface="+mj-lt"/>
              <a:buAutoNum type="arabicPeriod" startAt="2"/>
            </a:pPr>
            <a:r>
              <a:rPr lang="en-CA" sz="2400" dirty="0"/>
              <a:t>Members’ &gt; Resources/Tools             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511CD-19F1-DF48-25D8-22110A855F45}"/>
              </a:ext>
            </a:extLst>
          </p:cNvPr>
          <p:cNvSpPr txBox="1"/>
          <p:nvPr/>
        </p:nvSpPr>
        <p:spPr>
          <a:xfrm>
            <a:off x="628434" y="2951654"/>
            <a:ext cx="42216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Most of the resources and documents do not require Member Login to access.</a:t>
            </a:r>
          </a:p>
          <a:p>
            <a:endParaRPr lang="en-US" sz="2000" dirty="0"/>
          </a:p>
          <a:p>
            <a:r>
              <a:rPr lang="en-US" sz="2000" dirty="0"/>
              <a:t>Those consider to be for “Members only:” require Login &gt; Member Area (ClubRunner) = Intranet Site.</a:t>
            </a:r>
          </a:p>
        </p:txBody>
      </p:sp>
    </p:spTree>
    <p:extLst>
      <p:ext uri="{BB962C8B-B14F-4D97-AF65-F5344CB8AC3E}">
        <p14:creationId xmlns:p14="http://schemas.microsoft.com/office/powerpoint/2010/main" val="14927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13861</TotalTime>
  <Words>747</Words>
  <Application>Microsoft Macintosh PowerPoint</Application>
  <PresentationFormat>Widescreen</PresentationFormat>
  <Paragraphs>108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</vt:lpstr>
      <vt:lpstr>Calibri</vt:lpstr>
      <vt:lpstr>Open Sans</vt:lpstr>
      <vt:lpstr>Wingdings</vt:lpstr>
      <vt:lpstr>Office Theme</vt:lpstr>
      <vt:lpstr>PowerPoint Presentation</vt:lpstr>
      <vt:lpstr>Rotary’s public image…</vt:lpstr>
      <vt:lpstr>PROMOTING ROTARY</vt:lpstr>
      <vt:lpstr>Start the learning process…</vt:lpstr>
      <vt:lpstr>PowerPoint Presentation</vt:lpstr>
      <vt:lpstr>Create Personalized Graphics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communications/public image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Bill Hagborg</cp:lastModifiedBy>
  <cp:revision>340</cp:revision>
  <cp:lastPrinted>2023-04-07T18:48:59Z</cp:lastPrinted>
  <dcterms:created xsi:type="dcterms:W3CDTF">2019-11-18T03:22:22Z</dcterms:created>
  <dcterms:modified xsi:type="dcterms:W3CDTF">2025-03-30T13:08:50Z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