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63" r:id="rId4"/>
    <p:sldId id="260" r:id="rId5"/>
    <p:sldId id="261" r:id="rId6"/>
    <p:sldId id="264" r:id="rId7"/>
    <p:sldId id="269" r:id="rId8"/>
    <p:sldId id="268" r:id="rId9"/>
    <p:sldId id="266" r:id="rId10"/>
    <p:sldId id="267" r:id="rId11"/>
    <p:sldId id="270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A077C-0ECA-7F49-B3C4-D6881D21228D}" type="datetimeFigureOut">
              <a:rPr lang="en-US" smtClean="0"/>
              <a:t>3/17/19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35694-01D7-5844-9BF0-A1420D69F8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4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DEE0-62B0-4A62-BFF4-132639970D8F}" type="datetimeFigureOut">
              <a:rPr lang="en-US" smtClean="0"/>
              <a:t>3/17/19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927C-F529-40A5-8510-1E3CE45C51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DEE0-62B0-4A62-BFF4-132639970D8F}" type="datetimeFigureOut">
              <a:rPr lang="en-US" smtClean="0"/>
              <a:t>3/17/19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927C-F529-40A5-8510-1E3CE45C51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DEE0-62B0-4A62-BFF4-132639970D8F}" type="datetimeFigureOut">
              <a:rPr lang="en-US" smtClean="0"/>
              <a:t>3/17/19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927C-F529-40A5-8510-1E3CE45C518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DEE0-62B0-4A62-BFF4-132639970D8F}" type="datetimeFigureOut">
              <a:rPr lang="en-US" smtClean="0"/>
              <a:t>3/17/19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927C-F529-40A5-8510-1E3CE45C51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DEE0-62B0-4A62-BFF4-132639970D8F}" type="datetimeFigureOut">
              <a:rPr lang="en-US" smtClean="0"/>
              <a:t>3/17/19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927C-F529-40A5-8510-1E3CE45C51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DEE0-62B0-4A62-BFF4-132639970D8F}" type="datetimeFigureOut">
              <a:rPr lang="en-US" smtClean="0"/>
              <a:t>3/17/19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927C-F529-40A5-8510-1E3CE45C51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DEE0-62B0-4A62-BFF4-132639970D8F}" type="datetimeFigureOut">
              <a:rPr lang="en-US" smtClean="0"/>
              <a:t>3/17/19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927C-F529-40A5-8510-1E3CE45C51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DEE0-62B0-4A62-BFF4-132639970D8F}" type="datetimeFigureOut">
              <a:rPr lang="en-US" smtClean="0"/>
              <a:t>3/17/19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927C-F529-40A5-8510-1E3CE45C51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DEE0-62B0-4A62-BFF4-132639970D8F}" type="datetimeFigureOut">
              <a:rPr lang="en-US" smtClean="0"/>
              <a:t>3/17/19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927C-F529-40A5-8510-1E3CE45C518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DEE0-62B0-4A62-BFF4-132639970D8F}" type="datetimeFigureOut">
              <a:rPr lang="en-US" smtClean="0"/>
              <a:t>3/17/19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927C-F529-40A5-8510-1E3CE45C51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4DEE0-62B0-4A62-BFF4-132639970D8F}" type="datetimeFigureOut">
              <a:rPr lang="en-US" smtClean="0"/>
              <a:t>3/17/19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8927C-F529-40A5-8510-1E3CE45C51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DF4DEE0-62B0-4A62-BFF4-132639970D8F}" type="datetimeFigureOut">
              <a:rPr lang="en-US" smtClean="0"/>
              <a:t>3/17/19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F8927C-F529-40A5-8510-1E3CE45C51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00659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PDG Margaret Walton</a:t>
            </a:r>
          </a:p>
          <a:p>
            <a:r>
              <a:rPr lang="en-US" b="1" dirty="0"/>
              <a:t>District Foundation Chair</a:t>
            </a:r>
          </a:p>
          <a:p>
            <a:endParaRPr lang="en-US" b="1" dirty="0"/>
          </a:p>
          <a:p>
            <a:r>
              <a:rPr lang="en-US" b="1" dirty="0"/>
              <a:t>Kim Giffen</a:t>
            </a:r>
          </a:p>
          <a:p>
            <a:r>
              <a:rPr lang="en-US" b="1" dirty="0"/>
              <a:t>District Grant Subcommittee Chair, </a:t>
            </a:r>
          </a:p>
          <a:p>
            <a:r>
              <a:rPr lang="en-US" b="1" dirty="0"/>
              <a:t>Rotary District 7010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28600"/>
            <a:ext cx="2642626" cy="99596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Foundation Grants Seminar 2019/20</a:t>
            </a:r>
            <a:br>
              <a:rPr lang="en-US" dirty="0"/>
            </a:br>
            <a:r>
              <a:rPr lang="en-US" dirty="0"/>
              <a:t>Module 3:</a:t>
            </a:r>
            <a:br>
              <a:rPr lang="en-US" dirty="0"/>
            </a:br>
            <a:r>
              <a:rPr lang="en-US" dirty="0"/>
              <a:t>District Grants</a:t>
            </a:r>
          </a:p>
        </p:txBody>
      </p:sp>
    </p:spTree>
    <p:extLst>
      <p:ext uri="{BB962C8B-B14F-4D97-AF65-F5344CB8AC3E}">
        <p14:creationId xmlns:p14="http://schemas.microsoft.com/office/powerpoint/2010/main" val="87188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800"/>
            <a:ext cx="2642626" cy="99596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81000"/>
            <a:ext cx="5943600" cy="1338072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How to Administer a District Grant</a:t>
            </a:r>
            <a:br>
              <a:rPr lang="en-US" sz="3200" b="1" dirty="0"/>
            </a:br>
            <a:r>
              <a:rPr lang="en-US" sz="3200" i="1" dirty="0"/>
              <a:t>Stewardship and Closeout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514600"/>
            <a:ext cx="7772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Stewardship is the responsible management and oversight of Foundation funds, including: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Supervision of Rotarians involved with handling of funds.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Review of financial records and oversight of funds.  </a:t>
            </a:r>
            <a:r>
              <a:rPr lang="en-US" sz="2000" i="1" dirty="0"/>
              <a:t>(The District will maintain records for five years, but it is recommended that the Club maintain all records as well.)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Oversight of funds.  </a:t>
            </a:r>
            <a:r>
              <a:rPr lang="en-US" sz="2000" i="1" dirty="0"/>
              <a:t>(These funds were donated for humanitarian purposes and must be treated appropriately.)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Reporting any irregularities.  (</a:t>
            </a:r>
            <a:r>
              <a:rPr lang="en-US" sz="2000" i="1" dirty="0"/>
              <a:t>A conflict of interest exists when a Rotarian benefits financially or personally from the grant.)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/>
              <a:t>District 7010 has a stewardship committee which provides oversight to the use of foundation funds. </a:t>
            </a:r>
            <a:endParaRPr lang="en-US" sz="2000" dirty="0"/>
          </a:p>
          <a:p>
            <a:pPr marL="342900" indent="-342900"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3930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Now that you are done the modules for certification please go to the district website under </a:t>
            </a:r>
            <a:r>
              <a:rPr lang="en-US" u="sng" dirty="0"/>
              <a:t>resources/tools</a:t>
            </a:r>
            <a:r>
              <a:rPr lang="en-US" dirty="0"/>
              <a:t> Then </a:t>
            </a:r>
            <a:r>
              <a:rPr lang="en-US" u="sng" dirty="0"/>
              <a:t>Foundation resources/tools </a:t>
            </a:r>
            <a:r>
              <a:rPr lang="en-US" dirty="0"/>
              <a:t>and complete the district grant questionnaire.   </a:t>
            </a:r>
          </a:p>
          <a:p>
            <a:r>
              <a:rPr lang="en-US" dirty="0"/>
              <a:t>While you are there print off the MOU and have it signed by your current President and President-Elect. Please indicate your club name on the form. </a:t>
            </a:r>
          </a:p>
          <a:p>
            <a:r>
              <a:rPr lang="en-US" dirty="0"/>
              <a:t>Scan it and email to:  PDG Margaret Walton</a:t>
            </a:r>
          </a:p>
          <a:p>
            <a:pPr lvl="1"/>
            <a:r>
              <a:rPr lang="en-US" dirty="0"/>
              <a:t>mwalton7010dg16.17@gmail.com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4953000" cy="1252728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800"/>
            <a:ext cx="2642626" cy="99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1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800"/>
            <a:ext cx="2642626" cy="99596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5486400" cy="1338072"/>
          </a:xfrm>
        </p:spPr>
        <p:txBody>
          <a:bodyPr>
            <a:normAutofit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466570"/>
            <a:ext cx="5486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PDG Margaret Walton, </a:t>
            </a:r>
          </a:p>
          <a:p>
            <a:pPr algn="ctr"/>
            <a:r>
              <a:rPr lang="en-US" sz="2400" dirty="0"/>
              <a:t>District </a:t>
            </a:r>
            <a:r>
              <a:rPr lang="en-US" sz="2400"/>
              <a:t>Foundation Chair</a:t>
            </a:r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Kim Giffen, District Grants </a:t>
            </a:r>
          </a:p>
          <a:p>
            <a:pPr algn="ctr"/>
            <a:r>
              <a:rPr lang="en-US" sz="2400" dirty="0"/>
              <a:t>Subcommittee Chair</a:t>
            </a:r>
          </a:p>
          <a:p>
            <a:pPr algn="ctr"/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71" y="3084141"/>
            <a:ext cx="3048000" cy="23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413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800"/>
            <a:ext cx="2642626" cy="99596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5486400" cy="1338072"/>
          </a:xfrm>
        </p:spPr>
        <p:txBody>
          <a:bodyPr>
            <a:normAutofit/>
          </a:bodyPr>
          <a:lstStyle/>
          <a:p>
            <a:r>
              <a:rPr lang="en-US" sz="3600" dirty="0"/>
              <a:t>Objectives of this Module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7800" y="2514600"/>
            <a:ext cx="6477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/>
              <a:t>Learn how your Club can “qualify” to apply for a Rotary Foundation District grant.</a:t>
            </a:r>
          </a:p>
          <a:p>
            <a:pPr marL="342900" indent="-342900">
              <a:buAutoNum type="arabicPeriod"/>
            </a:pPr>
            <a:r>
              <a:rPr lang="en-US" sz="2800" dirty="0"/>
              <a:t>Learn when and how to apply.</a:t>
            </a:r>
          </a:p>
          <a:p>
            <a:pPr marL="342900" indent="-342900">
              <a:buAutoNum type="arabicPeriod"/>
            </a:pPr>
            <a:r>
              <a:rPr lang="en-US" sz="2800" dirty="0"/>
              <a:t>Learn how your Grant application will be evaluated.</a:t>
            </a:r>
          </a:p>
          <a:p>
            <a:pPr marL="342900" indent="-342900">
              <a:buAutoNum type="arabicPeriod"/>
            </a:pPr>
            <a:r>
              <a:rPr lang="en-US" sz="2800" dirty="0"/>
              <a:t>Learn reporting and financial requirements.</a:t>
            </a:r>
          </a:p>
        </p:txBody>
      </p:sp>
    </p:spTree>
    <p:extLst>
      <p:ext uri="{BB962C8B-B14F-4D97-AF65-F5344CB8AC3E}">
        <p14:creationId xmlns:p14="http://schemas.microsoft.com/office/powerpoint/2010/main" val="337507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800"/>
            <a:ext cx="2642626" cy="99596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38328"/>
            <a:ext cx="5715000" cy="1338072"/>
          </a:xfrm>
        </p:spPr>
        <p:txBody>
          <a:bodyPr>
            <a:normAutofit/>
          </a:bodyPr>
          <a:lstStyle/>
          <a:p>
            <a:r>
              <a:rPr lang="en-US" sz="3600" b="1" dirty="0"/>
              <a:t>Examples of District Grants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2971800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000" dirty="0"/>
              <a:t>Provide accessible playground equipment in your community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000" dirty="0"/>
              <a:t>Building a toilet block in a primary school in the Dominican Republic 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000" dirty="0"/>
              <a:t>accessible playground equipment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000" dirty="0"/>
              <a:t>Contribute to a Salvation Army van (Note: this is a local project in our district and the van cannot belong to Rotary)</a:t>
            </a: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2000" dirty="0"/>
              <a:t>Purchase supplies to refurbish a room in a woman’s shelter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62558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800"/>
            <a:ext cx="2642626" cy="99596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5715000" cy="1338072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How to “Qualify” for a Rotary Grant</a:t>
            </a:r>
            <a:br>
              <a:rPr lang="en-US" b="1" dirty="0"/>
            </a:br>
            <a:r>
              <a:rPr lang="en-US" sz="2700" i="1" dirty="0"/>
              <a:t>Annually, your Club must do six things!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895600"/>
            <a:ext cx="784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A minimum of one to two members ANNUALLY must take grant training.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Club must appoint a club Foundation chair and record the name on Clubrunner and Rotary Club Central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Club must establish a goal to support the Annual Fund on rotary.org’s Rotary Club Central (ask your Assistant Governor if you are unclear about this)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Club President and president-elect must sign and implement the MOU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Club must be current with all District and RI dues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Club must be current with all Rotary Foundation grant reporting</a:t>
            </a:r>
          </a:p>
        </p:txBody>
      </p:sp>
    </p:spTree>
    <p:extLst>
      <p:ext uri="{BB962C8B-B14F-4D97-AF65-F5344CB8AC3E}">
        <p14:creationId xmlns:p14="http://schemas.microsoft.com/office/powerpoint/2010/main" val="3211413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800"/>
            <a:ext cx="2642626" cy="99596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81000"/>
            <a:ext cx="5943600" cy="1338072"/>
          </a:xfrm>
        </p:spPr>
        <p:txBody>
          <a:bodyPr>
            <a:normAutofit/>
          </a:bodyPr>
          <a:lstStyle/>
          <a:p>
            <a:r>
              <a:rPr lang="en-US" sz="3200" b="1" dirty="0"/>
              <a:t>How to Apply for a District Grant</a:t>
            </a:r>
            <a:br>
              <a:rPr lang="en-US" sz="3200" b="1" dirty="0"/>
            </a:br>
            <a:r>
              <a:rPr lang="en-US" sz="3200" i="1" dirty="0"/>
              <a:t>Basic rules of engagement: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264229"/>
            <a:ext cx="8001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/>
              <a:t>The Club must be “qualified” (</a:t>
            </a:r>
            <a:r>
              <a:rPr lang="en-US" sz="2000" i="1" dirty="0"/>
              <a:t>as described on previous slide</a:t>
            </a:r>
            <a:r>
              <a:rPr lang="en-US" sz="2000" dirty="0"/>
              <a:t>)</a:t>
            </a:r>
          </a:p>
          <a:p>
            <a:pPr marL="342900" indent="-342900">
              <a:buAutoNum type="arabicPeriod"/>
            </a:pPr>
            <a:r>
              <a:rPr lang="en-US" sz="2000" dirty="0"/>
              <a:t>Project must adhere to the Terms and Conditions for Rotary Foundation Grants (</a:t>
            </a:r>
            <a:r>
              <a:rPr lang="en-US" sz="2000" i="1" dirty="0"/>
              <a:t>this document available on District website </a:t>
            </a:r>
            <a:r>
              <a:rPr lang="en-US" sz="2000" dirty="0"/>
              <a:t>)</a:t>
            </a:r>
          </a:p>
          <a:p>
            <a:pPr marL="342900" indent="-342900">
              <a:buAutoNum type="arabicPeriod"/>
            </a:pPr>
            <a:r>
              <a:rPr lang="en-US" sz="2000" dirty="0"/>
              <a:t>Project must be consistent with one of Rotary’s six Areas of Focus. (</a:t>
            </a:r>
            <a:r>
              <a:rPr lang="en-US" sz="2000" i="1" dirty="0"/>
              <a:t>These are:  Basic Literacy, Child/Maternal Health, Disease Prevention and Treatment, Water and Sanitation, Economic/ Community Development, and Peace/Conflict Resolution</a:t>
            </a:r>
            <a:r>
              <a:rPr lang="en-US" sz="2000" dirty="0"/>
              <a:t>)</a:t>
            </a:r>
          </a:p>
          <a:p>
            <a:pPr marL="342900" indent="-342900">
              <a:buFontTx/>
              <a:buAutoNum type="arabicPeriod"/>
            </a:pPr>
            <a:r>
              <a:rPr lang="en-US" sz="2000" dirty="0"/>
              <a:t>Projects must demonstrate active Rotary involvement and must be Rotary led.</a:t>
            </a:r>
          </a:p>
          <a:p>
            <a:pPr marL="342900" indent="-342900">
              <a:buAutoNum type="arabicPeriod"/>
            </a:pPr>
            <a:r>
              <a:rPr lang="en-US" sz="2000" dirty="0"/>
              <a:t>Club must contribute minimum 50% in club cash to the project</a:t>
            </a:r>
          </a:p>
          <a:p>
            <a:pPr marL="342900" indent="-342900">
              <a:buAutoNum type="arabicPeriod"/>
            </a:pPr>
            <a:r>
              <a:rPr lang="en-US" sz="2000" dirty="0"/>
              <a:t>Each club may submit only two District Grant applications per year.  Please indicate which is priority. </a:t>
            </a:r>
          </a:p>
          <a:p>
            <a:pPr marL="342900" indent="-342900"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1413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800"/>
            <a:ext cx="2642626" cy="99596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81000"/>
            <a:ext cx="5943600" cy="1338072"/>
          </a:xfrm>
        </p:spPr>
        <p:txBody>
          <a:bodyPr>
            <a:normAutofit/>
          </a:bodyPr>
          <a:lstStyle/>
          <a:p>
            <a:r>
              <a:rPr lang="en-US" sz="3100" b="1" dirty="0"/>
              <a:t>How to Apply for a District Grant</a:t>
            </a:r>
            <a:br>
              <a:rPr lang="en-US" sz="3200" b="1" dirty="0"/>
            </a:br>
            <a:r>
              <a:rPr lang="en-US" sz="2700" i="1" dirty="0"/>
              <a:t>Your application will be evaluated 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971800"/>
            <a:ext cx="7772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/>
              <a:t>The quality of the project, its positive impact on a local or international community, and the number of people benefiting from the project must be effectively demonstrated.</a:t>
            </a:r>
          </a:p>
          <a:p>
            <a:pPr marL="342900" indent="-342900">
              <a:buAutoNum type="arabicPeriod"/>
            </a:pPr>
            <a:r>
              <a:rPr lang="en-US" sz="2000" dirty="0"/>
              <a:t>Project must lead to sustainability, and be meaningful to the community that it is intended to benefit.</a:t>
            </a:r>
          </a:p>
          <a:p>
            <a:pPr marL="342900" indent="-342900">
              <a:buAutoNum type="arabicPeriod"/>
            </a:pPr>
            <a:r>
              <a:rPr lang="en-US" sz="2000" dirty="0"/>
              <a:t>Application must include a detailed promotional/PR plan and a balanced budget in sufficient detail that the District Grant Sub- committee Chair can understand it.</a:t>
            </a:r>
          </a:p>
          <a:p>
            <a:pPr marL="342900" indent="-342900">
              <a:buAutoNum type="arabicPeriod"/>
            </a:pPr>
            <a:r>
              <a:rPr lang="en-US" sz="2000" dirty="0"/>
              <a:t>The limit to apply for the same project is two times unless rationale can be provided as to why the project is different. </a:t>
            </a:r>
          </a:p>
          <a:p>
            <a:pPr marL="342900" indent="-342900"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25589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800"/>
            <a:ext cx="2642626" cy="99596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81000"/>
            <a:ext cx="5943600" cy="1338072"/>
          </a:xfrm>
        </p:spPr>
        <p:txBody>
          <a:bodyPr>
            <a:normAutofit/>
          </a:bodyPr>
          <a:lstStyle/>
          <a:p>
            <a:r>
              <a:rPr lang="en-US" sz="3100" b="1" dirty="0"/>
              <a:t>How to Apply for a District Grant</a:t>
            </a:r>
            <a:br>
              <a:rPr lang="en-US" sz="3200" b="1" dirty="0"/>
            </a:br>
            <a:r>
              <a:rPr lang="en-US" sz="2700" i="1" dirty="0"/>
              <a:t>Special Rules for International Travel: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9718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Travel costs may be considered as a part of the grant application, provided that: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The traveler(s) have special expertise directly related to the targeted Area of Focus.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Travel is permitted by the current travel policies of The Rotary Foundation (detailed on the website).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Tickets are purchased through Rotary International Travel Service (RITS).</a:t>
            </a:r>
          </a:p>
          <a:p>
            <a:pPr marL="342900" indent="-342900"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70874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800"/>
            <a:ext cx="2642626" cy="99596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81000"/>
            <a:ext cx="5943600" cy="1338072"/>
          </a:xfrm>
        </p:spPr>
        <p:txBody>
          <a:bodyPr>
            <a:normAutofit/>
          </a:bodyPr>
          <a:lstStyle/>
          <a:p>
            <a:r>
              <a:rPr lang="en-US" sz="3100" b="1" dirty="0"/>
              <a:t>How to Apply for a District Grant</a:t>
            </a:r>
            <a:br>
              <a:rPr lang="en-US" sz="3200" b="1" dirty="0"/>
            </a:br>
            <a:r>
              <a:rPr lang="en-US" sz="2700" i="1" dirty="0"/>
              <a:t>Who makes the decisions?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971800"/>
            <a:ext cx="7772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/>
              <a:t>The applications are judged by the District Grant Subcommittee chaired by Kim Giffen.  This committee has a membership of three to four club Rotarians versed in grants.</a:t>
            </a:r>
          </a:p>
          <a:p>
            <a:pPr marL="342900" indent="-342900">
              <a:buAutoNum type="arabicPeriod"/>
            </a:pPr>
            <a:r>
              <a:rPr lang="en-US" sz="2000" dirty="0"/>
              <a:t>If approved by the District Grant Subcommittee the grant goes to RI for review and final final approval. </a:t>
            </a:r>
          </a:p>
          <a:p>
            <a:pPr marL="342900" indent="-342900">
              <a:buAutoNum type="arabicPeriod"/>
            </a:pPr>
            <a:r>
              <a:rPr lang="en-US" sz="2000" dirty="0"/>
              <a:t>District grants are sent to RI as one grant therefore all clubs must adhere to deadlines or the entire grant for all clubs is delayed. </a:t>
            </a:r>
          </a:p>
          <a:p>
            <a:pPr marL="342900" indent="-342900"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1254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800"/>
            <a:ext cx="2642626" cy="99596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81000"/>
            <a:ext cx="5943600" cy="1338072"/>
          </a:xfrm>
        </p:spPr>
        <p:txBody>
          <a:bodyPr>
            <a:normAutofit/>
          </a:bodyPr>
          <a:lstStyle/>
          <a:p>
            <a:r>
              <a:rPr lang="en-US" sz="3200" b="1" dirty="0"/>
              <a:t>How to Apply for a District Grant</a:t>
            </a:r>
            <a:br>
              <a:rPr lang="en-US" sz="3200" b="1" dirty="0"/>
            </a:br>
            <a:r>
              <a:rPr lang="en-US" sz="3200" i="1" dirty="0"/>
              <a:t>Deadlines and Calendar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971800"/>
            <a:ext cx="7772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/>
              <a:t>Application must be complete, signed, and received by the District Grants Coordinator no later than the deadline of </a:t>
            </a:r>
            <a:r>
              <a:rPr lang="en-US" sz="2000" b="1" dirty="0"/>
              <a:t>June 30, 2019</a:t>
            </a:r>
            <a:r>
              <a:rPr lang="en-US" sz="2000" dirty="0"/>
              <a:t>.</a:t>
            </a:r>
          </a:p>
          <a:p>
            <a:pPr marL="342900" indent="-342900">
              <a:buAutoNum type="arabicPeriod"/>
            </a:pPr>
            <a:r>
              <a:rPr lang="en-US" sz="2000" dirty="0"/>
              <a:t>Clubs will be notified of decision by </a:t>
            </a:r>
            <a:r>
              <a:rPr lang="en-US" sz="2000" b="1" dirty="0"/>
              <a:t>September 1, 2019</a:t>
            </a:r>
            <a:r>
              <a:rPr lang="en-US" sz="2000" dirty="0"/>
              <a:t>.</a:t>
            </a:r>
          </a:p>
          <a:p>
            <a:endParaRPr lang="en-US" sz="2000" i="1" dirty="0"/>
          </a:p>
          <a:p>
            <a:r>
              <a:rPr lang="en-US" sz="2000" dirty="0"/>
              <a:t>Final report of the Grant is required!</a:t>
            </a:r>
          </a:p>
          <a:p>
            <a:r>
              <a:rPr lang="en-US" sz="2000" dirty="0"/>
              <a:t>All projects </a:t>
            </a:r>
            <a:r>
              <a:rPr lang="en-US" sz="2000" b="1" dirty="0">
                <a:solidFill>
                  <a:srgbClr val="C00000"/>
                </a:solidFill>
              </a:rPr>
              <a:t>must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be completed and final report received by the</a:t>
            </a:r>
          </a:p>
          <a:p>
            <a:r>
              <a:rPr lang="en-US" sz="2000" dirty="0"/>
              <a:t>District Grant Subcommittee Chair on or before </a:t>
            </a:r>
            <a:r>
              <a:rPr lang="en-US" sz="2000" b="1" dirty="0"/>
              <a:t>May 30, 2020</a:t>
            </a:r>
            <a:r>
              <a:rPr lang="en-US" sz="2000" dirty="0"/>
              <a:t>.</a:t>
            </a:r>
          </a:p>
          <a:p>
            <a:pPr marL="342900" indent="-342900">
              <a:buAutoNum type="arabicPeriod"/>
            </a:pPr>
            <a:endParaRPr lang="en-US" sz="2000" dirty="0"/>
          </a:p>
          <a:p>
            <a:pPr marL="342900" indent="-342900">
              <a:buAutoNum type="arabicPeriod"/>
            </a:pPr>
            <a:endParaRPr lang="en-US" sz="2000" dirty="0"/>
          </a:p>
          <a:p>
            <a:pPr marL="342900" indent="-342900"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9524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2761</TotalTime>
  <Words>887</Words>
  <Application>Microsoft Macintosh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Candara</vt:lpstr>
      <vt:lpstr>Symbol</vt:lpstr>
      <vt:lpstr>Wingdings</vt:lpstr>
      <vt:lpstr>Waveform</vt:lpstr>
      <vt:lpstr>Foundation Grants Seminar 2019/20 Module 3: District Grants</vt:lpstr>
      <vt:lpstr>Objectives of this Module</vt:lpstr>
      <vt:lpstr>Examples of District Grants </vt:lpstr>
      <vt:lpstr>How to “Qualify” for a Rotary Grant Annually, your Club must do six things!</vt:lpstr>
      <vt:lpstr>How to Apply for a District Grant Basic rules of engagement:</vt:lpstr>
      <vt:lpstr>How to Apply for a District Grant Your application will be evaluated on:</vt:lpstr>
      <vt:lpstr>How to Apply for a District Grant Special Rules for International Travel:</vt:lpstr>
      <vt:lpstr>How to Apply for a District Grant Who makes the decisions?</vt:lpstr>
      <vt:lpstr>How to Apply for a District Grant Deadlines and Calendar</vt:lpstr>
      <vt:lpstr>How to Administer a District Grant Stewardship and Closeout</vt:lpstr>
      <vt:lpstr>Next steps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Foundation Grants Opportunities</dc:title>
  <dc:creator>Marty Helman</dc:creator>
  <cp:lastModifiedBy>Bill Hagborg</cp:lastModifiedBy>
  <cp:revision>27</cp:revision>
  <dcterms:created xsi:type="dcterms:W3CDTF">2015-10-25T20:23:30Z</dcterms:created>
  <dcterms:modified xsi:type="dcterms:W3CDTF">2019-03-17T15:14:53Z</dcterms:modified>
</cp:coreProperties>
</file>