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7" r:id="rId2"/>
    <p:sldId id="512" r:id="rId3"/>
    <p:sldId id="510" r:id="rId4"/>
    <p:sldId id="513" r:id="rId5"/>
    <p:sldId id="514" r:id="rId6"/>
    <p:sldId id="511" r:id="rId7"/>
    <p:sldId id="505" r:id="rId8"/>
    <p:sldId id="506" r:id="rId9"/>
    <p:sldId id="265" r:id="rId10"/>
    <p:sldId id="508" r:id="rId11"/>
    <p:sldId id="468" r:id="rId12"/>
    <p:sldId id="263" r:id="rId13"/>
    <p:sldId id="300" r:id="rId14"/>
    <p:sldId id="264" r:id="rId15"/>
    <p:sldId id="266" r:id="rId16"/>
    <p:sldId id="499" r:id="rId17"/>
    <p:sldId id="269" r:id="rId18"/>
    <p:sldId id="500" r:id="rId19"/>
    <p:sldId id="288" r:id="rId20"/>
    <p:sldId id="498" r:id="rId21"/>
    <p:sldId id="270" r:id="rId22"/>
    <p:sldId id="271" r:id="rId23"/>
    <p:sldId id="272" r:id="rId24"/>
    <p:sldId id="501" r:id="rId25"/>
    <p:sldId id="280" r:id="rId26"/>
    <p:sldId id="281" r:id="rId27"/>
    <p:sldId id="282" r:id="rId28"/>
    <p:sldId id="283" r:id="rId29"/>
    <p:sldId id="502" r:id="rId30"/>
    <p:sldId id="284" r:id="rId31"/>
    <p:sldId id="274" r:id="rId32"/>
    <p:sldId id="285" r:id="rId33"/>
    <p:sldId id="503" r:id="rId34"/>
    <p:sldId id="287" r:id="rId35"/>
    <p:sldId id="261" r:id="rId36"/>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57" userDrawn="1">
          <p15:clr>
            <a:srgbClr val="A4A3A4"/>
          </p15:clr>
        </p15:guide>
        <p15:guide id="2" pos="2237"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48" autoAdjust="0"/>
    <p:restoredTop sz="86395" autoAdjust="0"/>
  </p:normalViewPr>
  <p:slideViewPr>
    <p:cSldViewPr snapToGrid="0" showGuides="1">
      <p:cViewPr varScale="1">
        <p:scale>
          <a:sx n="109" d="100"/>
          <a:sy n="109" d="100"/>
        </p:scale>
        <p:origin x="216" y="20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3732"/>
    </p:cViewPr>
  </p:sorterViewPr>
  <p:notesViewPr>
    <p:cSldViewPr snapToGrid="0" showGuides="1">
      <p:cViewPr>
        <p:scale>
          <a:sx n="103" d="100"/>
          <a:sy n="103" d="100"/>
        </p:scale>
        <p:origin x="2504" y="-80"/>
      </p:cViewPr>
      <p:guideLst>
        <p:guide orient="horz" pos="2957"/>
        <p:guide pos="2237"/>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3"/>
            <a:ext cx="3077739" cy="471054"/>
          </a:xfrm>
          <a:prstGeom prst="rect">
            <a:avLst/>
          </a:prstGeom>
        </p:spPr>
        <p:txBody>
          <a:bodyPr vert="horz" lIns="94229" tIns="47114" rIns="94229" bIns="47114" rtlCol="0"/>
          <a:lstStyle>
            <a:lvl1pPr algn="l">
              <a:defRPr sz="1200"/>
            </a:lvl1pPr>
          </a:lstStyle>
          <a:p>
            <a:endParaRPr lang="en-CA"/>
          </a:p>
        </p:txBody>
      </p:sp>
      <p:sp>
        <p:nvSpPr>
          <p:cNvPr id="3" name="Date Placeholder 2"/>
          <p:cNvSpPr>
            <a:spLocks noGrp="1"/>
          </p:cNvSpPr>
          <p:nvPr>
            <p:ph type="dt" idx="1"/>
          </p:nvPr>
        </p:nvSpPr>
        <p:spPr>
          <a:xfrm>
            <a:off x="4023095" y="3"/>
            <a:ext cx="3077739" cy="471054"/>
          </a:xfrm>
          <a:prstGeom prst="rect">
            <a:avLst/>
          </a:prstGeom>
        </p:spPr>
        <p:txBody>
          <a:bodyPr vert="horz" lIns="94229" tIns="47114" rIns="94229" bIns="47114" rtlCol="0"/>
          <a:lstStyle>
            <a:lvl1pPr algn="r">
              <a:defRPr sz="1200"/>
            </a:lvl1pPr>
          </a:lstStyle>
          <a:p>
            <a:fld id="{18357DF8-8EFF-47B2-A932-7A0FE9F1FA63}" type="datetimeFigureOut">
              <a:rPr lang="en-CA" smtClean="0"/>
              <a:t>2023-04-18</a:t>
            </a:fld>
            <a:endParaRPr lang="en-CA"/>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CA"/>
          </a:p>
        </p:txBody>
      </p:sp>
      <p:sp>
        <p:nvSpPr>
          <p:cNvPr id="5" name="Notes Placeholder 4"/>
          <p:cNvSpPr>
            <a:spLocks noGrp="1"/>
          </p:cNvSpPr>
          <p:nvPr>
            <p:ph type="body" sz="quarter" idx="3"/>
          </p:nvPr>
        </p:nvSpPr>
        <p:spPr>
          <a:xfrm>
            <a:off x="710248" y="4518203"/>
            <a:ext cx="5681980" cy="3696713"/>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3" y="8917422"/>
            <a:ext cx="3077739" cy="471053"/>
          </a:xfrm>
          <a:prstGeom prst="rect">
            <a:avLst/>
          </a:prstGeom>
        </p:spPr>
        <p:txBody>
          <a:bodyPr vert="horz" lIns="94229" tIns="47114" rIns="94229" bIns="47114" rtlCol="0" anchor="b"/>
          <a:lstStyle>
            <a:lvl1pPr algn="l">
              <a:defRPr sz="1200"/>
            </a:lvl1pPr>
          </a:lstStyle>
          <a:p>
            <a:endParaRPr lang="en-CA"/>
          </a:p>
        </p:txBody>
      </p:sp>
      <p:sp>
        <p:nvSpPr>
          <p:cNvPr id="7" name="Slide Number Placeholder 6"/>
          <p:cNvSpPr>
            <a:spLocks noGrp="1"/>
          </p:cNvSpPr>
          <p:nvPr>
            <p:ph type="sldNum" sz="quarter" idx="5"/>
          </p:nvPr>
        </p:nvSpPr>
        <p:spPr>
          <a:xfrm>
            <a:off x="4023095" y="8917422"/>
            <a:ext cx="3077739" cy="471053"/>
          </a:xfrm>
          <a:prstGeom prst="rect">
            <a:avLst/>
          </a:prstGeom>
        </p:spPr>
        <p:txBody>
          <a:bodyPr vert="horz" lIns="94229" tIns="47114" rIns="94229" bIns="47114" rtlCol="0" anchor="b"/>
          <a:lstStyle>
            <a:lvl1pPr algn="r">
              <a:defRPr sz="1200"/>
            </a:lvl1pPr>
          </a:lstStyle>
          <a:p>
            <a:fld id="{C01C8DE2-39C6-4B2F-88A5-DD9C128E2341}" type="slidenum">
              <a:rPr lang="en-CA" smtClean="0"/>
              <a:t>‹#›</a:t>
            </a:fld>
            <a:endParaRPr lang="en-CA"/>
          </a:p>
        </p:txBody>
      </p:sp>
    </p:spTree>
    <p:extLst>
      <p:ext uri="{BB962C8B-B14F-4D97-AF65-F5344CB8AC3E}">
        <p14:creationId xmlns:p14="http://schemas.microsoft.com/office/powerpoint/2010/main" val="28900595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We are pleased to share the results of our survey of successful clubs in Canada and the United States.</a:t>
            </a:r>
          </a:p>
          <a:p>
            <a:r>
              <a:rPr lang="en-CA" dirty="0"/>
              <a:t>As you will see, these clubs have some powerful lessons about how Rotary leaders can focus, and help Rotary grow. In each club, teams of leaders stepped forward and collaboratively worked with each other – and their club’s membership – to grow Rotary.</a:t>
            </a:r>
          </a:p>
          <a:p>
            <a:endParaRPr lang="en-CA" dirty="0"/>
          </a:p>
        </p:txBody>
      </p:sp>
      <p:sp>
        <p:nvSpPr>
          <p:cNvPr id="4" name="Slide Number Placeholder 3"/>
          <p:cNvSpPr>
            <a:spLocks noGrp="1"/>
          </p:cNvSpPr>
          <p:nvPr>
            <p:ph type="sldNum" sz="quarter" idx="5"/>
          </p:nvPr>
        </p:nvSpPr>
        <p:spPr/>
        <p:txBody>
          <a:bodyPr/>
          <a:lstStyle/>
          <a:p>
            <a:fld id="{C01C8DE2-39C6-4B2F-88A5-DD9C128E2341}" type="slidenum">
              <a:rPr lang="en-CA" smtClean="0"/>
              <a:t>1</a:t>
            </a:fld>
            <a:endParaRPr lang="en-CA"/>
          </a:p>
        </p:txBody>
      </p:sp>
    </p:spTree>
    <p:extLst>
      <p:ext uri="{BB962C8B-B14F-4D97-AF65-F5344CB8AC3E}">
        <p14:creationId xmlns:p14="http://schemas.microsoft.com/office/powerpoint/2010/main" val="39442156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We believe that the validity of these results is strengthened by the wide diversity of club sizes and types. As long as leaders act, plan and focus, the number of members in your club does not have to stop you from growing.</a:t>
            </a:r>
          </a:p>
        </p:txBody>
      </p:sp>
      <p:sp>
        <p:nvSpPr>
          <p:cNvPr id="4" name="Slide Number Placeholder 3"/>
          <p:cNvSpPr>
            <a:spLocks noGrp="1"/>
          </p:cNvSpPr>
          <p:nvPr>
            <p:ph type="sldNum" sz="quarter" idx="5"/>
          </p:nvPr>
        </p:nvSpPr>
        <p:spPr/>
        <p:txBody>
          <a:bodyPr/>
          <a:lstStyle/>
          <a:p>
            <a:fld id="{C01C8DE2-39C6-4B2F-88A5-DD9C128E2341}" type="slidenum">
              <a:rPr lang="en-CA" smtClean="0"/>
              <a:t>10</a:t>
            </a:fld>
            <a:endParaRPr lang="en-CA"/>
          </a:p>
        </p:txBody>
      </p:sp>
    </p:spTree>
    <p:extLst>
      <p:ext uri="{BB962C8B-B14F-4D97-AF65-F5344CB8AC3E}">
        <p14:creationId xmlns:p14="http://schemas.microsoft.com/office/powerpoint/2010/main" val="2396974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Attrition is the average annual rate at which a club loses members. Attraction is the average annual rate at which a club gains members.</a:t>
            </a:r>
          </a:p>
          <a:p>
            <a:r>
              <a:rPr lang="en-CA" dirty="0"/>
              <a:t>One way to measure club health is to compare the club’s rates of attrition and attraction. Thanks to the excellent work of Zone 33 Rotary Coordinator Terry Weaver, we were able to compare the attrition and attraction of each club that responded to the survey.</a:t>
            </a:r>
          </a:p>
          <a:p>
            <a:r>
              <a:rPr lang="en-CA" dirty="0"/>
              <a:t>In general, healthy clubs will have an attrition rate of less than 15% and an attraction rate greater than that. As can be seen, the significant majority of clubs in this survey achieved this standard. And as you’ll see later on, they kept focussed on attracting new members and created an environment that people wanted to be part of. They have a product that they’re proud to sell and one which people want to buy.</a:t>
            </a:r>
          </a:p>
          <a:p>
            <a:r>
              <a:rPr lang="en-CA" dirty="0"/>
              <a:t>As you will see, leaders make a critical difference, motivating and guiding their clubs to success. Let’s hear how successful club leaders describe leadership.</a:t>
            </a:r>
          </a:p>
          <a:p>
            <a:r>
              <a:rPr lang="en-CA" dirty="0"/>
              <a:t>Look at your club’s goal worksheet. How does your club compare?</a:t>
            </a:r>
          </a:p>
          <a:p>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827055-821E-4F6B-AAA9-2685E1493D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0775789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a:p>
            <a:endParaRPr lang="en-CA" dirty="0"/>
          </a:p>
          <a:p>
            <a:endParaRPr lang="en-CA" dirty="0"/>
          </a:p>
        </p:txBody>
      </p:sp>
      <p:sp>
        <p:nvSpPr>
          <p:cNvPr id="4" name="Slide Number Placeholder 3"/>
          <p:cNvSpPr>
            <a:spLocks noGrp="1"/>
          </p:cNvSpPr>
          <p:nvPr>
            <p:ph type="sldNum" sz="quarter" idx="5"/>
          </p:nvPr>
        </p:nvSpPr>
        <p:spPr/>
        <p:txBody>
          <a:bodyPr/>
          <a:lstStyle/>
          <a:p>
            <a:fld id="{C01C8DE2-39C6-4B2F-88A5-DD9C128E2341}" type="slidenum">
              <a:rPr lang="en-CA" smtClean="0"/>
              <a:t>12</a:t>
            </a:fld>
            <a:endParaRPr lang="en-CA"/>
          </a:p>
        </p:txBody>
      </p:sp>
    </p:spTree>
    <p:extLst>
      <p:ext uri="{BB962C8B-B14F-4D97-AF65-F5344CB8AC3E}">
        <p14:creationId xmlns:p14="http://schemas.microsoft.com/office/powerpoint/2010/main" val="12711402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With the data from the first survey as a key basis for inquiry, we were able to seek more detail, with the result that our understanding of the qualities that make clubs successful was enhanced, clarified and expanded:</a:t>
            </a:r>
          </a:p>
          <a:p>
            <a:r>
              <a:rPr lang="en-CA" dirty="0"/>
              <a:t>First, and most importantly, strong leaders create strong clubs. More than this, leaders of surveyed clubs focused on 5 key attributes, which we will explore in more detail:</a:t>
            </a:r>
          </a:p>
          <a:p>
            <a:r>
              <a:rPr lang="en-CA" dirty="0"/>
              <a:t>Outstanding governance – clubs are well organized, plan, set goals and have continuity in leadership.</a:t>
            </a:r>
          </a:p>
          <a:p>
            <a:r>
              <a:rPr lang="en-CA" dirty="0"/>
              <a:t>Active, intentional member engagement – A healthy, engaged and inspired membership is key to club success.</a:t>
            </a:r>
          </a:p>
          <a:p>
            <a:r>
              <a:rPr lang="en-CA" dirty="0"/>
              <a:t>Dynamic, meaningful service – engaged members keep busy ‘doing’ throughout the year. Rotary is about service.</a:t>
            </a:r>
          </a:p>
          <a:p>
            <a:r>
              <a:rPr lang="en-CA" dirty="0"/>
              <a:t>Strong public image – Clubs aren’t just doing – they’re seen to be doing.</a:t>
            </a:r>
          </a:p>
          <a:p>
            <a:r>
              <a:rPr lang="en-CA" dirty="0"/>
              <a:t>Diversity, Equity and Inclusion – ensuring club membership reflects their community</a:t>
            </a:r>
          </a:p>
          <a:p>
            <a:r>
              <a:rPr lang="en-CA" dirty="0"/>
              <a:t>While not all leaders focussed equally on all 5 areas, most clubs take all these areas seriously.</a:t>
            </a:r>
          </a:p>
        </p:txBody>
      </p:sp>
      <p:sp>
        <p:nvSpPr>
          <p:cNvPr id="4" name="Slide Number Placeholder 3"/>
          <p:cNvSpPr>
            <a:spLocks noGrp="1"/>
          </p:cNvSpPr>
          <p:nvPr>
            <p:ph type="sldNum" sz="quarter" idx="5"/>
          </p:nvPr>
        </p:nvSpPr>
        <p:spPr/>
        <p:txBody>
          <a:bodyPr/>
          <a:lstStyle/>
          <a:p>
            <a:fld id="{C01C8DE2-39C6-4B2F-88A5-DD9C128E2341}" type="slidenum">
              <a:rPr lang="en-CA" smtClean="0"/>
              <a:t>13</a:t>
            </a:fld>
            <a:endParaRPr lang="en-CA"/>
          </a:p>
        </p:txBody>
      </p:sp>
    </p:spTree>
    <p:extLst>
      <p:ext uri="{BB962C8B-B14F-4D97-AF65-F5344CB8AC3E}">
        <p14:creationId xmlns:p14="http://schemas.microsoft.com/office/powerpoint/2010/main" val="17674557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Effective governance is highlighted in these clubs by three key elements.</a:t>
            </a:r>
          </a:p>
        </p:txBody>
      </p:sp>
      <p:sp>
        <p:nvSpPr>
          <p:cNvPr id="4" name="Slide Number Placeholder 3"/>
          <p:cNvSpPr>
            <a:spLocks noGrp="1"/>
          </p:cNvSpPr>
          <p:nvPr>
            <p:ph type="sldNum" sz="quarter" idx="5"/>
          </p:nvPr>
        </p:nvSpPr>
        <p:spPr/>
        <p:txBody>
          <a:bodyPr/>
          <a:lstStyle/>
          <a:p>
            <a:fld id="{C01C8DE2-39C6-4B2F-88A5-DD9C128E2341}" type="slidenum">
              <a:rPr lang="en-CA" smtClean="0"/>
              <a:t>14</a:t>
            </a:fld>
            <a:endParaRPr lang="en-CA"/>
          </a:p>
        </p:txBody>
      </p:sp>
    </p:spTree>
    <p:extLst>
      <p:ext uri="{BB962C8B-B14F-4D97-AF65-F5344CB8AC3E}">
        <p14:creationId xmlns:p14="http://schemas.microsoft.com/office/powerpoint/2010/main" val="1317536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significant majority of clubs don’t just plan and set goals, they keep those plans alive and up to date, reviewing and adjusting regularly. </a:t>
            </a:r>
          </a:p>
          <a:p>
            <a:r>
              <a:rPr lang="en-CA" dirty="0"/>
              <a:t>.</a:t>
            </a:r>
          </a:p>
          <a:p>
            <a:endParaRPr lang="en-CA" dirty="0"/>
          </a:p>
        </p:txBody>
      </p:sp>
      <p:sp>
        <p:nvSpPr>
          <p:cNvPr id="4" name="Slide Number Placeholder 3"/>
          <p:cNvSpPr>
            <a:spLocks noGrp="1"/>
          </p:cNvSpPr>
          <p:nvPr>
            <p:ph type="sldNum" sz="quarter" idx="5"/>
          </p:nvPr>
        </p:nvSpPr>
        <p:spPr/>
        <p:txBody>
          <a:bodyPr/>
          <a:lstStyle/>
          <a:p>
            <a:fld id="{C01C8DE2-39C6-4B2F-88A5-DD9C128E2341}" type="slidenum">
              <a:rPr lang="en-CA" smtClean="0"/>
              <a:t>15</a:t>
            </a:fld>
            <a:endParaRPr lang="en-CA"/>
          </a:p>
        </p:txBody>
      </p:sp>
    </p:spTree>
    <p:extLst>
      <p:ext uri="{BB962C8B-B14F-4D97-AF65-F5344CB8AC3E}">
        <p14:creationId xmlns:p14="http://schemas.microsoft.com/office/powerpoint/2010/main" val="23244329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1C8DE2-39C6-4B2F-88A5-DD9C128E2341}" type="slidenum">
              <a:rPr lang="en-CA" smtClean="0"/>
              <a:t>16</a:t>
            </a:fld>
            <a:endParaRPr lang="en-CA"/>
          </a:p>
        </p:txBody>
      </p:sp>
    </p:spTree>
    <p:extLst>
      <p:ext uri="{BB962C8B-B14F-4D97-AF65-F5344CB8AC3E}">
        <p14:creationId xmlns:p14="http://schemas.microsoft.com/office/powerpoint/2010/main" val="18817844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Leadership continuity is a key reflection of club health and governance strength. A club that knows who their future leaders are going to be has a significantly greater capacity to plan effectively – and to implement those plans. Almost half the responding clubs know who their president is going to be two years ahead. </a:t>
            </a:r>
          </a:p>
          <a:p>
            <a:r>
              <a:rPr lang="en-CA" dirty="0"/>
              <a:t>Equally importantly, the successful clubs demonstrate the importance of membership in the appointment of a club membership chair.</a:t>
            </a:r>
          </a:p>
        </p:txBody>
      </p:sp>
      <p:sp>
        <p:nvSpPr>
          <p:cNvPr id="4" name="Slide Number Placeholder 3"/>
          <p:cNvSpPr>
            <a:spLocks noGrp="1"/>
          </p:cNvSpPr>
          <p:nvPr>
            <p:ph type="sldNum" sz="quarter" idx="5"/>
          </p:nvPr>
        </p:nvSpPr>
        <p:spPr/>
        <p:txBody>
          <a:bodyPr/>
          <a:lstStyle/>
          <a:p>
            <a:fld id="{C01C8DE2-39C6-4B2F-88A5-DD9C128E2341}" type="slidenum">
              <a:rPr lang="en-CA" smtClean="0"/>
              <a:t>17</a:t>
            </a:fld>
            <a:endParaRPr lang="en-CA"/>
          </a:p>
        </p:txBody>
      </p:sp>
    </p:spTree>
    <p:extLst>
      <p:ext uri="{BB962C8B-B14F-4D97-AF65-F5344CB8AC3E}">
        <p14:creationId xmlns:p14="http://schemas.microsoft.com/office/powerpoint/2010/main" val="15264338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1C8DE2-39C6-4B2F-88A5-DD9C128E2341}" type="slidenum">
              <a:rPr lang="en-CA" smtClean="0"/>
              <a:t>18</a:t>
            </a:fld>
            <a:endParaRPr lang="en-CA"/>
          </a:p>
        </p:txBody>
      </p:sp>
    </p:spTree>
    <p:extLst>
      <p:ext uri="{BB962C8B-B14F-4D97-AF65-F5344CB8AC3E}">
        <p14:creationId xmlns:p14="http://schemas.microsoft.com/office/powerpoint/2010/main" val="28342746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These clubs also have an intentional focus on membership. Leaders keep membership at the top of everyone’s mind. Indeed, most often it was an item for discussion at each club meeting.</a:t>
            </a:r>
          </a:p>
          <a:p>
            <a:endParaRPr lang="en-CA" dirty="0"/>
          </a:p>
          <a:p>
            <a:r>
              <a:rPr lang="en-CA" dirty="0"/>
              <a:t>Lets take a minute and listen to some of these club leaders talk about planning in their clubs.</a:t>
            </a:r>
          </a:p>
        </p:txBody>
      </p:sp>
      <p:sp>
        <p:nvSpPr>
          <p:cNvPr id="4" name="Slide Number Placeholder 3"/>
          <p:cNvSpPr>
            <a:spLocks noGrp="1"/>
          </p:cNvSpPr>
          <p:nvPr>
            <p:ph type="sldNum" sz="quarter" idx="5"/>
          </p:nvPr>
        </p:nvSpPr>
        <p:spPr/>
        <p:txBody>
          <a:bodyPr/>
          <a:lstStyle/>
          <a:p>
            <a:fld id="{C01C8DE2-39C6-4B2F-88A5-DD9C128E2341}" type="slidenum">
              <a:rPr lang="en-CA" smtClean="0"/>
              <a:t>19</a:t>
            </a:fld>
            <a:endParaRPr lang="en-CA"/>
          </a:p>
        </p:txBody>
      </p:sp>
    </p:spTree>
    <p:extLst>
      <p:ext uri="{BB962C8B-B14F-4D97-AF65-F5344CB8AC3E}">
        <p14:creationId xmlns:p14="http://schemas.microsoft.com/office/powerpoint/2010/main" val="3788826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827055-821E-4F6B-AAA9-2685E1493D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8951159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t>
            </a:r>
          </a:p>
        </p:txBody>
      </p:sp>
      <p:sp>
        <p:nvSpPr>
          <p:cNvPr id="4" name="Slide Number Placeholder 3"/>
          <p:cNvSpPr>
            <a:spLocks noGrp="1"/>
          </p:cNvSpPr>
          <p:nvPr>
            <p:ph type="sldNum" sz="quarter" idx="5"/>
          </p:nvPr>
        </p:nvSpPr>
        <p:spPr/>
        <p:txBody>
          <a:bodyPr/>
          <a:lstStyle/>
          <a:p>
            <a:fld id="{C01C8DE2-39C6-4B2F-88A5-DD9C128E2341}" type="slidenum">
              <a:rPr lang="en-CA" smtClean="0"/>
              <a:t>20</a:t>
            </a:fld>
            <a:endParaRPr lang="en-CA"/>
          </a:p>
        </p:txBody>
      </p:sp>
    </p:spTree>
    <p:extLst>
      <p:ext uri="{BB962C8B-B14F-4D97-AF65-F5344CB8AC3E}">
        <p14:creationId xmlns:p14="http://schemas.microsoft.com/office/powerpoint/2010/main" val="14366703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One of the presidents from our 2021 study said, “Nobody wants to come to a dull meeting.” This study confirms the important role meetings play in ensuring engaged membership. But these clubs have meetings with a purpose, to strengthen their relationships, to learn together and to engage with each other in service.</a:t>
            </a:r>
          </a:p>
          <a:p>
            <a:r>
              <a:rPr lang="en-CA" dirty="0"/>
              <a:t>Meetings are consistent, yet flexible.</a:t>
            </a:r>
          </a:p>
          <a:p>
            <a:r>
              <a:rPr lang="en-CA" dirty="0"/>
              <a:t>Clubs have a process for engaging, supporting and ‘onboarding’ new members.</a:t>
            </a:r>
          </a:p>
          <a:p>
            <a:r>
              <a:rPr lang="en-CA" dirty="0"/>
              <a:t>And they understand the importance of saying thanks.</a:t>
            </a:r>
          </a:p>
        </p:txBody>
      </p:sp>
      <p:sp>
        <p:nvSpPr>
          <p:cNvPr id="4" name="Slide Number Placeholder 3"/>
          <p:cNvSpPr>
            <a:spLocks noGrp="1"/>
          </p:cNvSpPr>
          <p:nvPr>
            <p:ph type="sldNum" sz="quarter" idx="5"/>
          </p:nvPr>
        </p:nvSpPr>
        <p:spPr/>
        <p:txBody>
          <a:bodyPr/>
          <a:lstStyle/>
          <a:p>
            <a:fld id="{C01C8DE2-39C6-4B2F-88A5-DD9C128E2341}" type="slidenum">
              <a:rPr lang="en-CA" smtClean="0"/>
              <a:t>21</a:t>
            </a:fld>
            <a:endParaRPr lang="en-CA"/>
          </a:p>
        </p:txBody>
      </p:sp>
    </p:spTree>
    <p:extLst>
      <p:ext uri="{BB962C8B-B14F-4D97-AF65-F5344CB8AC3E}">
        <p14:creationId xmlns:p14="http://schemas.microsoft.com/office/powerpoint/2010/main" val="38883045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These clubs meet regularly and are flexible in their approach.  Nearly 30% of these growth clubs have created a satellite club as an alternate experience for prospective Rotarians</a:t>
            </a:r>
          </a:p>
        </p:txBody>
      </p:sp>
      <p:sp>
        <p:nvSpPr>
          <p:cNvPr id="4" name="Slide Number Placeholder 3"/>
          <p:cNvSpPr>
            <a:spLocks noGrp="1"/>
          </p:cNvSpPr>
          <p:nvPr>
            <p:ph type="sldNum" sz="quarter" idx="5"/>
          </p:nvPr>
        </p:nvSpPr>
        <p:spPr/>
        <p:txBody>
          <a:bodyPr/>
          <a:lstStyle/>
          <a:p>
            <a:fld id="{C01C8DE2-39C6-4B2F-88A5-DD9C128E2341}" type="slidenum">
              <a:rPr lang="en-CA" smtClean="0"/>
              <a:t>22</a:t>
            </a:fld>
            <a:endParaRPr lang="en-CA"/>
          </a:p>
        </p:txBody>
      </p:sp>
    </p:spTree>
    <p:extLst>
      <p:ext uri="{BB962C8B-B14F-4D97-AF65-F5344CB8AC3E}">
        <p14:creationId xmlns:p14="http://schemas.microsoft.com/office/powerpoint/2010/main" val="23275563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 few leaders talk about engagement in their clubs.</a:t>
            </a:r>
          </a:p>
        </p:txBody>
      </p:sp>
      <p:sp>
        <p:nvSpPr>
          <p:cNvPr id="4" name="Slide Number Placeholder 3"/>
          <p:cNvSpPr>
            <a:spLocks noGrp="1"/>
          </p:cNvSpPr>
          <p:nvPr>
            <p:ph type="sldNum" sz="quarter" idx="5"/>
          </p:nvPr>
        </p:nvSpPr>
        <p:spPr/>
        <p:txBody>
          <a:bodyPr/>
          <a:lstStyle/>
          <a:p>
            <a:fld id="{C01C8DE2-39C6-4B2F-88A5-DD9C128E2341}" type="slidenum">
              <a:rPr lang="en-CA" smtClean="0"/>
              <a:t>23</a:t>
            </a:fld>
            <a:endParaRPr lang="en-CA"/>
          </a:p>
        </p:txBody>
      </p:sp>
    </p:spTree>
    <p:extLst>
      <p:ext uri="{BB962C8B-B14F-4D97-AF65-F5344CB8AC3E}">
        <p14:creationId xmlns:p14="http://schemas.microsoft.com/office/powerpoint/2010/main" val="11156321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1C8DE2-39C6-4B2F-88A5-DD9C128E2341}" type="slidenum">
              <a:rPr lang="en-CA" smtClean="0"/>
              <a:t>24</a:t>
            </a:fld>
            <a:endParaRPr lang="en-CA"/>
          </a:p>
        </p:txBody>
      </p:sp>
    </p:spTree>
    <p:extLst>
      <p:ext uri="{BB962C8B-B14F-4D97-AF65-F5344CB8AC3E}">
        <p14:creationId xmlns:p14="http://schemas.microsoft.com/office/powerpoint/2010/main" val="23768115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Successful clubs make ‘service’ a dynamic center of their activities. They are actively engaged in projects and fundraisers and make it a priority to include community members in those activities. More importantly, and as will be seen, they make service an ongoing, year round priority.</a:t>
            </a:r>
          </a:p>
        </p:txBody>
      </p:sp>
      <p:sp>
        <p:nvSpPr>
          <p:cNvPr id="4" name="Slide Number Placeholder 3"/>
          <p:cNvSpPr>
            <a:spLocks noGrp="1"/>
          </p:cNvSpPr>
          <p:nvPr>
            <p:ph type="sldNum" sz="quarter" idx="5"/>
          </p:nvPr>
        </p:nvSpPr>
        <p:spPr/>
        <p:txBody>
          <a:bodyPr/>
          <a:lstStyle/>
          <a:p>
            <a:fld id="{C01C8DE2-39C6-4B2F-88A5-DD9C128E2341}" type="slidenum">
              <a:rPr lang="en-CA" smtClean="0"/>
              <a:t>25</a:t>
            </a:fld>
            <a:endParaRPr lang="en-CA"/>
          </a:p>
        </p:txBody>
      </p:sp>
    </p:spTree>
    <p:extLst>
      <p:ext uri="{BB962C8B-B14F-4D97-AF65-F5344CB8AC3E}">
        <p14:creationId xmlns:p14="http://schemas.microsoft.com/office/powerpoint/2010/main" val="23974357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01C8DE2-39C6-4B2F-88A5-DD9C128E2341}" type="slidenum">
              <a:rPr lang="en-CA" smtClean="0"/>
              <a:t>26</a:t>
            </a:fld>
            <a:endParaRPr lang="en-CA"/>
          </a:p>
        </p:txBody>
      </p:sp>
    </p:spTree>
    <p:extLst>
      <p:ext uri="{BB962C8B-B14F-4D97-AF65-F5344CB8AC3E}">
        <p14:creationId xmlns:p14="http://schemas.microsoft.com/office/powerpoint/2010/main" val="33813475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We can’t emphasize strongly enough how important the act of reaching out to the broader community is to creating the perception of a dynamic, attractive and welcoming group of people. As we quote from the survey. It really is the secret sauce, creating opportunities to engage and inspire ‘not yet Rotarians’.</a:t>
            </a:r>
          </a:p>
        </p:txBody>
      </p:sp>
      <p:sp>
        <p:nvSpPr>
          <p:cNvPr id="4" name="Slide Number Placeholder 3"/>
          <p:cNvSpPr>
            <a:spLocks noGrp="1"/>
          </p:cNvSpPr>
          <p:nvPr>
            <p:ph type="sldNum" sz="quarter" idx="5"/>
          </p:nvPr>
        </p:nvSpPr>
        <p:spPr/>
        <p:txBody>
          <a:bodyPr/>
          <a:lstStyle/>
          <a:p>
            <a:fld id="{C01C8DE2-39C6-4B2F-88A5-DD9C128E2341}" type="slidenum">
              <a:rPr lang="en-CA" smtClean="0"/>
              <a:t>27</a:t>
            </a:fld>
            <a:endParaRPr lang="en-CA"/>
          </a:p>
        </p:txBody>
      </p:sp>
    </p:spTree>
    <p:extLst>
      <p:ext uri="{BB962C8B-B14F-4D97-AF65-F5344CB8AC3E}">
        <p14:creationId xmlns:p14="http://schemas.microsoft.com/office/powerpoint/2010/main" val="13142501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These clubs have frequent service projects. Only about 20% of the clubs indicated that they only have a few service projects. Nearly 40% of the clubs have more than 10 service projects per year.  Let’s hear club leaders talk about service.</a:t>
            </a:r>
          </a:p>
        </p:txBody>
      </p:sp>
      <p:sp>
        <p:nvSpPr>
          <p:cNvPr id="4" name="Slide Number Placeholder 3"/>
          <p:cNvSpPr>
            <a:spLocks noGrp="1"/>
          </p:cNvSpPr>
          <p:nvPr>
            <p:ph type="sldNum" sz="quarter" idx="5"/>
          </p:nvPr>
        </p:nvSpPr>
        <p:spPr/>
        <p:txBody>
          <a:bodyPr/>
          <a:lstStyle/>
          <a:p>
            <a:fld id="{C01C8DE2-39C6-4B2F-88A5-DD9C128E2341}" type="slidenum">
              <a:rPr lang="en-CA" smtClean="0"/>
              <a:t>28</a:t>
            </a:fld>
            <a:endParaRPr lang="en-CA"/>
          </a:p>
        </p:txBody>
      </p:sp>
    </p:spTree>
    <p:extLst>
      <p:ext uri="{BB962C8B-B14F-4D97-AF65-F5344CB8AC3E}">
        <p14:creationId xmlns:p14="http://schemas.microsoft.com/office/powerpoint/2010/main" val="28514459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1C8DE2-39C6-4B2F-88A5-DD9C128E2341}" type="slidenum">
              <a:rPr lang="en-CA" smtClean="0"/>
              <a:t>29</a:t>
            </a:fld>
            <a:endParaRPr lang="en-CA"/>
          </a:p>
        </p:txBody>
      </p:sp>
    </p:spTree>
    <p:extLst>
      <p:ext uri="{BB962C8B-B14F-4D97-AF65-F5344CB8AC3E}">
        <p14:creationId xmlns:p14="http://schemas.microsoft.com/office/powerpoint/2010/main" val="31059239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Zone 28 Success Track to the end of March</a:t>
            </a:r>
          </a:p>
          <a:p>
            <a:r>
              <a:rPr lang="en-US" dirty="0"/>
              <a:t>Net change in membership</a:t>
            </a:r>
          </a:p>
          <a:p>
            <a:r>
              <a:rPr lang="en-US" dirty="0"/>
              <a:t>Yellow line:  is the 4 year average history –what has been going on  </a:t>
            </a:r>
          </a:p>
          <a:p>
            <a:r>
              <a:rPr lang="en-US" dirty="0"/>
              <a:t>See 5 months of growth, one month of decline then 5 more months of growth then a sharp decline.  This happens because the dues are due on July 1</a:t>
            </a:r>
            <a:r>
              <a:rPr lang="en-US" baseline="30000" dirty="0"/>
              <a:t>st</a:t>
            </a:r>
            <a:r>
              <a:rPr lang="en-US" dirty="0"/>
              <a:t> and Jan 1</a:t>
            </a:r>
            <a:r>
              <a:rPr lang="en-US" baseline="30000" dirty="0"/>
              <a:t>st</a:t>
            </a:r>
            <a:r>
              <a:rPr lang="en-US" dirty="0"/>
              <a:t>.</a:t>
            </a:r>
          </a:p>
          <a:p>
            <a:r>
              <a:rPr lang="en-US" dirty="0"/>
              <a:t>Green line is our success track:  this is the track we would like to be on so that we end up the year with a 0.5% increase</a:t>
            </a:r>
          </a:p>
          <a:p>
            <a:r>
              <a:rPr lang="en-US" dirty="0"/>
              <a:t>Blue line is where we are today.</a:t>
            </a:r>
          </a:p>
          <a:p>
            <a:r>
              <a:rPr lang="en-US" dirty="0"/>
              <a:t>As the graph shows, we are above where we were historically.</a:t>
            </a:r>
          </a:p>
          <a:p>
            <a:r>
              <a:rPr lang="en-US" dirty="0"/>
              <a:t>Zone 28 is still on track to lose members by end of the year, however, less than last year where we lost 1500 members!</a:t>
            </a:r>
          </a:p>
        </p:txBody>
      </p:sp>
      <p:sp>
        <p:nvSpPr>
          <p:cNvPr id="4" name="Slide Number Placeholder 3"/>
          <p:cNvSpPr>
            <a:spLocks noGrp="1"/>
          </p:cNvSpPr>
          <p:nvPr>
            <p:ph type="sldNum" sz="quarter" idx="5"/>
          </p:nvPr>
        </p:nvSpPr>
        <p:spPr/>
        <p:txBody>
          <a:bodyPr/>
          <a:lstStyle/>
          <a:p>
            <a:fld id="{C01C8DE2-39C6-4B2F-88A5-DD9C128E2341}" type="slidenum">
              <a:rPr lang="en-CA" smtClean="0"/>
              <a:t>3</a:t>
            </a:fld>
            <a:endParaRPr lang="en-CA"/>
          </a:p>
        </p:txBody>
      </p:sp>
    </p:spTree>
    <p:extLst>
      <p:ext uri="{BB962C8B-B14F-4D97-AF65-F5344CB8AC3E}">
        <p14:creationId xmlns:p14="http://schemas.microsoft.com/office/powerpoint/2010/main" val="5651873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Public Image also has played a key role in club growth.  It’s not just doing, it’s being seen doing.</a:t>
            </a:r>
          </a:p>
        </p:txBody>
      </p:sp>
      <p:sp>
        <p:nvSpPr>
          <p:cNvPr id="4" name="Slide Number Placeholder 3"/>
          <p:cNvSpPr>
            <a:spLocks noGrp="1"/>
          </p:cNvSpPr>
          <p:nvPr>
            <p:ph type="sldNum" sz="quarter" idx="5"/>
          </p:nvPr>
        </p:nvSpPr>
        <p:spPr/>
        <p:txBody>
          <a:bodyPr/>
          <a:lstStyle/>
          <a:p>
            <a:fld id="{C01C8DE2-39C6-4B2F-88A5-DD9C128E2341}" type="slidenum">
              <a:rPr lang="en-CA" smtClean="0"/>
              <a:t>30</a:t>
            </a:fld>
            <a:endParaRPr lang="en-CA"/>
          </a:p>
        </p:txBody>
      </p:sp>
    </p:spTree>
    <p:extLst>
      <p:ext uri="{BB962C8B-B14F-4D97-AF65-F5344CB8AC3E}">
        <p14:creationId xmlns:p14="http://schemas.microsoft.com/office/powerpoint/2010/main" val="28486858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01C8DE2-39C6-4B2F-88A5-DD9C128E2341}" type="slidenum">
              <a:rPr lang="en-CA" smtClean="0"/>
              <a:t>31</a:t>
            </a:fld>
            <a:endParaRPr lang="en-CA"/>
          </a:p>
        </p:txBody>
      </p:sp>
    </p:spTree>
    <p:extLst>
      <p:ext uri="{BB962C8B-B14F-4D97-AF65-F5344CB8AC3E}">
        <p14:creationId xmlns:p14="http://schemas.microsoft.com/office/powerpoint/2010/main" val="26902404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Now, club leaders will talk about their approaches to public image in their community.</a:t>
            </a:r>
          </a:p>
        </p:txBody>
      </p:sp>
      <p:sp>
        <p:nvSpPr>
          <p:cNvPr id="4" name="Slide Number Placeholder 3"/>
          <p:cNvSpPr>
            <a:spLocks noGrp="1"/>
          </p:cNvSpPr>
          <p:nvPr>
            <p:ph type="sldNum" sz="quarter" idx="5"/>
          </p:nvPr>
        </p:nvSpPr>
        <p:spPr/>
        <p:txBody>
          <a:bodyPr/>
          <a:lstStyle/>
          <a:p>
            <a:fld id="{C01C8DE2-39C6-4B2F-88A5-DD9C128E2341}" type="slidenum">
              <a:rPr lang="en-CA" smtClean="0"/>
              <a:t>32</a:t>
            </a:fld>
            <a:endParaRPr lang="en-CA"/>
          </a:p>
        </p:txBody>
      </p:sp>
    </p:spTree>
    <p:extLst>
      <p:ext uri="{BB962C8B-B14F-4D97-AF65-F5344CB8AC3E}">
        <p14:creationId xmlns:p14="http://schemas.microsoft.com/office/powerpoint/2010/main" val="34342573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1C8DE2-39C6-4B2F-88A5-DD9C128E2341}" type="slidenum">
              <a:rPr lang="en-CA" smtClean="0"/>
              <a:t>33</a:t>
            </a:fld>
            <a:endParaRPr lang="en-CA"/>
          </a:p>
        </p:txBody>
      </p:sp>
    </p:spTree>
    <p:extLst>
      <p:ext uri="{BB962C8B-B14F-4D97-AF65-F5344CB8AC3E}">
        <p14:creationId xmlns:p14="http://schemas.microsoft.com/office/powerpoint/2010/main" val="16918545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During interviews with club leaders, it became clear how important a contributor increasing club diversity was to club growth.</a:t>
            </a:r>
          </a:p>
          <a:p>
            <a:r>
              <a:rPr lang="en-CA" dirty="0"/>
              <a:t>Club leaders were intentional in increasing their club’s diversity, recognizing, for example, that younger members are necessary to ensure the club’s long term viability; that they needed to broaden the professions represented in their club; or acting to reduce costs to make membership more appealing.</a:t>
            </a:r>
          </a:p>
          <a:p>
            <a:r>
              <a:rPr lang="en-CA" dirty="0"/>
              <a:t>They also worked to make sure their membership reflected their community and finally, perhaps most importantly, acted to create an environment where everyone felt genuinely welcomed. </a:t>
            </a:r>
          </a:p>
          <a:p>
            <a:endParaRPr lang="en-CA" dirty="0"/>
          </a:p>
          <a:p>
            <a:r>
              <a:rPr lang="en-CA" dirty="0"/>
              <a:t>I want to let another leader conclude this presentation. Mary Anne Velayo is from the Vancouver Mountainview club, a club that grew from 18 to 52 during the period of this study. Let’s listen to her view of Rotary leadership.</a:t>
            </a:r>
          </a:p>
        </p:txBody>
      </p:sp>
      <p:sp>
        <p:nvSpPr>
          <p:cNvPr id="4" name="Slide Number Placeholder 3"/>
          <p:cNvSpPr>
            <a:spLocks noGrp="1"/>
          </p:cNvSpPr>
          <p:nvPr>
            <p:ph type="sldNum" sz="quarter" idx="5"/>
          </p:nvPr>
        </p:nvSpPr>
        <p:spPr/>
        <p:txBody>
          <a:bodyPr/>
          <a:lstStyle/>
          <a:p>
            <a:fld id="{C01C8DE2-39C6-4B2F-88A5-DD9C128E2341}" type="slidenum">
              <a:rPr lang="en-CA" smtClean="0"/>
              <a:t>34</a:t>
            </a:fld>
            <a:endParaRPr lang="en-CA"/>
          </a:p>
        </p:txBody>
      </p:sp>
    </p:spTree>
    <p:extLst>
      <p:ext uri="{BB962C8B-B14F-4D97-AF65-F5344CB8AC3E}">
        <p14:creationId xmlns:p14="http://schemas.microsoft.com/office/powerpoint/2010/main" val="4492921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First, and most importantly, we see that leadership is more than an attribute for success – it is an essential, over arching requirement. Strong leaders create strong clubs. More than this, leaders of clubs focused on 5 key areas, which we will explore in more detail:</a:t>
            </a:r>
          </a:p>
          <a:p>
            <a:r>
              <a:rPr lang="en-CA" dirty="0"/>
              <a:t>Outstanding governance – clubs are well organized, plan, set goals and have continuity in leadership.</a:t>
            </a:r>
          </a:p>
          <a:p>
            <a:r>
              <a:rPr lang="en-CA" dirty="0"/>
              <a:t>Active, intentional member engagement – A healthy, engaged and inspired membership is key to club success.</a:t>
            </a:r>
          </a:p>
          <a:p>
            <a:r>
              <a:rPr lang="en-CA" dirty="0"/>
              <a:t>Dynamic, meaningful service – engaged members keep busy ‘doing’ throughout the year. Rotary is about service.</a:t>
            </a:r>
          </a:p>
          <a:p>
            <a:r>
              <a:rPr lang="en-CA" dirty="0"/>
              <a:t>Strong public image – Clubs aren’t just doing – they’re seen to be doing.</a:t>
            </a:r>
          </a:p>
          <a:p>
            <a:endParaRPr lang="en-CA" dirty="0"/>
          </a:p>
          <a:p>
            <a:r>
              <a:rPr lang="en-CA"/>
              <a:t>Diversity</a:t>
            </a:r>
            <a:r>
              <a:rPr lang="en-CA" dirty="0"/>
              <a:t>, Equity and Inclusion – ensuring club membership reflects their community</a:t>
            </a:r>
          </a:p>
          <a:p>
            <a:r>
              <a:rPr lang="en-CA" dirty="0"/>
              <a:t>While not all leaders focussed equally on all 5 areas, most clubs take all these areas seriously.</a:t>
            </a:r>
          </a:p>
        </p:txBody>
      </p:sp>
      <p:sp>
        <p:nvSpPr>
          <p:cNvPr id="4" name="Slide Number Placeholder 3"/>
          <p:cNvSpPr>
            <a:spLocks noGrp="1"/>
          </p:cNvSpPr>
          <p:nvPr>
            <p:ph type="sldNum" sz="quarter" idx="5"/>
          </p:nvPr>
        </p:nvSpPr>
        <p:spPr/>
        <p:txBody>
          <a:bodyPr/>
          <a:lstStyle/>
          <a:p>
            <a:fld id="{C01C8DE2-39C6-4B2F-88A5-DD9C128E2341}" type="slidenum">
              <a:rPr lang="en-CA" smtClean="0"/>
              <a:t>35</a:t>
            </a:fld>
            <a:endParaRPr lang="en-CA"/>
          </a:p>
        </p:txBody>
      </p:sp>
    </p:spTree>
    <p:extLst>
      <p:ext uri="{BB962C8B-B14F-4D97-AF65-F5344CB8AC3E}">
        <p14:creationId xmlns:p14="http://schemas.microsoft.com/office/powerpoint/2010/main" val="17674557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significant majority of clubs don’t just plan and set goals, they keep those plans alive and up to date, reviewing and adjusting regularly. </a:t>
            </a:r>
          </a:p>
          <a:p>
            <a:r>
              <a:rPr lang="en-CA" dirty="0"/>
              <a:t>.</a:t>
            </a:r>
          </a:p>
          <a:p>
            <a:endParaRPr lang="en-CA" dirty="0"/>
          </a:p>
        </p:txBody>
      </p:sp>
      <p:sp>
        <p:nvSpPr>
          <p:cNvPr id="4" name="Slide Number Placeholder 3"/>
          <p:cNvSpPr>
            <a:spLocks noGrp="1"/>
          </p:cNvSpPr>
          <p:nvPr>
            <p:ph type="sldNum" sz="quarter" idx="5"/>
          </p:nvPr>
        </p:nvSpPr>
        <p:spPr/>
        <p:txBody>
          <a:bodyPr/>
          <a:lstStyle/>
          <a:p>
            <a:fld id="{C01C8DE2-39C6-4B2F-88A5-DD9C128E2341}" type="slidenum">
              <a:rPr lang="en-CA" smtClean="0"/>
              <a:t>4</a:t>
            </a:fld>
            <a:endParaRPr lang="en-CA"/>
          </a:p>
        </p:txBody>
      </p:sp>
    </p:spTree>
    <p:extLst>
      <p:ext uri="{BB962C8B-B14F-4D97-AF65-F5344CB8AC3E}">
        <p14:creationId xmlns:p14="http://schemas.microsoft.com/office/powerpoint/2010/main" val="21477542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significant majority of clubs don’t just plan and set goals, they keep those plans alive and up to date, reviewing and adjusting regularly. </a:t>
            </a:r>
          </a:p>
          <a:p>
            <a:r>
              <a:rPr lang="en-CA" dirty="0"/>
              <a:t>.</a:t>
            </a:r>
          </a:p>
          <a:p>
            <a:endParaRPr lang="en-CA" dirty="0"/>
          </a:p>
        </p:txBody>
      </p:sp>
      <p:sp>
        <p:nvSpPr>
          <p:cNvPr id="4" name="Slide Number Placeholder 3"/>
          <p:cNvSpPr>
            <a:spLocks noGrp="1"/>
          </p:cNvSpPr>
          <p:nvPr>
            <p:ph type="sldNum" sz="quarter" idx="5"/>
          </p:nvPr>
        </p:nvSpPr>
        <p:spPr/>
        <p:txBody>
          <a:bodyPr/>
          <a:lstStyle/>
          <a:p>
            <a:fld id="{C01C8DE2-39C6-4B2F-88A5-DD9C128E2341}" type="slidenum">
              <a:rPr lang="en-CA" smtClean="0"/>
              <a:t>5</a:t>
            </a:fld>
            <a:endParaRPr lang="en-CA"/>
          </a:p>
        </p:txBody>
      </p:sp>
    </p:spTree>
    <p:extLst>
      <p:ext uri="{BB962C8B-B14F-4D97-AF65-F5344CB8AC3E}">
        <p14:creationId xmlns:p14="http://schemas.microsoft.com/office/powerpoint/2010/main" val="39011562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D7010 Success Track</a:t>
            </a:r>
          </a:p>
          <a:p>
            <a:r>
              <a:rPr lang="en-US" dirty="0"/>
              <a:t>Based on this, our district will end the year with a net gain of 18 members.</a:t>
            </a:r>
          </a:p>
          <a:p>
            <a:r>
              <a:rPr lang="en-US" dirty="0"/>
              <a:t>Over the last 4 years, we averaged a loss of 62 members.  </a:t>
            </a:r>
          </a:p>
          <a:p>
            <a:r>
              <a:rPr lang="en-US" dirty="0"/>
              <a:t>Well done District Membership Chair Phyllis and your membership committee, DG Richard and everyone else in our clubs working hard to grow membership!</a:t>
            </a:r>
          </a:p>
        </p:txBody>
      </p:sp>
      <p:sp>
        <p:nvSpPr>
          <p:cNvPr id="4" name="Slide Number Placeholder 3"/>
          <p:cNvSpPr>
            <a:spLocks noGrp="1"/>
          </p:cNvSpPr>
          <p:nvPr>
            <p:ph type="sldNum" sz="quarter" idx="5"/>
          </p:nvPr>
        </p:nvSpPr>
        <p:spPr/>
        <p:txBody>
          <a:bodyPr/>
          <a:lstStyle/>
          <a:p>
            <a:fld id="{C01C8DE2-39C6-4B2F-88A5-DD9C128E2341}" type="slidenum">
              <a:rPr lang="en-CA" smtClean="0"/>
              <a:t>6</a:t>
            </a:fld>
            <a:endParaRPr lang="en-CA"/>
          </a:p>
        </p:txBody>
      </p:sp>
    </p:spTree>
    <p:extLst>
      <p:ext uri="{BB962C8B-B14F-4D97-AF65-F5344CB8AC3E}">
        <p14:creationId xmlns:p14="http://schemas.microsoft.com/office/powerpoint/2010/main" val="16222727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1513" y="1173163"/>
            <a:ext cx="5630862" cy="3168650"/>
          </a:xfrm>
        </p:spPr>
      </p:sp>
      <p:sp>
        <p:nvSpPr>
          <p:cNvPr id="3" name="Notes Placeholder 2"/>
          <p:cNvSpPr>
            <a:spLocks noGrp="1"/>
          </p:cNvSpPr>
          <p:nvPr>
            <p:ph type="body" idx="1"/>
          </p:nvPr>
        </p:nvSpPr>
        <p:spPr/>
        <p:txBody>
          <a:bodyPr/>
          <a:lstStyle/>
          <a:p>
            <a:r>
              <a:rPr lang="en-CA" dirty="0"/>
              <a:t>This is a refresher of the Survey that Zones 28 &amp; 32 did last year when they reached out to Presidents in the year 2020-2021.  The criteria for this survey were clubs who had grown significantly during the pandemic - in other words, clubs who had a net member growth of 5+.</a:t>
            </a:r>
          </a:p>
          <a:p>
            <a:r>
              <a:rPr lang="en-CA" dirty="0"/>
              <a:t>The survey had 11 questions and the response rate was 60%.</a:t>
            </a:r>
          </a:p>
        </p:txBody>
      </p:sp>
      <p:sp>
        <p:nvSpPr>
          <p:cNvPr id="4" name="Slide Number Placeholder 3"/>
          <p:cNvSpPr>
            <a:spLocks noGrp="1"/>
          </p:cNvSpPr>
          <p:nvPr>
            <p:ph type="sldNum" sz="quarter" idx="5"/>
          </p:nvPr>
        </p:nvSpPr>
        <p:spPr/>
        <p:txBody>
          <a:bodyPr/>
          <a:lstStyle/>
          <a:p>
            <a:fld id="{C01C8DE2-39C6-4B2F-88A5-DD9C128E2341}" type="slidenum">
              <a:rPr lang="en-CA" smtClean="0"/>
              <a:t>7</a:t>
            </a:fld>
            <a:endParaRPr lang="en-CA"/>
          </a:p>
        </p:txBody>
      </p:sp>
    </p:spTree>
    <p:extLst>
      <p:ext uri="{BB962C8B-B14F-4D97-AF65-F5344CB8AC3E}">
        <p14:creationId xmlns:p14="http://schemas.microsoft.com/office/powerpoint/2010/main" val="31276481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As a result of the survey, it was clear that there were 5 attributes that contributed to the growth of a club.  Although not all presidents quoted all 5 attributes, most had at least 3 of the above attributes.</a:t>
            </a:r>
          </a:p>
        </p:txBody>
      </p:sp>
      <p:sp>
        <p:nvSpPr>
          <p:cNvPr id="4" name="Slide Number Placeholder 3"/>
          <p:cNvSpPr>
            <a:spLocks noGrp="1"/>
          </p:cNvSpPr>
          <p:nvPr>
            <p:ph type="sldNum" sz="quarter" idx="5"/>
          </p:nvPr>
        </p:nvSpPr>
        <p:spPr/>
        <p:txBody>
          <a:bodyPr/>
          <a:lstStyle/>
          <a:p>
            <a:fld id="{C01C8DE2-39C6-4B2F-88A5-DD9C128E2341}" type="slidenum">
              <a:rPr lang="en-CA" smtClean="0"/>
              <a:t>8</a:t>
            </a:fld>
            <a:endParaRPr lang="en-CA"/>
          </a:p>
        </p:txBody>
      </p:sp>
    </p:spTree>
    <p:extLst>
      <p:ext uri="{BB962C8B-B14F-4D97-AF65-F5344CB8AC3E}">
        <p14:creationId xmlns:p14="http://schemas.microsoft.com/office/powerpoint/2010/main" val="5056473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1513" y="1173163"/>
            <a:ext cx="5630862" cy="3168650"/>
          </a:xfrm>
        </p:spPr>
      </p:sp>
      <p:sp>
        <p:nvSpPr>
          <p:cNvPr id="3" name="Notes Placeholder 2"/>
          <p:cNvSpPr>
            <a:spLocks noGrp="1"/>
          </p:cNvSpPr>
          <p:nvPr>
            <p:ph type="body" idx="1"/>
          </p:nvPr>
        </p:nvSpPr>
        <p:spPr/>
        <p:txBody>
          <a:bodyPr/>
          <a:lstStyle/>
          <a:p>
            <a:r>
              <a:rPr lang="en-CA" dirty="0"/>
              <a:t>Fast Forward to 2022: </a:t>
            </a:r>
          </a:p>
          <a:p>
            <a:r>
              <a:rPr lang="en-CA" dirty="0"/>
              <a:t>Led by the Zones 28 and 32 Analytics Team, this survey was designed to follow up on the 2021 survey completed on clubs in Zones 28 and 32 that grew during the pandemic. In this study we focussed on clubs that had demonstrated successful, long term growth. With the support and collaboration of USA &amp; Canada Rotary Co-Ordinators, we were able to extend the survey to encompass clubs in the USA and Canada.</a:t>
            </a:r>
          </a:p>
          <a:p>
            <a:r>
              <a:rPr lang="en-CA" dirty="0"/>
              <a:t>This survey confirmed and enriched the first and leave us confident in the validity of the key drivers of club growth.</a:t>
            </a:r>
          </a:p>
        </p:txBody>
      </p:sp>
      <p:sp>
        <p:nvSpPr>
          <p:cNvPr id="4" name="Slide Number Placeholder 3"/>
          <p:cNvSpPr>
            <a:spLocks noGrp="1"/>
          </p:cNvSpPr>
          <p:nvPr>
            <p:ph type="sldNum" sz="quarter" idx="5"/>
          </p:nvPr>
        </p:nvSpPr>
        <p:spPr/>
        <p:txBody>
          <a:bodyPr/>
          <a:lstStyle/>
          <a:p>
            <a:fld id="{C01C8DE2-39C6-4B2F-88A5-DD9C128E2341}" type="slidenum">
              <a:rPr lang="en-CA" smtClean="0"/>
              <a:t>9</a:t>
            </a:fld>
            <a:endParaRPr lang="en-CA"/>
          </a:p>
        </p:txBody>
      </p:sp>
    </p:spTree>
    <p:extLst>
      <p:ext uri="{BB962C8B-B14F-4D97-AF65-F5344CB8AC3E}">
        <p14:creationId xmlns:p14="http://schemas.microsoft.com/office/powerpoint/2010/main" val="12169181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B9997-2463-A7E1-F286-CB95B9B6CDC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5182AFD4-5796-59F0-12E8-D3D76529888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5B895C32-C4B1-39C9-C9C4-393A9DA25382}"/>
              </a:ext>
            </a:extLst>
          </p:cNvPr>
          <p:cNvSpPr>
            <a:spLocks noGrp="1"/>
          </p:cNvSpPr>
          <p:nvPr>
            <p:ph type="dt" sz="half" idx="10"/>
          </p:nvPr>
        </p:nvSpPr>
        <p:spPr/>
        <p:txBody>
          <a:bodyPr/>
          <a:lstStyle/>
          <a:p>
            <a:fld id="{39E80E5C-3D17-4433-8F70-C31D200F095E}" type="datetimeFigureOut">
              <a:rPr lang="en-CA" smtClean="0"/>
              <a:t>2023-04-18</a:t>
            </a:fld>
            <a:endParaRPr lang="en-CA"/>
          </a:p>
        </p:txBody>
      </p:sp>
      <p:sp>
        <p:nvSpPr>
          <p:cNvPr id="5" name="Footer Placeholder 4">
            <a:extLst>
              <a:ext uri="{FF2B5EF4-FFF2-40B4-BE49-F238E27FC236}">
                <a16:creationId xmlns:a16="http://schemas.microsoft.com/office/drawing/2014/main" id="{A254AD91-8937-BFD5-2978-3C0B8CA739B7}"/>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334DB1E4-9589-1436-9099-F50C237EA06E}"/>
              </a:ext>
            </a:extLst>
          </p:cNvPr>
          <p:cNvSpPr>
            <a:spLocks noGrp="1"/>
          </p:cNvSpPr>
          <p:nvPr>
            <p:ph type="sldNum" sz="quarter" idx="12"/>
          </p:nvPr>
        </p:nvSpPr>
        <p:spPr/>
        <p:txBody>
          <a:bodyPr/>
          <a:lstStyle/>
          <a:p>
            <a:fld id="{7A5E791D-1EBD-478C-9BE6-BB9C310E37F5}" type="slidenum">
              <a:rPr lang="en-CA" smtClean="0"/>
              <a:t>‹#›</a:t>
            </a:fld>
            <a:endParaRPr lang="en-CA"/>
          </a:p>
        </p:txBody>
      </p:sp>
    </p:spTree>
    <p:extLst>
      <p:ext uri="{BB962C8B-B14F-4D97-AF65-F5344CB8AC3E}">
        <p14:creationId xmlns:p14="http://schemas.microsoft.com/office/powerpoint/2010/main" val="8354497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D96D3-2D25-77FE-89CF-949CC9A08938}"/>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75ADF673-9AF6-55B7-E8F7-8AA219F5418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17E1118B-E0CC-61BF-5E18-0F361426ACE3}"/>
              </a:ext>
            </a:extLst>
          </p:cNvPr>
          <p:cNvSpPr>
            <a:spLocks noGrp="1"/>
          </p:cNvSpPr>
          <p:nvPr>
            <p:ph type="dt" sz="half" idx="10"/>
          </p:nvPr>
        </p:nvSpPr>
        <p:spPr/>
        <p:txBody>
          <a:bodyPr/>
          <a:lstStyle/>
          <a:p>
            <a:fld id="{39E80E5C-3D17-4433-8F70-C31D200F095E}" type="datetimeFigureOut">
              <a:rPr lang="en-CA" smtClean="0"/>
              <a:t>2023-04-18</a:t>
            </a:fld>
            <a:endParaRPr lang="en-CA"/>
          </a:p>
        </p:txBody>
      </p:sp>
      <p:sp>
        <p:nvSpPr>
          <p:cNvPr id="5" name="Footer Placeholder 4">
            <a:extLst>
              <a:ext uri="{FF2B5EF4-FFF2-40B4-BE49-F238E27FC236}">
                <a16:creationId xmlns:a16="http://schemas.microsoft.com/office/drawing/2014/main" id="{1B187E61-5BD8-F6CB-52D7-564A82D90498}"/>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A4D4387E-2B89-091F-6ADD-0523B3906E20}"/>
              </a:ext>
            </a:extLst>
          </p:cNvPr>
          <p:cNvSpPr>
            <a:spLocks noGrp="1"/>
          </p:cNvSpPr>
          <p:nvPr>
            <p:ph type="sldNum" sz="quarter" idx="12"/>
          </p:nvPr>
        </p:nvSpPr>
        <p:spPr/>
        <p:txBody>
          <a:bodyPr/>
          <a:lstStyle/>
          <a:p>
            <a:fld id="{7A5E791D-1EBD-478C-9BE6-BB9C310E37F5}" type="slidenum">
              <a:rPr lang="en-CA" smtClean="0"/>
              <a:t>‹#›</a:t>
            </a:fld>
            <a:endParaRPr lang="en-CA"/>
          </a:p>
        </p:txBody>
      </p:sp>
    </p:spTree>
    <p:extLst>
      <p:ext uri="{BB962C8B-B14F-4D97-AF65-F5344CB8AC3E}">
        <p14:creationId xmlns:p14="http://schemas.microsoft.com/office/powerpoint/2010/main" val="23974117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A0B4FAC-5473-5F54-678D-9745F5672F8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244493AD-5D82-FB2A-B857-FDC871041B4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BA397E1A-DA30-3A83-BEFB-E70330E28F19}"/>
              </a:ext>
            </a:extLst>
          </p:cNvPr>
          <p:cNvSpPr>
            <a:spLocks noGrp="1"/>
          </p:cNvSpPr>
          <p:nvPr>
            <p:ph type="dt" sz="half" idx="10"/>
          </p:nvPr>
        </p:nvSpPr>
        <p:spPr/>
        <p:txBody>
          <a:bodyPr/>
          <a:lstStyle/>
          <a:p>
            <a:fld id="{39E80E5C-3D17-4433-8F70-C31D200F095E}" type="datetimeFigureOut">
              <a:rPr lang="en-CA" smtClean="0"/>
              <a:t>2023-04-18</a:t>
            </a:fld>
            <a:endParaRPr lang="en-CA"/>
          </a:p>
        </p:txBody>
      </p:sp>
      <p:sp>
        <p:nvSpPr>
          <p:cNvPr id="5" name="Footer Placeholder 4">
            <a:extLst>
              <a:ext uri="{FF2B5EF4-FFF2-40B4-BE49-F238E27FC236}">
                <a16:creationId xmlns:a16="http://schemas.microsoft.com/office/drawing/2014/main" id="{792FC463-23C9-6869-328E-2F913991CCD8}"/>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35B48CCE-F1EA-3EAC-3E69-B9CB0F8EB2BC}"/>
              </a:ext>
            </a:extLst>
          </p:cNvPr>
          <p:cNvSpPr>
            <a:spLocks noGrp="1"/>
          </p:cNvSpPr>
          <p:nvPr>
            <p:ph type="sldNum" sz="quarter" idx="12"/>
          </p:nvPr>
        </p:nvSpPr>
        <p:spPr/>
        <p:txBody>
          <a:bodyPr/>
          <a:lstStyle/>
          <a:p>
            <a:fld id="{7A5E791D-1EBD-478C-9BE6-BB9C310E37F5}" type="slidenum">
              <a:rPr lang="en-CA" smtClean="0"/>
              <a:t>‹#›</a:t>
            </a:fld>
            <a:endParaRPr lang="en-CA"/>
          </a:p>
        </p:txBody>
      </p:sp>
    </p:spTree>
    <p:extLst>
      <p:ext uri="{BB962C8B-B14F-4D97-AF65-F5344CB8AC3E}">
        <p14:creationId xmlns:p14="http://schemas.microsoft.com/office/powerpoint/2010/main" val="32742874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1" y="1"/>
            <a:ext cx="12192000" cy="1540043"/>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a:p>
        </p:txBody>
      </p:sp>
      <p:sp>
        <p:nvSpPr>
          <p:cNvPr id="5" name="Title 1">
            <a:extLst>
              <a:ext uri="{FF2B5EF4-FFF2-40B4-BE49-F238E27FC236}">
                <a16:creationId xmlns:a16="http://schemas.microsoft.com/office/drawing/2014/main" id="{3C0EF89B-F057-4EA3-BC61-71F9D7BF9FC4}"/>
              </a:ext>
            </a:extLst>
          </p:cNvPr>
          <p:cNvSpPr>
            <a:spLocks noGrp="1"/>
          </p:cNvSpPr>
          <p:nvPr>
            <p:ph type="title"/>
          </p:nvPr>
        </p:nvSpPr>
        <p:spPr>
          <a:xfrm>
            <a:off x="381000" y="2"/>
            <a:ext cx="11506200" cy="1540043"/>
          </a:xfrm>
        </p:spPr>
        <p:txBody>
          <a:bodyPr tIns="0" bIns="91440" anchor="b"/>
          <a:lstStyle>
            <a:lvl1pPr>
              <a:defRPr cap="all" baseline="0">
                <a:solidFill>
                  <a:schemeClr val="bg1"/>
                </a:solidFill>
              </a:defRPr>
            </a:lvl1pPr>
          </a:lstStyle>
          <a:p>
            <a:r>
              <a:rPr lang="en-US"/>
              <a:t>Click to edit Master title style</a:t>
            </a:r>
          </a:p>
        </p:txBody>
      </p:sp>
      <p:sp>
        <p:nvSpPr>
          <p:cNvPr id="6" name="TextBox 5" hidden="1">
            <a:extLst>
              <a:ext uri="{FF2B5EF4-FFF2-40B4-BE49-F238E27FC236}">
                <a16:creationId xmlns:a16="http://schemas.microsoft.com/office/drawing/2014/main" id="{3F6A0DDC-8464-4003-BDFD-127BB593AA78}"/>
              </a:ext>
            </a:extLst>
          </p:cNvPr>
          <p:cNvSpPr txBox="1"/>
          <p:nvPr userDrawn="1"/>
        </p:nvSpPr>
        <p:spPr>
          <a:xfrm>
            <a:off x="1" y="6673335"/>
            <a:ext cx="9144000" cy="184666"/>
          </a:xfrm>
          <a:prstGeom prst="rect">
            <a:avLst/>
          </a:prstGeom>
          <a:noFill/>
        </p:spPr>
        <p:txBody>
          <a:bodyPr wrap="square" rtlCol="0">
            <a:spAutoFit/>
          </a:bodyPr>
          <a:lstStyle/>
          <a:p>
            <a:r>
              <a:rPr lang="en-US" sz="60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FF64A36E-6351-44F5-8371-4CD912E77164}"/>
              </a:ext>
            </a:extLst>
          </p:cNvPr>
          <p:cNvSpPr>
            <a:spLocks noGrp="1"/>
          </p:cNvSpPr>
          <p:nvPr>
            <p:ph type="sldNum" sz="quarter" idx="12"/>
          </p:nvPr>
        </p:nvSpPr>
        <p:spPr>
          <a:xfrm>
            <a:off x="11650134" y="115572"/>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a:p>
        </p:txBody>
      </p:sp>
    </p:spTree>
    <p:extLst>
      <p:ext uri="{BB962C8B-B14F-4D97-AF65-F5344CB8AC3E}">
        <p14:creationId xmlns:p14="http://schemas.microsoft.com/office/powerpoint/2010/main" val="861879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40531" y="6122562"/>
            <a:ext cx="1393492" cy="523404"/>
          </a:xfrm>
          <a:prstGeom prst="rect">
            <a:avLst/>
          </a:prstGeom>
        </p:spPr>
      </p:pic>
    </p:spTree>
    <p:extLst>
      <p:ext uri="{BB962C8B-B14F-4D97-AF65-F5344CB8AC3E}">
        <p14:creationId xmlns:p14="http://schemas.microsoft.com/office/powerpoint/2010/main" val="3967709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D6764-D395-3379-90AD-3B88E93E2BD3}"/>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5D406AF7-2AD8-D2D0-D606-6CD409CFC26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008F21CA-21AA-181E-9B96-7349D2938E6E}"/>
              </a:ext>
            </a:extLst>
          </p:cNvPr>
          <p:cNvSpPr>
            <a:spLocks noGrp="1"/>
          </p:cNvSpPr>
          <p:nvPr>
            <p:ph type="dt" sz="half" idx="10"/>
          </p:nvPr>
        </p:nvSpPr>
        <p:spPr/>
        <p:txBody>
          <a:bodyPr/>
          <a:lstStyle/>
          <a:p>
            <a:fld id="{39E80E5C-3D17-4433-8F70-C31D200F095E}" type="datetimeFigureOut">
              <a:rPr lang="en-CA" smtClean="0"/>
              <a:t>2023-04-18</a:t>
            </a:fld>
            <a:endParaRPr lang="en-CA"/>
          </a:p>
        </p:txBody>
      </p:sp>
      <p:sp>
        <p:nvSpPr>
          <p:cNvPr id="5" name="Footer Placeholder 4">
            <a:extLst>
              <a:ext uri="{FF2B5EF4-FFF2-40B4-BE49-F238E27FC236}">
                <a16:creationId xmlns:a16="http://schemas.microsoft.com/office/drawing/2014/main" id="{A93D280B-05C8-98F1-1CC3-7E9FFF282DB0}"/>
              </a:ext>
            </a:extLst>
          </p:cNvPr>
          <p:cNvSpPr>
            <a:spLocks noGrp="1"/>
          </p:cNvSpPr>
          <p:nvPr>
            <p:ph type="ftr" sz="quarter" idx="11"/>
          </p:nvPr>
        </p:nvSpPr>
        <p:spPr/>
        <p:txBody>
          <a:bodyPr/>
          <a:lstStyle/>
          <a:p>
            <a:endParaRPr lang="en-CA"/>
          </a:p>
        </p:txBody>
      </p:sp>
    </p:spTree>
    <p:extLst>
      <p:ext uri="{BB962C8B-B14F-4D97-AF65-F5344CB8AC3E}">
        <p14:creationId xmlns:p14="http://schemas.microsoft.com/office/powerpoint/2010/main" val="32922185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8C1BE-D6F9-8985-6B3D-9D20D65738F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F18C7092-870E-1815-4910-FC1FE73E135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B88DB03-CB2B-6AE6-16B4-72B8DA1D469D}"/>
              </a:ext>
            </a:extLst>
          </p:cNvPr>
          <p:cNvSpPr>
            <a:spLocks noGrp="1"/>
          </p:cNvSpPr>
          <p:nvPr>
            <p:ph type="dt" sz="half" idx="10"/>
          </p:nvPr>
        </p:nvSpPr>
        <p:spPr/>
        <p:txBody>
          <a:bodyPr/>
          <a:lstStyle/>
          <a:p>
            <a:fld id="{39E80E5C-3D17-4433-8F70-C31D200F095E}" type="datetimeFigureOut">
              <a:rPr lang="en-CA" smtClean="0"/>
              <a:t>2023-04-18</a:t>
            </a:fld>
            <a:endParaRPr lang="en-CA"/>
          </a:p>
        </p:txBody>
      </p:sp>
      <p:sp>
        <p:nvSpPr>
          <p:cNvPr id="5" name="Footer Placeholder 4">
            <a:extLst>
              <a:ext uri="{FF2B5EF4-FFF2-40B4-BE49-F238E27FC236}">
                <a16:creationId xmlns:a16="http://schemas.microsoft.com/office/drawing/2014/main" id="{4C46840E-F986-6B85-4AD4-78596DB3D213}"/>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DFE8DC23-9281-F309-5759-118FF47A0E0B}"/>
              </a:ext>
            </a:extLst>
          </p:cNvPr>
          <p:cNvSpPr>
            <a:spLocks noGrp="1"/>
          </p:cNvSpPr>
          <p:nvPr>
            <p:ph type="sldNum" sz="quarter" idx="12"/>
          </p:nvPr>
        </p:nvSpPr>
        <p:spPr/>
        <p:txBody>
          <a:bodyPr/>
          <a:lstStyle/>
          <a:p>
            <a:fld id="{7A5E791D-1EBD-478C-9BE6-BB9C310E37F5}" type="slidenum">
              <a:rPr lang="en-CA" smtClean="0"/>
              <a:t>‹#›</a:t>
            </a:fld>
            <a:endParaRPr lang="en-CA"/>
          </a:p>
        </p:txBody>
      </p:sp>
    </p:spTree>
    <p:extLst>
      <p:ext uri="{BB962C8B-B14F-4D97-AF65-F5344CB8AC3E}">
        <p14:creationId xmlns:p14="http://schemas.microsoft.com/office/powerpoint/2010/main" val="8440906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7A940-0C72-0E7A-9781-7938D7C2EB05}"/>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AB9BB8D4-2F99-FA03-DE59-A4D3888582E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CF780419-A93D-B47C-014E-3D5B94172F6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55B72FB0-17D8-FA55-7C3B-85F751157C26}"/>
              </a:ext>
            </a:extLst>
          </p:cNvPr>
          <p:cNvSpPr>
            <a:spLocks noGrp="1"/>
          </p:cNvSpPr>
          <p:nvPr>
            <p:ph type="dt" sz="half" idx="10"/>
          </p:nvPr>
        </p:nvSpPr>
        <p:spPr/>
        <p:txBody>
          <a:bodyPr/>
          <a:lstStyle/>
          <a:p>
            <a:fld id="{39E80E5C-3D17-4433-8F70-C31D200F095E}" type="datetimeFigureOut">
              <a:rPr lang="en-CA" smtClean="0"/>
              <a:t>2023-04-18</a:t>
            </a:fld>
            <a:endParaRPr lang="en-CA"/>
          </a:p>
        </p:txBody>
      </p:sp>
      <p:sp>
        <p:nvSpPr>
          <p:cNvPr id="6" name="Footer Placeholder 5">
            <a:extLst>
              <a:ext uri="{FF2B5EF4-FFF2-40B4-BE49-F238E27FC236}">
                <a16:creationId xmlns:a16="http://schemas.microsoft.com/office/drawing/2014/main" id="{28BBE4F4-E7A7-98AE-6B4E-2A6BB306DE3C}"/>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F7DC6F80-59B5-5A59-3DBD-627E338DD556}"/>
              </a:ext>
            </a:extLst>
          </p:cNvPr>
          <p:cNvSpPr>
            <a:spLocks noGrp="1"/>
          </p:cNvSpPr>
          <p:nvPr>
            <p:ph type="sldNum" sz="quarter" idx="12"/>
          </p:nvPr>
        </p:nvSpPr>
        <p:spPr/>
        <p:txBody>
          <a:bodyPr/>
          <a:lstStyle/>
          <a:p>
            <a:fld id="{7A5E791D-1EBD-478C-9BE6-BB9C310E37F5}" type="slidenum">
              <a:rPr lang="en-CA" smtClean="0"/>
              <a:t>‹#›</a:t>
            </a:fld>
            <a:endParaRPr lang="en-CA"/>
          </a:p>
        </p:txBody>
      </p:sp>
    </p:spTree>
    <p:extLst>
      <p:ext uri="{BB962C8B-B14F-4D97-AF65-F5344CB8AC3E}">
        <p14:creationId xmlns:p14="http://schemas.microsoft.com/office/powerpoint/2010/main" val="19344375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F59C7-7679-2E6B-D3FC-D29D4716E562}"/>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B2BF77EC-BE16-2925-6C8F-DAC06ECB24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51E4199-F2EC-8737-91C1-92C5AA2F2FA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992FCE7F-88E5-5D46-1895-81F63448CD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569F1DE-0DDC-3094-277F-10B52C1CC94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D5F3B6FA-73E3-BE60-C7E6-157F74778AC5}"/>
              </a:ext>
            </a:extLst>
          </p:cNvPr>
          <p:cNvSpPr>
            <a:spLocks noGrp="1"/>
          </p:cNvSpPr>
          <p:nvPr>
            <p:ph type="dt" sz="half" idx="10"/>
          </p:nvPr>
        </p:nvSpPr>
        <p:spPr/>
        <p:txBody>
          <a:bodyPr/>
          <a:lstStyle/>
          <a:p>
            <a:fld id="{39E80E5C-3D17-4433-8F70-C31D200F095E}" type="datetimeFigureOut">
              <a:rPr lang="en-CA" smtClean="0"/>
              <a:t>2023-04-18</a:t>
            </a:fld>
            <a:endParaRPr lang="en-CA"/>
          </a:p>
        </p:txBody>
      </p:sp>
      <p:sp>
        <p:nvSpPr>
          <p:cNvPr id="8" name="Footer Placeholder 7">
            <a:extLst>
              <a:ext uri="{FF2B5EF4-FFF2-40B4-BE49-F238E27FC236}">
                <a16:creationId xmlns:a16="http://schemas.microsoft.com/office/drawing/2014/main" id="{C34B694D-9F03-D8F2-D9F9-0967A4DFD966}"/>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A7419087-8835-CEE0-6038-C97067474153}"/>
              </a:ext>
            </a:extLst>
          </p:cNvPr>
          <p:cNvSpPr>
            <a:spLocks noGrp="1"/>
          </p:cNvSpPr>
          <p:nvPr>
            <p:ph type="sldNum" sz="quarter" idx="12"/>
          </p:nvPr>
        </p:nvSpPr>
        <p:spPr/>
        <p:txBody>
          <a:bodyPr/>
          <a:lstStyle/>
          <a:p>
            <a:fld id="{7A5E791D-1EBD-478C-9BE6-BB9C310E37F5}" type="slidenum">
              <a:rPr lang="en-CA" smtClean="0"/>
              <a:t>‹#›</a:t>
            </a:fld>
            <a:endParaRPr lang="en-CA"/>
          </a:p>
        </p:txBody>
      </p:sp>
    </p:spTree>
    <p:extLst>
      <p:ext uri="{BB962C8B-B14F-4D97-AF65-F5344CB8AC3E}">
        <p14:creationId xmlns:p14="http://schemas.microsoft.com/office/powerpoint/2010/main" val="11808909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B5CE6-BD48-7579-559B-9DCF0E134C59}"/>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DDE7DC2A-69A6-645F-3512-4F0B91B6FC13}"/>
              </a:ext>
            </a:extLst>
          </p:cNvPr>
          <p:cNvSpPr>
            <a:spLocks noGrp="1"/>
          </p:cNvSpPr>
          <p:nvPr>
            <p:ph type="dt" sz="half" idx="10"/>
          </p:nvPr>
        </p:nvSpPr>
        <p:spPr/>
        <p:txBody>
          <a:bodyPr/>
          <a:lstStyle/>
          <a:p>
            <a:fld id="{39E80E5C-3D17-4433-8F70-C31D200F095E}" type="datetimeFigureOut">
              <a:rPr lang="en-CA" smtClean="0"/>
              <a:t>2023-04-18</a:t>
            </a:fld>
            <a:endParaRPr lang="en-CA"/>
          </a:p>
        </p:txBody>
      </p:sp>
      <p:sp>
        <p:nvSpPr>
          <p:cNvPr id="4" name="Footer Placeholder 3">
            <a:extLst>
              <a:ext uri="{FF2B5EF4-FFF2-40B4-BE49-F238E27FC236}">
                <a16:creationId xmlns:a16="http://schemas.microsoft.com/office/drawing/2014/main" id="{C3B38CA8-5FCB-86F6-7BD7-882DE57096F5}"/>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3AD3157D-AFD2-DF4B-7A5E-E9F6B9291040}"/>
              </a:ext>
            </a:extLst>
          </p:cNvPr>
          <p:cNvSpPr>
            <a:spLocks noGrp="1"/>
          </p:cNvSpPr>
          <p:nvPr>
            <p:ph type="sldNum" sz="quarter" idx="12"/>
          </p:nvPr>
        </p:nvSpPr>
        <p:spPr/>
        <p:txBody>
          <a:bodyPr/>
          <a:lstStyle/>
          <a:p>
            <a:fld id="{7A5E791D-1EBD-478C-9BE6-BB9C310E37F5}" type="slidenum">
              <a:rPr lang="en-CA" smtClean="0"/>
              <a:t>‹#›</a:t>
            </a:fld>
            <a:endParaRPr lang="en-CA"/>
          </a:p>
        </p:txBody>
      </p:sp>
    </p:spTree>
    <p:extLst>
      <p:ext uri="{BB962C8B-B14F-4D97-AF65-F5344CB8AC3E}">
        <p14:creationId xmlns:p14="http://schemas.microsoft.com/office/powerpoint/2010/main" val="23699246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22DB7A-6619-2B46-C1F7-12EAF68BE23E}"/>
              </a:ext>
            </a:extLst>
          </p:cNvPr>
          <p:cNvSpPr>
            <a:spLocks noGrp="1"/>
          </p:cNvSpPr>
          <p:nvPr>
            <p:ph type="dt" sz="half" idx="10"/>
          </p:nvPr>
        </p:nvSpPr>
        <p:spPr/>
        <p:txBody>
          <a:bodyPr/>
          <a:lstStyle/>
          <a:p>
            <a:fld id="{39E80E5C-3D17-4433-8F70-C31D200F095E}" type="datetimeFigureOut">
              <a:rPr lang="en-CA" smtClean="0"/>
              <a:t>2023-04-18</a:t>
            </a:fld>
            <a:endParaRPr lang="en-CA"/>
          </a:p>
        </p:txBody>
      </p:sp>
      <p:sp>
        <p:nvSpPr>
          <p:cNvPr id="3" name="Footer Placeholder 2">
            <a:extLst>
              <a:ext uri="{FF2B5EF4-FFF2-40B4-BE49-F238E27FC236}">
                <a16:creationId xmlns:a16="http://schemas.microsoft.com/office/drawing/2014/main" id="{BC5092AE-995D-1BDF-DB4F-C8EBF74DC278}"/>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51FF0F34-C91B-A994-C0A0-F028F684B219}"/>
              </a:ext>
            </a:extLst>
          </p:cNvPr>
          <p:cNvSpPr>
            <a:spLocks noGrp="1"/>
          </p:cNvSpPr>
          <p:nvPr>
            <p:ph type="sldNum" sz="quarter" idx="12"/>
          </p:nvPr>
        </p:nvSpPr>
        <p:spPr/>
        <p:txBody>
          <a:bodyPr/>
          <a:lstStyle/>
          <a:p>
            <a:fld id="{7A5E791D-1EBD-478C-9BE6-BB9C310E37F5}" type="slidenum">
              <a:rPr lang="en-CA" smtClean="0"/>
              <a:t>‹#›</a:t>
            </a:fld>
            <a:endParaRPr lang="en-CA"/>
          </a:p>
        </p:txBody>
      </p:sp>
    </p:spTree>
    <p:extLst>
      <p:ext uri="{BB962C8B-B14F-4D97-AF65-F5344CB8AC3E}">
        <p14:creationId xmlns:p14="http://schemas.microsoft.com/office/powerpoint/2010/main" val="35615511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07868-4E48-B3EC-F86B-224E7A6928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99E0D13C-068F-5C9C-CE54-085865A597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C8DA2500-F7E7-609C-4949-18E9AB3804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C51ECF6-1792-2A64-FE94-D7404B781654}"/>
              </a:ext>
            </a:extLst>
          </p:cNvPr>
          <p:cNvSpPr>
            <a:spLocks noGrp="1"/>
          </p:cNvSpPr>
          <p:nvPr>
            <p:ph type="dt" sz="half" idx="10"/>
          </p:nvPr>
        </p:nvSpPr>
        <p:spPr/>
        <p:txBody>
          <a:bodyPr/>
          <a:lstStyle/>
          <a:p>
            <a:fld id="{39E80E5C-3D17-4433-8F70-C31D200F095E}" type="datetimeFigureOut">
              <a:rPr lang="en-CA" smtClean="0"/>
              <a:t>2023-04-18</a:t>
            </a:fld>
            <a:endParaRPr lang="en-CA"/>
          </a:p>
        </p:txBody>
      </p:sp>
      <p:sp>
        <p:nvSpPr>
          <p:cNvPr id="6" name="Footer Placeholder 5">
            <a:extLst>
              <a:ext uri="{FF2B5EF4-FFF2-40B4-BE49-F238E27FC236}">
                <a16:creationId xmlns:a16="http://schemas.microsoft.com/office/drawing/2014/main" id="{20F7DCB8-9171-EA86-0654-320299C6FEFB}"/>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B9B8A29E-9C45-14EC-CE27-C8E61E052390}"/>
              </a:ext>
            </a:extLst>
          </p:cNvPr>
          <p:cNvSpPr>
            <a:spLocks noGrp="1"/>
          </p:cNvSpPr>
          <p:nvPr>
            <p:ph type="sldNum" sz="quarter" idx="12"/>
          </p:nvPr>
        </p:nvSpPr>
        <p:spPr/>
        <p:txBody>
          <a:bodyPr/>
          <a:lstStyle/>
          <a:p>
            <a:fld id="{7A5E791D-1EBD-478C-9BE6-BB9C310E37F5}" type="slidenum">
              <a:rPr lang="en-CA" smtClean="0"/>
              <a:t>‹#›</a:t>
            </a:fld>
            <a:endParaRPr lang="en-CA"/>
          </a:p>
        </p:txBody>
      </p:sp>
    </p:spTree>
    <p:extLst>
      <p:ext uri="{BB962C8B-B14F-4D97-AF65-F5344CB8AC3E}">
        <p14:creationId xmlns:p14="http://schemas.microsoft.com/office/powerpoint/2010/main" val="32514349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F7B3F-45C2-4986-A457-73237FC88D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DEC46731-F9D2-9FEB-B906-E7F9AFB8675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F1ED5C07-4EC5-676A-A531-E8A95D2BB7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8CF9A1A-554C-1293-D617-929FEBD32DED}"/>
              </a:ext>
            </a:extLst>
          </p:cNvPr>
          <p:cNvSpPr>
            <a:spLocks noGrp="1"/>
          </p:cNvSpPr>
          <p:nvPr>
            <p:ph type="dt" sz="half" idx="10"/>
          </p:nvPr>
        </p:nvSpPr>
        <p:spPr/>
        <p:txBody>
          <a:bodyPr/>
          <a:lstStyle/>
          <a:p>
            <a:fld id="{39E80E5C-3D17-4433-8F70-C31D200F095E}" type="datetimeFigureOut">
              <a:rPr lang="en-CA" smtClean="0"/>
              <a:t>2023-04-18</a:t>
            </a:fld>
            <a:endParaRPr lang="en-CA"/>
          </a:p>
        </p:txBody>
      </p:sp>
      <p:sp>
        <p:nvSpPr>
          <p:cNvPr id="6" name="Footer Placeholder 5">
            <a:extLst>
              <a:ext uri="{FF2B5EF4-FFF2-40B4-BE49-F238E27FC236}">
                <a16:creationId xmlns:a16="http://schemas.microsoft.com/office/drawing/2014/main" id="{577C7E13-27BC-0F7E-017A-B46B5DD456C8}"/>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24D9FB5B-E3E0-E311-EDB3-170FFA97C4C5}"/>
              </a:ext>
            </a:extLst>
          </p:cNvPr>
          <p:cNvSpPr>
            <a:spLocks noGrp="1"/>
          </p:cNvSpPr>
          <p:nvPr>
            <p:ph type="sldNum" sz="quarter" idx="12"/>
          </p:nvPr>
        </p:nvSpPr>
        <p:spPr/>
        <p:txBody>
          <a:bodyPr/>
          <a:lstStyle/>
          <a:p>
            <a:fld id="{7A5E791D-1EBD-478C-9BE6-BB9C310E37F5}" type="slidenum">
              <a:rPr lang="en-CA" smtClean="0"/>
              <a:t>‹#›</a:t>
            </a:fld>
            <a:endParaRPr lang="en-CA"/>
          </a:p>
        </p:txBody>
      </p:sp>
    </p:spTree>
    <p:extLst>
      <p:ext uri="{BB962C8B-B14F-4D97-AF65-F5344CB8AC3E}">
        <p14:creationId xmlns:p14="http://schemas.microsoft.com/office/powerpoint/2010/main" val="8512770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1DD34D-7B16-22F9-EE15-FA25C7B238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9A6E7B0D-DE4B-A671-FB2F-9E1747DB34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D3FAF974-6307-09F7-7B78-07591C5741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E80E5C-3D17-4433-8F70-C31D200F095E}" type="datetimeFigureOut">
              <a:rPr lang="en-CA" smtClean="0"/>
              <a:t>2023-04-18</a:t>
            </a:fld>
            <a:endParaRPr lang="en-CA"/>
          </a:p>
        </p:txBody>
      </p:sp>
      <p:sp>
        <p:nvSpPr>
          <p:cNvPr id="5" name="Footer Placeholder 4">
            <a:extLst>
              <a:ext uri="{FF2B5EF4-FFF2-40B4-BE49-F238E27FC236}">
                <a16:creationId xmlns:a16="http://schemas.microsoft.com/office/drawing/2014/main" id="{31EDFC6D-A947-660D-DAF2-E2EA5AB7E9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1BA080E7-03CA-8F4F-D355-DF9B75CFA5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5E791D-1EBD-478C-9BE6-BB9C310E37F5}" type="slidenum">
              <a:rPr lang="en-CA" smtClean="0"/>
              <a:t>‹#›</a:t>
            </a:fld>
            <a:endParaRPr lang="en-CA"/>
          </a:p>
        </p:txBody>
      </p:sp>
      <p:pic>
        <p:nvPicPr>
          <p:cNvPr id="9" name="Picture 8">
            <a:extLst>
              <a:ext uri="{FF2B5EF4-FFF2-40B4-BE49-F238E27FC236}">
                <a16:creationId xmlns:a16="http://schemas.microsoft.com/office/drawing/2014/main" id="{9FB2BF6A-2FBC-EBB9-B79D-C96E3B31F346}"/>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9982200" y="6102407"/>
            <a:ext cx="2011136" cy="755593"/>
          </a:xfrm>
          <a:prstGeom prst="rect">
            <a:avLst/>
          </a:prstGeom>
        </p:spPr>
      </p:pic>
    </p:spTree>
    <p:extLst>
      <p:ext uri="{BB962C8B-B14F-4D97-AF65-F5344CB8AC3E}">
        <p14:creationId xmlns:p14="http://schemas.microsoft.com/office/powerpoint/2010/main" val="6977975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bofPr2qictE&amp;list=PLGunX5-Uh7ZN-kEywsRRuQBb-mxq12bno&amp;index=5&amp;t=11s&amp;pp=iAQB"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s://www.youtube.com/playlist?list=PLGunX5-Uh7ZN-kEywsRRuQBb-mxq12bno" TargetMode="External"/><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hyperlink" Target="https://www.youtube.com/watch?v=DOiFyV9ssFg&amp;list=PLGunX5-Uh7ZN-kEywsRRuQBb-mxq12bno&amp;index=3&amp;t=8s&amp;pp=iAQB"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watch?v=l3lE2uKxPcM&amp;list=PLGunX5-Uh7ZN-kEywsRRuQBb-mxq12bno&amp;index=15&amp;pp=iAQB"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https://www.youtube.com/playlist?list=PLGunX5-Uh7ZN-kEywsRRuQBb-mxq12bno" TargetMode="External"/><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hyperlink" Target="https://www.youtube.com/watch?v=RZP4a7wHUxM&amp;list=PLGunX5-Uh7ZN-kEywsRRuQBb-mxq12bno&amp;index=7&amp;pp=iAQB"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hyperlink" Target="https://www.youtube.com/playlist?list=PLGunX5-Uh7ZN-kEywsRRuQBb-mxq12bno" TargetMode="External"/><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hyperlink" Target="https://www.youtube.com/playlist?list=PLGunX5-Uh7ZN-kEywsRRuQBb-mxq12bno" TargetMode="External"/><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1FC0DDE3-498C-E1B4-DF6F-1781D5C261C1}"/>
              </a:ext>
            </a:extLst>
          </p:cNvPr>
          <p:cNvSpPr txBox="1">
            <a:spLocks/>
          </p:cNvSpPr>
          <p:nvPr/>
        </p:nvSpPr>
        <p:spPr>
          <a:xfrm>
            <a:off x="-69543" y="194209"/>
            <a:ext cx="12261543" cy="6886863"/>
          </a:xfrm>
          <a:prstGeom prst="rect">
            <a:avLst/>
          </a:prstGeom>
          <a:solidFill>
            <a:schemeClr val="accent1">
              <a:lumMod val="75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defTabSz="685800"/>
            <a:endParaRPr lang="en-US" sz="3300">
              <a:solidFill>
                <a:prstClr val="white"/>
              </a:solidFill>
              <a:latin typeface="Arial" panose="020B0604020202020204"/>
            </a:endParaRPr>
          </a:p>
        </p:txBody>
      </p:sp>
      <p:pic>
        <p:nvPicPr>
          <p:cNvPr id="3" name="Picture 2" descr="A group of people eating at a table&#10;&#10;Description automatically generated with low confidence">
            <a:extLst>
              <a:ext uri="{FF2B5EF4-FFF2-40B4-BE49-F238E27FC236}">
                <a16:creationId xmlns:a16="http://schemas.microsoft.com/office/drawing/2014/main" id="{1F1ADCB5-A02F-D9C8-B3F9-AF45BAB898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2687" y="225624"/>
            <a:ext cx="9917082" cy="6886862"/>
          </a:xfrm>
          <a:prstGeom prst="rect">
            <a:avLst/>
          </a:prstGeom>
        </p:spPr>
      </p:pic>
      <p:sp>
        <p:nvSpPr>
          <p:cNvPr id="7" name="Text Placeholder 26">
            <a:extLst>
              <a:ext uri="{FF2B5EF4-FFF2-40B4-BE49-F238E27FC236}">
                <a16:creationId xmlns:a16="http://schemas.microsoft.com/office/drawing/2014/main" id="{312A0E5A-43D2-E5EA-9A58-26F3EF3BC578}"/>
              </a:ext>
            </a:extLst>
          </p:cNvPr>
          <p:cNvSpPr txBox="1">
            <a:spLocks/>
          </p:cNvSpPr>
          <p:nvPr/>
        </p:nvSpPr>
        <p:spPr>
          <a:xfrm>
            <a:off x="1415954" y="257037"/>
            <a:ext cx="9441436" cy="8512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i="1" dirty="0">
                <a:solidFill>
                  <a:schemeClr val="bg1"/>
                </a:solidFill>
                <a:effectLst>
                  <a:outerShdw blurRad="38100" dist="38100" dir="2700000" algn="tl">
                    <a:srgbClr val="000000">
                      <a:alpha val="43137"/>
                    </a:srgbClr>
                  </a:outerShdw>
                </a:effectLst>
                <a:latin typeface="Arial" charset="0"/>
                <a:ea typeface="Arial" charset="0"/>
                <a:cs typeface="Arial" charset="0"/>
              </a:rPr>
              <a:t>LEADING FOR GROWTH</a:t>
            </a:r>
          </a:p>
          <a:p>
            <a:pPr marL="0" indent="0" algn="ctr">
              <a:buNone/>
            </a:pPr>
            <a:r>
              <a:rPr lang="en-US" b="1" i="1" dirty="0">
                <a:solidFill>
                  <a:schemeClr val="bg1"/>
                </a:solidFill>
                <a:effectLst>
                  <a:outerShdw blurRad="38100" dist="38100" dir="2700000" algn="tl">
                    <a:srgbClr val="000000">
                      <a:alpha val="43137"/>
                    </a:srgbClr>
                  </a:outerShdw>
                </a:effectLst>
                <a:latin typeface="Arial" charset="0"/>
                <a:ea typeface="Arial" charset="0"/>
                <a:cs typeface="Arial" charset="0"/>
              </a:rPr>
              <a:t>Ensuring Your Club Thrives</a:t>
            </a:r>
            <a:endParaRPr lang="en-US" b="1" i="1" dirty="0">
              <a:solidFill>
                <a:schemeClr val="bg1"/>
              </a:solidFill>
              <a:effectLst>
                <a:outerShdw blurRad="38100" dist="38100" dir="2700000" algn="tl">
                  <a:srgbClr val="000000">
                    <a:alpha val="43137"/>
                  </a:srgbClr>
                </a:outerShdw>
              </a:effectLst>
            </a:endParaRPr>
          </a:p>
        </p:txBody>
      </p:sp>
      <p:sp>
        <p:nvSpPr>
          <p:cNvPr id="8" name="TextBox 7">
            <a:extLst>
              <a:ext uri="{FF2B5EF4-FFF2-40B4-BE49-F238E27FC236}">
                <a16:creationId xmlns:a16="http://schemas.microsoft.com/office/drawing/2014/main" id="{DF37CFD6-70A1-5834-D9DB-A9B0F1A2D7EB}"/>
              </a:ext>
            </a:extLst>
          </p:cNvPr>
          <p:cNvSpPr txBox="1"/>
          <p:nvPr/>
        </p:nvSpPr>
        <p:spPr>
          <a:xfrm>
            <a:off x="5690586" y="3080551"/>
            <a:ext cx="914400" cy="914400"/>
          </a:xfrm>
          <a:prstGeom prst="rect">
            <a:avLst/>
          </a:prstGeom>
          <a:noFill/>
        </p:spPr>
        <p:txBody>
          <a:bodyPr wrap="square" rtlCol="0">
            <a:spAutoFit/>
          </a:bodyPr>
          <a:lstStyle/>
          <a:p>
            <a:endParaRPr lang="en-CA" dirty="0"/>
          </a:p>
        </p:txBody>
      </p:sp>
      <p:sp>
        <p:nvSpPr>
          <p:cNvPr id="9" name="TextBox 8">
            <a:extLst>
              <a:ext uri="{FF2B5EF4-FFF2-40B4-BE49-F238E27FC236}">
                <a16:creationId xmlns:a16="http://schemas.microsoft.com/office/drawing/2014/main" id="{3A509430-2A89-0FC2-5CC8-628A735E97BE}"/>
              </a:ext>
            </a:extLst>
          </p:cNvPr>
          <p:cNvSpPr txBox="1"/>
          <p:nvPr/>
        </p:nvSpPr>
        <p:spPr>
          <a:xfrm>
            <a:off x="2258417" y="4540133"/>
            <a:ext cx="9225813" cy="2123658"/>
          </a:xfrm>
          <a:prstGeom prst="rect">
            <a:avLst/>
          </a:prstGeom>
          <a:noFill/>
        </p:spPr>
        <p:txBody>
          <a:bodyPr wrap="square" rtlCol="0">
            <a:spAutoFit/>
          </a:bodyPr>
          <a:lstStyle/>
          <a:p>
            <a:pPr algn="ctr"/>
            <a:r>
              <a:rPr lang="en-CA" sz="4400" b="1" dirty="0">
                <a:solidFill>
                  <a:schemeClr val="bg1"/>
                </a:solidFill>
              </a:rPr>
              <a:t>Rotary Weekend / Presidents Elect Training Seminar (PETS)</a:t>
            </a:r>
          </a:p>
          <a:p>
            <a:pPr algn="ctr"/>
            <a:r>
              <a:rPr lang="en-CA" sz="4400" b="1" dirty="0">
                <a:solidFill>
                  <a:schemeClr val="bg1"/>
                </a:solidFill>
              </a:rPr>
              <a:t>D7010, April 2023</a:t>
            </a:r>
          </a:p>
        </p:txBody>
      </p:sp>
    </p:spTree>
    <p:extLst>
      <p:ext uri="{BB962C8B-B14F-4D97-AF65-F5344CB8AC3E}">
        <p14:creationId xmlns:p14="http://schemas.microsoft.com/office/powerpoint/2010/main" val="41196028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93953636-CA5D-6946-0BD4-13EB3DCE688E}"/>
              </a:ext>
            </a:extLst>
          </p:cNvPr>
          <p:cNvSpPr txBox="1">
            <a:spLocks/>
          </p:cNvSpPr>
          <p:nvPr/>
        </p:nvSpPr>
        <p:spPr>
          <a:xfrm>
            <a:off x="474920" y="-115140"/>
            <a:ext cx="9147545" cy="851297"/>
          </a:xfrm>
          <a:prstGeom prst="rect">
            <a:avLst/>
          </a:prstGeom>
          <a:ln>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rgbClr val="17458F"/>
              </a:solidFill>
            </a:endParaRPr>
          </a:p>
          <a:p>
            <a:pPr marL="0" indent="0">
              <a:buNone/>
            </a:pPr>
            <a:r>
              <a:rPr lang="en-US" sz="4800" b="1" dirty="0">
                <a:solidFill>
                  <a:srgbClr val="17458F"/>
                </a:solidFill>
                <a:latin typeface="Arial Narrow" panose="020B0606020202030204" pitchFamily="34" charset="0"/>
              </a:rPr>
              <a:t>A DIVERSITY OF CLUB SIZES</a:t>
            </a:r>
          </a:p>
        </p:txBody>
      </p:sp>
      <p:sp>
        <p:nvSpPr>
          <p:cNvPr id="4" name="Rectangle 3">
            <a:extLst>
              <a:ext uri="{FF2B5EF4-FFF2-40B4-BE49-F238E27FC236}">
                <a16:creationId xmlns:a16="http://schemas.microsoft.com/office/drawing/2014/main" id="{88831EEE-A394-013A-F886-654338619FB2}"/>
              </a:ext>
            </a:extLst>
          </p:cNvPr>
          <p:cNvSpPr/>
          <p:nvPr/>
        </p:nvSpPr>
        <p:spPr>
          <a:xfrm>
            <a:off x="627320" y="1029894"/>
            <a:ext cx="8995145" cy="119056"/>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AF7F6ED-F3D5-2E30-A6F2-B4DB442A4761}"/>
              </a:ext>
            </a:extLst>
          </p:cNvPr>
          <p:cNvSpPr/>
          <p:nvPr/>
        </p:nvSpPr>
        <p:spPr>
          <a:xfrm>
            <a:off x="627321" y="135242"/>
            <a:ext cx="1265274" cy="12193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5FB0055-0BCF-404B-85DB-080C837CCA93}"/>
              </a:ext>
            </a:extLst>
          </p:cNvPr>
          <p:cNvSpPr/>
          <p:nvPr/>
        </p:nvSpPr>
        <p:spPr>
          <a:xfrm>
            <a:off x="1063696" y="2016292"/>
            <a:ext cx="4795285" cy="620270"/>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Arial Narrow" panose="020B0606020202030204" pitchFamily="34" charset="0"/>
              </a:rPr>
              <a:t>37% - 7 TO 25 MEMBERS</a:t>
            </a:r>
          </a:p>
        </p:txBody>
      </p:sp>
      <p:sp>
        <p:nvSpPr>
          <p:cNvPr id="9" name="Rectangle 8">
            <a:extLst>
              <a:ext uri="{FF2B5EF4-FFF2-40B4-BE49-F238E27FC236}">
                <a16:creationId xmlns:a16="http://schemas.microsoft.com/office/drawing/2014/main" id="{43B97CDE-40AD-AF8D-B6FE-ED770DAEF4B8}"/>
              </a:ext>
            </a:extLst>
          </p:cNvPr>
          <p:cNvSpPr/>
          <p:nvPr/>
        </p:nvSpPr>
        <p:spPr>
          <a:xfrm>
            <a:off x="1063694" y="2896306"/>
            <a:ext cx="4795285" cy="620270"/>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Arial Narrow" panose="020B0606020202030204" pitchFamily="34" charset="0"/>
              </a:rPr>
              <a:t>40% - 26 TO 50 MEMBERS</a:t>
            </a:r>
          </a:p>
        </p:txBody>
      </p:sp>
      <p:sp>
        <p:nvSpPr>
          <p:cNvPr id="10" name="Rectangle 9">
            <a:extLst>
              <a:ext uri="{FF2B5EF4-FFF2-40B4-BE49-F238E27FC236}">
                <a16:creationId xmlns:a16="http://schemas.microsoft.com/office/drawing/2014/main" id="{F7D7346B-DEA7-12E9-7BAE-C8EE06CCC932}"/>
              </a:ext>
            </a:extLst>
          </p:cNvPr>
          <p:cNvSpPr/>
          <p:nvPr/>
        </p:nvSpPr>
        <p:spPr>
          <a:xfrm>
            <a:off x="1063694" y="3809228"/>
            <a:ext cx="4795285" cy="615915"/>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Arial Narrow" panose="020B0606020202030204" pitchFamily="34" charset="0"/>
              </a:rPr>
              <a:t>17% - 51 + MEMBERS</a:t>
            </a:r>
          </a:p>
        </p:txBody>
      </p:sp>
      <p:sp>
        <p:nvSpPr>
          <p:cNvPr id="19" name="Rectangle 18">
            <a:extLst>
              <a:ext uri="{FF2B5EF4-FFF2-40B4-BE49-F238E27FC236}">
                <a16:creationId xmlns:a16="http://schemas.microsoft.com/office/drawing/2014/main" id="{624F23B3-8CE3-7007-CD10-6E9BD8EDED43}"/>
              </a:ext>
            </a:extLst>
          </p:cNvPr>
          <p:cNvSpPr/>
          <p:nvPr/>
        </p:nvSpPr>
        <p:spPr>
          <a:xfrm>
            <a:off x="1037751" y="4772590"/>
            <a:ext cx="4847170" cy="615915"/>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Arial Narrow" panose="020B0606020202030204" pitchFamily="34" charset="0"/>
              </a:rPr>
              <a:t>2% - 76 to 100 Members</a:t>
            </a:r>
          </a:p>
        </p:txBody>
      </p:sp>
      <p:sp>
        <p:nvSpPr>
          <p:cNvPr id="11" name="Rectangle 10">
            <a:extLst>
              <a:ext uri="{FF2B5EF4-FFF2-40B4-BE49-F238E27FC236}">
                <a16:creationId xmlns:a16="http://schemas.microsoft.com/office/drawing/2014/main" id="{EEDEECD5-E0F2-D543-BCF0-7DFE208ADB87}"/>
              </a:ext>
            </a:extLst>
          </p:cNvPr>
          <p:cNvSpPr/>
          <p:nvPr/>
        </p:nvSpPr>
        <p:spPr>
          <a:xfrm>
            <a:off x="6095999" y="2016292"/>
            <a:ext cx="4795285" cy="620270"/>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Arial Narrow" panose="020B0606020202030204" pitchFamily="34" charset="0"/>
              </a:rPr>
              <a:t>5% - 7 TO 25 MEMBERS</a:t>
            </a:r>
          </a:p>
        </p:txBody>
      </p:sp>
      <p:sp>
        <p:nvSpPr>
          <p:cNvPr id="12" name="Rectangle 11">
            <a:extLst>
              <a:ext uri="{FF2B5EF4-FFF2-40B4-BE49-F238E27FC236}">
                <a16:creationId xmlns:a16="http://schemas.microsoft.com/office/drawing/2014/main" id="{FB4591A9-31AB-F240-9571-DF6218A51202}"/>
              </a:ext>
            </a:extLst>
          </p:cNvPr>
          <p:cNvSpPr/>
          <p:nvPr/>
        </p:nvSpPr>
        <p:spPr>
          <a:xfrm>
            <a:off x="6095999" y="2920638"/>
            <a:ext cx="4795285" cy="620270"/>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Arial Narrow" panose="020B0606020202030204" pitchFamily="34" charset="0"/>
              </a:rPr>
              <a:t>48 % - 26 To 50 MEMBERS</a:t>
            </a:r>
          </a:p>
        </p:txBody>
      </p:sp>
      <p:sp>
        <p:nvSpPr>
          <p:cNvPr id="14" name="Rectangle 13">
            <a:extLst>
              <a:ext uri="{FF2B5EF4-FFF2-40B4-BE49-F238E27FC236}">
                <a16:creationId xmlns:a16="http://schemas.microsoft.com/office/drawing/2014/main" id="{257398C2-3D12-2B46-ACBA-B2537FA97665}"/>
              </a:ext>
            </a:extLst>
          </p:cNvPr>
          <p:cNvSpPr/>
          <p:nvPr/>
        </p:nvSpPr>
        <p:spPr>
          <a:xfrm>
            <a:off x="6095998" y="3827369"/>
            <a:ext cx="4795285" cy="620270"/>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Arial Narrow" panose="020B0606020202030204" pitchFamily="34" charset="0"/>
              </a:rPr>
              <a:t>29% - 51 to 75  MEMBERS</a:t>
            </a:r>
          </a:p>
        </p:txBody>
      </p:sp>
      <p:sp>
        <p:nvSpPr>
          <p:cNvPr id="16" name="Rectangle 15">
            <a:extLst>
              <a:ext uri="{FF2B5EF4-FFF2-40B4-BE49-F238E27FC236}">
                <a16:creationId xmlns:a16="http://schemas.microsoft.com/office/drawing/2014/main" id="{86CB01CD-6282-724B-8B1E-16F18378347E}"/>
              </a:ext>
            </a:extLst>
          </p:cNvPr>
          <p:cNvSpPr/>
          <p:nvPr/>
        </p:nvSpPr>
        <p:spPr>
          <a:xfrm>
            <a:off x="6095998" y="4776976"/>
            <a:ext cx="4795285" cy="620270"/>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Arial Narrow" panose="020B0606020202030204" pitchFamily="34" charset="0"/>
              </a:rPr>
              <a:t>8% - 76 TO 100 MEMBERS</a:t>
            </a:r>
          </a:p>
        </p:txBody>
      </p:sp>
      <p:sp>
        <p:nvSpPr>
          <p:cNvPr id="17" name="Rectangle 16">
            <a:extLst>
              <a:ext uri="{FF2B5EF4-FFF2-40B4-BE49-F238E27FC236}">
                <a16:creationId xmlns:a16="http://schemas.microsoft.com/office/drawing/2014/main" id="{0972C62B-A41D-5F47-8F31-F44FBC6810D3}"/>
              </a:ext>
            </a:extLst>
          </p:cNvPr>
          <p:cNvSpPr/>
          <p:nvPr/>
        </p:nvSpPr>
        <p:spPr>
          <a:xfrm>
            <a:off x="2157289" y="1222299"/>
            <a:ext cx="2198143" cy="620270"/>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Arial Narrow" panose="020B0606020202030204" pitchFamily="34" charset="0"/>
              </a:rPr>
              <a:t>In 2017</a:t>
            </a:r>
          </a:p>
        </p:txBody>
      </p:sp>
      <p:sp>
        <p:nvSpPr>
          <p:cNvPr id="18" name="Rectangle 17">
            <a:extLst>
              <a:ext uri="{FF2B5EF4-FFF2-40B4-BE49-F238E27FC236}">
                <a16:creationId xmlns:a16="http://schemas.microsoft.com/office/drawing/2014/main" id="{06EC811B-AADE-AA42-B01D-718C7EE5BA13}"/>
              </a:ext>
            </a:extLst>
          </p:cNvPr>
          <p:cNvSpPr/>
          <p:nvPr/>
        </p:nvSpPr>
        <p:spPr>
          <a:xfrm>
            <a:off x="7254731" y="1241149"/>
            <a:ext cx="1805359" cy="620270"/>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Arial Narrow" panose="020B0606020202030204" pitchFamily="34" charset="0"/>
              </a:rPr>
              <a:t>In 2022</a:t>
            </a:r>
          </a:p>
        </p:txBody>
      </p:sp>
      <p:sp>
        <p:nvSpPr>
          <p:cNvPr id="20" name="Rectangle 19">
            <a:extLst>
              <a:ext uri="{FF2B5EF4-FFF2-40B4-BE49-F238E27FC236}">
                <a16:creationId xmlns:a16="http://schemas.microsoft.com/office/drawing/2014/main" id="{580735A8-D307-8346-9860-73B2A20DABD6}"/>
              </a:ext>
            </a:extLst>
          </p:cNvPr>
          <p:cNvSpPr/>
          <p:nvPr/>
        </p:nvSpPr>
        <p:spPr>
          <a:xfrm>
            <a:off x="1037751" y="5681322"/>
            <a:ext cx="4795285" cy="620270"/>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Arial Narrow" panose="020B0606020202030204" pitchFamily="34" charset="0"/>
              </a:rPr>
              <a:t>4% - 100 + MEMBERS</a:t>
            </a:r>
          </a:p>
        </p:txBody>
      </p:sp>
      <p:sp>
        <p:nvSpPr>
          <p:cNvPr id="22" name="Rectangle 21">
            <a:extLst>
              <a:ext uri="{FF2B5EF4-FFF2-40B4-BE49-F238E27FC236}">
                <a16:creationId xmlns:a16="http://schemas.microsoft.com/office/drawing/2014/main" id="{BA3F175F-C405-854A-B6FE-EC6AD919DA22}"/>
              </a:ext>
            </a:extLst>
          </p:cNvPr>
          <p:cNvSpPr/>
          <p:nvPr/>
        </p:nvSpPr>
        <p:spPr>
          <a:xfrm>
            <a:off x="6095997" y="5681322"/>
            <a:ext cx="4795285" cy="620270"/>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Arial Narrow" panose="020B0606020202030204" pitchFamily="34" charset="0"/>
              </a:rPr>
              <a:t>10% - 100 +MEMBERS</a:t>
            </a:r>
          </a:p>
        </p:txBody>
      </p:sp>
    </p:spTree>
    <p:extLst>
      <p:ext uri="{BB962C8B-B14F-4D97-AF65-F5344CB8AC3E}">
        <p14:creationId xmlns:p14="http://schemas.microsoft.com/office/powerpoint/2010/main" val="4246018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defTabSz="914171">
              <a:defRPr/>
            </a:pPr>
            <a:fld id="{97A94E25-127B-4C48-AF96-44BA7B823777}" type="slidenum">
              <a:rPr lang="en-US">
                <a:solidFill>
                  <a:prstClr val="black"/>
                </a:solidFill>
                <a:latin typeface="Arial" panose="020B0604020202020204"/>
                <a:cs typeface="Arial" charset="0"/>
              </a:rPr>
              <a:pPr defTabSz="914171">
                <a:defRPr/>
              </a:pPr>
              <a:t>11</a:t>
            </a:fld>
            <a:endParaRPr lang="en-US">
              <a:solidFill>
                <a:prstClr val="black"/>
              </a:solidFill>
              <a:latin typeface="Arial" panose="020B0604020202020204"/>
              <a:cs typeface="Arial" charset="0"/>
            </a:endParaRPr>
          </a:p>
        </p:txBody>
      </p:sp>
      <p:sp>
        <p:nvSpPr>
          <p:cNvPr id="5" name="Text Placeholder 4"/>
          <p:cNvSpPr>
            <a:spLocks noGrp="1"/>
          </p:cNvSpPr>
          <p:nvPr>
            <p:ph type="body" sz="quarter" idx="4294967295"/>
          </p:nvPr>
        </p:nvSpPr>
        <p:spPr>
          <a:xfrm>
            <a:off x="379144" y="2179354"/>
            <a:ext cx="5317706" cy="4135721"/>
          </a:xfrm>
        </p:spPr>
        <p:txBody>
          <a:bodyPr vert="horz" lIns="121888" tIns="60944" rIns="121888" bIns="60944" rtlCol="0" anchor="t">
            <a:normAutofit fontScale="92500" lnSpcReduction="10000"/>
          </a:bodyPr>
          <a:lstStyle/>
          <a:p>
            <a:pPr marL="0" indent="0" algn="ctr">
              <a:buNone/>
            </a:pPr>
            <a:r>
              <a:rPr lang="en-US" sz="4800" b="1">
                <a:solidFill>
                  <a:srgbClr val="17458F"/>
                </a:solidFill>
                <a:latin typeface="Arial" panose="020B0604020202020204" pitchFamily="34" charset="0"/>
                <a:cs typeface="Arial" panose="020B0604020202020204" pitchFamily="34" charset="0"/>
              </a:rPr>
              <a:t>ATTRITION </a:t>
            </a:r>
            <a:br>
              <a:rPr lang="en-US" sz="4800" b="1">
                <a:solidFill>
                  <a:srgbClr val="17458F"/>
                </a:solidFill>
                <a:latin typeface="Arial" panose="020B0604020202020204" pitchFamily="34" charset="0"/>
                <a:cs typeface="Arial" panose="020B0604020202020204" pitchFamily="34" charset="0"/>
              </a:rPr>
            </a:br>
            <a:r>
              <a:rPr lang="en-US" sz="4800" b="1">
                <a:solidFill>
                  <a:srgbClr val="17458F"/>
                </a:solidFill>
                <a:latin typeface="Arial" panose="020B0604020202020204" pitchFamily="34" charset="0"/>
                <a:cs typeface="Arial" panose="020B0604020202020204" pitchFamily="34" charset="0"/>
              </a:rPr>
              <a:t>RATE</a:t>
            </a:r>
          </a:p>
          <a:p>
            <a:pPr marL="0" indent="0" algn="ctr">
              <a:lnSpc>
                <a:spcPct val="100000"/>
              </a:lnSpc>
              <a:buNone/>
            </a:pPr>
            <a:br>
              <a:rPr lang="en-US" altLang="ja-JP" sz="4000">
                <a:solidFill>
                  <a:srgbClr val="58585A"/>
                </a:solidFill>
                <a:latin typeface="Arial Narrow"/>
                <a:ea typeface="ＭＳ Ｐゴシック"/>
              </a:rPr>
            </a:br>
            <a:r>
              <a:rPr lang="en-US" altLang="ja-JP" sz="4000">
                <a:solidFill>
                  <a:srgbClr val="58585A"/>
                </a:solidFill>
                <a:latin typeface="Arial Narrow"/>
                <a:ea typeface="ＭＳ Ｐゴシック"/>
              </a:rPr>
              <a:t>A RATE OF LOSS</a:t>
            </a:r>
          </a:p>
          <a:p>
            <a:pPr marL="0" indent="0" algn="ctr">
              <a:lnSpc>
                <a:spcPct val="100000"/>
              </a:lnSpc>
              <a:buNone/>
            </a:pPr>
            <a:br>
              <a:rPr lang="en-US" altLang="ja-JP" sz="3200">
                <a:solidFill>
                  <a:srgbClr val="58585A"/>
                </a:solidFill>
                <a:latin typeface="Arial Narrow"/>
                <a:ea typeface="ＭＳ Ｐゴシック"/>
              </a:rPr>
            </a:br>
            <a:r>
              <a:rPr lang="en-US" altLang="ja-JP" sz="3600">
                <a:solidFill>
                  <a:srgbClr val="58585A"/>
                </a:solidFill>
                <a:latin typeface="Arial Narrow"/>
                <a:ea typeface="ＭＳ Ｐゴシック"/>
              </a:rPr>
              <a:t>% of members who leave our club in an average year</a:t>
            </a:r>
          </a:p>
        </p:txBody>
      </p:sp>
      <p:sp>
        <p:nvSpPr>
          <p:cNvPr id="9" name="Text Placeholder 4"/>
          <p:cNvSpPr txBox="1">
            <a:spLocks/>
          </p:cNvSpPr>
          <p:nvPr/>
        </p:nvSpPr>
        <p:spPr>
          <a:xfrm>
            <a:off x="6376112" y="2265083"/>
            <a:ext cx="5272576" cy="3915083"/>
          </a:xfrm>
          <a:prstGeom prst="rect">
            <a:avLst/>
          </a:prstGeom>
        </p:spPr>
        <p:txBody>
          <a:bodyPr vert="horz" lIns="91416" tIns="45708" rIns="91416" bIns="45708"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171">
              <a:buNone/>
              <a:defRPr/>
            </a:pPr>
            <a:r>
              <a:rPr lang="en-US" sz="4800" b="1">
                <a:solidFill>
                  <a:srgbClr val="17458F"/>
                </a:solidFill>
                <a:latin typeface="Arial" panose="020B0604020202020204" pitchFamily="34" charset="0"/>
                <a:cs typeface="Arial" panose="020B0604020202020204" pitchFamily="34" charset="0"/>
              </a:rPr>
              <a:t>ATTRACTION RATE</a:t>
            </a:r>
            <a:r>
              <a:rPr lang="en-US" sz="4000">
                <a:solidFill>
                  <a:srgbClr val="58585A"/>
                </a:solidFill>
                <a:latin typeface="Arial" panose="020B0604020202020204" pitchFamily="34" charset="0"/>
                <a:cs typeface="Arial" panose="020B0604020202020204" pitchFamily="34" charset="0"/>
              </a:rPr>
              <a:t>	</a:t>
            </a:r>
          </a:p>
          <a:p>
            <a:pPr algn="ctr" defTabSz="914171">
              <a:buNone/>
              <a:defRPr/>
            </a:pPr>
            <a:br>
              <a:rPr lang="en-US" sz="4000">
                <a:solidFill>
                  <a:srgbClr val="58585A"/>
                </a:solidFill>
                <a:latin typeface="Arial Narrow"/>
              </a:rPr>
            </a:br>
            <a:r>
              <a:rPr lang="en-US" sz="4000">
                <a:solidFill>
                  <a:srgbClr val="58585A"/>
                </a:solidFill>
                <a:latin typeface="Arial Narrow"/>
              </a:rPr>
              <a:t>A RATE OF GAIN</a:t>
            </a:r>
            <a:endParaRPr lang="en-US" sz="4000">
              <a:ea typeface="+mn-lt"/>
              <a:cs typeface="+mn-lt"/>
            </a:endParaRPr>
          </a:p>
          <a:p>
            <a:pPr marL="0" indent="0" algn="ctr" defTabSz="914171">
              <a:lnSpc>
                <a:spcPct val="100000"/>
              </a:lnSpc>
              <a:buNone/>
              <a:defRPr/>
            </a:pPr>
            <a:br>
              <a:rPr lang="en-US" altLang="ja-JP" sz="3600">
                <a:solidFill>
                  <a:srgbClr val="58585A"/>
                </a:solidFill>
                <a:latin typeface="Arial Narrow"/>
                <a:ea typeface="ＭＳ Ｐゴシック"/>
              </a:rPr>
            </a:br>
            <a:r>
              <a:rPr lang="en-US" altLang="ja-JP" sz="3600">
                <a:solidFill>
                  <a:srgbClr val="58585A"/>
                </a:solidFill>
                <a:latin typeface="Arial Narrow"/>
                <a:ea typeface="ＭＳ Ｐゴシック"/>
              </a:rPr>
              <a:t>% of members admitted to our club in an average year</a:t>
            </a:r>
            <a:endParaRPr lang="en-US" sz="3600">
              <a:solidFill>
                <a:srgbClr val="58585A"/>
              </a:solidFill>
              <a:latin typeface="Arial Narrow"/>
              <a:ea typeface="ＭＳ Ｐゴシック"/>
            </a:endParaRPr>
          </a:p>
        </p:txBody>
      </p:sp>
      <p:sp>
        <p:nvSpPr>
          <p:cNvPr id="13" name="Title 7"/>
          <p:cNvSpPr txBox="1">
            <a:spLocks/>
          </p:cNvSpPr>
          <p:nvPr/>
        </p:nvSpPr>
        <p:spPr>
          <a:xfrm>
            <a:off x="1587" y="894"/>
            <a:ext cx="12188826" cy="1636848"/>
          </a:xfrm>
          <a:prstGeom prst="rect">
            <a:avLst/>
          </a:prstGeom>
          <a:solidFill>
            <a:srgbClr val="17458F"/>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defTabSz="914171">
              <a:defRPr/>
            </a:pPr>
            <a:endParaRPr lang="en-US" sz="4399">
              <a:solidFill>
                <a:prstClr val="white"/>
              </a:solidFill>
              <a:latin typeface="Arial" panose="020B0604020202020204"/>
            </a:endParaRPr>
          </a:p>
        </p:txBody>
      </p:sp>
      <p:sp>
        <p:nvSpPr>
          <p:cNvPr id="2" name="TextBox 1"/>
          <p:cNvSpPr txBox="1"/>
          <p:nvPr/>
        </p:nvSpPr>
        <p:spPr>
          <a:xfrm>
            <a:off x="212942" y="323271"/>
            <a:ext cx="11819460" cy="761747"/>
          </a:xfrm>
          <a:prstGeom prst="rect">
            <a:avLst/>
          </a:prstGeom>
          <a:noFill/>
        </p:spPr>
        <p:txBody>
          <a:bodyPr wrap="square" lIns="91440" tIns="45720" rIns="91440" bIns="45720" rtlCol="0" anchor="t">
            <a:spAutoFit/>
          </a:bodyPr>
          <a:lstStyle/>
          <a:p>
            <a:pPr algn="ctr" defTabSz="914171">
              <a:defRPr/>
            </a:pPr>
            <a:r>
              <a:rPr lang="en-US" sz="4350" b="1" dirty="0">
                <a:solidFill>
                  <a:schemeClr val="bg1"/>
                </a:solidFill>
                <a:latin typeface="Arial" panose="020B0604020202020204"/>
                <a:cs typeface="Arial"/>
              </a:rPr>
              <a:t>ATTRITION AND ATTRACTION</a:t>
            </a:r>
            <a:endParaRPr lang="en-US" sz="4350" b="1" dirty="0">
              <a:solidFill>
                <a:schemeClr val="bg1"/>
              </a:solidFill>
              <a:latin typeface="Arial" panose="020B0604020202020204"/>
              <a:cs typeface="Arial" charset="0"/>
            </a:endParaRPr>
          </a:p>
        </p:txBody>
      </p:sp>
      <p:cxnSp>
        <p:nvCxnSpPr>
          <p:cNvPr id="4" name="Straight Connector 3"/>
          <p:cNvCxnSpPr/>
          <p:nvPr/>
        </p:nvCxnSpPr>
        <p:spPr>
          <a:xfrm>
            <a:off x="5993285" y="2045349"/>
            <a:ext cx="14372" cy="4394839"/>
          </a:xfrm>
          <a:prstGeom prst="line">
            <a:avLst/>
          </a:prstGeom>
          <a:ln w="63500">
            <a:solidFill>
              <a:srgbClr val="FFA81B"/>
            </a:solidFill>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1893465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a:extLst>
              <a:ext uri="{FF2B5EF4-FFF2-40B4-BE49-F238E27FC236}">
                <a16:creationId xmlns:a16="http://schemas.microsoft.com/office/drawing/2014/main" id="{66295F72-56AF-981D-8449-8ACFD84F498E}"/>
              </a:ext>
            </a:extLst>
          </p:cNvPr>
          <p:cNvSpPr txBox="1">
            <a:spLocks/>
          </p:cNvSpPr>
          <p:nvPr/>
        </p:nvSpPr>
        <p:spPr>
          <a:xfrm>
            <a:off x="-1" y="0"/>
            <a:ext cx="12192001" cy="1447799"/>
          </a:xfrm>
          <a:prstGeom prst="rect">
            <a:avLst/>
          </a:prstGeom>
          <a:solidFill>
            <a:schemeClr val="accent1">
              <a:lumMod val="75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3600" b="1" dirty="0">
                <a:solidFill>
                  <a:prstClr val="white"/>
                </a:solidFill>
                <a:latin typeface="Arial" panose="020B0604020202020204"/>
              </a:rPr>
              <a:t>ATTRITION AND ATTRACTION</a:t>
            </a:r>
            <a:endParaRPr kumimoji="0" lang="en-US" sz="3600" b="1"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 name="Text Placeholder 4">
            <a:extLst>
              <a:ext uri="{FF2B5EF4-FFF2-40B4-BE49-F238E27FC236}">
                <a16:creationId xmlns:a16="http://schemas.microsoft.com/office/drawing/2014/main" id="{0C1BA186-5EB5-8D9E-2C07-F76EE2CA2C7B}"/>
              </a:ext>
            </a:extLst>
          </p:cNvPr>
          <p:cNvSpPr txBox="1">
            <a:spLocks/>
          </p:cNvSpPr>
          <p:nvPr/>
        </p:nvSpPr>
        <p:spPr>
          <a:xfrm>
            <a:off x="390976" y="1642157"/>
            <a:ext cx="5158110" cy="252509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800" u="sng" dirty="0">
                <a:solidFill>
                  <a:srgbClr val="58585A"/>
                </a:solidFill>
                <a:latin typeface="Arial Narrow"/>
              </a:rPr>
              <a:t>Average Attrition</a:t>
            </a:r>
          </a:p>
          <a:p>
            <a:pPr marL="0" indent="0" algn="ctr">
              <a:buFont typeface="Arial" panose="020B0604020202020204" pitchFamily="34" charset="0"/>
              <a:buNone/>
            </a:pPr>
            <a:r>
              <a:rPr lang="en-US" sz="4800" b="1" dirty="0">
                <a:latin typeface="Arial Narrow"/>
              </a:rPr>
              <a:t>North American Clubs  15%</a:t>
            </a:r>
            <a:endParaRPr lang="en-US" sz="4800" b="1" dirty="0"/>
          </a:p>
          <a:p>
            <a:pPr marL="0" indent="0" algn="ctr">
              <a:buFont typeface="Arial" panose="020B0604020202020204" pitchFamily="34" charset="0"/>
              <a:buNone/>
            </a:pPr>
            <a:endParaRPr lang="en-US" sz="3100" b="1" dirty="0">
              <a:solidFill>
                <a:srgbClr val="17458F"/>
              </a:solidFill>
            </a:endParaRPr>
          </a:p>
        </p:txBody>
      </p:sp>
      <p:cxnSp>
        <p:nvCxnSpPr>
          <p:cNvPr id="4" name="Straight Connector 3">
            <a:extLst>
              <a:ext uri="{FF2B5EF4-FFF2-40B4-BE49-F238E27FC236}">
                <a16:creationId xmlns:a16="http://schemas.microsoft.com/office/drawing/2014/main" id="{399DB762-03CF-2AF6-D452-67014274862B}"/>
              </a:ext>
            </a:extLst>
          </p:cNvPr>
          <p:cNvCxnSpPr>
            <a:cxnSpLocks/>
          </p:cNvCxnSpPr>
          <p:nvPr/>
        </p:nvCxnSpPr>
        <p:spPr>
          <a:xfrm>
            <a:off x="6096000" y="2025636"/>
            <a:ext cx="0" cy="3087887"/>
          </a:xfrm>
          <a:prstGeom prst="line">
            <a:avLst/>
          </a:prstGeom>
          <a:ln w="63500">
            <a:solidFill>
              <a:srgbClr val="FFC000"/>
            </a:solidFill>
          </a:ln>
        </p:spPr>
        <p:style>
          <a:lnRef idx="3">
            <a:schemeClr val="accent3"/>
          </a:lnRef>
          <a:fillRef idx="0">
            <a:schemeClr val="accent3"/>
          </a:fillRef>
          <a:effectRef idx="2">
            <a:schemeClr val="accent3"/>
          </a:effectRef>
          <a:fontRef idx="minor">
            <a:schemeClr val="tx1"/>
          </a:fontRef>
        </p:style>
      </p:cxnSp>
      <p:sp>
        <p:nvSpPr>
          <p:cNvPr id="5" name="Text Placeholder 4">
            <a:extLst>
              <a:ext uri="{FF2B5EF4-FFF2-40B4-BE49-F238E27FC236}">
                <a16:creationId xmlns:a16="http://schemas.microsoft.com/office/drawing/2014/main" id="{ACB16E84-A560-93B1-548A-DFDFDA6BFC25}"/>
              </a:ext>
            </a:extLst>
          </p:cNvPr>
          <p:cNvSpPr txBox="1">
            <a:spLocks/>
          </p:cNvSpPr>
          <p:nvPr/>
        </p:nvSpPr>
        <p:spPr>
          <a:xfrm>
            <a:off x="6419414" y="1633313"/>
            <a:ext cx="5063422" cy="2525099"/>
          </a:xfrm>
          <a:prstGeom prst="rect">
            <a:avLst/>
          </a:prstGeom>
        </p:spPr>
        <p:txBody>
          <a:bodyPr vert="horz" lIns="68580" tIns="34290" rIns="68580" bIns="3429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spcBef>
                <a:spcPts val="750"/>
              </a:spcBef>
              <a:buNone/>
              <a:defRPr/>
            </a:pPr>
            <a:r>
              <a:rPr lang="en-US" sz="4800" u="sng" dirty="0">
                <a:solidFill>
                  <a:srgbClr val="58585A"/>
                </a:solidFill>
                <a:latin typeface="Arial Narrow"/>
              </a:rPr>
              <a:t>Average Attraction</a:t>
            </a:r>
          </a:p>
          <a:p>
            <a:pPr marL="0" indent="0" algn="ctr" defTabSz="685800">
              <a:spcBef>
                <a:spcPts val="750"/>
              </a:spcBef>
              <a:buNone/>
              <a:defRPr/>
            </a:pPr>
            <a:r>
              <a:rPr lang="en-US" sz="4800" b="1" dirty="0">
                <a:latin typeface="Arial Narrow"/>
              </a:rPr>
              <a:t>North American Clubs  12%</a:t>
            </a:r>
          </a:p>
          <a:p>
            <a:pPr marL="0" indent="0" algn="ctr" defTabSz="685800">
              <a:spcBef>
                <a:spcPts val="750"/>
              </a:spcBef>
              <a:buNone/>
              <a:defRPr/>
            </a:pPr>
            <a:endParaRPr lang="en-US" sz="3800" b="1" dirty="0"/>
          </a:p>
        </p:txBody>
      </p:sp>
      <p:sp>
        <p:nvSpPr>
          <p:cNvPr id="6" name="TextBox 5">
            <a:extLst>
              <a:ext uri="{FF2B5EF4-FFF2-40B4-BE49-F238E27FC236}">
                <a16:creationId xmlns:a16="http://schemas.microsoft.com/office/drawing/2014/main" id="{2008B1FD-7FFF-58E1-826F-2C634D0EB0A8}"/>
              </a:ext>
            </a:extLst>
          </p:cNvPr>
          <p:cNvSpPr txBox="1"/>
          <p:nvPr/>
        </p:nvSpPr>
        <p:spPr>
          <a:xfrm>
            <a:off x="493577" y="5113523"/>
            <a:ext cx="5271097" cy="1107996"/>
          </a:xfrm>
          <a:prstGeom prst="rect">
            <a:avLst/>
          </a:prstGeom>
          <a:noFill/>
        </p:spPr>
        <p:txBody>
          <a:bodyPr wrap="square" rtlCol="0">
            <a:spAutoFit/>
          </a:bodyPr>
          <a:lstStyle/>
          <a:p>
            <a:r>
              <a:rPr lang="en-US" sz="4800" b="1" dirty="0">
                <a:solidFill>
                  <a:srgbClr val="17458F"/>
                </a:solidFill>
              </a:rPr>
              <a:t>Surveyed Clubs 12%</a:t>
            </a:r>
          </a:p>
          <a:p>
            <a:endParaRPr lang="en-CA" dirty="0"/>
          </a:p>
        </p:txBody>
      </p:sp>
      <p:sp>
        <p:nvSpPr>
          <p:cNvPr id="7" name="TextBox 6">
            <a:extLst>
              <a:ext uri="{FF2B5EF4-FFF2-40B4-BE49-F238E27FC236}">
                <a16:creationId xmlns:a16="http://schemas.microsoft.com/office/drawing/2014/main" id="{1EC29673-5FC6-DCA5-5D3F-EA18C1ED460B}"/>
              </a:ext>
            </a:extLst>
          </p:cNvPr>
          <p:cNvSpPr txBox="1"/>
          <p:nvPr/>
        </p:nvSpPr>
        <p:spPr>
          <a:xfrm>
            <a:off x="6419414" y="5113523"/>
            <a:ext cx="5637904" cy="840230"/>
          </a:xfrm>
          <a:prstGeom prst="rect">
            <a:avLst/>
          </a:prstGeom>
          <a:noFill/>
        </p:spPr>
        <p:txBody>
          <a:bodyPr wrap="square" rtlCol="0">
            <a:spAutoFit/>
          </a:body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4800" b="1" dirty="0">
                <a:solidFill>
                  <a:srgbClr val="FF0000"/>
                </a:solidFill>
              </a:rPr>
              <a:t>Surveyed Clubs </a:t>
            </a:r>
            <a:r>
              <a:rPr lang="en-US" sz="5400" b="1" u="sng" dirty="0">
                <a:solidFill>
                  <a:srgbClr val="FF0000"/>
                </a:solidFill>
                <a:effectLst>
                  <a:outerShdw blurRad="38100" dist="38100" dir="2700000" algn="tl">
                    <a:srgbClr val="000000">
                      <a:alpha val="43137"/>
                    </a:srgbClr>
                  </a:outerShdw>
                </a:effectLst>
              </a:rPr>
              <a:t>23%</a:t>
            </a:r>
          </a:p>
        </p:txBody>
      </p:sp>
    </p:spTree>
    <p:extLst>
      <p:ext uri="{BB962C8B-B14F-4D97-AF65-F5344CB8AC3E}">
        <p14:creationId xmlns:p14="http://schemas.microsoft.com/office/powerpoint/2010/main" val="879844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72A96EC-D908-A300-776E-030BD6717D3C}"/>
              </a:ext>
            </a:extLst>
          </p:cNvPr>
          <p:cNvSpPr/>
          <p:nvPr/>
        </p:nvSpPr>
        <p:spPr>
          <a:xfrm>
            <a:off x="627321" y="135242"/>
            <a:ext cx="1265274" cy="13692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1">
            <a:extLst>
              <a:ext uri="{FF2B5EF4-FFF2-40B4-BE49-F238E27FC236}">
                <a16:creationId xmlns:a16="http://schemas.microsoft.com/office/drawing/2014/main" id="{61FE3F78-B914-E52D-03F7-55A2F8A56D00}"/>
              </a:ext>
            </a:extLst>
          </p:cNvPr>
          <p:cNvSpPr txBox="1">
            <a:spLocks/>
          </p:cNvSpPr>
          <p:nvPr/>
        </p:nvSpPr>
        <p:spPr>
          <a:xfrm>
            <a:off x="627321" y="-117701"/>
            <a:ext cx="9299000" cy="851297"/>
          </a:xfrm>
          <a:prstGeom prst="rect">
            <a:avLst/>
          </a:prstGeom>
          <a:ln>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rgbClr val="17458F"/>
              </a:solidFill>
            </a:endParaRPr>
          </a:p>
          <a:p>
            <a:pPr marL="0" indent="0">
              <a:buNone/>
            </a:pPr>
            <a:r>
              <a:rPr lang="en-US" sz="4800" b="1" dirty="0">
                <a:solidFill>
                  <a:srgbClr val="17458F"/>
                </a:solidFill>
                <a:latin typeface="Arial Narrow" panose="020B0606020202030204" pitchFamily="34" charset="0"/>
              </a:rPr>
              <a:t>LEADERSHIP FOCUS</a:t>
            </a:r>
          </a:p>
        </p:txBody>
      </p:sp>
      <p:sp>
        <p:nvSpPr>
          <p:cNvPr id="4" name="Rectangle 3">
            <a:extLst>
              <a:ext uri="{FF2B5EF4-FFF2-40B4-BE49-F238E27FC236}">
                <a16:creationId xmlns:a16="http://schemas.microsoft.com/office/drawing/2014/main" id="{3D371F28-69BE-20DE-6A6C-183379F4014E}"/>
              </a:ext>
            </a:extLst>
          </p:cNvPr>
          <p:cNvSpPr/>
          <p:nvPr/>
        </p:nvSpPr>
        <p:spPr>
          <a:xfrm>
            <a:off x="1259958" y="1156114"/>
            <a:ext cx="7021255" cy="10487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2AB05EC7-9B94-EF01-D75F-0298E059480B}"/>
              </a:ext>
            </a:extLst>
          </p:cNvPr>
          <p:cNvSpPr/>
          <p:nvPr/>
        </p:nvSpPr>
        <p:spPr>
          <a:xfrm>
            <a:off x="7812466" y="453730"/>
            <a:ext cx="5730949" cy="5195717"/>
          </a:xfrm>
          <a:prstGeom prst="ellipse">
            <a:avLst/>
          </a:prstGeom>
          <a:solidFill>
            <a:srgbClr val="F9A73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4D1CC99-BBF8-05E4-5924-9DE63DC9F5EB}"/>
              </a:ext>
            </a:extLst>
          </p:cNvPr>
          <p:cNvSpPr/>
          <p:nvPr/>
        </p:nvSpPr>
        <p:spPr>
          <a:xfrm>
            <a:off x="3716878" y="3194508"/>
            <a:ext cx="5182932" cy="1252545"/>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Arial Narrow" panose="020B0606020202030204" pitchFamily="34" charset="0"/>
              </a:rPr>
              <a:t>EFFECTIVE </a:t>
            </a:r>
            <a:r>
              <a:rPr lang="en-US" sz="3600" dirty="0">
                <a:solidFill>
                  <a:srgbClr val="FFFF00"/>
                </a:solidFill>
                <a:latin typeface="Arial Narrow" panose="020B0606020202030204" pitchFamily="34" charset="0"/>
              </a:rPr>
              <a:t>GOVERNANCE </a:t>
            </a:r>
            <a:r>
              <a:rPr lang="en-US" sz="3600" dirty="0">
                <a:solidFill>
                  <a:schemeClr val="bg1"/>
                </a:solidFill>
                <a:latin typeface="Arial Narrow" panose="020B0606020202030204" pitchFamily="34" charset="0"/>
              </a:rPr>
              <a:t>(Intentional Leadership)</a:t>
            </a:r>
          </a:p>
        </p:txBody>
      </p:sp>
      <p:sp>
        <p:nvSpPr>
          <p:cNvPr id="7" name="Rectangle 6">
            <a:extLst>
              <a:ext uri="{FF2B5EF4-FFF2-40B4-BE49-F238E27FC236}">
                <a16:creationId xmlns:a16="http://schemas.microsoft.com/office/drawing/2014/main" id="{701110E0-11DD-F91E-3467-C4FAF752C1DB}"/>
              </a:ext>
            </a:extLst>
          </p:cNvPr>
          <p:cNvSpPr/>
          <p:nvPr/>
        </p:nvSpPr>
        <p:spPr>
          <a:xfrm>
            <a:off x="925168" y="1690514"/>
            <a:ext cx="5305869" cy="1252545"/>
          </a:xfrm>
          <a:prstGeom prst="rect">
            <a:avLst/>
          </a:prstGeom>
          <a:solidFill>
            <a:schemeClr val="accent1">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137160" rIns="91440" bIns="45720" rtlCol="0" anchor="ctr"/>
          <a:lstStyle/>
          <a:p>
            <a:pPr algn="ctr">
              <a:lnSpc>
                <a:spcPct val="80000"/>
              </a:lnSpc>
            </a:pPr>
            <a:r>
              <a:rPr lang="en-US" sz="3600" dirty="0">
                <a:latin typeface="Arial Narrow" panose="020B0606020202030204" pitchFamily="34" charset="0"/>
              </a:rPr>
              <a:t>ACTIVE, INTENTIONAL MEMBER </a:t>
            </a:r>
            <a:r>
              <a:rPr lang="en-US" sz="3600" dirty="0">
                <a:solidFill>
                  <a:srgbClr val="FFFF00"/>
                </a:solidFill>
                <a:latin typeface="Arial Narrow" panose="020B0606020202030204" pitchFamily="34" charset="0"/>
              </a:rPr>
              <a:t>ENGAGEMENT</a:t>
            </a:r>
            <a:endParaRPr lang="en-US" sz="3600" dirty="0">
              <a:solidFill>
                <a:srgbClr val="FFFF00"/>
              </a:solidFill>
            </a:endParaRPr>
          </a:p>
        </p:txBody>
      </p:sp>
      <p:sp>
        <p:nvSpPr>
          <p:cNvPr id="8" name="Rectangle 7">
            <a:extLst>
              <a:ext uri="{FF2B5EF4-FFF2-40B4-BE49-F238E27FC236}">
                <a16:creationId xmlns:a16="http://schemas.microsoft.com/office/drawing/2014/main" id="{A7F9A87F-0B91-F4BD-D01C-6436C3717C6D}"/>
              </a:ext>
            </a:extLst>
          </p:cNvPr>
          <p:cNvSpPr/>
          <p:nvPr/>
        </p:nvSpPr>
        <p:spPr>
          <a:xfrm>
            <a:off x="6791673" y="1646665"/>
            <a:ext cx="5182931" cy="1340241"/>
          </a:xfrm>
          <a:prstGeom prst="rect">
            <a:avLst/>
          </a:prstGeom>
          <a:solidFill>
            <a:schemeClr val="accent1">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137160" rIns="91440" bIns="45720" rtlCol="0" anchor="ctr"/>
          <a:lstStyle/>
          <a:p>
            <a:pPr algn="ctr">
              <a:lnSpc>
                <a:spcPct val="80000"/>
              </a:lnSpc>
            </a:pPr>
            <a:r>
              <a:rPr lang="en-US" sz="3600" dirty="0">
                <a:latin typeface="Arial Narrow" panose="020B0606020202030204" pitchFamily="34" charset="0"/>
              </a:rPr>
              <a:t>DYNAMIC, MEANINGFUL </a:t>
            </a:r>
            <a:r>
              <a:rPr lang="en-US" sz="3600" dirty="0">
                <a:solidFill>
                  <a:srgbClr val="FFFF00"/>
                </a:solidFill>
                <a:latin typeface="Arial Narrow" panose="020B0606020202030204" pitchFamily="34" charset="0"/>
              </a:rPr>
              <a:t>SERVICE</a:t>
            </a:r>
            <a:endParaRPr lang="en-US" sz="3600" dirty="0">
              <a:solidFill>
                <a:srgbClr val="FFFF00"/>
              </a:solidFill>
            </a:endParaRPr>
          </a:p>
        </p:txBody>
      </p:sp>
      <p:sp>
        <p:nvSpPr>
          <p:cNvPr id="9" name="Rectangle 8">
            <a:extLst>
              <a:ext uri="{FF2B5EF4-FFF2-40B4-BE49-F238E27FC236}">
                <a16:creationId xmlns:a16="http://schemas.microsoft.com/office/drawing/2014/main" id="{B13B7505-EC9B-C24C-088D-DA6E3DD5A6D9}"/>
              </a:ext>
            </a:extLst>
          </p:cNvPr>
          <p:cNvSpPr/>
          <p:nvPr/>
        </p:nvSpPr>
        <p:spPr>
          <a:xfrm>
            <a:off x="925168" y="4769197"/>
            <a:ext cx="5305868" cy="1340241"/>
          </a:xfrm>
          <a:prstGeom prst="rect">
            <a:avLst/>
          </a:prstGeom>
          <a:solidFill>
            <a:schemeClr val="accent1">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137160" rIns="91440" bIns="45720" rtlCol="0" anchor="ctr"/>
          <a:lstStyle/>
          <a:p>
            <a:pPr algn="ctr">
              <a:lnSpc>
                <a:spcPct val="80000"/>
              </a:lnSpc>
            </a:pPr>
            <a:r>
              <a:rPr lang="en-US" sz="3600" dirty="0">
                <a:latin typeface="Arial Narrow"/>
              </a:rPr>
              <a:t>STRONG </a:t>
            </a:r>
            <a:r>
              <a:rPr lang="en-US" sz="3600" dirty="0">
                <a:solidFill>
                  <a:srgbClr val="FFFF00"/>
                </a:solidFill>
                <a:latin typeface="Arial Narrow"/>
              </a:rPr>
              <a:t>PUBLIC IMAGE </a:t>
            </a:r>
          </a:p>
          <a:p>
            <a:pPr algn="ctr">
              <a:lnSpc>
                <a:spcPct val="80000"/>
              </a:lnSpc>
            </a:pPr>
            <a:r>
              <a:rPr lang="en-US" sz="2000" dirty="0">
                <a:latin typeface="Arial Narrow"/>
              </a:rPr>
              <a:t>(WELL KNOWN IN COMMUNITY</a:t>
            </a:r>
            <a:r>
              <a:rPr lang="en-US" sz="2800" dirty="0">
                <a:latin typeface="Arial Narrow"/>
              </a:rPr>
              <a:t>)</a:t>
            </a:r>
            <a:endParaRPr lang="en-US" dirty="0">
              <a:latin typeface="Arial Narrow"/>
            </a:endParaRPr>
          </a:p>
        </p:txBody>
      </p:sp>
      <p:sp>
        <p:nvSpPr>
          <p:cNvPr id="10" name="Rectangle 9">
            <a:extLst>
              <a:ext uri="{FF2B5EF4-FFF2-40B4-BE49-F238E27FC236}">
                <a16:creationId xmlns:a16="http://schemas.microsoft.com/office/drawing/2014/main" id="{68933856-CAB0-CCBD-A810-AAB6E25D29D7}"/>
              </a:ext>
            </a:extLst>
          </p:cNvPr>
          <p:cNvSpPr/>
          <p:nvPr/>
        </p:nvSpPr>
        <p:spPr>
          <a:xfrm>
            <a:off x="6791673" y="4769197"/>
            <a:ext cx="5182932" cy="1340241"/>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FF00"/>
                </a:solidFill>
                <a:latin typeface="Arial Narrow" panose="020B0606020202030204" pitchFamily="34" charset="0"/>
              </a:rPr>
              <a:t>DIVERSITY, EQUITY &amp; INCLUSION</a:t>
            </a:r>
          </a:p>
        </p:txBody>
      </p:sp>
    </p:spTree>
    <p:extLst>
      <p:ext uri="{BB962C8B-B14F-4D97-AF65-F5344CB8AC3E}">
        <p14:creationId xmlns:p14="http://schemas.microsoft.com/office/powerpoint/2010/main" val="341805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CE0545D-024F-6E32-2EE2-ACC1D8BC8CD4}"/>
              </a:ext>
            </a:extLst>
          </p:cNvPr>
          <p:cNvSpPr txBox="1">
            <a:spLocks/>
          </p:cNvSpPr>
          <p:nvPr/>
        </p:nvSpPr>
        <p:spPr>
          <a:xfrm>
            <a:off x="474920" y="-115140"/>
            <a:ext cx="7602279" cy="851297"/>
          </a:xfrm>
          <a:prstGeom prst="rect">
            <a:avLst/>
          </a:prstGeom>
          <a:ln>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rgbClr val="17458F"/>
              </a:solidFill>
            </a:endParaRPr>
          </a:p>
          <a:p>
            <a:pPr marL="0" indent="0">
              <a:buNone/>
            </a:pPr>
            <a:r>
              <a:rPr lang="en-US" sz="4800" b="1" dirty="0">
                <a:solidFill>
                  <a:srgbClr val="17458F"/>
                </a:solidFill>
                <a:latin typeface="Arial Narrow" panose="020B0606020202030204" pitchFamily="34" charset="0"/>
              </a:rPr>
              <a:t>EFFECTIVE GOVERNANCE </a:t>
            </a:r>
          </a:p>
        </p:txBody>
      </p:sp>
      <p:sp>
        <p:nvSpPr>
          <p:cNvPr id="3" name="Rectangle 2">
            <a:extLst>
              <a:ext uri="{FF2B5EF4-FFF2-40B4-BE49-F238E27FC236}">
                <a16:creationId xmlns:a16="http://schemas.microsoft.com/office/drawing/2014/main" id="{360E779A-5B63-46B9-8947-E09316F19DF9}"/>
              </a:ext>
            </a:extLst>
          </p:cNvPr>
          <p:cNvSpPr/>
          <p:nvPr/>
        </p:nvSpPr>
        <p:spPr>
          <a:xfrm>
            <a:off x="627321" y="135242"/>
            <a:ext cx="1265274" cy="12193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3772DA2-6F0F-29FB-CFFB-4286E4EA3ED5}"/>
              </a:ext>
            </a:extLst>
          </p:cNvPr>
          <p:cNvSpPr/>
          <p:nvPr/>
        </p:nvSpPr>
        <p:spPr>
          <a:xfrm>
            <a:off x="627320" y="1200150"/>
            <a:ext cx="7021255" cy="10487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5C9AD0F-997B-FDD8-C188-C0B2D8EBEBA8}"/>
              </a:ext>
            </a:extLst>
          </p:cNvPr>
          <p:cNvSpPr/>
          <p:nvPr/>
        </p:nvSpPr>
        <p:spPr>
          <a:xfrm>
            <a:off x="627318" y="1576399"/>
            <a:ext cx="6317768" cy="757225"/>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latin typeface="Arial Narrow" panose="020B0606020202030204" pitchFamily="34" charset="0"/>
              </a:rPr>
              <a:t>PLANNING PROCESS FOR GROWTH</a:t>
            </a:r>
          </a:p>
        </p:txBody>
      </p:sp>
      <p:sp>
        <p:nvSpPr>
          <p:cNvPr id="6" name="Rectangle 5">
            <a:extLst>
              <a:ext uri="{FF2B5EF4-FFF2-40B4-BE49-F238E27FC236}">
                <a16:creationId xmlns:a16="http://schemas.microsoft.com/office/drawing/2014/main" id="{C6793B25-61CA-903D-58FD-3F864F0EBCDB}"/>
              </a:ext>
            </a:extLst>
          </p:cNvPr>
          <p:cNvSpPr/>
          <p:nvPr/>
        </p:nvSpPr>
        <p:spPr>
          <a:xfrm>
            <a:off x="627319" y="2604996"/>
            <a:ext cx="6317767" cy="757225"/>
          </a:xfrm>
          <a:prstGeom prst="rect">
            <a:avLst/>
          </a:prstGeom>
          <a:solidFill>
            <a:schemeClr val="accent1">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137160" rIns="91440" bIns="45720" rtlCol="0" anchor="ctr"/>
          <a:lstStyle/>
          <a:p>
            <a:pPr>
              <a:lnSpc>
                <a:spcPct val="80000"/>
              </a:lnSpc>
            </a:pPr>
            <a:r>
              <a:rPr lang="en-US" sz="3200" dirty="0">
                <a:latin typeface="Arial Narrow"/>
              </a:rPr>
              <a:t>LEADERSHIP CONTINUITY</a:t>
            </a:r>
          </a:p>
        </p:txBody>
      </p:sp>
      <p:sp>
        <p:nvSpPr>
          <p:cNvPr id="7" name="Rectangle 6">
            <a:extLst>
              <a:ext uri="{FF2B5EF4-FFF2-40B4-BE49-F238E27FC236}">
                <a16:creationId xmlns:a16="http://schemas.microsoft.com/office/drawing/2014/main" id="{B99DEAAC-AA49-B6D9-9A92-396B577AEC8B}"/>
              </a:ext>
            </a:extLst>
          </p:cNvPr>
          <p:cNvSpPr/>
          <p:nvPr/>
        </p:nvSpPr>
        <p:spPr>
          <a:xfrm>
            <a:off x="627319" y="3633593"/>
            <a:ext cx="6317767" cy="757225"/>
          </a:xfrm>
          <a:prstGeom prst="rect">
            <a:avLst/>
          </a:prstGeom>
          <a:solidFill>
            <a:schemeClr val="accent1">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137160" rIns="91440" bIns="45720" rtlCol="0" anchor="ctr"/>
          <a:lstStyle/>
          <a:p>
            <a:pPr>
              <a:lnSpc>
                <a:spcPct val="80000"/>
              </a:lnSpc>
            </a:pPr>
            <a:r>
              <a:rPr lang="en-US" sz="3200" dirty="0">
                <a:latin typeface="Arial Narrow"/>
              </a:rPr>
              <a:t>INTENTIONAL MEMBERSHIP FOCUS</a:t>
            </a:r>
          </a:p>
        </p:txBody>
      </p:sp>
    </p:spTree>
    <p:extLst>
      <p:ext uri="{BB962C8B-B14F-4D97-AF65-F5344CB8AC3E}">
        <p14:creationId xmlns:p14="http://schemas.microsoft.com/office/powerpoint/2010/main" val="3719711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a:extLst>
              <a:ext uri="{FF2B5EF4-FFF2-40B4-BE49-F238E27FC236}">
                <a16:creationId xmlns:a16="http://schemas.microsoft.com/office/drawing/2014/main" id="{5292303B-FCA8-322A-6347-681BABD10CE1}"/>
              </a:ext>
            </a:extLst>
          </p:cNvPr>
          <p:cNvSpPr txBox="1">
            <a:spLocks/>
          </p:cNvSpPr>
          <p:nvPr/>
        </p:nvSpPr>
        <p:spPr>
          <a:xfrm>
            <a:off x="-1" y="0"/>
            <a:ext cx="12192001" cy="1543049"/>
          </a:xfrm>
          <a:prstGeom prst="rect">
            <a:avLst/>
          </a:prstGeom>
          <a:solidFill>
            <a:schemeClr val="accent1">
              <a:lumMod val="75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4000" b="1" dirty="0">
                <a:solidFill>
                  <a:prstClr val="white"/>
                </a:solidFill>
                <a:latin typeface="Arial" panose="020B0604020202020204"/>
              </a:rPr>
              <a:t>THEY PLAN FOR GROWTH &amp; </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sz="4000" b="1" dirty="0">
                <a:solidFill>
                  <a:prstClr val="white"/>
                </a:solidFill>
                <a:latin typeface="Arial" panose="020B0604020202020204"/>
              </a:rPr>
              <a:t>SET GOALS</a:t>
            </a:r>
            <a:endParaRPr kumimoji="0" lang="en-US" sz="4000" b="1"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 name="Text Placeholder 4">
            <a:extLst>
              <a:ext uri="{FF2B5EF4-FFF2-40B4-BE49-F238E27FC236}">
                <a16:creationId xmlns:a16="http://schemas.microsoft.com/office/drawing/2014/main" id="{E26C4A81-A6F7-B827-7EC7-3D83BD2C8E0C}"/>
              </a:ext>
            </a:extLst>
          </p:cNvPr>
          <p:cNvSpPr txBox="1">
            <a:spLocks/>
          </p:cNvSpPr>
          <p:nvPr/>
        </p:nvSpPr>
        <p:spPr>
          <a:xfrm>
            <a:off x="663597" y="1811101"/>
            <a:ext cx="2425781" cy="364165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5400" b="1" dirty="0">
                <a:solidFill>
                  <a:srgbClr val="17458F"/>
                </a:solidFill>
              </a:rPr>
              <a:t>81%</a:t>
            </a:r>
          </a:p>
          <a:p>
            <a:pPr marL="0" indent="0" algn="ctr">
              <a:lnSpc>
                <a:spcPct val="100000"/>
              </a:lnSpc>
              <a:buFont typeface="Arial" panose="020B0604020202020204" pitchFamily="34" charset="0"/>
              <a:buNone/>
            </a:pPr>
            <a:r>
              <a:rPr lang="en-US" sz="4000" dirty="0">
                <a:latin typeface="Arial Narrow"/>
              </a:rPr>
              <a:t>Have a Planning Process for Growth</a:t>
            </a:r>
            <a:endParaRPr lang="en-US" sz="4000" b="1" dirty="0">
              <a:latin typeface="Arial" panose="020B0604020202020204"/>
              <a:cs typeface="Arial" panose="020B0604020202020204"/>
            </a:endParaRPr>
          </a:p>
        </p:txBody>
      </p:sp>
      <p:cxnSp>
        <p:nvCxnSpPr>
          <p:cNvPr id="4" name="Straight Connector 3">
            <a:extLst>
              <a:ext uri="{FF2B5EF4-FFF2-40B4-BE49-F238E27FC236}">
                <a16:creationId xmlns:a16="http://schemas.microsoft.com/office/drawing/2014/main" id="{F5FEB64D-B6B7-6C76-A533-4091C204569E}"/>
              </a:ext>
            </a:extLst>
          </p:cNvPr>
          <p:cNvCxnSpPr>
            <a:cxnSpLocks/>
          </p:cNvCxnSpPr>
          <p:nvPr/>
        </p:nvCxnSpPr>
        <p:spPr>
          <a:xfrm>
            <a:off x="3957390" y="2006672"/>
            <a:ext cx="0" cy="3641653"/>
          </a:xfrm>
          <a:prstGeom prst="line">
            <a:avLst/>
          </a:prstGeom>
          <a:ln w="63500">
            <a:solidFill>
              <a:srgbClr val="FFC000"/>
            </a:solidFill>
          </a:ln>
        </p:spPr>
        <p:style>
          <a:lnRef idx="3">
            <a:schemeClr val="accent3"/>
          </a:lnRef>
          <a:fillRef idx="0">
            <a:schemeClr val="accent3"/>
          </a:fillRef>
          <a:effectRef idx="2">
            <a:schemeClr val="accent3"/>
          </a:effectRef>
          <a:fontRef idx="minor">
            <a:schemeClr val="tx1"/>
          </a:fontRef>
        </p:style>
      </p:cxnSp>
      <p:sp>
        <p:nvSpPr>
          <p:cNvPr id="5" name="Text Placeholder 4">
            <a:extLst>
              <a:ext uri="{FF2B5EF4-FFF2-40B4-BE49-F238E27FC236}">
                <a16:creationId xmlns:a16="http://schemas.microsoft.com/office/drawing/2014/main" id="{6B4EEAE3-6A17-9017-25E0-0CCB6226F2D9}"/>
              </a:ext>
            </a:extLst>
          </p:cNvPr>
          <p:cNvSpPr txBox="1">
            <a:spLocks/>
          </p:cNvSpPr>
          <p:nvPr/>
        </p:nvSpPr>
        <p:spPr>
          <a:xfrm>
            <a:off x="3957390" y="2006672"/>
            <a:ext cx="4277218" cy="3988261"/>
          </a:xfrm>
          <a:prstGeom prst="rect">
            <a:avLst/>
          </a:prstGeom>
        </p:spPr>
        <p:txBody>
          <a:bodyPr vert="horz" lIns="68580" tIns="34290" rIns="68580" bIns="34290" rtlCol="0" anchor="t">
            <a:normAutofit fontScale="4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3500" b="1" dirty="0">
                <a:solidFill>
                  <a:srgbClr val="17458F"/>
                </a:solidFill>
              </a:rPr>
              <a:t>79%</a:t>
            </a:r>
          </a:p>
          <a:p>
            <a:pPr marL="0" indent="0" algn="ctr" defTabSz="685800">
              <a:lnSpc>
                <a:spcPct val="100000"/>
              </a:lnSpc>
              <a:spcBef>
                <a:spcPts val="750"/>
              </a:spcBef>
              <a:buNone/>
              <a:defRPr/>
            </a:pPr>
            <a:endParaRPr lang="en-US" sz="5600" dirty="0">
              <a:latin typeface="Arial Narrow"/>
            </a:endParaRPr>
          </a:p>
          <a:p>
            <a:pPr marL="0" indent="0" algn="ctr" defTabSz="685800">
              <a:lnSpc>
                <a:spcPct val="100000"/>
              </a:lnSpc>
              <a:spcBef>
                <a:spcPts val="750"/>
              </a:spcBef>
              <a:buNone/>
              <a:defRPr/>
            </a:pPr>
            <a:r>
              <a:rPr lang="en-US" sz="8000" dirty="0">
                <a:latin typeface="Arial Narrow"/>
              </a:rPr>
              <a:t>Updated Plans at Least </a:t>
            </a:r>
          </a:p>
          <a:p>
            <a:pPr marL="0" indent="0" algn="ctr" defTabSz="685800">
              <a:lnSpc>
                <a:spcPct val="100000"/>
              </a:lnSpc>
              <a:spcBef>
                <a:spcPts val="750"/>
              </a:spcBef>
              <a:buNone/>
              <a:defRPr/>
            </a:pPr>
            <a:endParaRPr lang="en-US" sz="6400" dirty="0">
              <a:latin typeface="Arial Narrow"/>
            </a:endParaRPr>
          </a:p>
          <a:p>
            <a:pPr marL="0" indent="0" algn="ctr" defTabSz="685800">
              <a:lnSpc>
                <a:spcPct val="100000"/>
              </a:lnSpc>
              <a:spcBef>
                <a:spcPts val="750"/>
              </a:spcBef>
              <a:buNone/>
              <a:defRPr/>
            </a:pPr>
            <a:r>
              <a:rPr lang="en-US" sz="7600" dirty="0">
                <a:latin typeface="Arial Narrow"/>
              </a:rPr>
              <a:t>Quarterly (20%) or </a:t>
            </a:r>
          </a:p>
          <a:p>
            <a:pPr marL="0" indent="0" algn="ctr" defTabSz="685800">
              <a:lnSpc>
                <a:spcPct val="100000"/>
              </a:lnSpc>
              <a:spcBef>
                <a:spcPts val="750"/>
              </a:spcBef>
              <a:buNone/>
              <a:defRPr/>
            </a:pPr>
            <a:r>
              <a:rPr lang="en-US" sz="7600" dirty="0">
                <a:latin typeface="Arial Narrow"/>
              </a:rPr>
              <a:t>Annually (59%)</a:t>
            </a:r>
          </a:p>
          <a:p>
            <a:pPr marL="0" indent="0" algn="ctr" defTabSz="685800">
              <a:lnSpc>
                <a:spcPct val="100000"/>
              </a:lnSpc>
              <a:spcBef>
                <a:spcPts val="750"/>
              </a:spcBef>
              <a:buNone/>
              <a:defRPr/>
            </a:pPr>
            <a:endParaRPr lang="en-US" sz="4000" dirty="0">
              <a:latin typeface="Arial Narrow"/>
            </a:endParaRPr>
          </a:p>
          <a:p>
            <a:pPr marL="0" indent="0" algn="ctr" defTabSz="685800">
              <a:lnSpc>
                <a:spcPct val="100000"/>
              </a:lnSpc>
              <a:spcBef>
                <a:spcPts val="750"/>
              </a:spcBef>
              <a:buNone/>
              <a:defRPr/>
            </a:pPr>
            <a:r>
              <a:rPr lang="en-US" sz="3900" dirty="0">
                <a:latin typeface="Arial Narrow"/>
              </a:rPr>
              <a:t> </a:t>
            </a:r>
          </a:p>
          <a:p>
            <a:pPr marL="0" indent="0" algn="ctr" defTabSz="685800">
              <a:lnSpc>
                <a:spcPct val="100000"/>
              </a:lnSpc>
              <a:spcBef>
                <a:spcPts val="750"/>
              </a:spcBef>
              <a:buNone/>
              <a:defRPr/>
            </a:pPr>
            <a:r>
              <a:rPr lang="en-US" dirty="0">
                <a:latin typeface="Arial Narrow"/>
              </a:rPr>
              <a:t> </a:t>
            </a:r>
            <a:endParaRPr lang="en-US" i="0" u="none" strike="noStrike" kern="1200" cap="none" spc="0" normalizeH="0" baseline="0" noProof="0" dirty="0">
              <a:ln>
                <a:noFill/>
              </a:ln>
              <a:effectLst/>
              <a:uLnTx/>
              <a:uFillTx/>
              <a:latin typeface="Arial Narrow" panose="020B0606020202030204" pitchFamily="34" charset="0"/>
            </a:endParaRPr>
          </a:p>
        </p:txBody>
      </p:sp>
      <p:sp>
        <p:nvSpPr>
          <p:cNvPr id="6" name="Text Placeholder 4">
            <a:extLst>
              <a:ext uri="{FF2B5EF4-FFF2-40B4-BE49-F238E27FC236}">
                <a16:creationId xmlns:a16="http://schemas.microsoft.com/office/drawing/2014/main" id="{4CB40A53-95FE-F837-7B80-7CA15CB73F3C}"/>
              </a:ext>
            </a:extLst>
          </p:cNvPr>
          <p:cNvSpPr txBox="1">
            <a:spLocks/>
          </p:cNvSpPr>
          <p:nvPr/>
        </p:nvSpPr>
        <p:spPr>
          <a:xfrm>
            <a:off x="8893844" y="1895706"/>
            <a:ext cx="2597885" cy="3557047"/>
          </a:xfrm>
          <a:prstGeom prst="rect">
            <a:avLst/>
          </a:prstGeom>
        </p:spPr>
        <p:txBody>
          <a:bodyPr vert="horz" lIns="68580" tIns="34290" rIns="68580" bIns="3429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6400" b="1" dirty="0">
                <a:solidFill>
                  <a:srgbClr val="17458F"/>
                </a:solidFill>
              </a:rPr>
              <a:t>83%</a:t>
            </a:r>
          </a:p>
          <a:p>
            <a:pPr marL="0" indent="0" algn="ctr" defTabSz="685800">
              <a:lnSpc>
                <a:spcPct val="100000"/>
              </a:lnSpc>
              <a:spcBef>
                <a:spcPts val="750"/>
              </a:spcBef>
              <a:buNone/>
              <a:defRPr/>
            </a:pPr>
            <a:r>
              <a:rPr lang="en-US" sz="4000" dirty="0">
                <a:latin typeface="Arial Narrow"/>
              </a:rPr>
              <a:t>Established Annual Membership Goals</a:t>
            </a:r>
            <a:endParaRPr kumimoji="0" lang="en-US" sz="4000" b="1" i="0" u="none" strike="noStrike" kern="1200" cap="none" spc="0" normalizeH="0" baseline="0" noProof="0" dirty="0">
              <a:ln>
                <a:noFill/>
              </a:ln>
              <a:effectLst/>
              <a:uLnTx/>
              <a:uFillTx/>
              <a:latin typeface="Arial Narrow" panose="020B0606020202030204" pitchFamily="34" charset="0"/>
            </a:endParaRPr>
          </a:p>
        </p:txBody>
      </p:sp>
      <p:cxnSp>
        <p:nvCxnSpPr>
          <p:cNvPr id="7" name="Straight Connector 6">
            <a:extLst>
              <a:ext uri="{FF2B5EF4-FFF2-40B4-BE49-F238E27FC236}">
                <a16:creationId xmlns:a16="http://schemas.microsoft.com/office/drawing/2014/main" id="{99B0383B-4431-FBDE-E6F4-ED4BBC62E227}"/>
              </a:ext>
            </a:extLst>
          </p:cNvPr>
          <p:cNvCxnSpPr>
            <a:cxnSpLocks/>
          </p:cNvCxnSpPr>
          <p:nvPr/>
        </p:nvCxnSpPr>
        <p:spPr>
          <a:xfrm>
            <a:off x="8289182" y="2006672"/>
            <a:ext cx="0" cy="3641653"/>
          </a:xfrm>
          <a:prstGeom prst="line">
            <a:avLst/>
          </a:prstGeom>
          <a:ln w="63500">
            <a:solidFill>
              <a:srgbClr val="FFC000"/>
            </a:solidFill>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3268569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41A83-AA2D-D74F-984F-0D6F4ED6FFAD}"/>
              </a:ext>
            </a:extLst>
          </p:cNvPr>
          <p:cNvSpPr>
            <a:spLocks noGrp="1"/>
          </p:cNvSpPr>
          <p:nvPr>
            <p:ph type="title"/>
          </p:nvPr>
        </p:nvSpPr>
        <p:spPr>
          <a:xfrm>
            <a:off x="838200" y="621324"/>
            <a:ext cx="10515600" cy="4971272"/>
          </a:xfrm>
        </p:spPr>
        <p:txBody>
          <a:bodyPr>
            <a:normAutofit fontScale="90000"/>
          </a:bodyPr>
          <a:lstStyle/>
          <a:p>
            <a:r>
              <a:rPr lang="en-US" dirty="0"/>
              <a:t>VIDEO: Planning for Growth</a:t>
            </a:r>
            <a:br>
              <a:rPr lang="en-CA" sz="1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en-CA" sz="1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br>
              <a:rPr lang="en-CA" sz="1800" dirty="0">
                <a:effectLst/>
                <a:latin typeface="Calibri" panose="020F0502020204030204" pitchFamily="34" charset="0"/>
                <a:ea typeface="Calibri" panose="020F0502020204030204" pitchFamily="34" charset="0"/>
                <a:cs typeface="Times New Roman" panose="02020603050405020304" pitchFamily="18" charset="0"/>
              </a:rPr>
            </a:br>
            <a:r>
              <a:rPr lang="en-CA" sz="1800" dirty="0">
                <a:effectLst/>
                <a:latin typeface="Calibri" panose="020F0502020204030204" pitchFamily="34" charset="0"/>
                <a:ea typeface="Calibri" panose="020F0502020204030204" pitchFamily="34" charset="0"/>
                <a:cs typeface="Times New Roman" panose="02020603050405020304" pitchFamily="18" charset="0"/>
                <a:hlinkClick r:id="rId3"/>
              </a:rPr>
              <a:t>https://www.youtube.com/watch?v=bofPr2qictE&amp;list=PLGunX5-Uh7ZN-kEywsRRuQBb-mxq12bno&amp;index=5&amp;t=11s&amp;pp=iAQB</a:t>
            </a:r>
            <a:br>
              <a:rPr lang="en-CA" sz="1800" dirty="0">
                <a:effectLst/>
                <a:latin typeface="Calibri" panose="020F0502020204030204" pitchFamily="34" charset="0"/>
                <a:ea typeface="Calibri" panose="020F0502020204030204" pitchFamily="34" charset="0"/>
                <a:cs typeface="Times New Roman" panose="02020603050405020304" pitchFamily="18" charset="0"/>
              </a:rPr>
            </a:br>
            <a:br>
              <a:rPr lang="en-US" dirty="0"/>
            </a:br>
            <a:br>
              <a:rPr lang="en-US" dirty="0"/>
            </a:br>
            <a:r>
              <a:rPr lang="en-US" dirty="0"/>
              <a:t>Michael Turner</a:t>
            </a:r>
            <a:br>
              <a:rPr lang="en-US" dirty="0"/>
            </a:br>
            <a:r>
              <a:rPr lang="en-US" dirty="0"/>
              <a:t>Rotary Club Las Vegas Summerlin, Nevada USA</a:t>
            </a:r>
            <a:br>
              <a:rPr lang="en-US" dirty="0"/>
            </a:br>
            <a:br>
              <a:rPr lang="en-US" dirty="0"/>
            </a:br>
            <a:r>
              <a:rPr lang="en-US" dirty="0"/>
              <a:t>3 min 14 sec</a:t>
            </a:r>
          </a:p>
        </p:txBody>
      </p:sp>
    </p:spTree>
    <p:extLst>
      <p:ext uri="{BB962C8B-B14F-4D97-AF65-F5344CB8AC3E}">
        <p14:creationId xmlns:p14="http://schemas.microsoft.com/office/powerpoint/2010/main" val="26543839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a:extLst>
              <a:ext uri="{FF2B5EF4-FFF2-40B4-BE49-F238E27FC236}">
                <a16:creationId xmlns:a16="http://schemas.microsoft.com/office/drawing/2014/main" id="{5292303B-FCA8-322A-6347-681BABD10CE1}"/>
              </a:ext>
            </a:extLst>
          </p:cNvPr>
          <p:cNvSpPr txBox="1">
            <a:spLocks/>
          </p:cNvSpPr>
          <p:nvPr/>
        </p:nvSpPr>
        <p:spPr>
          <a:xfrm>
            <a:off x="-1" y="0"/>
            <a:ext cx="12192001" cy="1543049"/>
          </a:xfrm>
          <a:prstGeom prst="rect">
            <a:avLst/>
          </a:prstGeom>
          <a:solidFill>
            <a:schemeClr val="accent1">
              <a:lumMod val="75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000" i="0" u="none" strike="noStrike" kern="1200" cap="none" spc="0" normalizeH="0" baseline="0" noProof="0" dirty="0">
                <a:ln>
                  <a:noFill/>
                </a:ln>
                <a:solidFill>
                  <a:prstClr val="white"/>
                </a:solidFill>
                <a:effectLst/>
                <a:uLnTx/>
                <a:uFillTx/>
                <a:latin typeface="Arial" panose="020B0604020202020204"/>
                <a:ea typeface="+mn-ea"/>
                <a:cs typeface="+mn-cs"/>
              </a:rPr>
              <a:t>LEADERSHIP CONTINUITY</a:t>
            </a:r>
            <a:endParaRPr kumimoji="0" lang="en-US" sz="4000" b="1"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 name="Text Placeholder 4">
            <a:extLst>
              <a:ext uri="{FF2B5EF4-FFF2-40B4-BE49-F238E27FC236}">
                <a16:creationId xmlns:a16="http://schemas.microsoft.com/office/drawing/2014/main" id="{E26C4A81-A6F7-B827-7EC7-3D83BD2C8E0C}"/>
              </a:ext>
            </a:extLst>
          </p:cNvPr>
          <p:cNvSpPr txBox="1">
            <a:spLocks/>
          </p:cNvSpPr>
          <p:nvPr/>
        </p:nvSpPr>
        <p:spPr>
          <a:xfrm>
            <a:off x="314326" y="2265267"/>
            <a:ext cx="3476623" cy="282368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5400" b="1" dirty="0">
                <a:solidFill>
                  <a:srgbClr val="17458F"/>
                </a:solidFill>
              </a:rPr>
              <a:t>89%</a:t>
            </a:r>
          </a:p>
          <a:p>
            <a:pPr marL="0" indent="0" algn="ctr">
              <a:lnSpc>
                <a:spcPct val="100000"/>
              </a:lnSpc>
              <a:buFont typeface="Arial" panose="020B0604020202020204" pitchFamily="34" charset="0"/>
              <a:buNone/>
            </a:pPr>
            <a:r>
              <a:rPr lang="en-US" sz="4000" dirty="0">
                <a:solidFill>
                  <a:srgbClr val="58585A"/>
                </a:solidFill>
                <a:latin typeface="Arial Narrow"/>
              </a:rPr>
              <a:t>Designate a President-Elect at least one year in advance</a:t>
            </a:r>
            <a:endParaRPr lang="en-US" sz="4000" b="1" dirty="0">
              <a:solidFill>
                <a:srgbClr val="01B4E7"/>
              </a:solidFill>
              <a:latin typeface="Arial" panose="020B0604020202020204"/>
              <a:cs typeface="Arial" panose="020B0604020202020204"/>
            </a:endParaRPr>
          </a:p>
        </p:txBody>
      </p:sp>
      <p:cxnSp>
        <p:nvCxnSpPr>
          <p:cNvPr id="4" name="Straight Connector 3">
            <a:extLst>
              <a:ext uri="{FF2B5EF4-FFF2-40B4-BE49-F238E27FC236}">
                <a16:creationId xmlns:a16="http://schemas.microsoft.com/office/drawing/2014/main" id="{F5FEB64D-B6B7-6C76-A533-4091C204569E}"/>
              </a:ext>
            </a:extLst>
          </p:cNvPr>
          <p:cNvCxnSpPr>
            <a:cxnSpLocks/>
          </p:cNvCxnSpPr>
          <p:nvPr/>
        </p:nvCxnSpPr>
        <p:spPr>
          <a:xfrm>
            <a:off x="3957390" y="2006672"/>
            <a:ext cx="0" cy="3641653"/>
          </a:xfrm>
          <a:prstGeom prst="line">
            <a:avLst/>
          </a:prstGeom>
          <a:ln w="63500">
            <a:solidFill>
              <a:srgbClr val="FFC000"/>
            </a:solidFill>
          </a:ln>
        </p:spPr>
        <p:style>
          <a:lnRef idx="3">
            <a:schemeClr val="accent3"/>
          </a:lnRef>
          <a:fillRef idx="0">
            <a:schemeClr val="accent3"/>
          </a:fillRef>
          <a:effectRef idx="2">
            <a:schemeClr val="accent3"/>
          </a:effectRef>
          <a:fontRef idx="minor">
            <a:schemeClr val="tx1"/>
          </a:fontRef>
        </p:style>
      </p:cxnSp>
      <p:sp>
        <p:nvSpPr>
          <p:cNvPr id="5" name="Text Placeholder 4">
            <a:extLst>
              <a:ext uri="{FF2B5EF4-FFF2-40B4-BE49-F238E27FC236}">
                <a16:creationId xmlns:a16="http://schemas.microsoft.com/office/drawing/2014/main" id="{6B4EEAE3-6A17-9017-25E0-0CCB6226F2D9}"/>
              </a:ext>
            </a:extLst>
          </p:cNvPr>
          <p:cNvSpPr txBox="1">
            <a:spLocks/>
          </p:cNvSpPr>
          <p:nvPr/>
        </p:nvSpPr>
        <p:spPr>
          <a:xfrm>
            <a:off x="4684961" y="2265267"/>
            <a:ext cx="3103795" cy="3234579"/>
          </a:xfrm>
          <a:prstGeom prst="rect">
            <a:avLst/>
          </a:prstGeom>
        </p:spPr>
        <p:txBody>
          <a:bodyPr vert="horz" lIns="68580" tIns="34290" rIns="68580" bIns="3429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5800" b="1" dirty="0">
                <a:solidFill>
                  <a:srgbClr val="17458F"/>
                </a:solidFill>
              </a:rPr>
              <a:t>49%</a:t>
            </a:r>
          </a:p>
          <a:p>
            <a:pPr marL="0" indent="0" algn="ctr" defTabSz="685800">
              <a:lnSpc>
                <a:spcPct val="100000"/>
              </a:lnSpc>
              <a:spcBef>
                <a:spcPts val="750"/>
              </a:spcBef>
              <a:buNone/>
              <a:defRPr/>
            </a:pPr>
            <a:r>
              <a:rPr lang="en-US" sz="4300" i="0" u="none" strike="noStrike" kern="1200" cap="none" spc="0" normalizeH="0" baseline="0" noProof="0" dirty="0">
                <a:ln>
                  <a:noFill/>
                </a:ln>
                <a:solidFill>
                  <a:srgbClr val="58585A"/>
                </a:solidFill>
                <a:effectLst/>
                <a:uLnTx/>
                <a:uFillTx/>
                <a:latin typeface="Arial Narrow" panose="020B0606020202030204" pitchFamily="34" charset="0"/>
              </a:rPr>
              <a:t>Designate a President-Nominee at least 2 years in advance</a:t>
            </a:r>
          </a:p>
        </p:txBody>
      </p:sp>
      <p:sp>
        <p:nvSpPr>
          <p:cNvPr id="6" name="Text Placeholder 4">
            <a:extLst>
              <a:ext uri="{FF2B5EF4-FFF2-40B4-BE49-F238E27FC236}">
                <a16:creationId xmlns:a16="http://schemas.microsoft.com/office/drawing/2014/main" id="{4CB40A53-95FE-F837-7B80-7CA15CB73F3C}"/>
              </a:ext>
            </a:extLst>
          </p:cNvPr>
          <p:cNvSpPr txBox="1">
            <a:spLocks/>
          </p:cNvSpPr>
          <p:nvPr/>
        </p:nvSpPr>
        <p:spPr>
          <a:xfrm>
            <a:off x="8949568" y="2265267"/>
            <a:ext cx="2597885" cy="2528548"/>
          </a:xfrm>
          <a:prstGeom prst="rect">
            <a:avLst/>
          </a:prstGeom>
        </p:spPr>
        <p:txBody>
          <a:bodyPr vert="horz" lIns="68580" tIns="34290" rIns="68580" bIns="3429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6400" b="1" dirty="0">
                <a:solidFill>
                  <a:srgbClr val="17458F"/>
                </a:solidFill>
              </a:rPr>
              <a:t>92%</a:t>
            </a:r>
          </a:p>
          <a:p>
            <a:pPr marL="0" indent="0" algn="ctr" defTabSz="685800">
              <a:lnSpc>
                <a:spcPct val="100000"/>
              </a:lnSpc>
              <a:spcBef>
                <a:spcPts val="750"/>
              </a:spcBef>
              <a:buNone/>
              <a:defRPr/>
            </a:pPr>
            <a:r>
              <a:rPr lang="en-US" sz="4000" dirty="0">
                <a:solidFill>
                  <a:srgbClr val="58585A"/>
                </a:solidFill>
                <a:latin typeface="Arial Narrow"/>
              </a:rPr>
              <a:t>Have a club membership chair</a:t>
            </a:r>
            <a:endParaRPr kumimoji="0" lang="en-US" sz="4000" b="1" i="0" u="none" strike="noStrike" kern="1200" cap="none" spc="0" normalizeH="0" baseline="0" noProof="0" dirty="0">
              <a:ln>
                <a:noFill/>
              </a:ln>
              <a:solidFill>
                <a:srgbClr val="01B4E7"/>
              </a:solidFill>
              <a:effectLst/>
              <a:uLnTx/>
              <a:uFillTx/>
              <a:latin typeface="Arial Narrow" panose="020B0606020202030204" pitchFamily="34" charset="0"/>
            </a:endParaRPr>
          </a:p>
        </p:txBody>
      </p:sp>
      <p:cxnSp>
        <p:nvCxnSpPr>
          <p:cNvPr id="7" name="Straight Connector 6">
            <a:extLst>
              <a:ext uri="{FF2B5EF4-FFF2-40B4-BE49-F238E27FC236}">
                <a16:creationId xmlns:a16="http://schemas.microsoft.com/office/drawing/2014/main" id="{99B0383B-4431-FBDE-E6F4-ED4BBC62E227}"/>
              </a:ext>
            </a:extLst>
          </p:cNvPr>
          <p:cNvCxnSpPr>
            <a:cxnSpLocks/>
          </p:cNvCxnSpPr>
          <p:nvPr/>
        </p:nvCxnSpPr>
        <p:spPr>
          <a:xfrm>
            <a:off x="8289182" y="2006672"/>
            <a:ext cx="0" cy="3641653"/>
          </a:xfrm>
          <a:prstGeom prst="line">
            <a:avLst/>
          </a:prstGeom>
          <a:ln w="63500">
            <a:solidFill>
              <a:srgbClr val="FFC000"/>
            </a:solidFill>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3525911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6A2AE72-BB72-AD47-911B-39AFEB80D001}"/>
              </a:ext>
            </a:extLst>
          </p:cNvPr>
          <p:cNvSpPr txBox="1"/>
          <p:nvPr/>
        </p:nvSpPr>
        <p:spPr>
          <a:xfrm>
            <a:off x="1601958" y="1520785"/>
            <a:ext cx="8988083" cy="3877985"/>
          </a:xfrm>
          <a:prstGeom prst="rect">
            <a:avLst/>
          </a:prstGeom>
          <a:noFill/>
        </p:spPr>
        <p:txBody>
          <a:bodyPr wrap="square" rtlCol="0">
            <a:spAutoFit/>
          </a:bodyPr>
          <a:lstStyle/>
          <a:p>
            <a:r>
              <a:rPr lang="en-US" sz="3200" dirty="0"/>
              <a:t>Video: Rotary Leadership</a:t>
            </a:r>
            <a:r>
              <a:rPr lang="en-CA" sz="1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endParaRPr lang="en-CA"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hlinkClick r:id="rId3"/>
            </a:endParaRPr>
          </a:p>
          <a:p>
            <a:r>
              <a:rPr lang="en-CA" sz="1800" dirty="0">
                <a:solidFill>
                  <a:srgbClr val="1155CC"/>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https://www.youtube.com/watch?v=DOiFyV9ssFg&amp;list=PLGunX5-Uh7ZN-kEywsRRuQBb-mxq12bno&amp;index=3&amp;t=8s&amp;pp=iAQB</a:t>
            </a:r>
            <a:endParaRPr lang="en-CA" sz="1800" dirty="0">
              <a:solidFill>
                <a:srgbClr val="1155CC"/>
              </a:solidFill>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sz="3200" dirty="0"/>
          </a:p>
          <a:p>
            <a:r>
              <a:rPr lang="en-US" sz="3200" dirty="0"/>
              <a:t>Todd Shepard</a:t>
            </a:r>
          </a:p>
          <a:p>
            <a:r>
              <a:rPr lang="en-US" sz="3200" dirty="0"/>
              <a:t>RC Tri-Cities Sunrise (Burbank) Washington  USA</a:t>
            </a:r>
          </a:p>
          <a:p>
            <a:endParaRPr lang="en-US" sz="3200" dirty="0"/>
          </a:p>
          <a:p>
            <a:r>
              <a:rPr lang="en-US" sz="3200" dirty="0"/>
              <a:t>2 min 01 sec</a:t>
            </a:r>
          </a:p>
        </p:txBody>
      </p:sp>
    </p:spTree>
    <p:extLst>
      <p:ext uri="{BB962C8B-B14F-4D97-AF65-F5344CB8AC3E}">
        <p14:creationId xmlns:p14="http://schemas.microsoft.com/office/powerpoint/2010/main" val="2128400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a:extLst>
              <a:ext uri="{FF2B5EF4-FFF2-40B4-BE49-F238E27FC236}">
                <a16:creationId xmlns:a16="http://schemas.microsoft.com/office/drawing/2014/main" id="{5292303B-FCA8-322A-6347-681BABD10CE1}"/>
              </a:ext>
            </a:extLst>
          </p:cNvPr>
          <p:cNvSpPr txBox="1">
            <a:spLocks/>
          </p:cNvSpPr>
          <p:nvPr/>
        </p:nvSpPr>
        <p:spPr>
          <a:xfrm>
            <a:off x="-1" y="0"/>
            <a:ext cx="12192001" cy="1543049"/>
          </a:xfrm>
          <a:prstGeom prst="rect">
            <a:avLst/>
          </a:prstGeom>
          <a:solidFill>
            <a:schemeClr val="accent1">
              <a:lumMod val="75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000" i="0" u="none" strike="noStrike" kern="1200" cap="none" spc="0" normalizeH="0" baseline="0" noProof="0" dirty="0">
                <a:ln>
                  <a:noFill/>
                </a:ln>
                <a:solidFill>
                  <a:prstClr val="white"/>
                </a:solidFill>
                <a:effectLst/>
                <a:uLnTx/>
                <a:uFillTx/>
                <a:latin typeface="Arial" panose="020B0604020202020204"/>
                <a:ea typeface="+mn-ea"/>
                <a:cs typeface="+mn-cs"/>
              </a:rPr>
              <a:t>INTENTIONAL MEMBERSHIP FOCUS</a:t>
            </a:r>
            <a:endParaRPr kumimoji="0" lang="en-US" sz="4000" b="1"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 name="Text Placeholder 4">
            <a:extLst>
              <a:ext uri="{FF2B5EF4-FFF2-40B4-BE49-F238E27FC236}">
                <a16:creationId xmlns:a16="http://schemas.microsoft.com/office/drawing/2014/main" id="{E26C4A81-A6F7-B827-7EC7-3D83BD2C8E0C}"/>
              </a:ext>
            </a:extLst>
          </p:cNvPr>
          <p:cNvSpPr txBox="1">
            <a:spLocks/>
          </p:cNvSpPr>
          <p:nvPr/>
        </p:nvSpPr>
        <p:spPr>
          <a:xfrm>
            <a:off x="314326" y="2265267"/>
            <a:ext cx="3476623" cy="282368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sz="4000" dirty="0">
                <a:solidFill>
                  <a:srgbClr val="58585A"/>
                </a:solidFill>
                <a:latin typeface="Arial Narrow"/>
              </a:rPr>
              <a:t>Membership growth top of mind</a:t>
            </a:r>
            <a:endParaRPr lang="en-US" sz="4000" b="1" dirty="0">
              <a:solidFill>
                <a:srgbClr val="01B4E7"/>
              </a:solidFill>
              <a:latin typeface="Arial" panose="020B0604020202020204"/>
              <a:cs typeface="Arial" panose="020B0604020202020204"/>
            </a:endParaRPr>
          </a:p>
        </p:txBody>
      </p:sp>
      <p:cxnSp>
        <p:nvCxnSpPr>
          <p:cNvPr id="4" name="Straight Connector 3">
            <a:extLst>
              <a:ext uri="{FF2B5EF4-FFF2-40B4-BE49-F238E27FC236}">
                <a16:creationId xmlns:a16="http://schemas.microsoft.com/office/drawing/2014/main" id="{F5FEB64D-B6B7-6C76-A533-4091C204569E}"/>
              </a:ext>
            </a:extLst>
          </p:cNvPr>
          <p:cNvCxnSpPr>
            <a:cxnSpLocks/>
          </p:cNvCxnSpPr>
          <p:nvPr/>
        </p:nvCxnSpPr>
        <p:spPr>
          <a:xfrm>
            <a:off x="3957390" y="2006672"/>
            <a:ext cx="0" cy="3641653"/>
          </a:xfrm>
          <a:prstGeom prst="line">
            <a:avLst/>
          </a:prstGeom>
          <a:ln w="63500">
            <a:solidFill>
              <a:srgbClr val="FFC000"/>
            </a:solidFill>
          </a:ln>
        </p:spPr>
        <p:style>
          <a:lnRef idx="3">
            <a:schemeClr val="accent3"/>
          </a:lnRef>
          <a:fillRef idx="0">
            <a:schemeClr val="accent3"/>
          </a:fillRef>
          <a:effectRef idx="2">
            <a:schemeClr val="accent3"/>
          </a:effectRef>
          <a:fontRef idx="minor">
            <a:schemeClr val="tx1"/>
          </a:fontRef>
        </p:style>
      </p:cxnSp>
      <p:sp>
        <p:nvSpPr>
          <p:cNvPr id="5" name="Text Placeholder 4">
            <a:extLst>
              <a:ext uri="{FF2B5EF4-FFF2-40B4-BE49-F238E27FC236}">
                <a16:creationId xmlns:a16="http://schemas.microsoft.com/office/drawing/2014/main" id="{6B4EEAE3-6A17-9017-25E0-0CCB6226F2D9}"/>
              </a:ext>
            </a:extLst>
          </p:cNvPr>
          <p:cNvSpPr txBox="1">
            <a:spLocks/>
          </p:cNvSpPr>
          <p:nvPr/>
        </p:nvSpPr>
        <p:spPr>
          <a:xfrm>
            <a:off x="4684961" y="2265267"/>
            <a:ext cx="3103795" cy="3234579"/>
          </a:xfrm>
          <a:prstGeom prst="rect">
            <a:avLst/>
          </a:prstGeom>
        </p:spPr>
        <p:txBody>
          <a:bodyPr vert="horz" lIns="68580" tIns="34290" rIns="68580" bIns="3429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lnSpc>
                <a:spcPct val="100000"/>
              </a:lnSpc>
              <a:spcBef>
                <a:spcPts val="750"/>
              </a:spcBef>
              <a:buNone/>
              <a:defRPr/>
            </a:pPr>
            <a:r>
              <a:rPr lang="en-US" sz="4300" dirty="0">
                <a:solidFill>
                  <a:srgbClr val="58585A"/>
                </a:solidFill>
                <a:latin typeface="Arial Narrow" panose="020B0606020202030204" pitchFamily="34" charset="0"/>
              </a:rPr>
              <a:t>Membership is everyone’s responsibility</a:t>
            </a:r>
            <a:endParaRPr lang="en-US" sz="4300" i="0" u="none" strike="noStrike" kern="1200" cap="none" spc="0" normalizeH="0" baseline="0" noProof="0" dirty="0">
              <a:ln>
                <a:noFill/>
              </a:ln>
              <a:solidFill>
                <a:srgbClr val="58585A"/>
              </a:solidFill>
              <a:effectLst/>
              <a:uLnTx/>
              <a:uFillTx/>
              <a:latin typeface="Arial Narrow" panose="020B0606020202030204" pitchFamily="34" charset="0"/>
            </a:endParaRPr>
          </a:p>
        </p:txBody>
      </p:sp>
      <p:sp>
        <p:nvSpPr>
          <p:cNvPr id="6" name="Text Placeholder 4">
            <a:extLst>
              <a:ext uri="{FF2B5EF4-FFF2-40B4-BE49-F238E27FC236}">
                <a16:creationId xmlns:a16="http://schemas.microsoft.com/office/drawing/2014/main" id="{4CB40A53-95FE-F837-7B80-7CA15CB73F3C}"/>
              </a:ext>
            </a:extLst>
          </p:cNvPr>
          <p:cNvSpPr txBox="1">
            <a:spLocks/>
          </p:cNvSpPr>
          <p:nvPr/>
        </p:nvSpPr>
        <p:spPr>
          <a:xfrm>
            <a:off x="8949568" y="2265267"/>
            <a:ext cx="2597885" cy="2528548"/>
          </a:xfrm>
          <a:prstGeom prst="rect">
            <a:avLst/>
          </a:prstGeom>
        </p:spPr>
        <p:txBody>
          <a:bodyPr vert="horz" lIns="68580" tIns="34290" rIns="68580" bIns="3429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lnSpc>
                <a:spcPct val="100000"/>
              </a:lnSpc>
              <a:spcBef>
                <a:spcPts val="750"/>
              </a:spcBef>
              <a:buNone/>
              <a:defRPr/>
            </a:pPr>
            <a:r>
              <a:rPr lang="en-US" sz="4000" dirty="0">
                <a:solidFill>
                  <a:srgbClr val="58585A"/>
                </a:solidFill>
                <a:latin typeface="Arial Narrow"/>
              </a:rPr>
              <a:t>Weekly agenda item</a:t>
            </a:r>
            <a:endParaRPr kumimoji="0" lang="en-US" sz="4000" b="1" i="0" u="none" strike="noStrike" kern="1200" cap="none" spc="0" normalizeH="0" baseline="0" noProof="0" dirty="0">
              <a:ln>
                <a:noFill/>
              </a:ln>
              <a:solidFill>
                <a:srgbClr val="01B4E7"/>
              </a:solidFill>
              <a:effectLst/>
              <a:uLnTx/>
              <a:uFillTx/>
              <a:latin typeface="Arial Narrow" panose="020B0606020202030204" pitchFamily="34" charset="0"/>
            </a:endParaRPr>
          </a:p>
        </p:txBody>
      </p:sp>
      <p:cxnSp>
        <p:nvCxnSpPr>
          <p:cNvPr id="7" name="Straight Connector 6">
            <a:extLst>
              <a:ext uri="{FF2B5EF4-FFF2-40B4-BE49-F238E27FC236}">
                <a16:creationId xmlns:a16="http://schemas.microsoft.com/office/drawing/2014/main" id="{99B0383B-4431-FBDE-E6F4-ED4BBC62E227}"/>
              </a:ext>
            </a:extLst>
          </p:cNvPr>
          <p:cNvCxnSpPr>
            <a:cxnSpLocks/>
          </p:cNvCxnSpPr>
          <p:nvPr/>
        </p:nvCxnSpPr>
        <p:spPr>
          <a:xfrm>
            <a:off x="8289182" y="2006672"/>
            <a:ext cx="0" cy="3641653"/>
          </a:xfrm>
          <a:prstGeom prst="line">
            <a:avLst/>
          </a:prstGeom>
          <a:ln w="63500">
            <a:solidFill>
              <a:srgbClr val="FFC000"/>
            </a:solidFill>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308597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defTabSz="914171">
              <a:defRPr/>
            </a:pPr>
            <a:fld id="{97A94E25-127B-4C48-AF96-44BA7B823777}" type="slidenum">
              <a:rPr lang="en-US">
                <a:solidFill>
                  <a:prstClr val="black"/>
                </a:solidFill>
                <a:latin typeface="Arial" panose="020B0604020202020204"/>
                <a:cs typeface="Arial" charset="0"/>
              </a:rPr>
              <a:pPr defTabSz="914171">
                <a:defRPr/>
              </a:pPr>
              <a:t>2</a:t>
            </a:fld>
            <a:endParaRPr lang="en-US">
              <a:solidFill>
                <a:prstClr val="black"/>
              </a:solidFill>
              <a:latin typeface="Arial" panose="020B0604020202020204"/>
              <a:cs typeface="Arial" charset="0"/>
            </a:endParaRPr>
          </a:p>
        </p:txBody>
      </p:sp>
      <p:sp>
        <p:nvSpPr>
          <p:cNvPr id="5" name="Text Placeholder 4"/>
          <p:cNvSpPr>
            <a:spLocks noGrp="1"/>
          </p:cNvSpPr>
          <p:nvPr>
            <p:ph type="body" sz="quarter" idx="4294967295"/>
          </p:nvPr>
        </p:nvSpPr>
        <p:spPr>
          <a:xfrm>
            <a:off x="379144" y="2179354"/>
            <a:ext cx="3328560" cy="4135721"/>
          </a:xfrm>
        </p:spPr>
        <p:txBody>
          <a:bodyPr vert="horz" lIns="121888" tIns="60944" rIns="121888" bIns="60944" rtlCol="0" anchor="t">
            <a:normAutofit/>
          </a:bodyPr>
          <a:lstStyle/>
          <a:p>
            <a:pPr marL="0" indent="0" algn="ctr">
              <a:buNone/>
            </a:pPr>
            <a:r>
              <a:rPr lang="en-US" b="1" dirty="0">
                <a:solidFill>
                  <a:srgbClr val="17458F"/>
                </a:solidFill>
                <a:latin typeface="Arial" panose="020B0604020202020204" pitchFamily="34" charset="0"/>
                <a:cs typeface="Arial" panose="020B0604020202020204" pitchFamily="34" charset="0"/>
              </a:rPr>
              <a:t>Your Zone</a:t>
            </a:r>
          </a:p>
          <a:p>
            <a:pPr marL="0" indent="0" algn="ctr">
              <a:buNone/>
            </a:pPr>
            <a:r>
              <a:rPr lang="en-US" b="1" dirty="0">
                <a:solidFill>
                  <a:srgbClr val="17458F"/>
                </a:solidFill>
                <a:latin typeface="Arial" panose="020B0604020202020204" pitchFamily="34" charset="0"/>
                <a:cs typeface="Arial" panose="020B0604020202020204" pitchFamily="34" charset="0"/>
              </a:rPr>
              <a:t>And </a:t>
            </a:r>
          </a:p>
          <a:p>
            <a:pPr marL="0" indent="0" algn="ctr">
              <a:buNone/>
            </a:pPr>
            <a:r>
              <a:rPr lang="en-US" b="1" dirty="0">
                <a:solidFill>
                  <a:srgbClr val="17458F"/>
                </a:solidFill>
                <a:latin typeface="Arial" panose="020B0604020202020204" pitchFamily="34" charset="0"/>
                <a:cs typeface="Arial" panose="020B0604020202020204" pitchFamily="34" charset="0"/>
              </a:rPr>
              <a:t>Your District</a:t>
            </a:r>
          </a:p>
          <a:p>
            <a:pPr marL="0" indent="0" algn="ctr">
              <a:buNone/>
            </a:pPr>
            <a:br>
              <a:rPr lang="en-US" altLang="ja-JP" dirty="0">
                <a:solidFill>
                  <a:srgbClr val="58585A"/>
                </a:solidFill>
                <a:latin typeface="Arial Narrow"/>
                <a:ea typeface="ＭＳ Ｐゴシック"/>
              </a:rPr>
            </a:br>
            <a:r>
              <a:rPr lang="en-US" b="1" dirty="0">
                <a:solidFill>
                  <a:srgbClr val="17458F"/>
                </a:solidFill>
                <a:latin typeface="Arial" panose="020B0604020202020204" pitchFamily="34" charset="0"/>
                <a:cs typeface="Arial" panose="020B0604020202020204" pitchFamily="34" charset="0"/>
              </a:rPr>
              <a:t>Membership Stats</a:t>
            </a:r>
            <a:endParaRPr lang="en-US" altLang="ja-JP" dirty="0">
              <a:solidFill>
                <a:srgbClr val="58585A"/>
              </a:solidFill>
              <a:latin typeface="Arial Narrow"/>
              <a:ea typeface="ＭＳ Ｐゴシック"/>
            </a:endParaRPr>
          </a:p>
          <a:p>
            <a:pPr marL="0" indent="0" algn="ctr">
              <a:buNone/>
            </a:pPr>
            <a:r>
              <a:rPr lang="en-US" altLang="ja-JP" dirty="0">
                <a:solidFill>
                  <a:srgbClr val="0070C0"/>
                </a:solidFill>
                <a:latin typeface="Arial Narrow"/>
                <a:ea typeface="ＭＳ Ｐゴシック"/>
              </a:rPr>
              <a:t>Understanding Success Track</a:t>
            </a:r>
          </a:p>
        </p:txBody>
      </p:sp>
      <p:sp>
        <p:nvSpPr>
          <p:cNvPr id="9" name="Text Placeholder 4"/>
          <p:cNvSpPr txBox="1">
            <a:spLocks/>
          </p:cNvSpPr>
          <p:nvPr/>
        </p:nvSpPr>
        <p:spPr>
          <a:xfrm>
            <a:off x="4313128" y="2179354"/>
            <a:ext cx="3562570" cy="3915083"/>
          </a:xfrm>
          <a:prstGeom prst="rect">
            <a:avLst/>
          </a:prstGeom>
        </p:spPr>
        <p:txBody>
          <a:bodyPr vert="horz" lIns="91416" tIns="45708" rIns="91416" bIns="45708"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171">
              <a:buNone/>
              <a:defRPr/>
            </a:pPr>
            <a:r>
              <a:rPr lang="en-US" b="1" dirty="0">
                <a:solidFill>
                  <a:srgbClr val="17458F"/>
                </a:solidFill>
                <a:latin typeface="Arial" panose="020B0604020202020204" pitchFamily="34" charset="0"/>
                <a:cs typeface="Arial" panose="020B0604020202020204" pitchFamily="34" charset="0"/>
              </a:rPr>
              <a:t>GROWTH CLUB STUDY</a:t>
            </a:r>
            <a:endParaRPr lang="en-US" dirty="0">
              <a:solidFill>
                <a:srgbClr val="58585A"/>
              </a:solidFill>
              <a:latin typeface="Arial" panose="020B0604020202020204" pitchFamily="34" charset="0"/>
              <a:cs typeface="Arial" panose="020B0604020202020204" pitchFamily="34" charset="0"/>
            </a:endParaRPr>
          </a:p>
          <a:p>
            <a:pPr algn="ctr" defTabSz="914171">
              <a:buNone/>
              <a:defRPr/>
            </a:pPr>
            <a:br>
              <a:rPr lang="en-US" dirty="0">
                <a:solidFill>
                  <a:srgbClr val="58585A"/>
                </a:solidFill>
                <a:latin typeface="Arial Narrow"/>
              </a:rPr>
            </a:br>
            <a:r>
              <a:rPr lang="en-US" dirty="0">
                <a:solidFill>
                  <a:srgbClr val="58585A"/>
                </a:solidFill>
                <a:latin typeface="Arial Narrow"/>
              </a:rPr>
              <a:t>2022 North American club growth study</a:t>
            </a:r>
          </a:p>
          <a:p>
            <a:pPr algn="ctr" defTabSz="914171">
              <a:buNone/>
              <a:defRPr/>
            </a:pPr>
            <a:r>
              <a:rPr lang="en-US" dirty="0">
                <a:solidFill>
                  <a:srgbClr val="58585A"/>
                </a:solidFill>
                <a:latin typeface="Arial Narrow"/>
              </a:rPr>
              <a:t>The attributes of growing clubs</a:t>
            </a:r>
            <a:endParaRPr lang="en-US" dirty="0">
              <a:solidFill>
                <a:srgbClr val="58585A"/>
              </a:solidFill>
              <a:latin typeface="Arial Narrow"/>
              <a:ea typeface="ＭＳ Ｐゴシック"/>
            </a:endParaRPr>
          </a:p>
        </p:txBody>
      </p:sp>
      <p:sp>
        <p:nvSpPr>
          <p:cNvPr id="13" name="Title 7"/>
          <p:cNvSpPr txBox="1">
            <a:spLocks/>
          </p:cNvSpPr>
          <p:nvPr/>
        </p:nvSpPr>
        <p:spPr>
          <a:xfrm>
            <a:off x="0" y="-4662"/>
            <a:ext cx="12188826" cy="1636848"/>
          </a:xfrm>
          <a:prstGeom prst="rect">
            <a:avLst/>
          </a:prstGeom>
          <a:solidFill>
            <a:srgbClr val="17458F"/>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defTabSz="914171">
              <a:defRPr/>
            </a:pPr>
            <a:endParaRPr lang="en-US" sz="4399">
              <a:solidFill>
                <a:prstClr val="white"/>
              </a:solidFill>
              <a:latin typeface="Arial" panose="020B0604020202020204"/>
            </a:endParaRPr>
          </a:p>
        </p:txBody>
      </p:sp>
      <p:sp>
        <p:nvSpPr>
          <p:cNvPr id="2" name="TextBox 1"/>
          <p:cNvSpPr txBox="1"/>
          <p:nvPr/>
        </p:nvSpPr>
        <p:spPr>
          <a:xfrm>
            <a:off x="4594545" y="283117"/>
            <a:ext cx="2797479" cy="761747"/>
          </a:xfrm>
          <a:prstGeom prst="rect">
            <a:avLst/>
          </a:prstGeom>
          <a:noFill/>
        </p:spPr>
        <p:txBody>
          <a:bodyPr wrap="square" lIns="91440" tIns="45720" rIns="91440" bIns="45720" rtlCol="0" anchor="t">
            <a:spAutoFit/>
          </a:bodyPr>
          <a:lstStyle/>
          <a:p>
            <a:pPr defTabSz="914171">
              <a:defRPr/>
            </a:pPr>
            <a:r>
              <a:rPr lang="en-US" sz="4350" b="1" dirty="0">
                <a:solidFill>
                  <a:schemeClr val="bg1"/>
                </a:solidFill>
                <a:latin typeface="Arial" panose="020B0604020202020204"/>
                <a:cs typeface="Arial"/>
              </a:rPr>
              <a:t>AGENDA</a:t>
            </a:r>
            <a:endParaRPr lang="en-US" sz="4350" b="1" dirty="0">
              <a:solidFill>
                <a:schemeClr val="bg1"/>
              </a:solidFill>
              <a:latin typeface="Arial" panose="020B0604020202020204"/>
              <a:cs typeface="Arial" charset="0"/>
            </a:endParaRPr>
          </a:p>
        </p:txBody>
      </p:sp>
      <p:cxnSp>
        <p:nvCxnSpPr>
          <p:cNvPr id="4" name="Straight Connector 3"/>
          <p:cNvCxnSpPr/>
          <p:nvPr/>
        </p:nvCxnSpPr>
        <p:spPr>
          <a:xfrm>
            <a:off x="3854707" y="2101066"/>
            <a:ext cx="14372" cy="4394839"/>
          </a:xfrm>
          <a:prstGeom prst="line">
            <a:avLst/>
          </a:prstGeom>
          <a:ln w="63500">
            <a:solidFill>
              <a:srgbClr val="FFA81B"/>
            </a:solidFill>
          </a:ln>
        </p:spPr>
        <p:style>
          <a:lnRef idx="3">
            <a:schemeClr val="accent3"/>
          </a:lnRef>
          <a:fillRef idx="0">
            <a:schemeClr val="accent3"/>
          </a:fillRef>
          <a:effectRef idx="2">
            <a:schemeClr val="accent3"/>
          </a:effectRef>
          <a:fontRef idx="minor">
            <a:schemeClr val="tx1"/>
          </a:fontRef>
        </p:style>
      </p:cxnSp>
      <p:cxnSp>
        <p:nvCxnSpPr>
          <p:cNvPr id="3" name="Straight Connector 2">
            <a:extLst>
              <a:ext uri="{FF2B5EF4-FFF2-40B4-BE49-F238E27FC236}">
                <a16:creationId xmlns:a16="http://schemas.microsoft.com/office/drawing/2014/main" id="{F022DBB8-F698-D563-0EB5-2930C3321FD1}"/>
              </a:ext>
            </a:extLst>
          </p:cNvPr>
          <p:cNvCxnSpPr/>
          <p:nvPr/>
        </p:nvCxnSpPr>
        <p:spPr>
          <a:xfrm>
            <a:off x="8146338" y="2101065"/>
            <a:ext cx="14372" cy="4394839"/>
          </a:xfrm>
          <a:prstGeom prst="line">
            <a:avLst/>
          </a:prstGeom>
          <a:ln w="63500">
            <a:solidFill>
              <a:srgbClr val="FFA81B"/>
            </a:solidFill>
          </a:ln>
        </p:spPr>
        <p:style>
          <a:lnRef idx="3">
            <a:schemeClr val="accent3"/>
          </a:lnRef>
          <a:fillRef idx="0">
            <a:schemeClr val="accent3"/>
          </a:fillRef>
          <a:effectRef idx="2">
            <a:schemeClr val="accent3"/>
          </a:effectRef>
          <a:fontRef idx="minor">
            <a:schemeClr val="tx1"/>
          </a:fontRef>
        </p:style>
      </p:cxnSp>
      <p:sp>
        <p:nvSpPr>
          <p:cNvPr id="7" name="Text Placeholder 4">
            <a:extLst>
              <a:ext uri="{FF2B5EF4-FFF2-40B4-BE49-F238E27FC236}">
                <a16:creationId xmlns:a16="http://schemas.microsoft.com/office/drawing/2014/main" id="{16E5BCC1-9951-D132-A4E3-FB9B2143133A}"/>
              </a:ext>
            </a:extLst>
          </p:cNvPr>
          <p:cNvSpPr txBox="1">
            <a:spLocks/>
          </p:cNvSpPr>
          <p:nvPr/>
        </p:nvSpPr>
        <p:spPr>
          <a:xfrm>
            <a:off x="8431350" y="2179354"/>
            <a:ext cx="3328560" cy="4135721"/>
          </a:xfrm>
          <a:prstGeom prst="rect">
            <a:avLst/>
          </a:prstGeom>
        </p:spPr>
        <p:txBody>
          <a:bodyPr vert="horz" lIns="121888" tIns="60944" rIns="121888" bIns="60944"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solidFill>
                  <a:srgbClr val="17458F"/>
                </a:solidFill>
                <a:latin typeface="Arial" panose="020B0604020202020204" pitchFamily="34" charset="0"/>
                <a:cs typeface="Arial" panose="020B0604020202020204" pitchFamily="34" charset="0"/>
              </a:rPr>
              <a:t>YOUR CLUB TOMORROW</a:t>
            </a:r>
            <a:br>
              <a:rPr lang="en-US" altLang="ja-JP" dirty="0">
                <a:solidFill>
                  <a:srgbClr val="58585A"/>
                </a:solidFill>
                <a:latin typeface="Arial Narrow"/>
                <a:ea typeface="ＭＳ Ｐゴシック"/>
              </a:rPr>
            </a:br>
            <a:endParaRPr lang="en-US" altLang="ja-JP" dirty="0">
              <a:solidFill>
                <a:srgbClr val="58585A"/>
              </a:solidFill>
              <a:latin typeface="Arial Narrow"/>
              <a:ea typeface="ＭＳ Ｐゴシック"/>
            </a:endParaRPr>
          </a:p>
          <a:p>
            <a:pPr marL="0" indent="0" algn="ctr">
              <a:buFont typeface="Arial" panose="020B0604020202020204" pitchFamily="34" charset="0"/>
              <a:buNone/>
            </a:pPr>
            <a:r>
              <a:rPr lang="en-US" altLang="ja-JP" dirty="0">
                <a:solidFill>
                  <a:srgbClr val="58585A"/>
                </a:solidFill>
                <a:latin typeface="Arial Narrow"/>
                <a:ea typeface="ＭＳ Ｐゴシック"/>
              </a:rPr>
              <a:t>Applying what you’ve heard</a:t>
            </a:r>
          </a:p>
          <a:p>
            <a:pPr marL="0" indent="0" algn="ctr">
              <a:lnSpc>
                <a:spcPct val="100000"/>
              </a:lnSpc>
              <a:buFont typeface="Arial" panose="020B0604020202020204" pitchFamily="34" charset="0"/>
              <a:buNone/>
            </a:pPr>
            <a:r>
              <a:rPr lang="en-US" altLang="ja-JP" dirty="0">
                <a:solidFill>
                  <a:srgbClr val="58585A"/>
                </a:solidFill>
                <a:latin typeface="Arial Narrow"/>
                <a:ea typeface="ＭＳ Ｐゴシック"/>
              </a:rPr>
              <a:t>Setting relevant goals</a:t>
            </a:r>
          </a:p>
        </p:txBody>
      </p:sp>
    </p:spTree>
    <p:extLst>
      <p:ext uri="{BB962C8B-B14F-4D97-AF65-F5344CB8AC3E}">
        <p14:creationId xmlns:p14="http://schemas.microsoft.com/office/powerpoint/2010/main" val="377543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p:bldP spid="9" grpId="0"/>
      <p:bldP spid="7" grpId="0" uiExpan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DE4E8EC-93E0-D248-B31E-38685259144E}"/>
              </a:ext>
            </a:extLst>
          </p:cNvPr>
          <p:cNvSpPr txBox="1"/>
          <p:nvPr/>
        </p:nvSpPr>
        <p:spPr>
          <a:xfrm>
            <a:off x="1388877" y="1006951"/>
            <a:ext cx="9414246" cy="5355312"/>
          </a:xfrm>
          <a:prstGeom prst="rect">
            <a:avLst/>
          </a:prstGeom>
          <a:noFill/>
        </p:spPr>
        <p:txBody>
          <a:bodyPr wrap="square" rtlCol="0">
            <a:spAutoFit/>
          </a:bodyPr>
          <a:lstStyle/>
          <a:p>
            <a:r>
              <a:rPr lang="en-US" sz="3600" dirty="0"/>
              <a:t>Video: Membership is Everyone’s Job</a:t>
            </a:r>
          </a:p>
          <a:p>
            <a:endParaRPr lang="en-US" sz="3600" dirty="0"/>
          </a:p>
          <a:p>
            <a:r>
              <a:rPr lang="en-US" dirty="0">
                <a:hlinkClick r:id="rId3"/>
              </a:rPr>
              <a:t>https://www.youtube.com/watch?v=l3lE2uKxPcM&amp;list=PLGunX5-Uh7ZN-kEywsRRuQBb-mxq12bno&amp;index=15&amp;pp=iAQB</a:t>
            </a:r>
            <a:endParaRPr lang="en-US" dirty="0"/>
          </a:p>
          <a:p>
            <a:endParaRPr lang="en-US" dirty="0"/>
          </a:p>
          <a:p>
            <a:endParaRPr lang="en-US" sz="3600" dirty="0"/>
          </a:p>
          <a:p>
            <a:r>
              <a:rPr lang="en-US" sz="3600" dirty="0"/>
              <a:t>Donna Boyles, Rotary Club King North Carolina, USA</a:t>
            </a:r>
          </a:p>
          <a:p>
            <a:endParaRPr lang="en-US" sz="3600" dirty="0"/>
          </a:p>
          <a:p>
            <a:r>
              <a:rPr lang="en-US" sz="3600" dirty="0"/>
              <a:t>1 min 50 sec</a:t>
            </a:r>
          </a:p>
          <a:p>
            <a:r>
              <a:rPr lang="en-US" sz="3600" dirty="0"/>
              <a:t>Went from 21 to 35 members</a:t>
            </a:r>
          </a:p>
        </p:txBody>
      </p:sp>
    </p:spTree>
    <p:extLst>
      <p:ext uri="{BB962C8B-B14F-4D97-AF65-F5344CB8AC3E}">
        <p14:creationId xmlns:p14="http://schemas.microsoft.com/office/powerpoint/2010/main" val="40886807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72A96EC-D908-A300-776E-030BD6717D3C}"/>
              </a:ext>
            </a:extLst>
          </p:cNvPr>
          <p:cNvSpPr/>
          <p:nvPr/>
        </p:nvSpPr>
        <p:spPr>
          <a:xfrm>
            <a:off x="627321" y="135242"/>
            <a:ext cx="1265274" cy="13692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D371F28-69BE-20DE-6A6C-183379F4014E}"/>
              </a:ext>
            </a:extLst>
          </p:cNvPr>
          <p:cNvSpPr/>
          <p:nvPr/>
        </p:nvSpPr>
        <p:spPr>
          <a:xfrm>
            <a:off x="627320" y="1200150"/>
            <a:ext cx="7021255" cy="10487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2AB05EC7-9B94-EF01-D75F-0298E059480B}"/>
              </a:ext>
            </a:extLst>
          </p:cNvPr>
          <p:cNvSpPr/>
          <p:nvPr/>
        </p:nvSpPr>
        <p:spPr>
          <a:xfrm>
            <a:off x="7812466" y="453730"/>
            <a:ext cx="5730949" cy="5195717"/>
          </a:xfrm>
          <a:prstGeom prst="ellipse">
            <a:avLst/>
          </a:prstGeom>
          <a:solidFill>
            <a:srgbClr val="F9A73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
            <a:extLst>
              <a:ext uri="{FF2B5EF4-FFF2-40B4-BE49-F238E27FC236}">
                <a16:creationId xmlns:a16="http://schemas.microsoft.com/office/drawing/2014/main" id="{E6D9E01C-4C51-2305-BE21-C19D40114162}"/>
              </a:ext>
            </a:extLst>
          </p:cNvPr>
          <p:cNvSpPr txBox="1">
            <a:spLocks/>
          </p:cNvSpPr>
          <p:nvPr/>
        </p:nvSpPr>
        <p:spPr>
          <a:xfrm>
            <a:off x="474920" y="-115140"/>
            <a:ext cx="9621580" cy="851297"/>
          </a:xfrm>
          <a:prstGeom prst="rect">
            <a:avLst/>
          </a:prstGeom>
          <a:ln>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rgbClr val="17458F"/>
              </a:solidFill>
            </a:endParaRPr>
          </a:p>
          <a:p>
            <a:pPr marL="0" indent="0">
              <a:buNone/>
            </a:pPr>
            <a:r>
              <a:rPr lang="en-US" sz="4800" b="1" dirty="0">
                <a:solidFill>
                  <a:srgbClr val="17458F"/>
                </a:solidFill>
                <a:latin typeface="Arial Narrow" panose="020B0606020202030204" pitchFamily="34" charset="0"/>
              </a:rPr>
              <a:t>ACTIVE, INTENTIONAL ENGAGEMENT </a:t>
            </a:r>
          </a:p>
        </p:txBody>
      </p:sp>
      <p:sp>
        <p:nvSpPr>
          <p:cNvPr id="11" name="Rectangle 10">
            <a:extLst>
              <a:ext uri="{FF2B5EF4-FFF2-40B4-BE49-F238E27FC236}">
                <a16:creationId xmlns:a16="http://schemas.microsoft.com/office/drawing/2014/main" id="{0D5FE252-B50C-E1FE-943C-8FD8657FF099}"/>
              </a:ext>
            </a:extLst>
          </p:cNvPr>
          <p:cNvSpPr/>
          <p:nvPr/>
        </p:nvSpPr>
        <p:spPr>
          <a:xfrm>
            <a:off x="621998" y="1534741"/>
            <a:ext cx="10169827" cy="1028273"/>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a:solidFill>
                  <a:srgbClr val="FFFF00"/>
                </a:solidFill>
                <a:latin typeface="Arial Narrow" panose="020B0606020202030204" pitchFamily="34" charset="0"/>
              </a:rPr>
              <a:t>GREAT MEETINGS &amp; STRONG FRIENDSHIPS #1</a:t>
            </a:r>
          </a:p>
        </p:txBody>
      </p:sp>
      <p:sp>
        <p:nvSpPr>
          <p:cNvPr id="12" name="Rectangle 11">
            <a:extLst>
              <a:ext uri="{FF2B5EF4-FFF2-40B4-BE49-F238E27FC236}">
                <a16:creationId xmlns:a16="http://schemas.microsoft.com/office/drawing/2014/main" id="{B169C5FC-C9F7-DA5B-7171-EA996B7AFCA7}"/>
              </a:ext>
            </a:extLst>
          </p:cNvPr>
          <p:cNvSpPr/>
          <p:nvPr/>
        </p:nvSpPr>
        <p:spPr>
          <a:xfrm>
            <a:off x="621999" y="2876328"/>
            <a:ext cx="10169826" cy="828897"/>
          </a:xfrm>
          <a:prstGeom prst="rect">
            <a:avLst/>
          </a:prstGeom>
          <a:solidFill>
            <a:schemeClr val="accent1">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137160" rIns="91440" bIns="45720" rtlCol="0" anchor="ctr"/>
          <a:lstStyle/>
          <a:p>
            <a:pPr>
              <a:lnSpc>
                <a:spcPct val="80000"/>
              </a:lnSpc>
            </a:pPr>
            <a:r>
              <a:rPr lang="en-US" sz="4000" dirty="0">
                <a:latin typeface="Arial Narrow"/>
              </a:rPr>
              <a:t>CONSISTENT &amp; FLEXIBLE MEETINGS</a:t>
            </a:r>
          </a:p>
        </p:txBody>
      </p:sp>
      <p:sp>
        <p:nvSpPr>
          <p:cNvPr id="14" name="Rectangle 13">
            <a:extLst>
              <a:ext uri="{FF2B5EF4-FFF2-40B4-BE49-F238E27FC236}">
                <a16:creationId xmlns:a16="http://schemas.microsoft.com/office/drawing/2014/main" id="{B908A3B0-8B56-A395-C2CD-DE5C0D1911CB}"/>
              </a:ext>
            </a:extLst>
          </p:cNvPr>
          <p:cNvSpPr/>
          <p:nvPr/>
        </p:nvSpPr>
        <p:spPr>
          <a:xfrm>
            <a:off x="621998" y="3979759"/>
            <a:ext cx="10169826" cy="828897"/>
          </a:xfrm>
          <a:prstGeom prst="rect">
            <a:avLst/>
          </a:prstGeom>
          <a:solidFill>
            <a:schemeClr val="accent1">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137160" rIns="91440" bIns="45720" rtlCol="0" anchor="ctr"/>
          <a:lstStyle/>
          <a:p>
            <a:pPr>
              <a:lnSpc>
                <a:spcPct val="80000"/>
              </a:lnSpc>
            </a:pPr>
            <a:r>
              <a:rPr lang="en-US" sz="4000" dirty="0">
                <a:latin typeface="Arial Narrow"/>
              </a:rPr>
              <a:t>ENGAGING NEW MEMBERS</a:t>
            </a:r>
          </a:p>
        </p:txBody>
      </p:sp>
      <p:sp>
        <p:nvSpPr>
          <p:cNvPr id="15" name="Rectangle 14">
            <a:extLst>
              <a:ext uri="{FF2B5EF4-FFF2-40B4-BE49-F238E27FC236}">
                <a16:creationId xmlns:a16="http://schemas.microsoft.com/office/drawing/2014/main" id="{F22F058A-9BF7-682B-557A-53D9AAA212F6}"/>
              </a:ext>
            </a:extLst>
          </p:cNvPr>
          <p:cNvSpPr/>
          <p:nvPr/>
        </p:nvSpPr>
        <p:spPr>
          <a:xfrm>
            <a:off x="621998" y="5121970"/>
            <a:ext cx="6317767" cy="945455"/>
          </a:xfrm>
          <a:prstGeom prst="rect">
            <a:avLst/>
          </a:prstGeom>
          <a:solidFill>
            <a:schemeClr val="accent1">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137160" rIns="91440" bIns="45720" rtlCol="0" anchor="ctr"/>
          <a:lstStyle/>
          <a:p>
            <a:pPr>
              <a:lnSpc>
                <a:spcPct val="80000"/>
              </a:lnSpc>
            </a:pPr>
            <a:r>
              <a:rPr lang="en-US" sz="4000" dirty="0">
                <a:latin typeface="Arial Narrow"/>
              </a:rPr>
              <a:t>SAYING “THANK YOU”</a:t>
            </a:r>
          </a:p>
        </p:txBody>
      </p:sp>
    </p:spTree>
    <p:extLst>
      <p:ext uri="{BB962C8B-B14F-4D97-AF65-F5344CB8AC3E}">
        <p14:creationId xmlns:p14="http://schemas.microsoft.com/office/powerpoint/2010/main" val="1983257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4" grpId="0" animBg="1"/>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a:extLst>
              <a:ext uri="{FF2B5EF4-FFF2-40B4-BE49-F238E27FC236}">
                <a16:creationId xmlns:a16="http://schemas.microsoft.com/office/drawing/2014/main" id="{5292303B-FCA8-322A-6347-681BABD10CE1}"/>
              </a:ext>
            </a:extLst>
          </p:cNvPr>
          <p:cNvSpPr txBox="1">
            <a:spLocks/>
          </p:cNvSpPr>
          <p:nvPr/>
        </p:nvSpPr>
        <p:spPr>
          <a:xfrm>
            <a:off x="-1" y="0"/>
            <a:ext cx="12192001" cy="1543049"/>
          </a:xfrm>
          <a:prstGeom prst="rect">
            <a:avLst/>
          </a:prstGeom>
          <a:solidFill>
            <a:schemeClr val="accent1">
              <a:lumMod val="75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4000" dirty="0">
                <a:solidFill>
                  <a:prstClr val="white"/>
                </a:solidFill>
                <a:latin typeface="Arial" panose="020B0604020202020204"/>
              </a:rPr>
              <a:t>CONSISTENT &amp; FLEXIBLE MEETINGS</a:t>
            </a:r>
            <a:endParaRPr kumimoji="0" lang="en-US" sz="4000" b="1"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 name="Text Placeholder 4">
            <a:extLst>
              <a:ext uri="{FF2B5EF4-FFF2-40B4-BE49-F238E27FC236}">
                <a16:creationId xmlns:a16="http://schemas.microsoft.com/office/drawing/2014/main" id="{E26C4A81-A6F7-B827-7EC7-3D83BD2C8E0C}"/>
              </a:ext>
            </a:extLst>
          </p:cNvPr>
          <p:cNvSpPr txBox="1">
            <a:spLocks/>
          </p:cNvSpPr>
          <p:nvPr/>
        </p:nvSpPr>
        <p:spPr>
          <a:xfrm>
            <a:off x="314326" y="2265267"/>
            <a:ext cx="3476623" cy="282368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5400" b="1" dirty="0">
                <a:solidFill>
                  <a:srgbClr val="17458F"/>
                </a:solidFill>
              </a:rPr>
              <a:t>76%</a:t>
            </a:r>
          </a:p>
          <a:p>
            <a:pPr marL="0" indent="0" algn="ctr">
              <a:lnSpc>
                <a:spcPct val="100000"/>
              </a:lnSpc>
              <a:buFont typeface="Arial" panose="020B0604020202020204" pitchFamily="34" charset="0"/>
              <a:buNone/>
            </a:pPr>
            <a:r>
              <a:rPr lang="en-US" sz="4000" dirty="0">
                <a:solidFill>
                  <a:srgbClr val="58585A"/>
                </a:solidFill>
                <a:latin typeface="Arial Narrow"/>
              </a:rPr>
              <a:t>Meet weekly in person</a:t>
            </a:r>
            <a:endParaRPr lang="en-US" sz="4000" b="1" dirty="0">
              <a:solidFill>
                <a:srgbClr val="01B4E7"/>
              </a:solidFill>
              <a:latin typeface="Arial" panose="020B0604020202020204"/>
              <a:cs typeface="Arial" panose="020B0604020202020204"/>
            </a:endParaRPr>
          </a:p>
        </p:txBody>
      </p:sp>
      <p:cxnSp>
        <p:nvCxnSpPr>
          <p:cNvPr id="4" name="Straight Connector 3">
            <a:extLst>
              <a:ext uri="{FF2B5EF4-FFF2-40B4-BE49-F238E27FC236}">
                <a16:creationId xmlns:a16="http://schemas.microsoft.com/office/drawing/2014/main" id="{F5FEB64D-B6B7-6C76-A533-4091C204569E}"/>
              </a:ext>
            </a:extLst>
          </p:cNvPr>
          <p:cNvCxnSpPr>
            <a:cxnSpLocks/>
          </p:cNvCxnSpPr>
          <p:nvPr/>
        </p:nvCxnSpPr>
        <p:spPr>
          <a:xfrm>
            <a:off x="3957390" y="2006672"/>
            <a:ext cx="0" cy="3641653"/>
          </a:xfrm>
          <a:prstGeom prst="line">
            <a:avLst/>
          </a:prstGeom>
          <a:ln w="63500">
            <a:solidFill>
              <a:srgbClr val="FFC000"/>
            </a:solidFill>
          </a:ln>
        </p:spPr>
        <p:style>
          <a:lnRef idx="3">
            <a:schemeClr val="accent3"/>
          </a:lnRef>
          <a:fillRef idx="0">
            <a:schemeClr val="accent3"/>
          </a:fillRef>
          <a:effectRef idx="2">
            <a:schemeClr val="accent3"/>
          </a:effectRef>
          <a:fontRef idx="minor">
            <a:schemeClr val="tx1"/>
          </a:fontRef>
        </p:style>
      </p:cxnSp>
      <p:sp>
        <p:nvSpPr>
          <p:cNvPr id="5" name="Text Placeholder 4">
            <a:extLst>
              <a:ext uri="{FF2B5EF4-FFF2-40B4-BE49-F238E27FC236}">
                <a16:creationId xmlns:a16="http://schemas.microsoft.com/office/drawing/2014/main" id="{6B4EEAE3-6A17-9017-25E0-0CCB6226F2D9}"/>
              </a:ext>
            </a:extLst>
          </p:cNvPr>
          <p:cNvSpPr txBox="1">
            <a:spLocks/>
          </p:cNvSpPr>
          <p:nvPr/>
        </p:nvSpPr>
        <p:spPr>
          <a:xfrm>
            <a:off x="4684961" y="2265267"/>
            <a:ext cx="3103795" cy="3234579"/>
          </a:xfrm>
          <a:prstGeom prst="rect">
            <a:avLst/>
          </a:prstGeom>
        </p:spPr>
        <p:txBody>
          <a:bodyPr vert="horz" lIns="68580" tIns="34290" rIns="68580" bIns="3429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5800" b="1" dirty="0">
                <a:solidFill>
                  <a:srgbClr val="17458F"/>
                </a:solidFill>
              </a:rPr>
              <a:t>65%</a:t>
            </a:r>
          </a:p>
          <a:p>
            <a:pPr marL="0" indent="0" algn="ctr" defTabSz="685800">
              <a:lnSpc>
                <a:spcPct val="100000"/>
              </a:lnSpc>
              <a:spcBef>
                <a:spcPts val="750"/>
              </a:spcBef>
              <a:buNone/>
              <a:defRPr/>
            </a:pPr>
            <a:r>
              <a:rPr lang="en-US" sz="4300" i="0" u="none" strike="noStrike" kern="1200" cap="none" spc="0" normalizeH="0" baseline="0" noProof="0" dirty="0">
                <a:ln>
                  <a:noFill/>
                </a:ln>
                <a:solidFill>
                  <a:srgbClr val="58585A"/>
                </a:solidFill>
                <a:effectLst/>
                <a:uLnTx/>
                <a:uFillTx/>
                <a:latin typeface="Arial Narrow" panose="020B0606020202030204" pitchFamily="34" charset="0"/>
              </a:rPr>
              <a:t>Use hybrid or </a:t>
            </a:r>
            <a:r>
              <a:rPr lang="en-US" sz="4300" noProof="0" dirty="0">
                <a:solidFill>
                  <a:srgbClr val="58585A"/>
                </a:solidFill>
                <a:latin typeface="Arial Narrow" panose="020B0606020202030204" pitchFamily="34" charset="0"/>
              </a:rPr>
              <a:t>virtual</a:t>
            </a:r>
            <a:r>
              <a:rPr lang="en-US" sz="4300" i="0" u="none" strike="noStrike" kern="1200" cap="none" spc="0" normalizeH="0" baseline="0" noProof="0" dirty="0">
                <a:ln>
                  <a:noFill/>
                </a:ln>
                <a:solidFill>
                  <a:srgbClr val="58585A"/>
                </a:solidFill>
                <a:effectLst/>
                <a:uLnTx/>
                <a:uFillTx/>
                <a:latin typeface="Arial Narrow" panose="020B0606020202030204" pitchFamily="34" charset="0"/>
              </a:rPr>
              <a:t> technology</a:t>
            </a:r>
          </a:p>
        </p:txBody>
      </p:sp>
      <p:sp>
        <p:nvSpPr>
          <p:cNvPr id="6" name="Text Placeholder 4">
            <a:extLst>
              <a:ext uri="{FF2B5EF4-FFF2-40B4-BE49-F238E27FC236}">
                <a16:creationId xmlns:a16="http://schemas.microsoft.com/office/drawing/2014/main" id="{4CB40A53-95FE-F837-7B80-7CA15CB73F3C}"/>
              </a:ext>
            </a:extLst>
          </p:cNvPr>
          <p:cNvSpPr txBox="1">
            <a:spLocks/>
          </p:cNvSpPr>
          <p:nvPr/>
        </p:nvSpPr>
        <p:spPr>
          <a:xfrm>
            <a:off x="8715379" y="2265267"/>
            <a:ext cx="3162295" cy="2916333"/>
          </a:xfrm>
          <a:prstGeom prst="rect">
            <a:avLst/>
          </a:prstGeom>
        </p:spPr>
        <p:txBody>
          <a:bodyPr vert="horz" lIns="68580" tIns="34290" rIns="68580" bIns="34290" rtlCol="0" anchor="t">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8600" b="1" dirty="0">
                <a:solidFill>
                  <a:srgbClr val="17458F"/>
                </a:solidFill>
              </a:rPr>
              <a:t>29%</a:t>
            </a:r>
          </a:p>
          <a:p>
            <a:pPr marL="0" indent="0" algn="ctr" defTabSz="685800">
              <a:lnSpc>
                <a:spcPct val="100000"/>
              </a:lnSpc>
              <a:spcBef>
                <a:spcPts val="750"/>
              </a:spcBef>
              <a:buNone/>
              <a:defRPr/>
            </a:pPr>
            <a:r>
              <a:rPr lang="en-US" sz="5700" dirty="0">
                <a:solidFill>
                  <a:srgbClr val="58585A"/>
                </a:solidFill>
                <a:latin typeface="Arial Narrow"/>
              </a:rPr>
              <a:t>Created a satellite club as an alternative Rotary experience</a:t>
            </a:r>
            <a:endParaRPr kumimoji="0" lang="en-US" sz="5700" b="1" i="0" u="none" strike="noStrike" kern="1200" cap="none" spc="0" normalizeH="0" baseline="0" noProof="0" dirty="0">
              <a:ln>
                <a:noFill/>
              </a:ln>
              <a:solidFill>
                <a:srgbClr val="01B4E7"/>
              </a:solidFill>
              <a:effectLst/>
              <a:uLnTx/>
              <a:uFillTx/>
              <a:latin typeface="Arial Narrow" panose="020B0606020202030204" pitchFamily="34" charset="0"/>
            </a:endParaRPr>
          </a:p>
        </p:txBody>
      </p:sp>
      <p:cxnSp>
        <p:nvCxnSpPr>
          <p:cNvPr id="7" name="Straight Connector 6">
            <a:extLst>
              <a:ext uri="{FF2B5EF4-FFF2-40B4-BE49-F238E27FC236}">
                <a16:creationId xmlns:a16="http://schemas.microsoft.com/office/drawing/2014/main" id="{99B0383B-4431-FBDE-E6F4-ED4BBC62E227}"/>
              </a:ext>
            </a:extLst>
          </p:cNvPr>
          <p:cNvCxnSpPr>
            <a:cxnSpLocks/>
          </p:cNvCxnSpPr>
          <p:nvPr/>
        </p:nvCxnSpPr>
        <p:spPr>
          <a:xfrm>
            <a:off x="8289182" y="2006672"/>
            <a:ext cx="0" cy="3641653"/>
          </a:xfrm>
          <a:prstGeom prst="line">
            <a:avLst/>
          </a:prstGeom>
          <a:ln w="63500">
            <a:solidFill>
              <a:srgbClr val="FFC000"/>
            </a:solidFill>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4110126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people standing in water&#10;&#10;Description automatically generated with low confidence">
            <a:extLst>
              <a:ext uri="{FF2B5EF4-FFF2-40B4-BE49-F238E27FC236}">
                <a16:creationId xmlns:a16="http://schemas.microsoft.com/office/drawing/2014/main" id="{F88E3D7D-DDFB-7533-B279-87CB3B404CD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6096000" cy="6858000"/>
          </a:xfrm>
          <a:prstGeom prst="rect">
            <a:avLst/>
          </a:prstGeom>
        </p:spPr>
      </p:pic>
      <p:sp>
        <p:nvSpPr>
          <p:cNvPr id="3" name="Title 7">
            <a:extLst>
              <a:ext uri="{FF2B5EF4-FFF2-40B4-BE49-F238E27FC236}">
                <a16:creationId xmlns:a16="http://schemas.microsoft.com/office/drawing/2014/main" id="{BCCA0443-D3A0-0E01-6373-12FBCB50C175}"/>
              </a:ext>
            </a:extLst>
          </p:cNvPr>
          <p:cNvSpPr txBox="1">
            <a:spLocks/>
          </p:cNvSpPr>
          <p:nvPr/>
        </p:nvSpPr>
        <p:spPr>
          <a:xfrm>
            <a:off x="6096000" y="0"/>
            <a:ext cx="6515419" cy="6858000"/>
          </a:xfrm>
          <a:prstGeom prst="rect">
            <a:avLst/>
          </a:prstGeom>
          <a:solidFill>
            <a:schemeClr val="accent1">
              <a:lumMod val="75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l" defTabSz="685800" rtl="0" eaLnBrk="1" fontAlgn="auto" latinLnBrk="0" hangingPunct="1">
              <a:lnSpc>
                <a:spcPct val="90000"/>
              </a:lnSpc>
              <a:spcBef>
                <a:spcPct val="0"/>
              </a:spcBef>
              <a:spcAft>
                <a:spcPts val="0"/>
              </a:spcAft>
              <a:buClrTx/>
              <a:buSzTx/>
              <a:buFontTx/>
              <a:buNone/>
              <a:tabLst/>
              <a:defRPr/>
            </a:pPr>
            <a:endParaRPr kumimoji="0" lang="en-US" sz="3300" b="1"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4" name="Rectangle 3">
            <a:extLst>
              <a:ext uri="{FF2B5EF4-FFF2-40B4-BE49-F238E27FC236}">
                <a16:creationId xmlns:a16="http://schemas.microsoft.com/office/drawing/2014/main" id="{547408FF-67AC-B5D9-A7F0-26761358585C}"/>
              </a:ext>
            </a:extLst>
          </p:cNvPr>
          <p:cNvSpPr/>
          <p:nvPr/>
        </p:nvSpPr>
        <p:spPr>
          <a:xfrm>
            <a:off x="3495139" y="557191"/>
            <a:ext cx="3130709" cy="135235"/>
          </a:xfrm>
          <a:prstGeom prst="rect">
            <a:avLst/>
          </a:prstGeom>
          <a:solidFill>
            <a:srgbClr val="F9A7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05AA46A-0F43-59E3-AFF8-0739F9C6B413}"/>
              </a:ext>
            </a:extLst>
          </p:cNvPr>
          <p:cNvSpPr/>
          <p:nvPr/>
        </p:nvSpPr>
        <p:spPr>
          <a:xfrm>
            <a:off x="7578348" y="6310334"/>
            <a:ext cx="3130709" cy="135235"/>
          </a:xfrm>
          <a:prstGeom prst="rect">
            <a:avLst/>
          </a:prstGeom>
          <a:solidFill>
            <a:srgbClr val="F9A7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ubtitle 52">
            <a:extLst>
              <a:ext uri="{FF2B5EF4-FFF2-40B4-BE49-F238E27FC236}">
                <a16:creationId xmlns:a16="http://schemas.microsoft.com/office/drawing/2014/main" id="{27C1C11D-AEA0-8DD6-0275-54B6238A1A01}"/>
              </a:ext>
            </a:extLst>
          </p:cNvPr>
          <p:cNvSpPr txBox="1">
            <a:spLocks/>
          </p:cNvSpPr>
          <p:nvPr/>
        </p:nvSpPr>
        <p:spPr>
          <a:xfrm>
            <a:off x="6096000" y="692426"/>
            <a:ext cx="5902112" cy="4168663"/>
          </a:xfrm>
          <a:prstGeom prst="rect">
            <a:avLst/>
          </a:prstGeom>
        </p:spPr>
        <p:txBody>
          <a:bodyPr vert="horz" lIns="68580" tIns="34290" rIns="68580" bIns="34290" rtlCol="0">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bg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R="0" lvl="0" algn="ctr" defTabSz="318896" rtl="0" eaLnBrk="1" fontAlgn="auto" latinLnBrk="0" hangingPunct="1">
              <a:lnSpc>
                <a:spcPct val="100000"/>
              </a:lnSpc>
              <a:spcBef>
                <a:spcPts val="0"/>
              </a:spcBef>
              <a:spcAft>
                <a:spcPts val="0"/>
              </a:spcAft>
              <a:buClrTx/>
              <a:buSzTx/>
              <a:tabLst/>
              <a:defRPr sz="3348">
                <a:solidFill>
                  <a:srgbClr val="FFFFFF"/>
                </a:solidFill>
                <a:effectLst>
                  <a:outerShdw blurRad="47244" dist="11811" dir="13860000" rotWithShape="0">
                    <a:srgbClr val="000000">
                      <a:alpha val="20000"/>
                    </a:srgbClr>
                  </a:outerShdw>
                </a:effectLst>
              </a:defRPr>
            </a:pPr>
            <a:r>
              <a:rPr lang="en-US" sz="3600" b="1" dirty="0">
                <a:solidFill>
                  <a:srgbClr val="FFFF00"/>
                </a:solidFill>
                <a:effectLst>
                  <a:outerShdw blurRad="47244" dist="11811" dir="13860000" rotWithShape="0">
                    <a:srgbClr val="000000">
                      <a:alpha val="20000"/>
                    </a:srgbClr>
                  </a:outerShdw>
                </a:effectLst>
                <a:latin typeface="Arial Narrow" panose="020B0606020202030204" pitchFamily="34" charset="0"/>
              </a:rPr>
              <a:t>ENGAGING NEW MEMBERS &amp; </a:t>
            </a:r>
          </a:p>
          <a:p>
            <a:pPr marR="0" lvl="0" algn="ctr" defTabSz="318896" rtl="0" eaLnBrk="1" fontAlgn="auto" latinLnBrk="0" hangingPunct="1">
              <a:lnSpc>
                <a:spcPct val="100000"/>
              </a:lnSpc>
              <a:spcBef>
                <a:spcPts val="0"/>
              </a:spcBef>
              <a:spcAft>
                <a:spcPts val="0"/>
              </a:spcAft>
              <a:buClrTx/>
              <a:buSzTx/>
              <a:tabLst/>
              <a:defRPr sz="3348">
                <a:solidFill>
                  <a:srgbClr val="FFFFFF"/>
                </a:solidFill>
                <a:effectLst>
                  <a:outerShdw blurRad="47244" dist="11811" dir="13860000" rotWithShape="0">
                    <a:srgbClr val="000000">
                      <a:alpha val="20000"/>
                    </a:srgbClr>
                  </a:outerShdw>
                </a:effectLst>
              </a:defRPr>
            </a:pPr>
            <a:r>
              <a:rPr lang="en-US" sz="3600" b="1" dirty="0">
                <a:solidFill>
                  <a:srgbClr val="FFFF00"/>
                </a:solidFill>
                <a:effectLst>
                  <a:outerShdw blurRad="47244" dist="11811" dir="13860000" rotWithShape="0">
                    <a:srgbClr val="000000">
                      <a:alpha val="20000"/>
                    </a:srgbClr>
                  </a:outerShdw>
                </a:effectLst>
                <a:latin typeface="Arial Narrow" panose="020B0606020202030204" pitchFamily="34" charset="0"/>
              </a:rPr>
              <a:t>THANKING ALL MEMBERS</a:t>
            </a:r>
          </a:p>
          <a:p>
            <a:pPr marR="0" lvl="0" algn="l" defTabSz="318896" rtl="0" eaLnBrk="1" fontAlgn="auto" latinLnBrk="0" hangingPunct="1">
              <a:lnSpc>
                <a:spcPct val="100000"/>
              </a:lnSpc>
              <a:spcBef>
                <a:spcPts val="0"/>
              </a:spcBef>
              <a:spcAft>
                <a:spcPts val="0"/>
              </a:spcAft>
              <a:buClrTx/>
              <a:buSzTx/>
              <a:tabLst/>
              <a:defRPr sz="3348">
                <a:solidFill>
                  <a:srgbClr val="FFFFFF"/>
                </a:solidFill>
                <a:effectLst>
                  <a:outerShdw blurRad="47244" dist="11811" dir="13860000" rotWithShape="0">
                    <a:srgbClr val="000000">
                      <a:alpha val="20000"/>
                    </a:srgbClr>
                  </a:outerShdw>
                </a:effectLst>
              </a:defRPr>
            </a:pPr>
            <a:endParaRPr kumimoji="0" lang="en-US" sz="2600" b="0" i="0" u="none" strike="noStrike" kern="1200" cap="none" spc="0" normalizeH="0" baseline="0" noProof="0" dirty="0">
              <a:ln>
                <a:noFill/>
              </a:ln>
              <a:solidFill>
                <a:prstClr val="white"/>
              </a:solidFill>
              <a:effectLst>
                <a:outerShdw blurRad="47244" dist="11811" dir="13860000" rotWithShape="0">
                  <a:srgbClr val="000000">
                    <a:alpha val="20000"/>
                  </a:srgbClr>
                </a:outerShdw>
              </a:effectLst>
              <a:uLnTx/>
              <a:uFillTx/>
              <a:latin typeface="Arial Narrow" panose="020B0606020202030204" pitchFamily="34" charset="0"/>
            </a:endParaRPr>
          </a:p>
          <a:p>
            <a:pPr marL="457200" marR="0" lvl="0" indent="-457200" algn="l" defTabSz="318896" rtl="0" eaLnBrk="1" fontAlgn="auto" latinLnBrk="0" hangingPunct="1">
              <a:lnSpc>
                <a:spcPct val="100000"/>
              </a:lnSpc>
              <a:spcBef>
                <a:spcPts val="0"/>
              </a:spcBef>
              <a:spcAft>
                <a:spcPts val="0"/>
              </a:spcAft>
              <a:buClrTx/>
              <a:buSzTx/>
              <a:buFont typeface="Arial" panose="020B0604020202020204" pitchFamily="34" charset="0"/>
              <a:buChar char="•"/>
              <a:tabLst/>
              <a:defRPr sz="3348">
                <a:solidFill>
                  <a:srgbClr val="FFFFFF"/>
                </a:solidFill>
                <a:effectLst>
                  <a:outerShdw blurRad="47244" dist="11811" dir="13860000" rotWithShape="0">
                    <a:srgbClr val="000000">
                      <a:alpha val="20000"/>
                    </a:srgbClr>
                  </a:outerShdw>
                </a:effectLst>
              </a:defRPr>
            </a:pPr>
            <a:r>
              <a:rPr kumimoji="0" lang="en-US" sz="2800" b="0" i="0" u="none" strike="noStrike" kern="1200" cap="none" spc="0" normalizeH="0" baseline="0" noProof="0" dirty="0">
                <a:ln>
                  <a:noFill/>
                </a:ln>
                <a:solidFill>
                  <a:srgbClr val="FFFF00"/>
                </a:solidFill>
                <a:effectLst>
                  <a:outerShdw blurRad="47244" dist="11811" dir="13860000" rotWithShape="0">
                    <a:srgbClr val="000000">
                      <a:alpha val="20000"/>
                    </a:srgbClr>
                  </a:outerShdw>
                </a:effectLst>
                <a:uLnTx/>
                <a:uFillTx/>
                <a:latin typeface="Arial Narrow" panose="020B0606020202030204" pitchFamily="34" charset="0"/>
              </a:rPr>
              <a:t>70%</a:t>
            </a:r>
            <a:r>
              <a:rPr kumimoji="0" lang="en-US" sz="2800" b="0" i="0" u="none" strike="noStrike" kern="1200" cap="none" spc="0" normalizeH="0" baseline="0" noProof="0" dirty="0">
                <a:ln>
                  <a:noFill/>
                </a:ln>
                <a:solidFill>
                  <a:prstClr val="white"/>
                </a:solidFill>
                <a:effectLst>
                  <a:outerShdw blurRad="47244" dist="11811" dir="13860000" rotWithShape="0">
                    <a:srgbClr val="000000">
                      <a:alpha val="20000"/>
                    </a:srgbClr>
                  </a:outerShdw>
                </a:effectLst>
                <a:uLnTx/>
                <a:uFillTx/>
                <a:latin typeface="Arial Narrow" panose="020B0606020202030204" pitchFamily="34" charset="0"/>
              </a:rPr>
              <a:t> Have a Defined New Member Orientation Process</a:t>
            </a:r>
          </a:p>
          <a:p>
            <a:pPr marL="457200" marR="0" lvl="0" indent="-457200" algn="l" defTabSz="318896" rtl="0" eaLnBrk="1" fontAlgn="auto" latinLnBrk="0" hangingPunct="1">
              <a:lnSpc>
                <a:spcPct val="100000"/>
              </a:lnSpc>
              <a:spcBef>
                <a:spcPts val="0"/>
              </a:spcBef>
              <a:spcAft>
                <a:spcPts val="0"/>
              </a:spcAft>
              <a:buClrTx/>
              <a:buSzTx/>
              <a:buFont typeface="Arial" panose="020B0604020202020204" pitchFamily="34" charset="0"/>
              <a:buChar char="•"/>
              <a:tabLst/>
              <a:defRPr sz="3348">
                <a:solidFill>
                  <a:srgbClr val="FFFFFF"/>
                </a:solidFill>
                <a:effectLst>
                  <a:outerShdw blurRad="47244" dist="11811" dir="13860000" rotWithShape="0">
                    <a:srgbClr val="000000">
                      <a:alpha val="20000"/>
                    </a:srgbClr>
                  </a:outerShdw>
                </a:effectLst>
              </a:defRPr>
            </a:pPr>
            <a:endParaRPr kumimoji="0" lang="en-US" sz="2800" b="0" i="0" u="none" strike="noStrike" kern="1200" cap="none" spc="0" normalizeH="0" baseline="0" noProof="0" dirty="0">
              <a:ln>
                <a:noFill/>
              </a:ln>
              <a:solidFill>
                <a:prstClr val="white"/>
              </a:solidFill>
              <a:effectLst>
                <a:outerShdw blurRad="47244" dist="11811" dir="13860000" rotWithShape="0">
                  <a:srgbClr val="000000">
                    <a:alpha val="20000"/>
                  </a:srgbClr>
                </a:outerShdw>
              </a:effectLst>
              <a:uLnTx/>
              <a:uFillTx/>
              <a:latin typeface="Arial Narrow" panose="020B0606020202030204" pitchFamily="34" charset="0"/>
            </a:endParaRPr>
          </a:p>
          <a:p>
            <a:pPr marL="457200" marR="0" lvl="0" indent="-457200" algn="l" defTabSz="318896" rtl="0" eaLnBrk="1" fontAlgn="auto" latinLnBrk="0" hangingPunct="1">
              <a:lnSpc>
                <a:spcPct val="100000"/>
              </a:lnSpc>
              <a:spcBef>
                <a:spcPts val="0"/>
              </a:spcBef>
              <a:spcAft>
                <a:spcPts val="0"/>
              </a:spcAft>
              <a:buClrTx/>
              <a:buSzTx/>
              <a:buFont typeface="Arial" panose="020B0604020202020204" pitchFamily="34" charset="0"/>
              <a:buChar char="•"/>
              <a:tabLst/>
              <a:defRPr sz="3348">
                <a:solidFill>
                  <a:srgbClr val="FFFFFF"/>
                </a:solidFill>
                <a:effectLst>
                  <a:outerShdw blurRad="47244" dist="11811" dir="13860000" rotWithShape="0">
                    <a:srgbClr val="000000">
                      <a:alpha val="20000"/>
                    </a:srgbClr>
                  </a:outerShdw>
                </a:effectLst>
              </a:defRPr>
            </a:pPr>
            <a:r>
              <a:rPr kumimoji="0" lang="en-US" sz="2800" b="0" i="0" u="none" strike="noStrike" kern="1200" cap="none" spc="0" normalizeH="0" baseline="0" noProof="0" dirty="0">
                <a:ln>
                  <a:noFill/>
                </a:ln>
                <a:solidFill>
                  <a:srgbClr val="FFFF00"/>
                </a:solidFill>
                <a:effectLst>
                  <a:outerShdw blurRad="47244" dist="11811" dir="13860000" rotWithShape="0">
                    <a:srgbClr val="000000">
                      <a:alpha val="20000"/>
                    </a:srgbClr>
                  </a:outerShdw>
                </a:effectLst>
                <a:uLnTx/>
                <a:uFillTx/>
                <a:latin typeface="Arial Narrow" panose="020B0606020202030204" pitchFamily="34" charset="0"/>
              </a:rPr>
              <a:t>77%</a:t>
            </a:r>
            <a:r>
              <a:rPr kumimoji="0" lang="en-US" sz="2800" b="0" i="0" u="none" strike="noStrike" kern="1200" cap="none" spc="0" normalizeH="0" baseline="0" noProof="0" dirty="0">
                <a:ln>
                  <a:noFill/>
                </a:ln>
                <a:solidFill>
                  <a:prstClr val="white"/>
                </a:solidFill>
                <a:effectLst>
                  <a:outerShdw blurRad="47244" dist="11811" dir="13860000" rotWithShape="0">
                    <a:srgbClr val="000000">
                      <a:alpha val="20000"/>
                    </a:srgbClr>
                  </a:outerShdw>
                </a:effectLst>
                <a:uLnTx/>
                <a:uFillTx/>
                <a:latin typeface="Arial Narrow" panose="020B0606020202030204" pitchFamily="34" charset="0"/>
              </a:rPr>
              <a:t> Annually Take </a:t>
            </a:r>
            <a:r>
              <a:rPr lang="en-US" sz="2800" dirty="0">
                <a:solidFill>
                  <a:prstClr val="white"/>
                </a:solidFill>
                <a:effectLst>
                  <a:outerShdw blurRad="47244" dist="11811" dir="13860000" rotWithShape="0">
                    <a:srgbClr val="000000">
                      <a:alpha val="20000"/>
                    </a:srgbClr>
                  </a:outerShdw>
                </a:effectLst>
                <a:latin typeface="Arial Narrow" panose="020B0606020202030204" pitchFamily="34" charset="0"/>
              </a:rPr>
              <a:t>T</a:t>
            </a:r>
            <a:r>
              <a:rPr kumimoji="0" lang="en-US" sz="2800" b="0" i="0" u="none" strike="noStrike" kern="1200" cap="none" spc="0" normalizeH="0" baseline="0" noProof="0" dirty="0" err="1">
                <a:ln>
                  <a:noFill/>
                </a:ln>
                <a:solidFill>
                  <a:prstClr val="white"/>
                </a:solidFill>
                <a:effectLst>
                  <a:outerShdw blurRad="47244" dist="11811" dir="13860000" rotWithShape="0">
                    <a:srgbClr val="000000">
                      <a:alpha val="20000"/>
                    </a:srgbClr>
                  </a:outerShdw>
                </a:effectLst>
                <a:uLnTx/>
                <a:uFillTx/>
                <a:latin typeface="Arial Narrow" panose="020B0606020202030204" pitchFamily="34" charset="0"/>
              </a:rPr>
              <a:t>ime</a:t>
            </a:r>
            <a:r>
              <a:rPr kumimoji="0" lang="en-US" sz="2800" b="0" i="0" u="none" strike="noStrike" kern="1200" cap="none" spc="0" normalizeH="0" baseline="0" noProof="0" dirty="0">
                <a:ln>
                  <a:noFill/>
                </a:ln>
                <a:solidFill>
                  <a:prstClr val="white"/>
                </a:solidFill>
                <a:effectLst>
                  <a:outerShdw blurRad="47244" dist="11811" dir="13860000" rotWithShape="0">
                    <a:srgbClr val="000000">
                      <a:alpha val="20000"/>
                    </a:srgbClr>
                  </a:outerShdw>
                </a:effectLst>
                <a:uLnTx/>
                <a:uFillTx/>
                <a:latin typeface="Arial Narrow" panose="020B0606020202030204" pitchFamily="34" charset="0"/>
              </a:rPr>
              <a:t> to Let Members Know the Club’s Accomplishments</a:t>
            </a:r>
          </a:p>
          <a:p>
            <a:pPr marL="457200" marR="0" lvl="0" indent="-457200" algn="l" defTabSz="318896" rtl="0" eaLnBrk="1" fontAlgn="auto" latinLnBrk="0" hangingPunct="1">
              <a:lnSpc>
                <a:spcPct val="100000"/>
              </a:lnSpc>
              <a:spcBef>
                <a:spcPts val="0"/>
              </a:spcBef>
              <a:spcAft>
                <a:spcPts val="0"/>
              </a:spcAft>
              <a:buClrTx/>
              <a:buSzTx/>
              <a:buFont typeface="Arial" panose="020B0604020202020204" pitchFamily="34" charset="0"/>
              <a:buChar char="•"/>
              <a:tabLst/>
              <a:defRPr sz="3348">
                <a:solidFill>
                  <a:srgbClr val="FFFFFF"/>
                </a:solidFill>
                <a:effectLst>
                  <a:outerShdw blurRad="47244" dist="11811" dir="13860000" rotWithShape="0">
                    <a:srgbClr val="000000">
                      <a:alpha val="20000"/>
                    </a:srgbClr>
                  </a:outerShdw>
                </a:effectLst>
              </a:defRPr>
            </a:pPr>
            <a:endParaRPr kumimoji="0" lang="en-US" sz="2800" b="0" i="0" u="none" strike="noStrike" kern="1200" cap="none" spc="0" normalizeH="0" baseline="0" noProof="0" dirty="0">
              <a:ln>
                <a:noFill/>
              </a:ln>
              <a:solidFill>
                <a:prstClr val="white"/>
              </a:solidFill>
              <a:effectLst>
                <a:outerShdw blurRad="47244" dist="11811" dir="13860000" rotWithShape="0">
                  <a:srgbClr val="000000">
                    <a:alpha val="20000"/>
                  </a:srgbClr>
                </a:outerShdw>
              </a:effectLst>
              <a:uLnTx/>
              <a:uFillTx/>
              <a:latin typeface="Arial Narrow" panose="020B0606020202030204" pitchFamily="34" charset="0"/>
            </a:endParaRPr>
          </a:p>
          <a:p>
            <a:pPr marL="457200" marR="0" lvl="0" indent="-457200" algn="l" defTabSz="318896" rtl="0" eaLnBrk="1" fontAlgn="auto" latinLnBrk="0" hangingPunct="1">
              <a:lnSpc>
                <a:spcPct val="100000"/>
              </a:lnSpc>
              <a:spcBef>
                <a:spcPts val="0"/>
              </a:spcBef>
              <a:spcAft>
                <a:spcPts val="0"/>
              </a:spcAft>
              <a:buClrTx/>
              <a:buSzTx/>
              <a:buFont typeface="Arial" panose="020B0604020202020204" pitchFamily="34" charset="0"/>
              <a:buChar char="•"/>
              <a:tabLst/>
              <a:defRPr sz="3348">
                <a:solidFill>
                  <a:srgbClr val="FFFFFF"/>
                </a:solidFill>
                <a:effectLst>
                  <a:outerShdw blurRad="47244" dist="11811" dir="13860000" rotWithShape="0">
                    <a:srgbClr val="000000">
                      <a:alpha val="20000"/>
                    </a:srgbClr>
                  </a:outerShdw>
                </a:effectLst>
              </a:defRPr>
            </a:pPr>
            <a:r>
              <a:rPr kumimoji="0" lang="en-US" sz="2800" b="0" i="0" u="none" strike="noStrike" kern="1200" cap="none" spc="0" normalizeH="0" baseline="0" noProof="0" dirty="0">
                <a:ln>
                  <a:noFill/>
                </a:ln>
                <a:solidFill>
                  <a:srgbClr val="FFFF00"/>
                </a:solidFill>
                <a:effectLst>
                  <a:outerShdw blurRad="47244" dist="11811" dir="13860000" rotWithShape="0">
                    <a:srgbClr val="000000">
                      <a:alpha val="20000"/>
                    </a:srgbClr>
                  </a:outerShdw>
                </a:effectLst>
                <a:uLnTx/>
                <a:uFillTx/>
                <a:latin typeface="Arial Narrow" panose="020B0606020202030204" pitchFamily="34" charset="0"/>
              </a:rPr>
              <a:t>70%</a:t>
            </a:r>
            <a:r>
              <a:rPr kumimoji="0" lang="en-US" sz="2800" b="0" i="0" u="none" strike="noStrike" kern="1200" cap="none" spc="0" normalizeH="0" baseline="0" noProof="0" dirty="0">
                <a:ln>
                  <a:noFill/>
                </a:ln>
                <a:solidFill>
                  <a:prstClr val="white"/>
                </a:solidFill>
                <a:effectLst>
                  <a:outerShdw blurRad="47244" dist="11811" dir="13860000" rotWithShape="0">
                    <a:srgbClr val="000000">
                      <a:alpha val="20000"/>
                    </a:srgbClr>
                  </a:outerShdw>
                </a:effectLst>
                <a:uLnTx/>
                <a:uFillTx/>
                <a:latin typeface="Arial Narrow" panose="020B0606020202030204" pitchFamily="34" charset="0"/>
              </a:rPr>
              <a:t> Formally Recognize Members Time and Talent </a:t>
            </a:r>
            <a:r>
              <a:rPr lang="en-US" sz="2800" dirty="0">
                <a:solidFill>
                  <a:prstClr val="white"/>
                </a:solidFill>
                <a:effectLst>
                  <a:outerShdw blurRad="47244" dist="11811" dir="13860000" rotWithShape="0">
                    <a:srgbClr val="000000">
                      <a:alpha val="20000"/>
                    </a:srgbClr>
                  </a:outerShdw>
                </a:effectLst>
                <a:latin typeface="Arial Narrow" panose="020B0606020202030204" pitchFamily="34" charset="0"/>
              </a:rPr>
              <a:t>C</a:t>
            </a:r>
            <a:r>
              <a:rPr kumimoji="0" lang="en-US" sz="2800" b="0" i="0" u="none" strike="noStrike" kern="1200" cap="none" spc="0" normalizeH="0" baseline="0" noProof="0" dirty="0" err="1">
                <a:ln>
                  <a:noFill/>
                </a:ln>
                <a:solidFill>
                  <a:prstClr val="white"/>
                </a:solidFill>
                <a:effectLst>
                  <a:outerShdw blurRad="47244" dist="11811" dir="13860000" rotWithShape="0">
                    <a:srgbClr val="000000">
                      <a:alpha val="20000"/>
                    </a:srgbClr>
                  </a:outerShdw>
                </a:effectLst>
                <a:uLnTx/>
                <a:uFillTx/>
                <a:latin typeface="Arial Narrow" panose="020B0606020202030204" pitchFamily="34" charset="0"/>
              </a:rPr>
              <a:t>ontributions</a:t>
            </a:r>
            <a:endParaRPr kumimoji="0" lang="en-US" sz="2800" b="0" i="0" u="none" strike="noStrike" kern="1200" cap="none" spc="0" normalizeH="0" baseline="0" noProof="0" dirty="0">
              <a:ln>
                <a:noFill/>
              </a:ln>
              <a:solidFill>
                <a:prstClr val="white"/>
              </a:solidFill>
              <a:effectLst>
                <a:outerShdw blurRad="47244" dist="11811" dir="13860000" rotWithShape="0">
                  <a:srgbClr val="000000">
                    <a:alpha val="20000"/>
                  </a:srgbClr>
                </a:outerShdw>
              </a:effectLst>
              <a:uLnTx/>
              <a:uFillTx/>
              <a:latin typeface="Arial Narrow" panose="020B060602020203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600" b="0" i="0" u="none" strike="noStrike" kern="1200" cap="none" spc="0" normalizeH="0" baseline="0" noProof="0" dirty="0">
              <a:ln>
                <a:noFill/>
              </a:ln>
              <a:solidFill>
                <a:prstClr val="white"/>
              </a:solidFill>
              <a:effectLst/>
              <a:uLnTx/>
              <a:uFillTx/>
              <a:latin typeface="Arial Narrow" panose="020B0606020202030204" pitchFamily="34" charset="0"/>
              <a:ea typeface="Arial" charset="0"/>
              <a:cs typeface="Arial"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600" b="0" i="0" u="none" strike="noStrike" kern="1200" cap="none" spc="0" normalizeH="0" baseline="0" noProof="0" dirty="0">
              <a:ln>
                <a:noFill/>
              </a:ln>
              <a:solidFill>
                <a:prstClr val="white"/>
              </a:solidFill>
              <a:effectLst/>
              <a:uLnTx/>
              <a:uFillTx/>
              <a:latin typeface="Arial Narrow" panose="020B0606020202030204" pitchFamily="34" charset="0"/>
              <a:ea typeface="Arial" charset="0"/>
              <a:cs typeface="Arial" charset="0"/>
            </a:endParaRPr>
          </a:p>
          <a:p>
            <a:pPr marL="0" marR="0" lvl="0" indent="0" algn="l" defTabSz="685800" rtl="0" eaLnBrk="1" fontAlgn="base" latinLnBrk="0" hangingPunct="1">
              <a:lnSpc>
                <a:spcPct val="90000"/>
              </a:lnSpc>
              <a:spcBef>
                <a:spcPts val="750"/>
              </a:spcBef>
              <a:spcAft>
                <a:spcPts val="0"/>
              </a:spcAft>
              <a:buClrTx/>
              <a:buSzTx/>
              <a:buFont typeface="Arial" panose="020B0604020202020204" pitchFamily="34" charset="0"/>
              <a:buNone/>
              <a:tabLst/>
              <a:defRPr/>
            </a:pPr>
            <a:endParaRPr kumimoji="0" lang="en-US" sz="26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9310895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948431D-CD26-6848-A57E-A80F99BD45D8}"/>
              </a:ext>
            </a:extLst>
          </p:cNvPr>
          <p:cNvSpPr txBox="1"/>
          <p:nvPr/>
        </p:nvSpPr>
        <p:spPr>
          <a:xfrm>
            <a:off x="489435" y="853693"/>
            <a:ext cx="11303980" cy="4801314"/>
          </a:xfrm>
          <a:prstGeom prst="rect">
            <a:avLst/>
          </a:prstGeom>
          <a:noFill/>
        </p:spPr>
        <p:txBody>
          <a:bodyPr wrap="square" rtlCol="0">
            <a:spAutoFit/>
          </a:bodyPr>
          <a:lstStyle/>
          <a:p>
            <a:r>
              <a:rPr lang="en-US" sz="3600" dirty="0"/>
              <a:t>VIDEO: Engaging Members with Fun &amp; Flexibility! </a:t>
            </a:r>
            <a:r>
              <a:rPr lang="en-CA" sz="1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endParaRPr lang="en-CA"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hlinkClick r:id="rId3"/>
            </a:endParaRPr>
          </a:p>
          <a:p>
            <a:endParaRPr lang="en-CA" sz="1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a:endParaRPr>
          </a:p>
          <a:p>
            <a:r>
              <a:rPr lang="en-US" dirty="0">
                <a:hlinkClick r:id="rId4"/>
              </a:rPr>
              <a:t>https://www.youtube.com/watch?v=RZP4a7wHUxM&amp;list=PLGunX5-Uh7ZN-kEywsRRuQBb-mxq12bno&amp;index=7&amp;pp=iAQB</a:t>
            </a:r>
            <a:endParaRPr lang="en-US" dirty="0"/>
          </a:p>
          <a:p>
            <a:endParaRPr lang="en-US" dirty="0"/>
          </a:p>
          <a:p>
            <a:r>
              <a:rPr lang="en-US" sz="3600" dirty="0"/>
              <a:t>Patricia Johnson</a:t>
            </a:r>
          </a:p>
          <a:p>
            <a:r>
              <a:rPr lang="en-US" sz="3600" dirty="0"/>
              <a:t>Buffalo Sunrise, New York USA</a:t>
            </a:r>
          </a:p>
          <a:p>
            <a:endParaRPr lang="en-US" sz="3600" dirty="0"/>
          </a:p>
          <a:p>
            <a:r>
              <a:rPr lang="en-US" sz="3600" dirty="0"/>
              <a:t>3 min 17 secs</a:t>
            </a:r>
          </a:p>
          <a:p>
            <a:endParaRPr lang="en-US" dirty="0"/>
          </a:p>
          <a:p>
            <a:endParaRPr lang="en-US" dirty="0"/>
          </a:p>
        </p:txBody>
      </p:sp>
    </p:spTree>
    <p:extLst>
      <p:ext uri="{BB962C8B-B14F-4D97-AF65-F5344CB8AC3E}">
        <p14:creationId xmlns:p14="http://schemas.microsoft.com/office/powerpoint/2010/main" val="6126825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72A96EC-D908-A300-776E-030BD6717D3C}"/>
              </a:ext>
            </a:extLst>
          </p:cNvPr>
          <p:cNvSpPr/>
          <p:nvPr/>
        </p:nvSpPr>
        <p:spPr>
          <a:xfrm>
            <a:off x="627321" y="135242"/>
            <a:ext cx="1265274" cy="13692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D371F28-69BE-20DE-6A6C-183379F4014E}"/>
              </a:ext>
            </a:extLst>
          </p:cNvPr>
          <p:cNvSpPr/>
          <p:nvPr/>
        </p:nvSpPr>
        <p:spPr>
          <a:xfrm>
            <a:off x="627320" y="1200150"/>
            <a:ext cx="7021255" cy="10487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2AB05EC7-9B94-EF01-D75F-0298E059480B}"/>
              </a:ext>
            </a:extLst>
          </p:cNvPr>
          <p:cNvSpPr/>
          <p:nvPr/>
        </p:nvSpPr>
        <p:spPr>
          <a:xfrm>
            <a:off x="7812466" y="453730"/>
            <a:ext cx="5730949" cy="5195717"/>
          </a:xfrm>
          <a:prstGeom prst="ellipse">
            <a:avLst/>
          </a:prstGeom>
          <a:solidFill>
            <a:srgbClr val="F9A73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
            <a:extLst>
              <a:ext uri="{FF2B5EF4-FFF2-40B4-BE49-F238E27FC236}">
                <a16:creationId xmlns:a16="http://schemas.microsoft.com/office/drawing/2014/main" id="{E6D9E01C-4C51-2305-BE21-C19D40114162}"/>
              </a:ext>
            </a:extLst>
          </p:cNvPr>
          <p:cNvSpPr txBox="1">
            <a:spLocks/>
          </p:cNvSpPr>
          <p:nvPr/>
        </p:nvSpPr>
        <p:spPr>
          <a:xfrm>
            <a:off x="474920" y="-115140"/>
            <a:ext cx="9621580" cy="851297"/>
          </a:xfrm>
          <a:prstGeom prst="rect">
            <a:avLst/>
          </a:prstGeom>
          <a:ln>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rgbClr val="17458F"/>
              </a:solidFill>
            </a:endParaRPr>
          </a:p>
          <a:p>
            <a:pPr marL="0" indent="0">
              <a:buNone/>
            </a:pPr>
            <a:r>
              <a:rPr lang="en-US" sz="4800" b="1" dirty="0">
                <a:solidFill>
                  <a:srgbClr val="17458F"/>
                </a:solidFill>
                <a:latin typeface="Arial Narrow" panose="020B0606020202030204" pitchFamily="34" charset="0"/>
              </a:rPr>
              <a:t>DYNAMIC, MEANINGFUL SERVICE </a:t>
            </a:r>
          </a:p>
        </p:txBody>
      </p:sp>
      <p:sp>
        <p:nvSpPr>
          <p:cNvPr id="11" name="Rectangle 10">
            <a:extLst>
              <a:ext uri="{FF2B5EF4-FFF2-40B4-BE49-F238E27FC236}">
                <a16:creationId xmlns:a16="http://schemas.microsoft.com/office/drawing/2014/main" id="{0D5FE252-B50C-E1FE-943C-8FD8657FF099}"/>
              </a:ext>
            </a:extLst>
          </p:cNvPr>
          <p:cNvSpPr/>
          <p:nvPr/>
        </p:nvSpPr>
        <p:spPr>
          <a:xfrm>
            <a:off x="621998" y="1534741"/>
            <a:ext cx="10169827" cy="1028273"/>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solidFill>
                  <a:schemeClr val="bg1"/>
                </a:solidFill>
                <a:latin typeface="Arial Narrow" panose="020B0606020202030204" pitchFamily="34" charset="0"/>
              </a:rPr>
              <a:t>“SIGNATURE” PROJECTS &amp; FUNDRAISERS</a:t>
            </a:r>
          </a:p>
        </p:txBody>
      </p:sp>
      <p:sp>
        <p:nvSpPr>
          <p:cNvPr id="12" name="Rectangle 11">
            <a:extLst>
              <a:ext uri="{FF2B5EF4-FFF2-40B4-BE49-F238E27FC236}">
                <a16:creationId xmlns:a16="http://schemas.microsoft.com/office/drawing/2014/main" id="{B169C5FC-C9F7-DA5B-7171-EA996B7AFCA7}"/>
              </a:ext>
            </a:extLst>
          </p:cNvPr>
          <p:cNvSpPr/>
          <p:nvPr/>
        </p:nvSpPr>
        <p:spPr>
          <a:xfrm>
            <a:off x="621999" y="2876328"/>
            <a:ext cx="10169826" cy="886047"/>
          </a:xfrm>
          <a:prstGeom prst="rect">
            <a:avLst/>
          </a:prstGeom>
          <a:solidFill>
            <a:schemeClr val="accent1">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137160" rIns="91440" bIns="45720" rtlCol="0" anchor="ctr"/>
          <a:lstStyle/>
          <a:p>
            <a:pPr>
              <a:lnSpc>
                <a:spcPct val="80000"/>
              </a:lnSpc>
            </a:pPr>
            <a:r>
              <a:rPr lang="en-US" sz="4000" dirty="0">
                <a:latin typeface="Arial Narrow"/>
              </a:rPr>
              <a:t>INCLUDING COMMUNITY MEMBERS</a:t>
            </a:r>
          </a:p>
        </p:txBody>
      </p:sp>
      <p:sp>
        <p:nvSpPr>
          <p:cNvPr id="14" name="Rectangle 13">
            <a:extLst>
              <a:ext uri="{FF2B5EF4-FFF2-40B4-BE49-F238E27FC236}">
                <a16:creationId xmlns:a16="http://schemas.microsoft.com/office/drawing/2014/main" id="{B908A3B0-8B56-A395-C2CD-DE5C0D1911CB}"/>
              </a:ext>
            </a:extLst>
          </p:cNvPr>
          <p:cNvSpPr/>
          <p:nvPr/>
        </p:nvSpPr>
        <p:spPr>
          <a:xfrm>
            <a:off x="621998" y="4018539"/>
            <a:ext cx="10169826" cy="1028273"/>
          </a:xfrm>
          <a:prstGeom prst="rect">
            <a:avLst/>
          </a:prstGeom>
          <a:solidFill>
            <a:schemeClr val="accent1">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137160" rIns="91440" bIns="45720" rtlCol="0" anchor="ctr"/>
          <a:lstStyle/>
          <a:p>
            <a:pPr>
              <a:lnSpc>
                <a:spcPct val="80000"/>
              </a:lnSpc>
            </a:pPr>
            <a:r>
              <a:rPr lang="en-US" sz="4000" dirty="0">
                <a:latin typeface="Arial Narrow"/>
              </a:rPr>
              <a:t>ONGOING, ACTIVE SERVICE</a:t>
            </a:r>
          </a:p>
        </p:txBody>
      </p:sp>
    </p:spTree>
    <p:extLst>
      <p:ext uri="{BB962C8B-B14F-4D97-AF65-F5344CB8AC3E}">
        <p14:creationId xmlns:p14="http://schemas.microsoft.com/office/powerpoint/2010/main" val="3884860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a:extLst>
              <a:ext uri="{FF2B5EF4-FFF2-40B4-BE49-F238E27FC236}">
                <a16:creationId xmlns:a16="http://schemas.microsoft.com/office/drawing/2014/main" id="{5292303B-FCA8-322A-6347-681BABD10CE1}"/>
              </a:ext>
            </a:extLst>
          </p:cNvPr>
          <p:cNvSpPr txBox="1">
            <a:spLocks/>
          </p:cNvSpPr>
          <p:nvPr/>
        </p:nvSpPr>
        <p:spPr>
          <a:xfrm>
            <a:off x="-1" y="0"/>
            <a:ext cx="12192001" cy="1543049"/>
          </a:xfrm>
          <a:prstGeom prst="rect">
            <a:avLst/>
          </a:prstGeom>
          <a:solidFill>
            <a:schemeClr val="accent1">
              <a:lumMod val="75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 name="Text Placeholder 4">
            <a:extLst>
              <a:ext uri="{FF2B5EF4-FFF2-40B4-BE49-F238E27FC236}">
                <a16:creationId xmlns:a16="http://schemas.microsoft.com/office/drawing/2014/main" id="{E26C4A81-A6F7-B827-7EC7-3D83BD2C8E0C}"/>
              </a:ext>
            </a:extLst>
          </p:cNvPr>
          <p:cNvSpPr txBox="1">
            <a:spLocks/>
          </p:cNvSpPr>
          <p:nvPr/>
        </p:nvSpPr>
        <p:spPr>
          <a:xfrm>
            <a:off x="314326" y="2265267"/>
            <a:ext cx="3476623" cy="282368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5400" b="1" dirty="0">
                <a:solidFill>
                  <a:srgbClr val="17458F"/>
                </a:solidFill>
              </a:rPr>
              <a:t>86%</a:t>
            </a:r>
          </a:p>
          <a:p>
            <a:pPr marL="0" indent="0" algn="ctr">
              <a:lnSpc>
                <a:spcPct val="100000"/>
              </a:lnSpc>
              <a:buFont typeface="Arial" panose="020B0604020202020204" pitchFamily="34" charset="0"/>
              <a:buNone/>
            </a:pPr>
            <a:r>
              <a:rPr lang="en-US" sz="4000" dirty="0">
                <a:solidFill>
                  <a:srgbClr val="58585A"/>
                </a:solidFill>
                <a:latin typeface="Arial Narrow"/>
              </a:rPr>
              <a:t>Have a repeating ‘signature’ project every year</a:t>
            </a:r>
            <a:endParaRPr lang="en-US" sz="4000" b="1" dirty="0">
              <a:solidFill>
                <a:srgbClr val="01B4E7"/>
              </a:solidFill>
              <a:latin typeface="Arial" panose="020B0604020202020204"/>
              <a:cs typeface="Arial" panose="020B0604020202020204"/>
            </a:endParaRPr>
          </a:p>
        </p:txBody>
      </p:sp>
      <p:cxnSp>
        <p:nvCxnSpPr>
          <p:cNvPr id="4" name="Straight Connector 3">
            <a:extLst>
              <a:ext uri="{FF2B5EF4-FFF2-40B4-BE49-F238E27FC236}">
                <a16:creationId xmlns:a16="http://schemas.microsoft.com/office/drawing/2014/main" id="{F5FEB64D-B6B7-6C76-A533-4091C204569E}"/>
              </a:ext>
            </a:extLst>
          </p:cNvPr>
          <p:cNvCxnSpPr>
            <a:cxnSpLocks/>
          </p:cNvCxnSpPr>
          <p:nvPr/>
        </p:nvCxnSpPr>
        <p:spPr>
          <a:xfrm>
            <a:off x="3957390" y="2006672"/>
            <a:ext cx="0" cy="3641653"/>
          </a:xfrm>
          <a:prstGeom prst="line">
            <a:avLst/>
          </a:prstGeom>
          <a:ln w="63500">
            <a:solidFill>
              <a:srgbClr val="FFC000"/>
            </a:solidFill>
          </a:ln>
        </p:spPr>
        <p:style>
          <a:lnRef idx="3">
            <a:schemeClr val="accent3"/>
          </a:lnRef>
          <a:fillRef idx="0">
            <a:schemeClr val="accent3"/>
          </a:fillRef>
          <a:effectRef idx="2">
            <a:schemeClr val="accent3"/>
          </a:effectRef>
          <a:fontRef idx="minor">
            <a:schemeClr val="tx1"/>
          </a:fontRef>
        </p:style>
      </p:cxnSp>
      <p:sp>
        <p:nvSpPr>
          <p:cNvPr id="6" name="Text Placeholder 4">
            <a:extLst>
              <a:ext uri="{FF2B5EF4-FFF2-40B4-BE49-F238E27FC236}">
                <a16:creationId xmlns:a16="http://schemas.microsoft.com/office/drawing/2014/main" id="{4CB40A53-95FE-F837-7B80-7CA15CB73F3C}"/>
              </a:ext>
            </a:extLst>
          </p:cNvPr>
          <p:cNvSpPr txBox="1">
            <a:spLocks/>
          </p:cNvSpPr>
          <p:nvPr/>
        </p:nvSpPr>
        <p:spPr>
          <a:xfrm>
            <a:off x="8496303" y="2261505"/>
            <a:ext cx="3381371" cy="2528548"/>
          </a:xfrm>
          <a:prstGeom prst="rect">
            <a:avLst/>
          </a:prstGeom>
        </p:spPr>
        <p:txBody>
          <a:bodyPr vert="horz" lIns="68580" tIns="34290" rIns="68580" bIns="34290" rtlCol="0" anchor="t">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6400" b="1" dirty="0">
                <a:solidFill>
                  <a:srgbClr val="17458F"/>
                </a:solidFill>
              </a:rPr>
              <a:t>83%</a:t>
            </a:r>
          </a:p>
          <a:p>
            <a:pPr marL="0" indent="0" algn="ctr" defTabSz="685800">
              <a:lnSpc>
                <a:spcPct val="100000"/>
              </a:lnSpc>
              <a:spcBef>
                <a:spcPts val="750"/>
              </a:spcBef>
              <a:buNone/>
              <a:defRPr/>
            </a:pPr>
            <a:r>
              <a:rPr lang="en-US" sz="4000" dirty="0">
                <a:solidFill>
                  <a:srgbClr val="58585A"/>
                </a:solidFill>
                <a:latin typeface="Arial Narrow"/>
              </a:rPr>
              <a:t>Have a repeating ‘signature’ fundraiser every year</a:t>
            </a:r>
            <a:endParaRPr kumimoji="0" lang="en-US" sz="4000" b="1" i="0" u="none" strike="noStrike" kern="1200" cap="none" spc="0" normalizeH="0" baseline="0" noProof="0" dirty="0">
              <a:ln>
                <a:noFill/>
              </a:ln>
              <a:solidFill>
                <a:srgbClr val="01B4E7"/>
              </a:solidFill>
              <a:effectLst/>
              <a:uLnTx/>
              <a:uFillTx/>
              <a:latin typeface="Arial Narrow" panose="020B0606020202030204" pitchFamily="34" charset="0"/>
            </a:endParaRPr>
          </a:p>
        </p:txBody>
      </p:sp>
      <p:cxnSp>
        <p:nvCxnSpPr>
          <p:cNvPr id="7" name="Straight Connector 6">
            <a:extLst>
              <a:ext uri="{FF2B5EF4-FFF2-40B4-BE49-F238E27FC236}">
                <a16:creationId xmlns:a16="http://schemas.microsoft.com/office/drawing/2014/main" id="{99B0383B-4431-FBDE-E6F4-ED4BBC62E227}"/>
              </a:ext>
            </a:extLst>
          </p:cNvPr>
          <p:cNvCxnSpPr>
            <a:cxnSpLocks/>
          </p:cNvCxnSpPr>
          <p:nvPr/>
        </p:nvCxnSpPr>
        <p:spPr>
          <a:xfrm>
            <a:off x="8289182" y="2006672"/>
            <a:ext cx="0" cy="3641653"/>
          </a:xfrm>
          <a:prstGeom prst="line">
            <a:avLst/>
          </a:prstGeom>
          <a:ln w="63500">
            <a:solidFill>
              <a:srgbClr val="FFC000"/>
            </a:solidFill>
          </a:ln>
        </p:spPr>
        <p:style>
          <a:lnRef idx="3">
            <a:schemeClr val="accent3"/>
          </a:lnRef>
          <a:fillRef idx="0">
            <a:schemeClr val="accent3"/>
          </a:fillRef>
          <a:effectRef idx="2">
            <a:schemeClr val="accent3"/>
          </a:effectRef>
          <a:fontRef idx="minor">
            <a:schemeClr val="tx1"/>
          </a:fontRef>
        </p:style>
      </p:cxnSp>
      <p:sp>
        <p:nvSpPr>
          <p:cNvPr id="8" name="TextBox 7">
            <a:extLst>
              <a:ext uri="{FF2B5EF4-FFF2-40B4-BE49-F238E27FC236}">
                <a16:creationId xmlns:a16="http://schemas.microsoft.com/office/drawing/2014/main" id="{D37C2221-2C71-A9EB-DC22-7B48326991BB}"/>
              </a:ext>
            </a:extLst>
          </p:cNvPr>
          <p:cNvSpPr txBox="1"/>
          <p:nvPr/>
        </p:nvSpPr>
        <p:spPr>
          <a:xfrm>
            <a:off x="1304925" y="108210"/>
            <a:ext cx="9934574" cy="1323439"/>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4000" b="1" dirty="0">
                <a:solidFill>
                  <a:prstClr val="white"/>
                </a:solidFill>
                <a:latin typeface="Arial" panose="020B0604020202020204"/>
              </a:rPr>
              <a:t>“SIGNATURE” SERVICE PROJECTS &amp; FUNDRAISERS </a:t>
            </a:r>
            <a:r>
              <a:rPr lang="en-US" sz="2800" b="1" dirty="0">
                <a:solidFill>
                  <a:prstClr val="white"/>
                </a:solidFill>
                <a:latin typeface="Arial" panose="020B0604020202020204"/>
              </a:rPr>
              <a:t>(&gt;50% Member Involvement) </a:t>
            </a:r>
            <a:endParaRPr kumimoji="0" lang="en-US" sz="2800" b="1"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9" name="Picture 8" descr="A picture containing person, floor&#10;&#10;Description automatically generated">
            <a:extLst>
              <a:ext uri="{FF2B5EF4-FFF2-40B4-BE49-F238E27FC236}">
                <a16:creationId xmlns:a16="http://schemas.microsoft.com/office/drawing/2014/main" id="{B522C798-E7B4-447F-736F-4E828D7B131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25149"/>
          <a:stretch/>
        </p:blipFill>
        <p:spPr>
          <a:xfrm>
            <a:off x="4092375" y="2301288"/>
            <a:ext cx="4061822" cy="3270837"/>
          </a:xfrm>
          <a:prstGeom prst="rect">
            <a:avLst/>
          </a:prstGeom>
        </p:spPr>
      </p:pic>
    </p:spTree>
    <p:extLst>
      <p:ext uri="{BB962C8B-B14F-4D97-AF65-F5344CB8AC3E}">
        <p14:creationId xmlns:p14="http://schemas.microsoft.com/office/powerpoint/2010/main" val="3812233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a:extLst>
              <a:ext uri="{FF2B5EF4-FFF2-40B4-BE49-F238E27FC236}">
                <a16:creationId xmlns:a16="http://schemas.microsoft.com/office/drawing/2014/main" id="{5292303B-FCA8-322A-6347-681BABD10CE1}"/>
              </a:ext>
            </a:extLst>
          </p:cNvPr>
          <p:cNvSpPr txBox="1">
            <a:spLocks/>
          </p:cNvSpPr>
          <p:nvPr/>
        </p:nvSpPr>
        <p:spPr>
          <a:xfrm>
            <a:off x="-1" y="0"/>
            <a:ext cx="12192001" cy="1543049"/>
          </a:xfrm>
          <a:prstGeom prst="rect">
            <a:avLst/>
          </a:prstGeom>
          <a:solidFill>
            <a:schemeClr val="accent1">
              <a:lumMod val="75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a:ea typeface="+mn-ea"/>
                <a:cs typeface="+mn-cs"/>
              </a:rPr>
              <a:t>INCLUDE COMMUNITY MEMBERS</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sz="4000" dirty="0">
                <a:solidFill>
                  <a:prstClr val="white"/>
                </a:solidFill>
                <a:latin typeface="Arial" panose="020B0604020202020204"/>
              </a:rPr>
              <a:t>“The Secret Sauce”</a:t>
            </a:r>
            <a:endParaRPr kumimoji="0" lang="en-US" sz="4000" b="1"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 name="Text Placeholder 4">
            <a:extLst>
              <a:ext uri="{FF2B5EF4-FFF2-40B4-BE49-F238E27FC236}">
                <a16:creationId xmlns:a16="http://schemas.microsoft.com/office/drawing/2014/main" id="{E26C4A81-A6F7-B827-7EC7-3D83BD2C8E0C}"/>
              </a:ext>
            </a:extLst>
          </p:cNvPr>
          <p:cNvSpPr txBox="1">
            <a:spLocks/>
          </p:cNvSpPr>
          <p:nvPr/>
        </p:nvSpPr>
        <p:spPr>
          <a:xfrm>
            <a:off x="175781" y="2134062"/>
            <a:ext cx="3476623" cy="282368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5400" b="1" dirty="0">
                <a:solidFill>
                  <a:srgbClr val="17458F"/>
                </a:solidFill>
              </a:rPr>
              <a:t>87%</a:t>
            </a:r>
          </a:p>
          <a:p>
            <a:pPr marL="0" indent="0" algn="ctr">
              <a:lnSpc>
                <a:spcPct val="100000"/>
              </a:lnSpc>
              <a:buFont typeface="Arial" panose="020B0604020202020204" pitchFamily="34" charset="0"/>
              <a:buNone/>
            </a:pPr>
            <a:r>
              <a:rPr lang="en-US" sz="4000" dirty="0">
                <a:solidFill>
                  <a:srgbClr val="58585A"/>
                </a:solidFill>
                <a:latin typeface="Arial Narrow"/>
              </a:rPr>
              <a:t>Invite community members to projects and fundraisers</a:t>
            </a:r>
            <a:endParaRPr lang="en-US" sz="4000" b="1" dirty="0">
              <a:solidFill>
                <a:srgbClr val="01B4E7"/>
              </a:solidFill>
              <a:latin typeface="Arial" panose="020B0604020202020204"/>
              <a:cs typeface="Arial" panose="020B0604020202020204"/>
            </a:endParaRPr>
          </a:p>
        </p:txBody>
      </p:sp>
      <p:cxnSp>
        <p:nvCxnSpPr>
          <p:cNvPr id="4" name="Straight Connector 3">
            <a:extLst>
              <a:ext uri="{FF2B5EF4-FFF2-40B4-BE49-F238E27FC236}">
                <a16:creationId xmlns:a16="http://schemas.microsoft.com/office/drawing/2014/main" id="{F5FEB64D-B6B7-6C76-A533-4091C204569E}"/>
              </a:ext>
            </a:extLst>
          </p:cNvPr>
          <p:cNvCxnSpPr>
            <a:cxnSpLocks/>
          </p:cNvCxnSpPr>
          <p:nvPr/>
        </p:nvCxnSpPr>
        <p:spPr>
          <a:xfrm>
            <a:off x="3818844" y="2006672"/>
            <a:ext cx="0" cy="3641653"/>
          </a:xfrm>
          <a:prstGeom prst="line">
            <a:avLst/>
          </a:prstGeom>
          <a:ln w="63500">
            <a:solidFill>
              <a:srgbClr val="FFC000"/>
            </a:solidFill>
          </a:ln>
        </p:spPr>
        <p:style>
          <a:lnRef idx="3">
            <a:schemeClr val="accent3"/>
          </a:lnRef>
          <a:fillRef idx="0">
            <a:schemeClr val="accent3"/>
          </a:fillRef>
          <a:effectRef idx="2">
            <a:schemeClr val="accent3"/>
          </a:effectRef>
          <a:fontRef idx="minor">
            <a:schemeClr val="tx1"/>
          </a:fontRef>
        </p:style>
      </p:cxnSp>
      <p:sp>
        <p:nvSpPr>
          <p:cNvPr id="6" name="Text Placeholder 4">
            <a:extLst>
              <a:ext uri="{FF2B5EF4-FFF2-40B4-BE49-F238E27FC236}">
                <a16:creationId xmlns:a16="http://schemas.microsoft.com/office/drawing/2014/main" id="{4CB40A53-95FE-F837-7B80-7CA15CB73F3C}"/>
              </a:ext>
            </a:extLst>
          </p:cNvPr>
          <p:cNvSpPr txBox="1">
            <a:spLocks/>
          </p:cNvSpPr>
          <p:nvPr/>
        </p:nvSpPr>
        <p:spPr>
          <a:xfrm>
            <a:off x="8715379" y="2265267"/>
            <a:ext cx="3162295" cy="2916333"/>
          </a:xfrm>
          <a:prstGeom prst="rect">
            <a:avLst/>
          </a:prstGeom>
        </p:spPr>
        <p:txBody>
          <a:bodyPr vert="horz" lIns="68580" tIns="34290" rIns="68580" bIns="34290" rtlCol="0" anchor="t">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8600" b="1" dirty="0">
                <a:solidFill>
                  <a:srgbClr val="17458F"/>
                </a:solidFill>
              </a:rPr>
              <a:t>67%</a:t>
            </a:r>
          </a:p>
          <a:p>
            <a:pPr marL="0" indent="0" algn="ctr" defTabSz="685800">
              <a:lnSpc>
                <a:spcPct val="100000"/>
              </a:lnSpc>
              <a:spcBef>
                <a:spcPts val="750"/>
              </a:spcBef>
              <a:buNone/>
              <a:defRPr/>
            </a:pPr>
            <a:r>
              <a:rPr lang="en-US" sz="5700" dirty="0">
                <a:solidFill>
                  <a:srgbClr val="58585A"/>
                </a:solidFill>
                <a:latin typeface="Arial Narrow"/>
              </a:rPr>
              <a:t>Hold one or more events to attract new members</a:t>
            </a:r>
            <a:endParaRPr kumimoji="0" lang="en-US" sz="5700" b="1" i="0" u="none" strike="noStrike" kern="1200" cap="none" spc="0" normalizeH="0" baseline="0" noProof="0" dirty="0">
              <a:ln>
                <a:noFill/>
              </a:ln>
              <a:solidFill>
                <a:srgbClr val="01B4E7"/>
              </a:solidFill>
              <a:effectLst/>
              <a:uLnTx/>
              <a:uFillTx/>
              <a:latin typeface="Arial Narrow" panose="020B0606020202030204" pitchFamily="34" charset="0"/>
            </a:endParaRPr>
          </a:p>
        </p:txBody>
      </p:sp>
      <p:cxnSp>
        <p:nvCxnSpPr>
          <p:cNvPr id="7" name="Straight Connector 6">
            <a:extLst>
              <a:ext uri="{FF2B5EF4-FFF2-40B4-BE49-F238E27FC236}">
                <a16:creationId xmlns:a16="http://schemas.microsoft.com/office/drawing/2014/main" id="{99B0383B-4431-FBDE-E6F4-ED4BBC62E227}"/>
              </a:ext>
            </a:extLst>
          </p:cNvPr>
          <p:cNvCxnSpPr>
            <a:cxnSpLocks/>
          </p:cNvCxnSpPr>
          <p:nvPr/>
        </p:nvCxnSpPr>
        <p:spPr>
          <a:xfrm>
            <a:off x="8538564" y="2006672"/>
            <a:ext cx="0" cy="3641653"/>
          </a:xfrm>
          <a:prstGeom prst="line">
            <a:avLst/>
          </a:prstGeom>
          <a:ln w="63500">
            <a:solidFill>
              <a:srgbClr val="FFC000"/>
            </a:solidFill>
          </a:ln>
        </p:spPr>
        <p:style>
          <a:lnRef idx="3">
            <a:schemeClr val="accent3"/>
          </a:lnRef>
          <a:fillRef idx="0">
            <a:schemeClr val="accent3"/>
          </a:fillRef>
          <a:effectRef idx="2">
            <a:schemeClr val="accent3"/>
          </a:effectRef>
          <a:fontRef idx="minor">
            <a:schemeClr val="tx1"/>
          </a:fontRef>
        </p:style>
      </p:cxnSp>
      <p:pic>
        <p:nvPicPr>
          <p:cNvPr id="9" name="Picture 8">
            <a:extLst>
              <a:ext uri="{FF2B5EF4-FFF2-40B4-BE49-F238E27FC236}">
                <a16:creationId xmlns:a16="http://schemas.microsoft.com/office/drawing/2014/main" id="{6C1C2A3C-2E6D-886C-0FFC-FB506E1CC8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5659" y="2265267"/>
            <a:ext cx="4376463" cy="2917642"/>
          </a:xfrm>
          <a:prstGeom prst="rect">
            <a:avLst/>
          </a:prstGeom>
        </p:spPr>
      </p:pic>
    </p:spTree>
    <p:extLst>
      <p:ext uri="{BB962C8B-B14F-4D97-AF65-F5344CB8AC3E}">
        <p14:creationId xmlns:p14="http://schemas.microsoft.com/office/powerpoint/2010/main" val="3674612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7">
            <a:extLst>
              <a:ext uri="{FF2B5EF4-FFF2-40B4-BE49-F238E27FC236}">
                <a16:creationId xmlns:a16="http://schemas.microsoft.com/office/drawing/2014/main" id="{66295F72-56AF-981D-8449-8ACFD84F498E}"/>
              </a:ext>
            </a:extLst>
          </p:cNvPr>
          <p:cNvSpPr txBox="1">
            <a:spLocks/>
          </p:cNvSpPr>
          <p:nvPr/>
        </p:nvSpPr>
        <p:spPr>
          <a:xfrm>
            <a:off x="4965430" y="629268"/>
            <a:ext cx="6838643" cy="128616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lIns="91440" tIns="45720" rIns="91440" bIns="45720" numCol="1" spcCol="0" rtlCol="0" fromWordArt="0" anchor="ctr" anchorCtr="0" forceAA="0" compatLnSpc="1">
            <a:prstTxWarp prst="textNoShape">
              <a:avLst/>
            </a:prstTxWarp>
            <a:normAutofit lnSpcReduction="10000"/>
          </a:bodyPr>
          <a:lstStyle>
            <a:lvl1pPr algn="l" defTabSz="914400" rtl="0" eaLnBrk="1" latinLnBrk="0" hangingPunct="1">
              <a:lnSpc>
                <a:spcPct val="90000"/>
              </a:lnSpc>
              <a:spcBef>
                <a:spcPct val="0"/>
              </a:spcBef>
              <a:buNone/>
              <a:defRPr sz="4400" b="1"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fontAlgn="auto">
              <a:spcAft>
                <a:spcPts val="600"/>
              </a:spcAft>
              <a:buClrTx/>
              <a:buSzTx/>
              <a:tabLst/>
              <a:defRPr/>
            </a:pPr>
            <a:r>
              <a:rPr lang="en-US" sz="4800" dirty="0">
                <a:solidFill>
                  <a:schemeClr val="bg1"/>
                </a:solidFill>
                <a:latin typeface="+mj-lt"/>
                <a:ea typeface="+mj-ea"/>
                <a:cs typeface="+mj-cs"/>
              </a:rPr>
              <a:t>ONGOING, ACTIVE SERVICE</a:t>
            </a:r>
            <a:endParaRPr kumimoji="0" lang="en-US" sz="4800" i="0" u="none" strike="noStrike" cap="none" spc="0" normalizeH="0" baseline="0" noProof="0" dirty="0">
              <a:ln>
                <a:noFill/>
              </a:ln>
              <a:solidFill>
                <a:schemeClr val="bg1"/>
              </a:solidFill>
              <a:effectLst/>
              <a:uLnTx/>
              <a:uFillTx/>
              <a:latin typeface="+mj-lt"/>
              <a:ea typeface="+mj-ea"/>
              <a:cs typeface="+mj-cs"/>
            </a:endParaRPr>
          </a:p>
        </p:txBody>
      </p:sp>
      <p:sp>
        <p:nvSpPr>
          <p:cNvPr id="5" name="Text Placeholder 4">
            <a:extLst>
              <a:ext uri="{FF2B5EF4-FFF2-40B4-BE49-F238E27FC236}">
                <a16:creationId xmlns:a16="http://schemas.microsoft.com/office/drawing/2014/main" id="{ACB16E84-A560-93B1-548A-DFDFDA6BFC25}"/>
              </a:ext>
            </a:extLst>
          </p:cNvPr>
          <p:cNvSpPr txBox="1">
            <a:spLocks/>
          </p:cNvSpPr>
          <p:nvPr/>
        </p:nvSpPr>
        <p:spPr>
          <a:xfrm>
            <a:off x="4965431" y="2438400"/>
            <a:ext cx="6586489" cy="37854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fontAlgn="auto">
              <a:spcBef>
                <a:spcPts val="750"/>
              </a:spcBef>
              <a:spcAft>
                <a:spcPts val="0"/>
              </a:spcAft>
              <a:buClrTx/>
              <a:buSzTx/>
              <a:buNone/>
              <a:tabLst/>
              <a:defRPr/>
            </a:pPr>
            <a:r>
              <a:rPr lang="en-US" sz="4400" b="1" dirty="0">
                <a:solidFill>
                  <a:schemeClr val="accent1">
                    <a:lumMod val="75000"/>
                  </a:schemeClr>
                </a:solidFill>
              </a:rPr>
              <a:t>78% </a:t>
            </a:r>
            <a:r>
              <a:rPr lang="en-US" sz="4400" dirty="0"/>
              <a:t>Had 4 or more Service Projects during the year</a:t>
            </a:r>
          </a:p>
          <a:p>
            <a:pPr marL="0" indent="0">
              <a:buNone/>
            </a:pPr>
            <a:endParaRPr lang="en-US" sz="4400" b="1" dirty="0"/>
          </a:p>
          <a:p>
            <a:pPr marL="0" indent="0">
              <a:buNone/>
            </a:pPr>
            <a:r>
              <a:rPr lang="en-US" sz="4400" b="1" dirty="0"/>
              <a:t>40% had 10 or more!</a:t>
            </a:r>
          </a:p>
          <a:p>
            <a:pPr marL="0" marR="0" lvl="0" fontAlgn="auto">
              <a:spcBef>
                <a:spcPts val="750"/>
              </a:spcBef>
              <a:spcAft>
                <a:spcPts val="0"/>
              </a:spcAft>
              <a:buClrTx/>
              <a:buSzTx/>
              <a:tabLst/>
              <a:defRPr/>
            </a:pPr>
            <a:endParaRPr lang="en-US" sz="4400" dirty="0"/>
          </a:p>
        </p:txBody>
      </p:sp>
      <p:pic>
        <p:nvPicPr>
          <p:cNvPr id="10" name="Picture 9" descr="A picture containing text, person, family&#10;&#10;Description automatically generated">
            <a:extLst>
              <a:ext uri="{FF2B5EF4-FFF2-40B4-BE49-F238E27FC236}">
                <a16:creationId xmlns:a16="http://schemas.microsoft.com/office/drawing/2014/main" id="{2B7F53F9-2445-B727-5B82-7D5EF9DEAF9A}"/>
              </a:ext>
            </a:extLst>
          </p:cNvPr>
          <p:cNvPicPr>
            <a:picLocks noChangeAspect="1"/>
          </p:cNvPicPr>
          <p:nvPr/>
        </p:nvPicPr>
        <p:blipFill rotWithShape="1">
          <a:blip r:embed="rId3"/>
          <a:srcRect t="1248" r="2" b="2"/>
          <a:stretch/>
        </p:blipFill>
        <p:spPr>
          <a:xfrm>
            <a:off x="20" y="10"/>
            <a:ext cx="4635571" cy="6857990"/>
          </a:xfrm>
          <a:prstGeom prst="rect">
            <a:avLst/>
          </a:prstGeom>
          <a:effectLst/>
        </p:spPr>
      </p:pic>
      <p:cxnSp>
        <p:nvCxnSpPr>
          <p:cNvPr id="20" name="Straight Connector 1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7076C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3805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A81F5B6-1847-A44C-B5A3-58BAC28FAC9C}"/>
              </a:ext>
            </a:extLst>
          </p:cNvPr>
          <p:cNvSpPr txBox="1"/>
          <p:nvPr/>
        </p:nvSpPr>
        <p:spPr>
          <a:xfrm>
            <a:off x="252046" y="1683868"/>
            <a:ext cx="11687907" cy="3816429"/>
          </a:xfrm>
          <a:prstGeom prst="rect">
            <a:avLst/>
          </a:prstGeom>
          <a:noFill/>
        </p:spPr>
        <p:txBody>
          <a:bodyPr wrap="square" rtlCol="0">
            <a:spAutoFit/>
          </a:bodyPr>
          <a:lstStyle/>
          <a:p>
            <a:r>
              <a:rPr lang="en-US" sz="3200" dirty="0"/>
              <a:t>Video: Service Matters</a:t>
            </a:r>
          </a:p>
          <a:p>
            <a:endParaRPr lang="en-US" sz="3200" dirty="0"/>
          </a:p>
          <a:p>
            <a:r>
              <a:rPr lang="en-CA"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hlinkClick r:id="rId3"/>
              </a:rPr>
              <a:t>https://www.youtube.com/watch?v=nEplgkEeprk&amp;list=PLGunX5-Uh7ZN-kEywsRRuQBb-mxq12bno&amp;index=9&amp;pp=iAQB</a:t>
            </a:r>
          </a:p>
          <a:p>
            <a:endParaRPr lang="en-US" sz="3200" dirty="0"/>
          </a:p>
          <a:p>
            <a:r>
              <a:rPr lang="en-US" sz="3200" dirty="0"/>
              <a:t>Dave </a:t>
            </a:r>
            <a:r>
              <a:rPr lang="en-US" sz="3200" dirty="0" err="1"/>
              <a:t>Schwickerath</a:t>
            </a:r>
            <a:r>
              <a:rPr lang="en-US" sz="3200" dirty="0"/>
              <a:t> </a:t>
            </a:r>
          </a:p>
          <a:p>
            <a:r>
              <a:rPr lang="en-US" sz="3200" dirty="0"/>
              <a:t>Rotary Club North Cobb County, Georgia USA</a:t>
            </a:r>
          </a:p>
          <a:p>
            <a:endParaRPr lang="en-US" sz="3200" dirty="0"/>
          </a:p>
          <a:p>
            <a:r>
              <a:rPr lang="en-US" sz="3200" dirty="0"/>
              <a:t>2 min 35 secs</a:t>
            </a:r>
          </a:p>
        </p:txBody>
      </p:sp>
    </p:spTree>
    <p:extLst>
      <p:ext uri="{BB962C8B-B14F-4D97-AF65-F5344CB8AC3E}">
        <p14:creationId xmlns:p14="http://schemas.microsoft.com/office/powerpoint/2010/main" val="24348704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C67B5BE-BD54-D746-B7E0-B0091B753DA5}"/>
              </a:ext>
            </a:extLst>
          </p:cNvPr>
          <p:cNvPicPr>
            <a:picLocks noChangeAspect="1"/>
          </p:cNvPicPr>
          <p:nvPr/>
        </p:nvPicPr>
        <p:blipFill rotWithShape="1">
          <a:blip r:embed="rId3"/>
          <a:srcRect t="6002" r="1" b="1"/>
          <a:stretch/>
        </p:blipFill>
        <p:spPr>
          <a:xfrm>
            <a:off x="457200" y="457200"/>
            <a:ext cx="11277600" cy="5943600"/>
          </a:xfrm>
          <a:prstGeom prst="rect">
            <a:avLst/>
          </a:prstGeom>
        </p:spPr>
      </p:pic>
    </p:spTree>
    <p:extLst>
      <p:ext uri="{BB962C8B-B14F-4D97-AF65-F5344CB8AC3E}">
        <p14:creationId xmlns:p14="http://schemas.microsoft.com/office/powerpoint/2010/main" val="24049663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72A96EC-D908-A300-776E-030BD6717D3C}"/>
              </a:ext>
            </a:extLst>
          </p:cNvPr>
          <p:cNvSpPr/>
          <p:nvPr/>
        </p:nvSpPr>
        <p:spPr>
          <a:xfrm>
            <a:off x="627321" y="135242"/>
            <a:ext cx="1265274" cy="13692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D371F28-69BE-20DE-6A6C-183379F4014E}"/>
              </a:ext>
            </a:extLst>
          </p:cNvPr>
          <p:cNvSpPr/>
          <p:nvPr/>
        </p:nvSpPr>
        <p:spPr>
          <a:xfrm>
            <a:off x="627320" y="1200150"/>
            <a:ext cx="7021255" cy="10487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2AB05EC7-9B94-EF01-D75F-0298E059480B}"/>
              </a:ext>
            </a:extLst>
          </p:cNvPr>
          <p:cNvSpPr/>
          <p:nvPr/>
        </p:nvSpPr>
        <p:spPr>
          <a:xfrm>
            <a:off x="7812466" y="453730"/>
            <a:ext cx="5730949" cy="5195717"/>
          </a:xfrm>
          <a:prstGeom prst="ellipse">
            <a:avLst/>
          </a:prstGeom>
          <a:solidFill>
            <a:srgbClr val="F9A73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
            <a:extLst>
              <a:ext uri="{FF2B5EF4-FFF2-40B4-BE49-F238E27FC236}">
                <a16:creationId xmlns:a16="http://schemas.microsoft.com/office/drawing/2014/main" id="{E6D9E01C-4C51-2305-BE21-C19D40114162}"/>
              </a:ext>
            </a:extLst>
          </p:cNvPr>
          <p:cNvSpPr txBox="1">
            <a:spLocks/>
          </p:cNvSpPr>
          <p:nvPr/>
        </p:nvSpPr>
        <p:spPr>
          <a:xfrm>
            <a:off x="474920" y="-115140"/>
            <a:ext cx="9621580" cy="851297"/>
          </a:xfrm>
          <a:prstGeom prst="rect">
            <a:avLst/>
          </a:prstGeom>
          <a:ln>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rgbClr val="17458F"/>
              </a:solidFill>
            </a:endParaRPr>
          </a:p>
          <a:p>
            <a:pPr marL="0" indent="0">
              <a:buNone/>
            </a:pPr>
            <a:r>
              <a:rPr lang="en-US" sz="4800" b="1" dirty="0">
                <a:solidFill>
                  <a:srgbClr val="17458F"/>
                </a:solidFill>
                <a:latin typeface="Arial Narrow" panose="020B0606020202030204" pitchFamily="34" charset="0"/>
              </a:rPr>
              <a:t>STRONG PUBLIC IMAGE </a:t>
            </a:r>
          </a:p>
        </p:txBody>
      </p:sp>
      <p:sp>
        <p:nvSpPr>
          <p:cNvPr id="11" name="Rectangle 10">
            <a:extLst>
              <a:ext uri="{FF2B5EF4-FFF2-40B4-BE49-F238E27FC236}">
                <a16:creationId xmlns:a16="http://schemas.microsoft.com/office/drawing/2014/main" id="{0D5FE252-B50C-E1FE-943C-8FD8657FF099}"/>
              </a:ext>
            </a:extLst>
          </p:cNvPr>
          <p:cNvSpPr/>
          <p:nvPr/>
        </p:nvSpPr>
        <p:spPr>
          <a:xfrm>
            <a:off x="621998" y="1534741"/>
            <a:ext cx="6665493" cy="1028273"/>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solidFill>
                  <a:schemeClr val="bg1"/>
                </a:solidFill>
                <a:latin typeface="Arial Narrow" panose="020B0606020202030204" pitchFamily="34" charset="0"/>
              </a:rPr>
              <a:t>ACTIVE USE OF MEDIA TOOLS</a:t>
            </a:r>
          </a:p>
        </p:txBody>
      </p:sp>
      <p:sp>
        <p:nvSpPr>
          <p:cNvPr id="12" name="Rectangle 11">
            <a:extLst>
              <a:ext uri="{FF2B5EF4-FFF2-40B4-BE49-F238E27FC236}">
                <a16:creationId xmlns:a16="http://schemas.microsoft.com/office/drawing/2014/main" id="{B169C5FC-C9F7-DA5B-7171-EA996B7AFCA7}"/>
              </a:ext>
            </a:extLst>
          </p:cNvPr>
          <p:cNvSpPr/>
          <p:nvPr/>
        </p:nvSpPr>
        <p:spPr>
          <a:xfrm>
            <a:off x="621999" y="2876328"/>
            <a:ext cx="6665492" cy="1199361"/>
          </a:xfrm>
          <a:prstGeom prst="rect">
            <a:avLst/>
          </a:prstGeom>
          <a:solidFill>
            <a:schemeClr val="accent1">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137160" rIns="91440" bIns="45720" rtlCol="0" anchor="ctr"/>
          <a:lstStyle/>
          <a:p>
            <a:pPr>
              <a:lnSpc>
                <a:spcPct val="80000"/>
              </a:lnSpc>
            </a:pPr>
            <a:r>
              <a:rPr lang="en-US" sz="4000" dirty="0">
                <a:latin typeface="Arial Narrow"/>
              </a:rPr>
              <a:t>FOCUS ON MEMBER ATTRACTION</a:t>
            </a:r>
          </a:p>
        </p:txBody>
      </p:sp>
      <p:pic>
        <p:nvPicPr>
          <p:cNvPr id="7" name="Picture 6" descr="Picture 7">
            <a:extLst>
              <a:ext uri="{FF2B5EF4-FFF2-40B4-BE49-F238E27FC236}">
                <a16:creationId xmlns:a16="http://schemas.microsoft.com/office/drawing/2014/main" id="{D94FA564-C17A-CF4F-5E0E-0ECEA4A4F319}"/>
              </a:ext>
            </a:extLst>
          </p:cNvPr>
          <p:cNvPicPr>
            <a:picLocks noChangeAspect="1"/>
          </p:cNvPicPr>
          <p:nvPr/>
        </p:nvPicPr>
        <p:blipFill>
          <a:blip r:embed="rId3"/>
          <a:srcRect l="19973" t="18406" r="21738" b="8695"/>
          <a:stretch>
            <a:fillRect/>
          </a:stretch>
        </p:blipFill>
        <p:spPr>
          <a:xfrm>
            <a:off x="7689888" y="1252588"/>
            <a:ext cx="4001959" cy="2768771"/>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5C2BF7BA-0FAE-630C-731C-9B253267FC96}"/>
              </a:ext>
            </a:extLst>
          </p:cNvPr>
          <p:cNvSpPr txBox="1"/>
          <p:nvPr/>
        </p:nvSpPr>
        <p:spPr>
          <a:xfrm>
            <a:off x="2602580" y="4897526"/>
            <a:ext cx="7493920" cy="707886"/>
          </a:xfrm>
          <a:prstGeom prst="rect">
            <a:avLst/>
          </a:prstGeom>
          <a:noFill/>
        </p:spPr>
        <p:txBody>
          <a:bodyPr wrap="square" rtlCol="0">
            <a:spAutoFit/>
          </a:bodyPr>
          <a:lstStyle/>
          <a:p>
            <a:r>
              <a:rPr lang="en-US" sz="4000" dirty="0">
                <a:latin typeface="Arial Narrow" panose="020B0606020202030204" pitchFamily="34" charset="0"/>
              </a:rPr>
              <a:t>It’s not just doing, it’s being seen doing!</a:t>
            </a:r>
          </a:p>
        </p:txBody>
      </p:sp>
    </p:spTree>
    <p:extLst>
      <p:ext uri="{BB962C8B-B14F-4D97-AF65-F5344CB8AC3E}">
        <p14:creationId xmlns:p14="http://schemas.microsoft.com/office/powerpoint/2010/main" val="2039634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a:extLst>
              <a:ext uri="{FF2B5EF4-FFF2-40B4-BE49-F238E27FC236}">
                <a16:creationId xmlns:a16="http://schemas.microsoft.com/office/drawing/2014/main" id="{BF0CEA79-59C4-C511-A238-C3E84CCF02F0}"/>
              </a:ext>
            </a:extLst>
          </p:cNvPr>
          <p:cNvSpPr txBox="1">
            <a:spLocks/>
          </p:cNvSpPr>
          <p:nvPr/>
        </p:nvSpPr>
        <p:spPr>
          <a:xfrm>
            <a:off x="0" y="11909"/>
            <a:ext cx="12192000" cy="1616865"/>
          </a:xfrm>
          <a:prstGeom prst="rect">
            <a:avLst/>
          </a:prstGeom>
          <a:solidFill>
            <a:schemeClr val="accent1">
              <a:lumMod val="75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l" defTabSz="685800" rtl="0" eaLnBrk="1" fontAlgn="auto" latinLnBrk="0" hangingPunct="1">
              <a:lnSpc>
                <a:spcPct val="90000"/>
              </a:lnSpc>
              <a:spcBef>
                <a:spcPct val="0"/>
              </a:spcBef>
              <a:spcAft>
                <a:spcPts val="0"/>
              </a:spcAft>
              <a:buClrTx/>
              <a:buSzTx/>
              <a:buFontTx/>
              <a:buNone/>
              <a:tabLst/>
              <a:defRPr/>
            </a:pPr>
            <a:endParaRPr kumimoji="0" lang="en-US" sz="3300" b="1"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 name="TextBox 2">
            <a:extLst>
              <a:ext uri="{FF2B5EF4-FFF2-40B4-BE49-F238E27FC236}">
                <a16:creationId xmlns:a16="http://schemas.microsoft.com/office/drawing/2014/main" id="{75AD51A1-FBCE-6544-B776-188280C8961D}"/>
              </a:ext>
            </a:extLst>
          </p:cNvPr>
          <p:cNvSpPr txBox="1"/>
          <p:nvPr/>
        </p:nvSpPr>
        <p:spPr>
          <a:xfrm>
            <a:off x="234967" y="240428"/>
            <a:ext cx="11722066" cy="923330"/>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5400" b="1" dirty="0">
                <a:solidFill>
                  <a:prstClr val="white"/>
                </a:solidFill>
                <a:effectLst>
                  <a:outerShdw blurRad="38100" dist="38100" dir="2700000" algn="tl">
                    <a:srgbClr val="000000">
                      <a:alpha val="43137"/>
                    </a:srgbClr>
                  </a:outerShdw>
                </a:effectLst>
                <a:latin typeface="Arial" panose="020B0604020202020204"/>
              </a:rPr>
              <a:t>ACTIVE USE OF MEDIA TOOLS</a:t>
            </a:r>
            <a:endPar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a:endParaRPr>
          </a:p>
        </p:txBody>
      </p:sp>
      <p:sp>
        <p:nvSpPr>
          <p:cNvPr id="4" name="Text Placeholder 4">
            <a:extLst>
              <a:ext uri="{FF2B5EF4-FFF2-40B4-BE49-F238E27FC236}">
                <a16:creationId xmlns:a16="http://schemas.microsoft.com/office/drawing/2014/main" id="{AEB8FDDC-3BF8-174A-3D01-429EFD87993C}"/>
              </a:ext>
            </a:extLst>
          </p:cNvPr>
          <p:cNvSpPr txBox="1">
            <a:spLocks/>
          </p:cNvSpPr>
          <p:nvPr/>
        </p:nvSpPr>
        <p:spPr>
          <a:xfrm>
            <a:off x="1063430" y="2367372"/>
            <a:ext cx="2425781" cy="3814353"/>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5800" b="1" dirty="0">
                <a:solidFill>
                  <a:srgbClr val="17458F"/>
                </a:solidFill>
              </a:rPr>
              <a:t>95%</a:t>
            </a:r>
          </a:p>
          <a:p>
            <a:pPr marL="0" indent="0" algn="ctr">
              <a:lnSpc>
                <a:spcPct val="100000"/>
              </a:lnSpc>
              <a:buFont typeface="Arial" panose="020B0604020202020204" pitchFamily="34" charset="0"/>
              <a:buNone/>
            </a:pPr>
            <a:r>
              <a:rPr lang="en-US" sz="4000" dirty="0">
                <a:solidFill>
                  <a:srgbClr val="58585A"/>
                </a:solidFill>
                <a:latin typeface="Arial Narrow"/>
              </a:rPr>
              <a:t>Use Facebook</a:t>
            </a:r>
          </a:p>
          <a:p>
            <a:pPr marL="0" indent="0" algn="ctr">
              <a:buFont typeface="Arial" panose="020B0604020202020204" pitchFamily="34" charset="0"/>
              <a:buNone/>
            </a:pPr>
            <a:r>
              <a:rPr lang="en-US" sz="5800" b="1" dirty="0">
                <a:solidFill>
                  <a:srgbClr val="17458F"/>
                </a:solidFill>
              </a:rPr>
              <a:t>21%</a:t>
            </a:r>
          </a:p>
          <a:p>
            <a:pPr marL="0" indent="0" algn="ctr">
              <a:lnSpc>
                <a:spcPct val="100000"/>
              </a:lnSpc>
              <a:buFont typeface="Arial" panose="020B0604020202020204" pitchFamily="34" charset="0"/>
              <a:buNone/>
            </a:pPr>
            <a:r>
              <a:rPr lang="en-US" sz="4700" dirty="0">
                <a:solidFill>
                  <a:srgbClr val="58585A"/>
                </a:solidFill>
                <a:latin typeface="Arial Narrow"/>
              </a:rPr>
              <a:t>Use Instagram</a:t>
            </a:r>
            <a:endParaRPr lang="en-US" sz="4700" b="1" dirty="0">
              <a:solidFill>
                <a:srgbClr val="01B4E7"/>
              </a:solidFill>
              <a:latin typeface="Arial" panose="020B0604020202020204"/>
              <a:cs typeface="Arial" panose="020B0604020202020204"/>
            </a:endParaRPr>
          </a:p>
          <a:p>
            <a:pPr marL="0" indent="0" algn="ctr">
              <a:lnSpc>
                <a:spcPct val="100000"/>
              </a:lnSpc>
              <a:buFont typeface="Arial" panose="020B0604020202020204" pitchFamily="34" charset="0"/>
              <a:buNone/>
            </a:pPr>
            <a:endParaRPr lang="en-US" b="1" dirty="0">
              <a:solidFill>
                <a:srgbClr val="01B4E7"/>
              </a:solidFill>
              <a:latin typeface="Arial" panose="020B0604020202020204"/>
              <a:cs typeface="Arial" panose="020B0604020202020204"/>
            </a:endParaRPr>
          </a:p>
        </p:txBody>
      </p:sp>
      <p:cxnSp>
        <p:nvCxnSpPr>
          <p:cNvPr id="5" name="Straight Connector 4">
            <a:extLst>
              <a:ext uri="{FF2B5EF4-FFF2-40B4-BE49-F238E27FC236}">
                <a16:creationId xmlns:a16="http://schemas.microsoft.com/office/drawing/2014/main" id="{53452519-F213-DD68-41ED-A6BC9B730BB7}"/>
              </a:ext>
            </a:extLst>
          </p:cNvPr>
          <p:cNvCxnSpPr>
            <a:cxnSpLocks/>
          </p:cNvCxnSpPr>
          <p:nvPr/>
        </p:nvCxnSpPr>
        <p:spPr>
          <a:xfrm>
            <a:off x="4293081" y="2186396"/>
            <a:ext cx="0" cy="3814353"/>
          </a:xfrm>
          <a:prstGeom prst="line">
            <a:avLst/>
          </a:prstGeom>
          <a:ln w="63500">
            <a:solidFill>
              <a:srgbClr val="FFC000"/>
            </a:solidFill>
          </a:ln>
        </p:spPr>
        <p:style>
          <a:lnRef idx="3">
            <a:schemeClr val="accent3"/>
          </a:lnRef>
          <a:fillRef idx="0">
            <a:schemeClr val="accent3"/>
          </a:fillRef>
          <a:effectRef idx="2">
            <a:schemeClr val="accent3"/>
          </a:effectRef>
          <a:fontRef idx="minor">
            <a:schemeClr val="tx1"/>
          </a:fontRef>
        </p:style>
      </p:cxnSp>
      <p:sp>
        <p:nvSpPr>
          <p:cNvPr id="6" name="Text Placeholder 4">
            <a:extLst>
              <a:ext uri="{FF2B5EF4-FFF2-40B4-BE49-F238E27FC236}">
                <a16:creationId xmlns:a16="http://schemas.microsoft.com/office/drawing/2014/main" id="{7154E73D-FDDE-DB47-4B1D-1A70310AFC76}"/>
              </a:ext>
            </a:extLst>
          </p:cNvPr>
          <p:cNvSpPr txBox="1">
            <a:spLocks/>
          </p:cNvSpPr>
          <p:nvPr/>
        </p:nvSpPr>
        <p:spPr>
          <a:xfrm>
            <a:off x="4578463" y="2367372"/>
            <a:ext cx="3052696" cy="2676417"/>
          </a:xfrm>
          <a:prstGeom prst="rect">
            <a:avLst/>
          </a:prstGeom>
        </p:spPr>
        <p:txBody>
          <a:bodyPr vert="horz" lIns="68580" tIns="34290" rIns="68580" bIns="3429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5400" b="1" dirty="0">
                <a:solidFill>
                  <a:srgbClr val="17458F"/>
                </a:solidFill>
              </a:rPr>
              <a:t>77%</a:t>
            </a:r>
          </a:p>
          <a:p>
            <a:pPr marL="0" indent="0" algn="ctr" defTabSz="685800">
              <a:lnSpc>
                <a:spcPct val="100000"/>
              </a:lnSpc>
              <a:spcBef>
                <a:spcPts val="750"/>
              </a:spcBef>
              <a:buNone/>
              <a:defRPr/>
            </a:pPr>
            <a:r>
              <a:rPr lang="en-US" sz="4000" dirty="0">
                <a:solidFill>
                  <a:srgbClr val="58585A"/>
                </a:solidFill>
                <a:latin typeface="Arial Narrow"/>
              </a:rPr>
              <a:t>Use Their Club Website</a:t>
            </a:r>
            <a:endParaRPr lang="en-US" sz="4000" i="0" u="none" strike="noStrike" kern="1200" cap="none" spc="0" normalizeH="0" baseline="0" noProof="0" dirty="0">
              <a:ln>
                <a:noFill/>
              </a:ln>
              <a:solidFill>
                <a:srgbClr val="58585A"/>
              </a:solidFill>
              <a:effectLst/>
              <a:uLnTx/>
              <a:uFillTx/>
              <a:latin typeface="Arial Narrow" panose="020B0606020202030204" pitchFamily="34" charset="0"/>
            </a:endParaRPr>
          </a:p>
        </p:txBody>
      </p:sp>
      <p:cxnSp>
        <p:nvCxnSpPr>
          <p:cNvPr id="7" name="Straight Connector 6">
            <a:extLst>
              <a:ext uri="{FF2B5EF4-FFF2-40B4-BE49-F238E27FC236}">
                <a16:creationId xmlns:a16="http://schemas.microsoft.com/office/drawing/2014/main" id="{FB46A28A-958E-5461-D603-1A2FD9E02073}"/>
              </a:ext>
            </a:extLst>
          </p:cNvPr>
          <p:cNvCxnSpPr>
            <a:cxnSpLocks/>
          </p:cNvCxnSpPr>
          <p:nvPr/>
        </p:nvCxnSpPr>
        <p:spPr>
          <a:xfrm>
            <a:off x="7916541" y="2186396"/>
            <a:ext cx="0" cy="3814353"/>
          </a:xfrm>
          <a:prstGeom prst="line">
            <a:avLst/>
          </a:prstGeom>
          <a:ln w="63500">
            <a:solidFill>
              <a:srgbClr val="FFC000"/>
            </a:solidFill>
          </a:ln>
        </p:spPr>
        <p:style>
          <a:lnRef idx="3">
            <a:schemeClr val="accent3"/>
          </a:lnRef>
          <a:fillRef idx="0">
            <a:schemeClr val="accent3"/>
          </a:fillRef>
          <a:effectRef idx="2">
            <a:schemeClr val="accent3"/>
          </a:effectRef>
          <a:fontRef idx="minor">
            <a:schemeClr val="tx1"/>
          </a:fontRef>
        </p:style>
      </p:cxnSp>
      <p:sp>
        <p:nvSpPr>
          <p:cNvPr id="8" name="Text Placeholder 4">
            <a:extLst>
              <a:ext uri="{FF2B5EF4-FFF2-40B4-BE49-F238E27FC236}">
                <a16:creationId xmlns:a16="http://schemas.microsoft.com/office/drawing/2014/main" id="{9EE8ECCA-0688-2B96-358E-B4268095880C}"/>
              </a:ext>
            </a:extLst>
          </p:cNvPr>
          <p:cNvSpPr txBox="1">
            <a:spLocks/>
          </p:cNvSpPr>
          <p:nvPr/>
        </p:nvSpPr>
        <p:spPr>
          <a:xfrm>
            <a:off x="8911088" y="2367372"/>
            <a:ext cx="2343530" cy="2528548"/>
          </a:xfrm>
          <a:prstGeom prst="rect">
            <a:avLst/>
          </a:prstGeom>
        </p:spPr>
        <p:txBody>
          <a:bodyPr vert="horz" lIns="68580" tIns="34290" rIns="68580" bIns="3429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5400" b="1" dirty="0">
                <a:solidFill>
                  <a:srgbClr val="17458F"/>
                </a:solidFill>
              </a:rPr>
              <a:t>55%</a:t>
            </a:r>
          </a:p>
          <a:p>
            <a:pPr marL="0" indent="0" algn="ctr" defTabSz="685800">
              <a:lnSpc>
                <a:spcPct val="100000"/>
              </a:lnSpc>
              <a:spcBef>
                <a:spcPts val="750"/>
              </a:spcBef>
              <a:buNone/>
              <a:defRPr/>
            </a:pPr>
            <a:r>
              <a:rPr lang="en-US" sz="4000" dirty="0">
                <a:solidFill>
                  <a:srgbClr val="58585A"/>
                </a:solidFill>
                <a:latin typeface="Arial Narrow"/>
              </a:rPr>
              <a:t>Use Local Print News Outlets</a:t>
            </a:r>
            <a:endParaRPr kumimoji="0" lang="en-US" sz="4000" b="1" i="0" u="none" strike="noStrike" kern="1200" cap="none" spc="0" normalizeH="0" baseline="0" noProof="0" dirty="0">
              <a:ln>
                <a:noFill/>
              </a:ln>
              <a:solidFill>
                <a:srgbClr val="01B4E7"/>
              </a:solidFill>
              <a:effectLst/>
              <a:uLnTx/>
              <a:uFillTx/>
              <a:latin typeface="Arial Narrow" panose="020B0606020202030204" pitchFamily="34" charset="0"/>
            </a:endParaRPr>
          </a:p>
        </p:txBody>
      </p:sp>
    </p:spTree>
    <p:extLst>
      <p:ext uri="{BB962C8B-B14F-4D97-AF65-F5344CB8AC3E}">
        <p14:creationId xmlns:p14="http://schemas.microsoft.com/office/powerpoint/2010/main" val="2021706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a:extLst>
              <a:ext uri="{FF2B5EF4-FFF2-40B4-BE49-F238E27FC236}">
                <a16:creationId xmlns:a16="http://schemas.microsoft.com/office/drawing/2014/main" id="{BF0CEA79-59C4-C511-A238-C3E84CCF02F0}"/>
              </a:ext>
            </a:extLst>
          </p:cNvPr>
          <p:cNvSpPr txBox="1">
            <a:spLocks/>
          </p:cNvSpPr>
          <p:nvPr/>
        </p:nvSpPr>
        <p:spPr>
          <a:xfrm>
            <a:off x="0" y="11909"/>
            <a:ext cx="12192000" cy="1616865"/>
          </a:xfrm>
          <a:prstGeom prst="rect">
            <a:avLst/>
          </a:prstGeom>
          <a:solidFill>
            <a:schemeClr val="accent1">
              <a:lumMod val="75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l" defTabSz="685800" rtl="0" eaLnBrk="1" fontAlgn="auto" latinLnBrk="0" hangingPunct="1">
              <a:lnSpc>
                <a:spcPct val="90000"/>
              </a:lnSpc>
              <a:spcBef>
                <a:spcPct val="0"/>
              </a:spcBef>
              <a:spcAft>
                <a:spcPts val="0"/>
              </a:spcAft>
              <a:buClrTx/>
              <a:buSzTx/>
              <a:buFontTx/>
              <a:buNone/>
              <a:tabLst/>
              <a:defRPr/>
            </a:pPr>
            <a:endParaRPr kumimoji="0" lang="en-US" sz="3300" b="1"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 name="TextBox 2">
            <a:extLst>
              <a:ext uri="{FF2B5EF4-FFF2-40B4-BE49-F238E27FC236}">
                <a16:creationId xmlns:a16="http://schemas.microsoft.com/office/drawing/2014/main" id="{75AD51A1-FBCE-6544-B776-188280C8961D}"/>
              </a:ext>
            </a:extLst>
          </p:cNvPr>
          <p:cNvSpPr txBox="1"/>
          <p:nvPr/>
        </p:nvSpPr>
        <p:spPr>
          <a:xfrm>
            <a:off x="234967" y="72421"/>
            <a:ext cx="11722066" cy="1569660"/>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4800" b="1" dirty="0">
                <a:solidFill>
                  <a:prstClr val="white"/>
                </a:solidFill>
                <a:effectLst>
                  <a:outerShdw blurRad="38100" dist="38100" dir="2700000" algn="tl">
                    <a:srgbClr val="000000">
                      <a:alpha val="43137"/>
                    </a:srgbClr>
                  </a:outerShdw>
                </a:effectLst>
                <a:latin typeface="Arial" panose="020B0604020202020204"/>
              </a:rPr>
              <a:t>USING PUBLIC AWARENESS TO FOCUS ON MEMBER ATTRACTION</a:t>
            </a:r>
            <a:endPar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a:endParaRPr>
          </a:p>
        </p:txBody>
      </p:sp>
      <p:sp>
        <p:nvSpPr>
          <p:cNvPr id="4" name="Text Placeholder 4">
            <a:extLst>
              <a:ext uri="{FF2B5EF4-FFF2-40B4-BE49-F238E27FC236}">
                <a16:creationId xmlns:a16="http://schemas.microsoft.com/office/drawing/2014/main" id="{AEB8FDDC-3BF8-174A-3D01-429EFD87993C}"/>
              </a:ext>
            </a:extLst>
          </p:cNvPr>
          <p:cNvSpPr txBox="1">
            <a:spLocks/>
          </p:cNvSpPr>
          <p:nvPr/>
        </p:nvSpPr>
        <p:spPr>
          <a:xfrm>
            <a:off x="1065963" y="2367372"/>
            <a:ext cx="2425781" cy="381435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5800" b="1" dirty="0">
                <a:solidFill>
                  <a:srgbClr val="17458F"/>
                </a:solidFill>
              </a:rPr>
              <a:t>67%</a:t>
            </a:r>
          </a:p>
          <a:p>
            <a:pPr marL="0" indent="0" algn="ctr">
              <a:lnSpc>
                <a:spcPct val="100000"/>
              </a:lnSpc>
              <a:buFont typeface="Arial" panose="020B0604020202020204" pitchFamily="34" charset="0"/>
              <a:buNone/>
            </a:pPr>
            <a:r>
              <a:rPr lang="en-US" sz="4000" dirty="0">
                <a:solidFill>
                  <a:srgbClr val="58585A"/>
                </a:solidFill>
                <a:latin typeface="Arial Narrow"/>
              </a:rPr>
              <a:t>Hold events to attract new members</a:t>
            </a:r>
            <a:endParaRPr lang="en-US" sz="4700" b="1" dirty="0">
              <a:solidFill>
                <a:srgbClr val="01B4E7"/>
              </a:solidFill>
              <a:latin typeface="Arial" panose="020B0604020202020204"/>
              <a:cs typeface="Arial" panose="020B0604020202020204"/>
            </a:endParaRPr>
          </a:p>
          <a:p>
            <a:pPr marL="0" indent="0" algn="ctr">
              <a:lnSpc>
                <a:spcPct val="100000"/>
              </a:lnSpc>
              <a:buFont typeface="Arial" panose="020B0604020202020204" pitchFamily="34" charset="0"/>
              <a:buNone/>
            </a:pPr>
            <a:endParaRPr lang="en-US" b="1" dirty="0">
              <a:solidFill>
                <a:srgbClr val="01B4E7"/>
              </a:solidFill>
              <a:latin typeface="Arial" panose="020B0604020202020204"/>
              <a:cs typeface="Arial" panose="020B0604020202020204"/>
            </a:endParaRPr>
          </a:p>
        </p:txBody>
      </p:sp>
      <p:cxnSp>
        <p:nvCxnSpPr>
          <p:cNvPr id="5" name="Straight Connector 4">
            <a:extLst>
              <a:ext uri="{FF2B5EF4-FFF2-40B4-BE49-F238E27FC236}">
                <a16:creationId xmlns:a16="http://schemas.microsoft.com/office/drawing/2014/main" id="{53452519-F213-DD68-41ED-A6BC9B730BB7}"/>
              </a:ext>
            </a:extLst>
          </p:cNvPr>
          <p:cNvCxnSpPr>
            <a:cxnSpLocks/>
          </p:cNvCxnSpPr>
          <p:nvPr/>
        </p:nvCxnSpPr>
        <p:spPr>
          <a:xfrm>
            <a:off x="4293081" y="2186396"/>
            <a:ext cx="0" cy="3814353"/>
          </a:xfrm>
          <a:prstGeom prst="line">
            <a:avLst/>
          </a:prstGeom>
          <a:ln w="63500">
            <a:solidFill>
              <a:srgbClr val="FFC000"/>
            </a:solidFill>
          </a:ln>
        </p:spPr>
        <p:style>
          <a:lnRef idx="3">
            <a:schemeClr val="accent3"/>
          </a:lnRef>
          <a:fillRef idx="0">
            <a:schemeClr val="accent3"/>
          </a:fillRef>
          <a:effectRef idx="2">
            <a:schemeClr val="accent3"/>
          </a:effectRef>
          <a:fontRef idx="minor">
            <a:schemeClr val="tx1"/>
          </a:fontRef>
        </p:style>
      </p:cxnSp>
      <p:sp>
        <p:nvSpPr>
          <p:cNvPr id="6" name="Text Placeholder 4">
            <a:extLst>
              <a:ext uri="{FF2B5EF4-FFF2-40B4-BE49-F238E27FC236}">
                <a16:creationId xmlns:a16="http://schemas.microsoft.com/office/drawing/2014/main" id="{7154E73D-FDDE-DB47-4B1D-1A70310AFC76}"/>
              </a:ext>
            </a:extLst>
          </p:cNvPr>
          <p:cNvSpPr txBox="1">
            <a:spLocks/>
          </p:cNvSpPr>
          <p:nvPr/>
        </p:nvSpPr>
        <p:spPr>
          <a:xfrm>
            <a:off x="4578463" y="2367372"/>
            <a:ext cx="3052696" cy="2676417"/>
          </a:xfrm>
          <a:prstGeom prst="rect">
            <a:avLst/>
          </a:prstGeom>
        </p:spPr>
        <p:txBody>
          <a:bodyPr vert="horz" lIns="68580" tIns="34290" rIns="68580" bIns="3429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5400" b="1" dirty="0">
                <a:solidFill>
                  <a:srgbClr val="17458F"/>
                </a:solidFill>
              </a:rPr>
              <a:t>77%</a:t>
            </a:r>
          </a:p>
          <a:p>
            <a:pPr marL="0" indent="0" algn="ctr" defTabSz="685800">
              <a:lnSpc>
                <a:spcPct val="100000"/>
              </a:lnSpc>
              <a:spcBef>
                <a:spcPts val="750"/>
              </a:spcBef>
              <a:buNone/>
              <a:defRPr/>
            </a:pPr>
            <a:r>
              <a:rPr lang="en-US" sz="4000" dirty="0">
                <a:solidFill>
                  <a:srgbClr val="58585A"/>
                </a:solidFill>
                <a:latin typeface="Arial Narrow"/>
              </a:rPr>
              <a:t>Many members sponsor new members</a:t>
            </a:r>
            <a:endParaRPr lang="en-US" sz="4000" i="0" u="none" strike="noStrike" kern="1200" cap="none" spc="0" normalizeH="0" baseline="0" noProof="0" dirty="0">
              <a:ln>
                <a:noFill/>
              </a:ln>
              <a:solidFill>
                <a:srgbClr val="58585A"/>
              </a:solidFill>
              <a:effectLst/>
              <a:uLnTx/>
              <a:uFillTx/>
              <a:latin typeface="Arial Narrow" panose="020B0606020202030204" pitchFamily="34" charset="0"/>
            </a:endParaRPr>
          </a:p>
        </p:txBody>
      </p:sp>
      <p:cxnSp>
        <p:nvCxnSpPr>
          <p:cNvPr id="7" name="Straight Connector 6">
            <a:extLst>
              <a:ext uri="{FF2B5EF4-FFF2-40B4-BE49-F238E27FC236}">
                <a16:creationId xmlns:a16="http://schemas.microsoft.com/office/drawing/2014/main" id="{FB46A28A-958E-5461-D603-1A2FD9E02073}"/>
              </a:ext>
            </a:extLst>
          </p:cNvPr>
          <p:cNvCxnSpPr>
            <a:cxnSpLocks/>
          </p:cNvCxnSpPr>
          <p:nvPr/>
        </p:nvCxnSpPr>
        <p:spPr>
          <a:xfrm>
            <a:off x="7916541" y="2186396"/>
            <a:ext cx="0" cy="3814353"/>
          </a:xfrm>
          <a:prstGeom prst="line">
            <a:avLst/>
          </a:prstGeom>
          <a:ln w="63500">
            <a:solidFill>
              <a:srgbClr val="FFC000"/>
            </a:solidFill>
          </a:ln>
        </p:spPr>
        <p:style>
          <a:lnRef idx="3">
            <a:schemeClr val="accent3"/>
          </a:lnRef>
          <a:fillRef idx="0">
            <a:schemeClr val="accent3"/>
          </a:fillRef>
          <a:effectRef idx="2">
            <a:schemeClr val="accent3"/>
          </a:effectRef>
          <a:fontRef idx="minor">
            <a:schemeClr val="tx1"/>
          </a:fontRef>
        </p:style>
      </p:cxnSp>
      <p:sp>
        <p:nvSpPr>
          <p:cNvPr id="8" name="Text Placeholder 4">
            <a:extLst>
              <a:ext uri="{FF2B5EF4-FFF2-40B4-BE49-F238E27FC236}">
                <a16:creationId xmlns:a16="http://schemas.microsoft.com/office/drawing/2014/main" id="{9EE8ECCA-0688-2B96-358E-B4268095880C}"/>
              </a:ext>
            </a:extLst>
          </p:cNvPr>
          <p:cNvSpPr txBox="1">
            <a:spLocks/>
          </p:cNvSpPr>
          <p:nvPr/>
        </p:nvSpPr>
        <p:spPr>
          <a:xfrm>
            <a:off x="8717879" y="2367372"/>
            <a:ext cx="2536739" cy="3021374"/>
          </a:xfrm>
          <a:prstGeom prst="rect">
            <a:avLst/>
          </a:prstGeom>
        </p:spPr>
        <p:txBody>
          <a:bodyPr vert="horz" lIns="68580" tIns="34290" rIns="68580" bIns="3429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5400" b="1" dirty="0">
                <a:solidFill>
                  <a:srgbClr val="17458F"/>
                </a:solidFill>
              </a:rPr>
              <a:t>87%</a:t>
            </a:r>
          </a:p>
          <a:p>
            <a:pPr marL="0" indent="0" algn="ctr" defTabSz="685800">
              <a:lnSpc>
                <a:spcPct val="100000"/>
              </a:lnSpc>
              <a:spcBef>
                <a:spcPts val="750"/>
              </a:spcBef>
              <a:buNone/>
              <a:defRPr/>
            </a:pPr>
            <a:r>
              <a:rPr lang="en-US" sz="4700" dirty="0">
                <a:solidFill>
                  <a:srgbClr val="58585A"/>
                </a:solidFill>
                <a:latin typeface="Arial Narrow"/>
              </a:rPr>
              <a:t>Invite community members to projects</a:t>
            </a:r>
            <a:endParaRPr kumimoji="0" lang="en-US" sz="4700" b="1" i="0" u="none" strike="noStrike" kern="1200" cap="none" spc="0" normalizeH="0" baseline="0" noProof="0" dirty="0">
              <a:ln>
                <a:noFill/>
              </a:ln>
              <a:solidFill>
                <a:srgbClr val="01B4E7"/>
              </a:solidFill>
              <a:effectLst/>
              <a:uLnTx/>
              <a:uFillTx/>
              <a:latin typeface="Arial Narrow" panose="020B0606020202030204" pitchFamily="34" charset="0"/>
            </a:endParaRPr>
          </a:p>
        </p:txBody>
      </p:sp>
    </p:spTree>
    <p:extLst>
      <p:ext uri="{BB962C8B-B14F-4D97-AF65-F5344CB8AC3E}">
        <p14:creationId xmlns:p14="http://schemas.microsoft.com/office/powerpoint/2010/main" val="3844443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AEB4651-8C68-3049-B6CB-DEF70B014DD3}"/>
              </a:ext>
            </a:extLst>
          </p:cNvPr>
          <p:cNvSpPr txBox="1"/>
          <p:nvPr/>
        </p:nvSpPr>
        <p:spPr>
          <a:xfrm>
            <a:off x="2319998" y="1923276"/>
            <a:ext cx="9508587" cy="3877985"/>
          </a:xfrm>
          <a:prstGeom prst="rect">
            <a:avLst/>
          </a:prstGeom>
          <a:noFill/>
        </p:spPr>
        <p:txBody>
          <a:bodyPr wrap="square" rtlCol="0">
            <a:spAutoFit/>
          </a:bodyPr>
          <a:lstStyle/>
          <a:p>
            <a:r>
              <a:rPr lang="en-US" sz="3200" dirty="0"/>
              <a:t>Video: Getting the Word Out</a:t>
            </a:r>
            <a:r>
              <a:rPr lang="en-CA" sz="1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endParaRPr lang="en-CA"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hlinkClick r:id="rId3"/>
            </a:endParaRPr>
          </a:p>
          <a:p>
            <a:r>
              <a:rPr lang="en-CA"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hlinkClick r:id="rId3"/>
              </a:rPr>
              <a:t>https://www.youtube.com/watch?v=ayIWo95fILg&amp;list=PLGunX5-Uh7ZN-kEywsRRuQBb-mxq12bno&amp;index=11&amp;pp=iAQB</a:t>
            </a:r>
          </a:p>
          <a:p>
            <a:endParaRPr lang="en-US" sz="3200" dirty="0"/>
          </a:p>
          <a:p>
            <a:r>
              <a:rPr lang="en-US" sz="3200" dirty="0"/>
              <a:t>Todd Shepard</a:t>
            </a:r>
          </a:p>
          <a:p>
            <a:r>
              <a:rPr lang="en-US" sz="3200" dirty="0"/>
              <a:t>Tri-Cities Sunrise (Burbank) Washington USA</a:t>
            </a:r>
          </a:p>
          <a:p>
            <a:endParaRPr lang="en-US" sz="3200" dirty="0"/>
          </a:p>
          <a:p>
            <a:r>
              <a:rPr lang="en-US" sz="3200" dirty="0"/>
              <a:t>2 min 25 secs</a:t>
            </a:r>
          </a:p>
        </p:txBody>
      </p:sp>
    </p:spTree>
    <p:extLst>
      <p:ext uri="{BB962C8B-B14F-4D97-AF65-F5344CB8AC3E}">
        <p14:creationId xmlns:p14="http://schemas.microsoft.com/office/powerpoint/2010/main" val="38244601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CE0545D-024F-6E32-2EE2-ACC1D8BC8CD4}"/>
              </a:ext>
            </a:extLst>
          </p:cNvPr>
          <p:cNvSpPr txBox="1">
            <a:spLocks/>
          </p:cNvSpPr>
          <p:nvPr/>
        </p:nvSpPr>
        <p:spPr>
          <a:xfrm>
            <a:off x="474920" y="-115140"/>
            <a:ext cx="7923356" cy="851297"/>
          </a:xfrm>
          <a:prstGeom prst="rect">
            <a:avLst/>
          </a:prstGeom>
          <a:ln>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rgbClr val="17458F"/>
              </a:solidFill>
            </a:endParaRPr>
          </a:p>
          <a:p>
            <a:pPr marL="0" indent="0">
              <a:buNone/>
            </a:pPr>
            <a:r>
              <a:rPr lang="en-US" sz="4800" b="1" dirty="0">
                <a:solidFill>
                  <a:srgbClr val="17458F"/>
                </a:solidFill>
                <a:latin typeface="Arial Narrow" panose="020B0606020202030204" pitchFamily="34" charset="0"/>
              </a:rPr>
              <a:t>DIVERSITY, EQUITY, INCLUSION </a:t>
            </a:r>
          </a:p>
        </p:txBody>
      </p:sp>
      <p:sp>
        <p:nvSpPr>
          <p:cNvPr id="3" name="Rectangle 2">
            <a:extLst>
              <a:ext uri="{FF2B5EF4-FFF2-40B4-BE49-F238E27FC236}">
                <a16:creationId xmlns:a16="http://schemas.microsoft.com/office/drawing/2014/main" id="{360E779A-5B63-46B9-8947-E09316F19DF9}"/>
              </a:ext>
            </a:extLst>
          </p:cNvPr>
          <p:cNvSpPr/>
          <p:nvPr/>
        </p:nvSpPr>
        <p:spPr>
          <a:xfrm>
            <a:off x="627321" y="135242"/>
            <a:ext cx="1265274" cy="12193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3772DA2-6F0F-29FB-CFFB-4286E4EA3ED5}"/>
              </a:ext>
            </a:extLst>
          </p:cNvPr>
          <p:cNvSpPr/>
          <p:nvPr/>
        </p:nvSpPr>
        <p:spPr>
          <a:xfrm>
            <a:off x="627320" y="1200150"/>
            <a:ext cx="7021255" cy="10487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5C9AD0F-997B-FDD8-C188-C0B2D8EBEBA8}"/>
              </a:ext>
            </a:extLst>
          </p:cNvPr>
          <p:cNvSpPr/>
          <p:nvPr/>
        </p:nvSpPr>
        <p:spPr>
          <a:xfrm>
            <a:off x="627318" y="2375133"/>
            <a:ext cx="6317768" cy="757225"/>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latin typeface="Arial Narrow" panose="020B0606020202030204" pitchFamily="34" charset="0"/>
              </a:rPr>
              <a:t>CLUB REFLECTS THE COMMUNITY</a:t>
            </a:r>
          </a:p>
        </p:txBody>
      </p:sp>
      <p:sp>
        <p:nvSpPr>
          <p:cNvPr id="6" name="Rectangle 5">
            <a:extLst>
              <a:ext uri="{FF2B5EF4-FFF2-40B4-BE49-F238E27FC236}">
                <a16:creationId xmlns:a16="http://schemas.microsoft.com/office/drawing/2014/main" id="{C6793B25-61CA-903D-58FD-3F864F0EBCDB}"/>
              </a:ext>
            </a:extLst>
          </p:cNvPr>
          <p:cNvSpPr/>
          <p:nvPr/>
        </p:nvSpPr>
        <p:spPr>
          <a:xfrm>
            <a:off x="627318" y="1427649"/>
            <a:ext cx="6317767" cy="757225"/>
          </a:xfrm>
          <a:prstGeom prst="rect">
            <a:avLst/>
          </a:prstGeom>
          <a:solidFill>
            <a:schemeClr val="accent1">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137160" rIns="91440" bIns="45720" rtlCol="0" anchor="ctr"/>
          <a:lstStyle/>
          <a:p>
            <a:pPr>
              <a:lnSpc>
                <a:spcPct val="80000"/>
              </a:lnSpc>
            </a:pPr>
            <a:r>
              <a:rPr lang="en-US" sz="3200" dirty="0">
                <a:latin typeface="Arial Narrow"/>
              </a:rPr>
              <a:t>AN INTENTIONAL FOCUS</a:t>
            </a:r>
          </a:p>
        </p:txBody>
      </p:sp>
      <p:sp>
        <p:nvSpPr>
          <p:cNvPr id="7" name="Rectangle 6">
            <a:extLst>
              <a:ext uri="{FF2B5EF4-FFF2-40B4-BE49-F238E27FC236}">
                <a16:creationId xmlns:a16="http://schemas.microsoft.com/office/drawing/2014/main" id="{DB1AC7B9-4A54-3C73-336A-2D02E0BD57EF}"/>
              </a:ext>
            </a:extLst>
          </p:cNvPr>
          <p:cNvSpPr/>
          <p:nvPr/>
        </p:nvSpPr>
        <p:spPr>
          <a:xfrm>
            <a:off x="627317" y="3322617"/>
            <a:ext cx="6317767" cy="757225"/>
          </a:xfrm>
          <a:prstGeom prst="rect">
            <a:avLst/>
          </a:prstGeom>
          <a:solidFill>
            <a:schemeClr val="accent1">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137160" rIns="91440" bIns="45720" rtlCol="0" anchor="ctr"/>
          <a:lstStyle/>
          <a:p>
            <a:pPr>
              <a:lnSpc>
                <a:spcPct val="80000"/>
              </a:lnSpc>
            </a:pPr>
            <a:r>
              <a:rPr lang="en-US" sz="3200" dirty="0">
                <a:latin typeface="Arial Narrow"/>
              </a:rPr>
              <a:t>A WELCOMING ENVIRONMENT</a:t>
            </a:r>
          </a:p>
        </p:txBody>
      </p:sp>
    </p:spTree>
    <p:extLst>
      <p:ext uri="{BB962C8B-B14F-4D97-AF65-F5344CB8AC3E}">
        <p14:creationId xmlns:p14="http://schemas.microsoft.com/office/powerpoint/2010/main" val="2392218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72A96EC-D908-A300-776E-030BD6717D3C}"/>
              </a:ext>
            </a:extLst>
          </p:cNvPr>
          <p:cNvSpPr/>
          <p:nvPr/>
        </p:nvSpPr>
        <p:spPr>
          <a:xfrm>
            <a:off x="627321" y="135242"/>
            <a:ext cx="1265274" cy="13692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1">
            <a:extLst>
              <a:ext uri="{FF2B5EF4-FFF2-40B4-BE49-F238E27FC236}">
                <a16:creationId xmlns:a16="http://schemas.microsoft.com/office/drawing/2014/main" id="{61FE3F78-B914-E52D-03F7-55A2F8A56D00}"/>
              </a:ext>
            </a:extLst>
          </p:cNvPr>
          <p:cNvSpPr txBox="1">
            <a:spLocks/>
          </p:cNvSpPr>
          <p:nvPr/>
        </p:nvSpPr>
        <p:spPr>
          <a:xfrm>
            <a:off x="474920" y="-115140"/>
            <a:ext cx="9299000" cy="851297"/>
          </a:xfrm>
          <a:prstGeom prst="rect">
            <a:avLst/>
          </a:prstGeom>
          <a:ln>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rgbClr val="17458F"/>
              </a:solidFill>
            </a:endParaRPr>
          </a:p>
          <a:p>
            <a:pPr marL="0" indent="0">
              <a:buNone/>
            </a:pPr>
            <a:r>
              <a:rPr lang="en-US" sz="4800" b="1" dirty="0">
                <a:solidFill>
                  <a:srgbClr val="17458F"/>
                </a:solidFill>
                <a:latin typeface="Arial Narrow" panose="020B0606020202030204" pitchFamily="34" charset="0"/>
              </a:rPr>
              <a:t>Leadership Focus</a:t>
            </a:r>
          </a:p>
        </p:txBody>
      </p:sp>
      <p:sp>
        <p:nvSpPr>
          <p:cNvPr id="4" name="Rectangle 3">
            <a:extLst>
              <a:ext uri="{FF2B5EF4-FFF2-40B4-BE49-F238E27FC236}">
                <a16:creationId xmlns:a16="http://schemas.microsoft.com/office/drawing/2014/main" id="{3D371F28-69BE-20DE-6A6C-183379F4014E}"/>
              </a:ext>
            </a:extLst>
          </p:cNvPr>
          <p:cNvSpPr/>
          <p:nvPr/>
        </p:nvSpPr>
        <p:spPr>
          <a:xfrm>
            <a:off x="1259958" y="1156114"/>
            <a:ext cx="7021255" cy="10487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2AB05EC7-9B94-EF01-D75F-0298E059480B}"/>
              </a:ext>
            </a:extLst>
          </p:cNvPr>
          <p:cNvSpPr/>
          <p:nvPr/>
        </p:nvSpPr>
        <p:spPr>
          <a:xfrm>
            <a:off x="7812466" y="453730"/>
            <a:ext cx="5730949" cy="5195717"/>
          </a:xfrm>
          <a:prstGeom prst="ellipse">
            <a:avLst/>
          </a:prstGeom>
          <a:solidFill>
            <a:srgbClr val="F9A73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4D1CC99-BBF8-05E4-5924-9DE63DC9F5EB}"/>
              </a:ext>
            </a:extLst>
          </p:cNvPr>
          <p:cNvSpPr/>
          <p:nvPr/>
        </p:nvSpPr>
        <p:spPr>
          <a:xfrm>
            <a:off x="3716878" y="3194508"/>
            <a:ext cx="5182932" cy="1252545"/>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Arial Narrow" panose="020B0606020202030204" pitchFamily="34" charset="0"/>
              </a:rPr>
              <a:t>EFFECTIVE </a:t>
            </a:r>
            <a:r>
              <a:rPr lang="en-US" sz="3600" dirty="0">
                <a:solidFill>
                  <a:srgbClr val="FFFF00"/>
                </a:solidFill>
                <a:latin typeface="Arial Narrow" panose="020B0606020202030204" pitchFamily="34" charset="0"/>
              </a:rPr>
              <a:t>GOVERNANCE </a:t>
            </a:r>
            <a:r>
              <a:rPr lang="en-US" sz="3600" dirty="0">
                <a:solidFill>
                  <a:schemeClr val="bg1"/>
                </a:solidFill>
                <a:latin typeface="Arial Narrow" panose="020B0606020202030204" pitchFamily="34" charset="0"/>
              </a:rPr>
              <a:t>(Intentional Leadership)</a:t>
            </a:r>
          </a:p>
        </p:txBody>
      </p:sp>
      <p:sp>
        <p:nvSpPr>
          <p:cNvPr id="7" name="Rectangle 6">
            <a:extLst>
              <a:ext uri="{FF2B5EF4-FFF2-40B4-BE49-F238E27FC236}">
                <a16:creationId xmlns:a16="http://schemas.microsoft.com/office/drawing/2014/main" id="{701110E0-11DD-F91E-3467-C4FAF752C1DB}"/>
              </a:ext>
            </a:extLst>
          </p:cNvPr>
          <p:cNvSpPr/>
          <p:nvPr/>
        </p:nvSpPr>
        <p:spPr>
          <a:xfrm>
            <a:off x="925168" y="1690514"/>
            <a:ext cx="5305869" cy="1252545"/>
          </a:xfrm>
          <a:prstGeom prst="rect">
            <a:avLst/>
          </a:prstGeom>
          <a:solidFill>
            <a:schemeClr val="accent1">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137160" rIns="91440" bIns="45720" rtlCol="0" anchor="ctr"/>
          <a:lstStyle/>
          <a:p>
            <a:pPr algn="ctr">
              <a:lnSpc>
                <a:spcPct val="80000"/>
              </a:lnSpc>
            </a:pPr>
            <a:r>
              <a:rPr lang="en-US" sz="3600" dirty="0">
                <a:latin typeface="Arial Narrow" panose="020B0606020202030204" pitchFamily="34" charset="0"/>
              </a:rPr>
              <a:t>ACTIVE, INTENTIONAL MEMBER </a:t>
            </a:r>
            <a:r>
              <a:rPr lang="en-US" sz="3600" dirty="0">
                <a:solidFill>
                  <a:srgbClr val="FFFF00"/>
                </a:solidFill>
                <a:latin typeface="Arial Narrow" panose="020B0606020202030204" pitchFamily="34" charset="0"/>
              </a:rPr>
              <a:t>ENGAGEMENT</a:t>
            </a:r>
            <a:endParaRPr lang="en-US" sz="3600" dirty="0">
              <a:solidFill>
                <a:srgbClr val="FFFF00"/>
              </a:solidFill>
            </a:endParaRPr>
          </a:p>
        </p:txBody>
      </p:sp>
      <p:sp>
        <p:nvSpPr>
          <p:cNvPr id="8" name="Rectangle 7">
            <a:extLst>
              <a:ext uri="{FF2B5EF4-FFF2-40B4-BE49-F238E27FC236}">
                <a16:creationId xmlns:a16="http://schemas.microsoft.com/office/drawing/2014/main" id="{A7F9A87F-0B91-F4BD-D01C-6436C3717C6D}"/>
              </a:ext>
            </a:extLst>
          </p:cNvPr>
          <p:cNvSpPr/>
          <p:nvPr/>
        </p:nvSpPr>
        <p:spPr>
          <a:xfrm>
            <a:off x="6791673" y="1646665"/>
            <a:ext cx="5182931" cy="1340241"/>
          </a:xfrm>
          <a:prstGeom prst="rect">
            <a:avLst/>
          </a:prstGeom>
          <a:solidFill>
            <a:schemeClr val="accent1">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137160" rIns="91440" bIns="45720" rtlCol="0" anchor="ctr"/>
          <a:lstStyle/>
          <a:p>
            <a:pPr algn="ctr">
              <a:lnSpc>
                <a:spcPct val="80000"/>
              </a:lnSpc>
            </a:pPr>
            <a:r>
              <a:rPr lang="en-US" sz="3600" dirty="0">
                <a:latin typeface="Arial Narrow" panose="020B0606020202030204" pitchFamily="34" charset="0"/>
              </a:rPr>
              <a:t>DYNAMIC, MEANINGFUL </a:t>
            </a:r>
            <a:r>
              <a:rPr lang="en-US" sz="3600" dirty="0">
                <a:solidFill>
                  <a:srgbClr val="FFFF00"/>
                </a:solidFill>
                <a:latin typeface="Arial Narrow" panose="020B0606020202030204" pitchFamily="34" charset="0"/>
              </a:rPr>
              <a:t>SERVICE</a:t>
            </a:r>
            <a:endParaRPr lang="en-US" sz="3600" dirty="0">
              <a:solidFill>
                <a:srgbClr val="FFFF00"/>
              </a:solidFill>
            </a:endParaRPr>
          </a:p>
        </p:txBody>
      </p:sp>
      <p:sp>
        <p:nvSpPr>
          <p:cNvPr id="9" name="Rectangle 8">
            <a:extLst>
              <a:ext uri="{FF2B5EF4-FFF2-40B4-BE49-F238E27FC236}">
                <a16:creationId xmlns:a16="http://schemas.microsoft.com/office/drawing/2014/main" id="{B13B7505-EC9B-C24C-088D-DA6E3DD5A6D9}"/>
              </a:ext>
            </a:extLst>
          </p:cNvPr>
          <p:cNvSpPr/>
          <p:nvPr/>
        </p:nvSpPr>
        <p:spPr>
          <a:xfrm>
            <a:off x="925168" y="4769197"/>
            <a:ext cx="5305868" cy="1340241"/>
          </a:xfrm>
          <a:prstGeom prst="rect">
            <a:avLst/>
          </a:prstGeom>
          <a:solidFill>
            <a:schemeClr val="accent1">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137160" rIns="91440" bIns="45720" rtlCol="0" anchor="ctr"/>
          <a:lstStyle/>
          <a:p>
            <a:pPr algn="ctr">
              <a:lnSpc>
                <a:spcPct val="80000"/>
              </a:lnSpc>
            </a:pPr>
            <a:r>
              <a:rPr lang="en-US" sz="3600" dirty="0">
                <a:latin typeface="Arial Narrow"/>
              </a:rPr>
              <a:t>STRONG </a:t>
            </a:r>
            <a:r>
              <a:rPr lang="en-US" sz="3600" dirty="0">
                <a:solidFill>
                  <a:srgbClr val="FFFF00"/>
                </a:solidFill>
                <a:latin typeface="Arial Narrow"/>
              </a:rPr>
              <a:t>PUBLIC IMAGE </a:t>
            </a:r>
          </a:p>
          <a:p>
            <a:pPr algn="ctr">
              <a:lnSpc>
                <a:spcPct val="80000"/>
              </a:lnSpc>
            </a:pPr>
            <a:r>
              <a:rPr lang="en-US" sz="2000" dirty="0">
                <a:latin typeface="Arial Narrow"/>
              </a:rPr>
              <a:t>(WELL KNOWN IN COMMUNITY</a:t>
            </a:r>
            <a:r>
              <a:rPr lang="en-US" sz="2800" dirty="0">
                <a:latin typeface="Arial Narrow"/>
              </a:rPr>
              <a:t>)</a:t>
            </a:r>
            <a:endParaRPr lang="en-US" dirty="0">
              <a:latin typeface="Arial Narrow"/>
            </a:endParaRPr>
          </a:p>
        </p:txBody>
      </p:sp>
      <p:sp>
        <p:nvSpPr>
          <p:cNvPr id="10" name="Rectangle 9">
            <a:extLst>
              <a:ext uri="{FF2B5EF4-FFF2-40B4-BE49-F238E27FC236}">
                <a16:creationId xmlns:a16="http://schemas.microsoft.com/office/drawing/2014/main" id="{68933856-CAB0-CCBD-A810-AAB6E25D29D7}"/>
              </a:ext>
            </a:extLst>
          </p:cNvPr>
          <p:cNvSpPr/>
          <p:nvPr/>
        </p:nvSpPr>
        <p:spPr>
          <a:xfrm>
            <a:off x="6791673" y="4769197"/>
            <a:ext cx="5182932" cy="1340241"/>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FF00"/>
                </a:solidFill>
                <a:latin typeface="Arial Narrow" panose="020B0606020202030204" pitchFamily="34" charset="0"/>
              </a:rPr>
              <a:t>DIVERSITY, EQUITY &amp; INCLUSION</a:t>
            </a:r>
          </a:p>
        </p:txBody>
      </p:sp>
    </p:spTree>
    <p:extLst>
      <p:ext uri="{BB962C8B-B14F-4D97-AF65-F5344CB8AC3E}">
        <p14:creationId xmlns:p14="http://schemas.microsoft.com/office/powerpoint/2010/main" val="190663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a:extLst>
              <a:ext uri="{FF2B5EF4-FFF2-40B4-BE49-F238E27FC236}">
                <a16:creationId xmlns:a16="http://schemas.microsoft.com/office/drawing/2014/main" id="{5292303B-FCA8-322A-6347-681BABD10CE1}"/>
              </a:ext>
            </a:extLst>
          </p:cNvPr>
          <p:cNvSpPr txBox="1">
            <a:spLocks/>
          </p:cNvSpPr>
          <p:nvPr/>
        </p:nvSpPr>
        <p:spPr>
          <a:xfrm>
            <a:off x="-1" y="0"/>
            <a:ext cx="12192001" cy="1543049"/>
          </a:xfrm>
          <a:prstGeom prst="rect">
            <a:avLst/>
          </a:prstGeom>
          <a:solidFill>
            <a:schemeClr val="accent1">
              <a:lumMod val="75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a:ea typeface="+mn-ea"/>
                <a:cs typeface="+mn-cs"/>
              </a:rPr>
              <a:t>Club Development</a:t>
            </a:r>
          </a:p>
        </p:txBody>
      </p:sp>
      <p:sp>
        <p:nvSpPr>
          <p:cNvPr id="3" name="Text Placeholder 4">
            <a:extLst>
              <a:ext uri="{FF2B5EF4-FFF2-40B4-BE49-F238E27FC236}">
                <a16:creationId xmlns:a16="http://schemas.microsoft.com/office/drawing/2014/main" id="{E26C4A81-A6F7-B827-7EC7-3D83BD2C8E0C}"/>
              </a:ext>
            </a:extLst>
          </p:cNvPr>
          <p:cNvSpPr txBox="1">
            <a:spLocks/>
          </p:cNvSpPr>
          <p:nvPr/>
        </p:nvSpPr>
        <p:spPr>
          <a:xfrm>
            <a:off x="220722" y="1811100"/>
            <a:ext cx="4395901" cy="452663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b="1" dirty="0">
                <a:solidFill>
                  <a:srgbClr val="17458F"/>
                </a:solidFill>
              </a:rPr>
              <a:t>New Clubs</a:t>
            </a:r>
          </a:p>
          <a:p>
            <a:pPr marL="0" indent="0">
              <a:buFont typeface="Arial" panose="020B0604020202020204" pitchFamily="34" charset="0"/>
              <a:buNone/>
            </a:pPr>
            <a:r>
              <a:rPr lang="en-US" sz="2400" b="1" dirty="0">
                <a:solidFill>
                  <a:srgbClr val="17458F"/>
                </a:solidFill>
                <a:latin typeface="Arial" panose="020B0604020202020204"/>
                <a:cs typeface="Arial" panose="020B0604020202020204"/>
              </a:rPr>
              <a:t>Vancouver</a:t>
            </a:r>
            <a:r>
              <a:rPr lang="en-US" sz="5400" b="1" dirty="0">
                <a:solidFill>
                  <a:srgbClr val="17458F"/>
                </a:solidFill>
                <a:latin typeface="Arial" panose="020B0604020202020204"/>
                <a:cs typeface="Arial" panose="020B0604020202020204"/>
              </a:rPr>
              <a:t> </a:t>
            </a:r>
            <a:r>
              <a:rPr lang="en-US" sz="2400" b="1" dirty="0">
                <a:solidFill>
                  <a:srgbClr val="17458F"/>
                </a:solidFill>
                <a:latin typeface="Arial" panose="020B0604020202020204"/>
                <a:cs typeface="Arial" panose="020B0604020202020204"/>
              </a:rPr>
              <a:t>Waterfront 5040</a:t>
            </a:r>
          </a:p>
          <a:p>
            <a:pPr marL="0" indent="0">
              <a:buFont typeface="Arial" panose="020B0604020202020204" pitchFamily="34" charset="0"/>
              <a:buNone/>
            </a:pPr>
            <a:r>
              <a:rPr lang="en-US" sz="2400" b="1" dirty="0">
                <a:solidFill>
                  <a:srgbClr val="17458F"/>
                </a:solidFill>
                <a:latin typeface="Arial" panose="020B0604020202020204"/>
                <a:cs typeface="Arial" panose="020B0604020202020204"/>
              </a:rPr>
              <a:t>Nature Celebrators 5050</a:t>
            </a:r>
          </a:p>
          <a:p>
            <a:pPr marL="0" indent="0">
              <a:buFont typeface="Arial" panose="020B0604020202020204" pitchFamily="34" charset="0"/>
              <a:buNone/>
            </a:pPr>
            <a:r>
              <a:rPr lang="en-US" sz="2400" b="1" dirty="0">
                <a:solidFill>
                  <a:srgbClr val="17458F"/>
                </a:solidFill>
                <a:latin typeface="Arial" panose="020B0604020202020204"/>
                <a:cs typeface="Arial" panose="020B0604020202020204"/>
              </a:rPr>
              <a:t>Ubly 6310</a:t>
            </a:r>
          </a:p>
          <a:p>
            <a:pPr marL="0" indent="0">
              <a:buFont typeface="Arial" panose="020B0604020202020204" pitchFamily="34" charset="0"/>
              <a:buNone/>
            </a:pPr>
            <a:r>
              <a:rPr lang="en-US" sz="2400" b="1" dirty="0">
                <a:solidFill>
                  <a:srgbClr val="17458F"/>
                </a:solidFill>
                <a:latin typeface="Arial" panose="020B0604020202020204"/>
                <a:cs typeface="Arial" panose="020B0604020202020204"/>
              </a:rPr>
              <a:t>Windsor WIDE 6400</a:t>
            </a:r>
          </a:p>
          <a:p>
            <a:pPr marL="0" indent="0">
              <a:buFont typeface="Arial" panose="020B0604020202020204" pitchFamily="34" charset="0"/>
              <a:buNone/>
            </a:pPr>
            <a:r>
              <a:rPr lang="en-US" sz="2400" b="1" dirty="0">
                <a:solidFill>
                  <a:srgbClr val="17458F"/>
                </a:solidFill>
                <a:latin typeface="Arial" panose="020B0604020202020204"/>
                <a:cs typeface="Arial" panose="020B0604020202020204"/>
              </a:rPr>
              <a:t>Huntsville Twilight 7010</a:t>
            </a:r>
            <a:endParaRPr lang="en-US" sz="2400" b="1" dirty="0">
              <a:latin typeface="Arial" panose="020B0604020202020204"/>
              <a:cs typeface="Arial" panose="020B0604020202020204"/>
            </a:endParaRPr>
          </a:p>
        </p:txBody>
      </p:sp>
      <p:cxnSp>
        <p:nvCxnSpPr>
          <p:cNvPr id="4" name="Straight Connector 3">
            <a:extLst>
              <a:ext uri="{FF2B5EF4-FFF2-40B4-BE49-F238E27FC236}">
                <a16:creationId xmlns:a16="http://schemas.microsoft.com/office/drawing/2014/main" id="{F5FEB64D-B6B7-6C76-A533-4091C204569E}"/>
              </a:ext>
            </a:extLst>
          </p:cNvPr>
          <p:cNvCxnSpPr>
            <a:cxnSpLocks/>
          </p:cNvCxnSpPr>
          <p:nvPr/>
        </p:nvCxnSpPr>
        <p:spPr>
          <a:xfrm>
            <a:off x="4871790" y="2006672"/>
            <a:ext cx="0" cy="3641653"/>
          </a:xfrm>
          <a:prstGeom prst="line">
            <a:avLst/>
          </a:prstGeom>
          <a:ln w="63500">
            <a:solidFill>
              <a:srgbClr val="FFC000"/>
            </a:solidFill>
          </a:ln>
        </p:spPr>
        <p:style>
          <a:lnRef idx="3">
            <a:schemeClr val="accent3"/>
          </a:lnRef>
          <a:fillRef idx="0">
            <a:schemeClr val="accent3"/>
          </a:fillRef>
          <a:effectRef idx="2">
            <a:schemeClr val="accent3"/>
          </a:effectRef>
          <a:fontRef idx="minor">
            <a:schemeClr val="tx1"/>
          </a:fontRef>
        </p:style>
      </p:cxnSp>
      <p:sp>
        <p:nvSpPr>
          <p:cNvPr id="5" name="Text Placeholder 4">
            <a:extLst>
              <a:ext uri="{FF2B5EF4-FFF2-40B4-BE49-F238E27FC236}">
                <a16:creationId xmlns:a16="http://schemas.microsoft.com/office/drawing/2014/main" id="{6B4EEAE3-6A17-9017-25E0-0CCB6226F2D9}"/>
              </a:ext>
            </a:extLst>
          </p:cNvPr>
          <p:cNvSpPr txBox="1">
            <a:spLocks/>
          </p:cNvSpPr>
          <p:nvPr/>
        </p:nvSpPr>
        <p:spPr>
          <a:xfrm>
            <a:off x="5075903" y="2006672"/>
            <a:ext cx="3817932" cy="3988261"/>
          </a:xfrm>
          <a:prstGeom prst="rect">
            <a:avLst/>
          </a:prstGeom>
        </p:spPr>
        <p:txBody>
          <a:bodyPr vert="horz" lIns="68580" tIns="34290" rIns="68580" bIns="3429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4200" b="1" dirty="0">
                <a:solidFill>
                  <a:srgbClr val="17458F"/>
                </a:solidFill>
              </a:rPr>
              <a:t>New Satellites</a:t>
            </a:r>
          </a:p>
          <a:p>
            <a:pPr marL="0" indent="0" algn="ctr" defTabSz="685800">
              <a:lnSpc>
                <a:spcPct val="100000"/>
              </a:lnSpc>
              <a:spcBef>
                <a:spcPts val="750"/>
              </a:spcBef>
              <a:buNone/>
              <a:defRPr/>
            </a:pPr>
            <a:endParaRPr lang="en-US" sz="5600" dirty="0">
              <a:latin typeface="Arial Narrow"/>
            </a:endParaRPr>
          </a:p>
          <a:p>
            <a:pPr marL="0" indent="0" algn="ctr" defTabSz="685800">
              <a:lnSpc>
                <a:spcPct val="100000"/>
              </a:lnSpc>
              <a:spcBef>
                <a:spcPts val="750"/>
              </a:spcBef>
              <a:buNone/>
              <a:defRPr/>
            </a:pPr>
            <a:r>
              <a:rPr lang="en-US" sz="3200" dirty="0">
                <a:latin typeface="Arial Narrow"/>
              </a:rPr>
              <a:t>Tawas Area 6310</a:t>
            </a:r>
          </a:p>
          <a:p>
            <a:pPr marL="0" indent="0" algn="ctr" defTabSz="685800">
              <a:lnSpc>
                <a:spcPct val="100000"/>
              </a:lnSpc>
              <a:spcBef>
                <a:spcPts val="750"/>
              </a:spcBef>
              <a:buNone/>
              <a:defRPr/>
            </a:pPr>
            <a:endParaRPr lang="en-US" sz="4000" dirty="0">
              <a:latin typeface="Arial Narrow"/>
            </a:endParaRPr>
          </a:p>
          <a:p>
            <a:pPr marL="0" indent="0" algn="ctr" defTabSz="685800">
              <a:lnSpc>
                <a:spcPct val="100000"/>
              </a:lnSpc>
              <a:spcBef>
                <a:spcPts val="750"/>
              </a:spcBef>
              <a:buNone/>
              <a:defRPr/>
            </a:pPr>
            <a:r>
              <a:rPr lang="en-US" sz="3900" dirty="0">
                <a:latin typeface="Arial Narrow"/>
              </a:rPr>
              <a:t> </a:t>
            </a:r>
          </a:p>
          <a:p>
            <a:pPr marL="0" indent="0" algn="ctr" defTabSz="685800">
              <a:lnSpc>
                <a:spcPct val="100000"/>
              </a:lnSpc>
              <a:spcBef>
                <a:spcPts val="750"/>
              </a:spcBef>
              <a:buNone/>
              <a:defRPr/>
            </a:pPr>
            <a:r>
              <a:rPr lang="en-US" dirty="0">
                <a:latin typeface="Arial Narrow"/>
              </a:rPr>
              <a:t> </a:t>
            </a:r>
            <a:endParaRPr lang="en-US" i="0" u="none" strike="noStrike" kern="1200" cap="none" spc="0" normalizeH="0" baseline="0" noProof="0" dirty="0">
              <a:ln>
                <a:noFill/>
              </a:ln>
              <a:effectLst/>
              <a:uLnTx/>
              <a:uFillTx/>
              <a:latin typeface="Arial Narrow" panose="020B0606020202030204" pitchFamily="34" charset="0"/>
            </a:endParaRPr>
          </a:p>
        </p:txBody>
      </p:sp>
      <p:sp>
        <p:nvSpPr>
          <p:cNvPr id="6" name="Text Placeholder 4">
            <a:extLst>
              <a:ext uri="{FF2B5EF4-FFF2-40B4-BE49-F238E27FC236}">
                <a16:creationId xmlns:a16="http://schemas.microsoft.com/office/drawing/2014/main" id="{4CB40A53-95FE-F837-7B80-7CA15CB73F3C}"/>
              </a:ext>
            </a:extLst>
          </p:cNvPr>
          <p:cNvSpPr txBox="1">
            <a:spLocks/>
          </p:cNvSpPr>
          <p:nvPr/>
        </p:nvSpPr>
        <p:spPr>
          <a:xfrm>
            <a:off x="8893844" y="1895706"/>
            <a:ext cx="2597885" cy="3557047"/>
          </a:xfrm>
          <a:prstGeom prst="rect">
            <a:avLst/>
          </a:prstGeom>
        </p:spPr>
        <p:txBody>
          <a:bodyPr vert="horz" lIns="68580" tIns="34290" rIns="68580" bIns="3429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3600" b="1" dirty="0">
                <a:solidFill>
                  <a:srgbClr val="17458F"/>
                </a:solidFill>
              </a:rPr>
              <a:t>New Rotaract</a:t>
            </a:r>
          </a:p>
          <a:p>
            <a:pPr marL="0" indent="0" algn="ctr" defTabSz="685800">
              <a:lnSpc>
                <a:spcPct val="100000"/>
              </a:lnSpc>
              <a:spcBef>
                <a:spcPts val="750"/>
              </a:spcBef>
              <a:buNone/>
              <a:defRPr/>
            </a:pPr>
            <a:r>
              <a:rPr lang="en-US" dirty="0">
                <a:latin typeface="Arial Narrow"/>
              </a:rPr>
              <a:t>Parry Sound 7010</a:t>
            </a:r>
          </a:p>
          <a:p>
            <a:pPr marL="0" indent="0" algn="ctr" defTabSz="685800">
              <a:lnSpc>
                <a:spcPct val="100000"/>
              </a:lnSpc>
              <a:spcBef>
                <a:spcPts val="750"/>
              </a:spcBef>
              <a:buNone/>
              <a:defRPr/>
            </a:pPr>
            <a:r>
              <a:rPr kumimoji="0" lang="en-US" i="0" u="none" strike="noStrike" kern="1200" cap="none" spc="0" normalizeH="0" baseline="0" noProof="0" dirty="0">
                <a:ln>
                  <a:noFill/>
                </a:ln>
                <a:effectLst/>
                <a:uLnTx/>
                <a:uFillTx/>
                <a:latin typeface="Arial Narrow"/>
              </a:rPr>
              <a:t>Albion College 6360</a:t>
            </a:r>
            <a:endParaRPr kumimoji="0" lang="en-US" i="0" u="none" strike="noStrike" kern="1200" cap="none" spc="0" normalizeH="0" baseline="0" noProof="0" dirty="0">
              <a:ln>
                <a:noFill/>
              </a:ln>
              <a:effectLst/>
              <a:uLnTx/>
              <a:uFillTx/>
              <a:latin typeface="Arial Narrow" panose="020B0606020202030204" pitchFamily="34" charset="0"/>
            </a:endParaRPr>
          </a:p>
        </p:txBody>
      </p:sp>
      <p:cxnSp>
        <p:nvCxnSpPr>
          <p:cNvPr id="7" name="Straight Connector 6">
            <a:extLst>
              <a:ext uri="{FF2B5EF4-FFF2-40B4-BE49-F238E27FC236}">
                <a16:creationId xmlns:a16="http://schemas.microsoft.com/office/drawing/2014/main" id="{99B0383B-4431-FBDE-E6F4-ED4BBC62E227}"/>
              </a:ext>
            </a:extLst>
          </p:cNvPr>
          <p:cNvCxnSpPr>
            <a:cxnSpLocks/>
          </p:cNvCxnSpPr>
          <p:nvPr/>
        </p:nvCxnSpPr>
        <p:spPr>
          <a:xfrm>
            <a:off x="8893844" y="2006672"/>
            <a:ext cx="0" cy="3641653"/>
          </a:xfrm>
          <a:prstGeom prst="line">
            <a:avLst/>
          </a:prstGeom>
          <a:ln w="63500">
            <a:solidFill>
              <a:srgbClr val="FFC000"/>
            </a:solidFill>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1514107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a:extLst>
              <a:ext uri="{FF2B5EF4-FFF2-40B4-BE49-F238E27FC236}">
                <a16:creationId xmlns:a16="http://schemas.microsoft.com/office/drawing/2014/main" id="{5292303B-FCA8-322A-6347-681BABD10CE1}"/>
              </a:ext>
            </a:extLst>
          </p:cNvPr>
          <p:cNvSpPr txBox="1">
            <a:spLocks/>
          </p:cNvSpPr>
          <p:nvPr/>
        </p:nvSpPr>
        <p:spPr>
          <a:xfrm>
            <a:off x="-1" y="0"/>
            <a:ext cx="12192001" cy="1543049"/>
          </a:xfrm>
          <a:prstGeom prst="rect">
            <a:avLst/>
          </a:prstGeom>
          <a:solidFill>
            <a:schemeClr val="accent1">
              <a:lumMod val="75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a:ea typeface="+mn-ea"/>
                <a:cs typeface="+mn-cs"/>
              </a:rPr>
              <a:t>Zone 28 - District Summary</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sz="4000" i="1" dirty="0">
                <a:solidFill>
                  <a:prstClr val="white"/>
                </a:solidFill>
                <a:latin typeface="Arial" panose="020B0604020202020204"/>
              </a:rPr>
              <a:t>75% Outperforming Historic Trends</a:t>
            </a:r>
            <a:endParaRPr kumimoji="0" lang="en-US" sz="4000" b="1" i="1"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 name="Text Placeholder 4">
            <a:extLst>
              <a:ext uri="{FF2B5EF4-FFF2-40B4-BE49-F238E27FC236}">
                <a16:creationId xmlns:a16="http://schemas.microsoft.com/office/drawing/2014/main" id="{E26C4A81-A6F7-B827-7EC7-3D83BD2C8E0C}"/>
              </a:ext>
            </a:extLst>
          </p:cNvPr>
          <p:cNvSpPr txBox="1">
            <a:spLocks/>
          </p:cNvSpPr>
          <p:nvPr/>
        </p:nvSpPr>
        <p:spPr>
          <a:xfrm>
            <a:off x="976860" y="1895706"/>
            <a:ext cx="4395901" cy="452663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b="1" dirty="0">
                <a:solidFill>
                  <a:srgbClr val="00B050"/>
                </a:solidFill>
              </a:rPr>
              <a:t>On track to grow!</a:t>
            </a:r>
          </a:p>
          <a:p>
            <a:pPr algn="ctr"/>
            <a:r>
              <a:rPr lang="en-US" sz="2400" b="1" dirty="0">
                <a:solidFill>
                  <a:srgbClr val="17458F"/>
                </a:solidFill>
                <a:latin typeface="Arial" panose="020B0604020202020204"/>
                <a:cs typeface="Arial" panose="020B0604020202020204"/>
              </a:rPr>
              <a:t>5050</a:t>
            </a:r>
          </a:p>
          <a:p>
            <a:pPr algn="ctr"/>
            <a:r>
              <a:rPr lang="en-US" sz="2400" b="1" dirty="0">
                <a:solidFill>
                  <a:srgbClr val="17458F"/>
                </a:solidFill>
                <a:latin typeface="Arial" panose="020B0604020202020204"/>
                <a:cs typeface="Arial" panose="020B0604020202020204"/>
              </a:rPr>
              <a:t>5060</a:t>
            </a:r>
          </a:p>
          <a:p>
            <a:pPr algn="ctr"/>
            <a:r>
              <a:rPr lang="en-US" sz="2400" b="1" dirty="0">
                <a:solidFill>
                  <a:srgbClr val="17458F"/>
                </a:solidFill>
                <a:latin typeface="Arial" panose="020B0604020202020204"/>
                <a:cs typeface="Arial" panose="020B0604020202020204"/>
              </a:rPr>
              <a:t>5360</a:t>
            </a:r>
          </a:p>
          <a:p>
            <a:pPr algn="ctr"/>
            <a:r>
              <a:rPr lang="en-US" sz="2400" b="1" dirty="0">
                <a:solidFill>
                  <a:srgbClr val="17458F"/>
                </a:solidFill>
                <a:latin typeface="Arial" panose="020B0604020202020204"/>
                <a:cs typeface="Arial" panose="020B0604020202020204"/>
              </a:rPr>
              <a:t>5370</a:t>
            </a:r>
          </a:p>
          <a:p>
            <a:pPr algn="ctr"/>
            <a:r>
              <a:rPr lang="en-US" sz="2400" b="1" dirty="0">
                <a:solidFill>
                  <a:srgbClr val="17458F"/>
                </a:solidFill>
                <a:latin typeface="Arial" panose="020B0604020202020204"/>
                <a:cs typeface="Arial" panose="020B0604020202020204"/>
              </a:rPr>
              <a:t>6310</a:t>
            </a:r>
          </a:p>
          <a:p>
            <a:pPr algn="ctr"/>
            <a:r>
              <a:rPr lang="en-US" sz="2400" b="1" dirty="0">
                <a:solidFill>
                  <a:srgbClr val="17458F"/>
                </a:solidFill>
                <a:latin typeface="Arial" panose="020B0604020202020204"/>
                <a:cs typeface="Arial" panose="020B0604020202020204"/>
              </a:rPr>
              <a:t>7010</a:t>
            </a:r>
            <a:endParaRPr lang="en-US" sz="2400" b="1" dirty="0">
              <a:latin typeface="Arial" panose="020B0604020202020204"/>
              <a:cs typeface="Arial" panose="020B0604020202020204"/>
            </a:endParaRPr>
          </a:p>
        </p:txBody>
      </p:sp>
      <p:sp>
        <p:nvSpPr>
          <p:cNvPr id="6" name="Text Placeholder 4">
            <a:extLst>
              <a:ext uri="{FF2B5EF4-FFF2-40B4-BE49-F238E27FC236}">
                <a16:creationId xmlns:a16="http://schemas.microsoft.com/office/drawing/2014/main" id="{4CB40A53-95FE-F837-7B80-7CA15CB73F3C}"/>
              </a:ext>
            </a:extLst>
          </p:cNvPr>
          <p:cNvSpPr txBox="1">
            <a:spLocks/>
          </p:cNvSpPr>
          <p:nvPr/>
        </p:nvSpPr>
        <p:spPr>
          <a:xfrm>
            <a:off x="7095830" y="1895706"/>
            <a:ext cx="4395900" cy="4526637"/>
          </a:xfrm>
          <a:prstGeom prst="rect">
            <a:avLst/>
          </a:prstGeom>
        </p:spPr>
        <p:txBody>
          <a:bodyPr vert="horz" lIns="68580" tIns="34290" rIns="68580" bIns="34290" rtlCol="0" anchor="t">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3600" b="1" dirty="0">
                <a:solidFill>
                  <a:srgbClr val="92D050"/>
                </a:solidFill>
              </a:rPr>
              <a:t>Growth well within reach!</a:t>
            </a:r>
          </a:p>
          <a:p>
            <a:pPr algn="ctr" defTabSz="685800">
              <a:lnSpc>
                <a:spcPct val="100000"/>
              </a:lnSpc>
              <a:spcBef>
                <a:spcPts val="750"/>
              </a:spcBef>
              <a:defRPr/>
            </a:pPr>
            <a:r>
              <a:rPr lang="en-US" noProof="0" dirty="0">
                <a:solidFill>
                  <a:schemeClr val="accent1"/>
                </a:solidFill>
                <a:latin typeface="Arial Narrow"/>
              </a:rPr>
              <a:t>5040</a:t>
            </a:r>
          </a:p>
          <a:p>
            <a:pPr algn="ctr" defTabSz="685800">
              <a:lnSpc>
                <a:spcPct val="100000"/>
              </a:lnSpc>
              <a:spcBef>
                <a:spcPts val="750"/>
              </a:spcBef>
              <a:defRPr/>
            </a:pPr>
            <a:r>
              <a:rPr kumimoji="0" lang="en-US" i="0" u="none" strike="noStrike" kern="1200" cap="none" spc="0" normalizeH="0" baseline="0" dirty="0">
                <a:ln>
                  <a:noFill/>
                </a:ln>
                <a:solidFill>
                  <a:schemeClr val="accent1"/>
                </a:solidFill>
                <a:effectLst/>
                <a:uLnTx/>
                <a:uFillTx/>
                <a:latin typeface="Arial Narrow"/>
              </a:rPr>
              <a:t>5550</a:t>
            </a:r>
          </a:p>
          <a:p>
            <a:pPr algn="ctr" defTabSz="685800">
              <a:lnSpc>
                <a:spcPct val="100000"/>
              </a:lnSpc>
              <a:spcBef>
                <a:spcPts val="750"/>
              </a:spcBef>
              <a:defRPr/>
            </a:pPr>
            <a:r>
              <a:rPr lang="en-US" noProof="0" dirty="0">
                <a:solidFill>
                  <a:schemeClr val="accent1"/>
                </a:solidFill>
                <a:latin typeface="Arial Narrow"/>
              </a:rPr>
              <a:t>6330</a:t>
            </a:r>
          </a:p>
          <a:p>
            <a:pPr algn="ctr" defTabSz="685800">
              <a:lnSpc>
                <a:spcPct val="100000"/>
              </a:lnSpc>
              <a:spcBef>
                <a:spcPts val="750"/>
              </a:spcBef>
              <a:defRPr/>
            </a:pPr>
            <a:r>
              <a:rPr kumimoji="0" lang="en-US" i="0" u="none" strike="noStrike" kern="1200" cap="none" spc="0" normalizeH="0" baseline="0" dirty="0">
                <a:ln>
                  <a:noFill/>
                </a:ln>
                <a:solidFill>
                  <a:schemeClr val="accent1"/>
                </a:solidFill>
                <a:effectLst/>
                <a:uLnTx/>
                <a:uFillTx/>
                <a:latin typeface="Arial Narrow"/>
              </a:rPr>
              <a:t>6360</a:t>
            </a:r>
          </a:p>
          <a:p>
            <a:pPr algn="ctr" defTabSz="685800">
              <a:lnSpc>
                <a:spcPct val="100000"/>
              </a:lnSpc>
              <a:spcBef>
                <a:spcPts val="750"/>
              </a:spcBef>
              <a:defRPr/>
            </a:pPr>
            <a:r>
              <a:rPr lang="en-US" dirty="0">
                <a:solidFill>
                  <a:schemeClr val="accent1"/>
                </a:solidFill>
                <a:latin typeface="Arial Narrow"/>
              </a:rPr>
              <a:t>6380</a:t>
            </a:r>
          </a:p>
          <a:p>
            <a:pPr algn="ctr" defTabSz="685800">
              <a:lnSpc>
                <a:spcPct val="100000"/>
              </a:lnSpc>
              <a:spcBef>
                <a:spcPts val="750"/>
              </a:spcBef>
              <a:defRPr/>
            </a:pPr>
            <a:r>
              <a:rPr kumimoji="0" lang="en-US" i="0" u="none" strike="noStrike" kern="1200" cap="none" spc="0" normalizeH="0" baseline="0" dirty="0">
                <a:ln>
                  <a:noFill/>
                </a:ln>
                <a:solidFill>
                  <a:schemeClr val="accent1"/>
                </a:solidFill>
                <a:effectLst/>
                <a:uLnTx/>
                <a:uFillTx/>
                <a:latin typeface="Arial Narrow"/>
              </a:rPr>
              <a:t>6400</a:t>
            </a:r>
          </a:p>
          <a:p>
            <a:pPr algn="ctr" defTabSz="685800">
              <a:lnSpc>
                <a:spcPct val="100000"/>
              </a:lnSpc>
              <a:spcBef>
                <a:spcPts val="750"/>
              </a:spcBef>
              <a:defRPr/>
            </a:pPr>
            <a:r>
              <a:rPr lang="en-US" dirty="0">
                <a:solidFill>
                  <a:schemeClr val="accent1"/>
                </a:solidFill>
                <a:latin typeface="Arial Narrow"/>
              </a:rPr>
              <a:t>7070</a:t>
            </a:r>
          </a:p>
          <a:p>
            <a:pPr algn="ctr" defTabSz="685800">
              <a:lnSpc>
                <a:spcPct val="100000"/>
              </a:lnSpc>
              <a:spcBef>
                <a:spcPts val="750"/>
              </a:spcBef>
              <a:defRPr/>
            </a:pPr>
            <a:r>
              <a:rPr kumimoji="0" lang="en-US" i="0" u="none" strike="noStrike" kern="1200" cap="none" spc="0" normalizeH="0" baseline="0" dirty="0">
                <a:ln>
                  <a:noFill/>
                </a:ln>
                <a:solidFill>
                  <a:schemeClr val="accent1"/>
                </a:solidFill>
                <a:effectLst/>
                <a:uLnTx/>
                <a:uFillTx/>
                <a:latin typeface="Arial Narrow"/>
              </a:rPr>
              <a:t>7090</a:t>
            </a:r>
          </a:p>
          <a:p>
            <a:pPr algn="ctr" defTabSz="685800">
              <a:lnSpc>
                <a:spcPct val="100000"/>
              </a:lnSpc>
              <a:spcBef>
                <a:spcPts val="750"/>
              </a:spcBef>
              <a:defRPr/>
            </a:pPr>
            <a:r>
              <a:rPr lang="en-US" dirty="0">
                <a:solidFill>
                  <a:schemeClr val="accent1"/>
                </a:solidFill>
                <a:latin typeface="Arial Narrow"/>
              </a:rPr>
              <a:t>7790</a:t>
            </a:r>
            <a:endParaRPr kumimoji="0" lang="en-US" i="0" u="none" strike="noStrike" kern="1200" cap="none" spc="0" normalizeH="0" baseline="0" dirty="0">
              <a:ln>
                <a:noFill/>
              </a:ln>
              <a:solidFill>
                <a:schemeClr val="accent1"/>
              </a:solidFill>
              <a:effectLst/>
              <a:uLnTx/>
              <a:uFillTx/>
              <a:latin typeface="Arial Narrow"/>
            </a:endParaRPr>
          </a:p>
          <a:p>
            <a:pPr marL="0" indent="0" algn="ctr" defTabSz="685800">
              <a:lnSpc>
                <a:spcPct val="100000"/>
              </a:lnSpc>
              <a:spcBef>
                <a:spcPts val="750"/>
              </a:spcBef>
              <a:buNone/>
              <a:defRPr/>
            </a:pPr>
            <a:endParaRPr kumimoji="0" lang="en-US" i="0" u="none" strike="noStrike" kern="1200" cap="none" spc="0" normalizeH="0" baseline="0" noProof="0" dirty="0">
              <a:ln>
                <a:noFill/>
              </a:ln>
              <a:solidFill>
                <a:schemeClr val="accent1"/>
              </a:solidFill>
              <a:effectLst/>
              <a:uLnTx/>
              <a:uFillTx/>
              <a:latin typeface="Arial Narrow" panose="020B0606020202030204" pitchFamily="34" charset="0"/>
            </a:endParaRPr>
          </a:p>
        </p:txBody>
      </p:sp>
    </p:spTree>
    <p:extLst>
      <p:ext uri="{BB962C8B-B14F-4D97-AF65-F5344CB8AC3E}">
        <p14:creationId xmlns:p14="http://schemas.microsoft.com/office/powerpoint/2010/main" val="4135556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5687B9E0-D6B0-1048-9FAB-1E47637CCC99}"/>
              </a:ext>
            </a:extLst>
          </p:cNvPr>
          <p:cNvPicPr>
            <a:picLocks noChangeAspect="1"/>
          </p:cNvPicPr>
          <p:nvPr/>
        </p:nvPicPr>
        <p:blipFill rotWithShape="1">
          <a:blip r:embed="rId3"/>
          <a:srcRect t="6044" b="14997"/>
          <a:stretch/>
        </p:blipFill>
        <p:spPr>
          <a:xfrm>
            <a:off x="457200" y="457200"/>
            <a:ext cx="11277600" cy="5943600"/>
          </a:xfrm>
          <a:prstGeom prst="rect">
            <a:avLst/>
          </a:prstGeom>
        </p:spPr>
      </p:pic>
    </p:spTree>
    <p:extLst>
      <p:ext uri="{BB962C8B-B14F-4D97-AF65-F5344CB8AC3E}">
        <p14:creationId xmlns:p14="http://schemas.microsoft.com/office/powerpoint/2010/main" val="5870377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a:extLst>
              <a:ext uri="{FF2B5EF4-FFF2-40B4-BE49-F238E27FC236}">
                <a16:creationId xmlns:a16="http://schemas.microsoft.com/office/drawing/2014/main" id="{C7CA7EA0-B82C-61C6-D035-A72D245BAA9F}"/>
              </a:ext>
            </a:extLst>
          </p:cNvPr>
          <p:cNvSpPr txBox="1">
            <a:spLocks/>
          </p:cNvSpPr>
          <p:nvPr/>
        </p:nvSpPr>
        <p:spPr>
          <a:xfrm>
            <a:off x="0" y="0"/>
            <a:ext cx="6192090" cy="6858000"/>
          </a:xfrm>
          <a:prstGeom prst="rect">
            <a:avLst/>
          </a:prstGeom>
          <a:solidFill>
            <a:schemeClr val="accent1">
              <a:lumMod val="75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defTabSz="685800"/>
            <a:endParaRPr lang="en-US" sz="3300">
              <a:solidFill>
                <a:prstClr val="white"/>
              </a:solidFill>
              <a:latin typeface="Arial" panose="020B0604020202020204"/>
            </a:endParaRPr>
          </a:p>
        </p:txBody>
      </p:sp>
      <p:sp>
        <p:nvSpPr>
          <p:cNvPr id="3" name="Text Placeholder 26">
            <a:extLst>
              <a:ext uri="{FF2B5EF4-FFF2-40B4-BE49-F238E27FC236}">
                <a16:creationId xmlns:a16="http://schemas.microsoft.com/office/drawing/2014/main" id="{96121E68-B77A-3349-C234-4317DC13B355}"/>
              </a:ext>
            </a:extLst>
          </p:cNvPr>
          <p:cNvSpPr txBox="1">
            <a:spLocks/>
          </p:cNvSpPr>
          <p:nvPr/>
        </p:nvSpPr>
        <p:spPr>
          <a:xfrm>
            <a:off x="219740" y="332183"/>
            <a:ext cx="5547360" cy="239007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b="1" dirty="0">
                <a:solidFill>
                  <a:schemeClr val="bg1"/>
                </a:solidFill>
                <a:latin typeface="Arial" charset="0"/>
                <a:ea typeface="Arial" charset="0"/>
                <a:cs typeface="Arial" charset="0"/>
              </a:rPr>
              <a:t>SURVEY 1 (2021)  </a:t>
            </a:r>
          </a:p>
          <a:p>
            <a:pPr marL="0" indent="0" algn="ctr">
              <a:buNone/>
            </a:pPr>
            <a:r>
              <a:rPr lang="en-US" sz="4000" b="1" dirty="0">
                <a:solidFill>
                  <a:schemeClr val="bg1"/>
                </a:solidFill>
                <a:latin typeface="Arial" charset="0"/>
                <a:ea typeface="Arial" charset="0"/>
                <a:cs typeface="Arial" charset="0"/>
              </a:rPr>
              <a:t>ROTARY CLUBS IN NORTH EAST USA, CANADA, MICHIGAN &amp; ALASKA </a:t>
            </a:r>
            <a:endParaRPr lang="en-US" sz="4000" dirty="0">
              <a:solidFill>
                <a:schemeClr val="bg1"/>
              </a:solidFill>
            </a:endParaRPr>
          </a:p>
        </p:txBody>
      </p:sp>
      <p:cxnSp>
        <p:nvCxnSpPr>
          <p:cNvPr id="8" name="Straight Connector 7">
            <a:extLst>
              <a:ext uri="{FF2B5EF4-FFF2-40B4-BE49-F238E27FC236}">
                <a16:creationId xmlns:a16="http://schemas.microsoft.com/office/drawing/2014/main" id="{DED29994-25D3-B2D9-77AE-B8082BEF6CEA}"/>
              </a:ext>
            </a:extLst>
          </p:cNvPr>
          <p:cNvCxnSpPr>
            <a:cxnSpLocks/>
          </p:cNvCxnSpPr>
          <p:nvPr/>
        </p:nvCxnSpPr>
        <p:spPr>
          <a:xfrm>
            <a:off x="604607" y="3431219"/>
            <a:ext cx="4949950" cy="0"/>
          </a:xfrm>
          <a:prstGeom prst="line">
            <a:avLst/>
          </a:prstGeom>
          <a:ln w="38100">
            <a:solidFill>
              <a:schemeClr val="bg1"/>
            </a:solidFill>
          </a:ln>
        </p:spPr>
        <p:style>
          <a:lnRef idx="1">
            <a:schemeClr val="dk1"/>
          </a:lnRef>
          <a:fillRef idx="0">
            <a:schemeClr val="dk1"/>
          </a:fillRef>
          <a:effectRef idx="0">
            <a:schemeClr val="dk1"/>
          </a:effectRef>
          <a:fontRef idx="minor">
            <a:schemeClr val="tx1"/>
          </a:fontRef>
        </p:style>
      </p:cxnSp>
      <p:sp>
        <p:nvSpPr>
          <p:cNvPr id="4" name="Subtitle 52">
            <a:extLst>
              <a:ext uri="{FF2B5EF4-FFF2-40B4-BE49-F238E27FC236}">
                <a16:creationId xmlns:a16="http://schemas.microsoft.com/office/drawing/2014/main" id="{74150B0A-EDEA-21AE-283A-C22E63821304}"/>
              </a:ext>
            </a:extLst>
          </p:cNvPr>
          <p:cNvSpPr txBox="1">
            <a:spLocks/>
          </p:cNvSpPr>
          <p:nvPr/>
        </p:nvSpPr>
        <p:spPr>
          <a:xfrm>
            <a:off x="520148" y="3776000"/>
            <a:ext cx="4750324" cy="2061170"/>
          </a:xfrm>
          <a:prstGeom prst="rect">
            <a:avLst/>
          </a:prstGeom>
        </p:spPr>
        <p:txBody>
          <a:bodyPr vert="horz" lIns="68580" tIns="34290" rIns="68580" bIns="3429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bg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defTabSz="685800">
              <a:spcBef>
                <a:spcPts val="750"/>
              </a:spcBef>
            </a:pPr>
            <a:r>
              <a:rPr lang="en-US" sz="3600" b="1" dirty="0">
                <a:latin typeface="Arial Narrow"/>
              </a:rPr>
              <a:t>55</a:t>
            </a:r>
            <a:r>
              <a:rPr lang="en-US" sz="3600" dirty="0">
                <a:latin typeface="Arial Narrow"/>
              </a:rPr>
              <a:t> clubs that grew significantly during the pandemic</a:t>
            </a:r>
            <a:endParaRPr lang="en-US" sz="3600" dirty="0"/>
          </a:p>
          <a:p>
            <a:pPr algn="ctr" defTabSz="685800" fontAlgn="base">
              <a:spcBef>
                <a:spcPts val="750"/>
              </a:spcBef>
            </a:pPr>
            <a:endParaRPr lang="en-US" sz="2250" dirty="0">
              <a:solidFill>
                <a:prstClr val="white"/>
              </a:solidFill>
              <a:latin typeface="Arial Narrow" panose="020B0606020202030204" pitchFamily="34" charset="0"/>
            </a:endParaRPr>
          </a:p>
        </p:txBody>
      </p:sp>
      <p:sp>
        <p:nvSpPr>
          <p:cNvPr id="7" name="TextBox 6">
            <a:extLst>
              <a:ext uri="{FF2B5EF4-FFF2-40B4-BE49-F238E27FC236}">
                <a16:creationId xmlns:a16="http://schemas.microsoft.com/office/drawing/2014/main" id="{9B09AB54-1D8B-F9DD-0349-FCE44B66DA89}"/>
              </a:ext>
            </a:extLst>
          </p:cNvPr>
          <p:cNvSpPr txBox="1"/>
          <p:nvPr/>
        </p:nvSpPr>
        <p:spPr>
          <a:xfrm>
            <a:off x="6497407" y="559268"/>
            <a:ext cx="5474853" cy="6278642"/>
          </a:xfrm>
          <a:prstGeom prst="rect">
            <a:avLst/>
          </a:prstGeom>
          <a:noFill/>
        </p:spPr>
        <p:txBody>
          <a:bodyPr wrap="square" lIns="91440" tIns="45720" rIns="91440" bIns="45720" rtlCol="0" anchor="t">
            <a:spAutoFit/>
          </a:bodyPr>
          <a:lstStyle/>
          <a:p>
            <a:pPr marL="113665"/>
            <a:r>
              <a:rPr lang="en" sz="3200" b="1" dirty="0">
                <a:solidFill>
                  <a:srgbClr val="48595D"/>
                </a:solidFill>
                <a:latin typeface="Arial Narrow"/>
                <a:cs typeface="Arial"/>
              </a:rPr>
              <a:t>CRITERIA:                         </a:t>
            </a:r>
          </a:p>
          <a:p>
            <a:pPr marL="570865" indent="-457200">
              <a:buFont typeface="Arial" panose="020B0604020202020204" pitchFamily="34" charset="0"/>
              <a:buChar char="•"/>
            </a:pPr>
            <a:r>
              <a:rPr lang="en" sz="3200" b="1" dirty="0">
                <a:solidFill>
                  <a:srgbClr val="48595D"/>
                </a:solidFill>
                <a:latin typeface="Arial Narrow"/>
                <a:cs typeface="Arial"/>
              </a:rPr>
              <a:t>5 + Net Member Growth </a:t>
            </a:r>
            <a:br>
              <a:rPr lang="en" sz="3200" b="1" dirty="0">
                <a:solidFill>
                  <a:srgbClr val="48595D"/>
                </a:solidFill>
                <a:latin typeface="Arial Narrow"/>
                <a:cs typeface="Arial"/>
              </a:rPr>
            </a:br>
            <a:endParaRPr lang="en" sz="3200" b="1" dirty="0">
              <a:solidFill>
                <a:srgbClr val="48595D"/>
              </a:solidFill>
              <a:latin typeface="Arial Narrow"/>
              <a:cs typeface="Arial"/>
            </a:endParaRPr>
          </a:p>
          <a:p>
            <a:pPr marL="570865" indent="-457200">
              <a:buFont typeface="Arial" panose="020B0604020202020204" pitchFamily="34" charset="0"/>
              <a:buChar char="•"/>
            </a:pPr>
            <a:r>
              <a:rPr lang="en" sz="3200" b="1" dirty="0">
                <a:solidFill>
                  <a:srgbClr val="48595D"/>
                </a:solidFill>
                <a:latin typeface="Arial Narrow"/>
                <a:cs typeface="Arial"/>
              </a:rPr>
              <a:t>During the 2020-2021 (Pandemic) Rotary Year</a:t>
            </a:r>
            <a:br>
              <a:rPr lang="en" sz="3200" b="1" dirty="0">
                <a:solidFill>
                  <a:srgbClr val="48595D"/>
                </a:solidFill>
                <a:latin typeface="Arial Narrow"/>
                <a:cs typeface="Arial"/>
              </a:rPr>
            </a:br>
            <a:endParaRPr lang="en" sz="3200" b="1" dirty="0">
              <a:solidFill>
                <a:srgbClr val="48595D"/>
              </a:solidFill>
              <a:latin typeface="Arial Narrow"/>
              <a:cs typeface="Arial"/>
            </a:endParaRPr>
          </a:p>
          <a:p>
            <a:pPr marL="570865" indent="-457200">
              <a:buFont typeface="Arial"/>
              <a:buChar char="•"/>
            </a:pPr>
            <a:r>
              <a:rPr lang="en-US" sz="3200" b="1" dirty="0">
                <a:solidFill>
                  <a:srgbClr val="58585A"/>
                </a:solidFill>
                <a:latin typeface="Arial Narrow"/>
                <a:cs typeface="Arial"/>
              </a:rPr>
              <a:t>11 Q survey to 2020-2021 Presidents of these clubs</a:t>
            </a:r>
            <a:br>
              <a:rPr lang="en-US" sz="3200" b="1" dirty="0">
                <a:solidFill>
                  <a:srgbClr val="58585A"/>
                </a:solidFill>
                <a:latin typeface="Arial Narrow"/>
                <a:cs typeface="Arial"/>
              </a:rPr>
            </a:br>
            <a:endParaRPr lang="en-US" sz="3200" b="1" dirty="0">
              <a:solidFill>
                <a:srgbClr val="58585A"/>
              </a:solidFill>
              <a:latin typeface="Arial Narrow"/>
              <a:cs typeface="Arial"/>
            </a:endParaRPr>
          </a:p>
          <a:p>
            <a:pPr marL="570865" indent="-457200">
              <a:buFont typeface="Arial"/>
              <a:buChar char="•"/>
            </a:pPr>
            <a:r>
              <a:rPr lang="en-US" sz="3200" b="1" dirty="0">
                <a:solidFill>
                  <a:srgbClr val="58585A"/>
                </a:solidFill>
                <a:latin typeface="Arial Narrow"/>
                <a:cs typeface="Arial"/>
              </a:rPr>
              <a:t>60% response rate</a:t>
            </a:r>
          </a:p>
          <a:p>
            <a:pPr marL="113665"/>
            <a:endParaRPr lang="en-US" sz="3200" b="1" dirty="0">
              <a:solidFill>
                <a:srgbClr val="58585A"/>
              </a:solidFill>
              <a:latin typeface="Arial Narrow"/>
              <a:cs typeface="Arial"/>
            </a:endParaRPr>
          </a:p>
          <a:p>
            <a:pPr marL="113665"/>
            <a:endParaRPr lang="en-US" sz="3200" dirty="0">
              <a:solidFill>
                <a:srgbClr val="58585A"/>
              </a:solidFill>
              <a:latin typeface="Arial Narrow"/>
              <a:cs typeface="Arial"/>
            </a:endParaRPr>
          </a:p>
          <a:p>
            <a:endParaRPr lang="en-US" dirty="0"/>
          </a:p>
        </p:txBody>
      </p:sp>
    </p:spTree>
    <p:extLst>
      <p:ext uri="{BB962C8B-B14F-4D97-AF65-F5344CB8AC3E}">
        <p14:creationId xmlns:p14="http://schemas.microsoft.com/office/powerpoint/2010/main" val="27431845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72A96EC-D908-A300-776E-030BD6717D3C}"/>
              </a:ext>
            </a:extLst>
          </p:cNvPr>
          <p:cNvSpPr/>
          <p:nvPr/>
        </p:nvSpPr>
        <p:spPr>
          <a:xfrm>
            <a:off x="627321" y="135242"/>
            <a:ext cx="1265274" cy="13692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1">
            <a:extLst>
              <a:ext uri="{FF2B5EF4-FFF2-40B4-BE49-F238E27FC236}">
                <a16:creationId xmlns:a16="http://schemas.microsoft.com/office/drawing/2014/main" id="{61FE3F78-B914-E52D-03F7-55A2F8A56D00}"/>
              </a:ext>
            </a:extLst>
          </p:cNvPr>
          <p:cNvSpPr txBox="1">
            <a:spLocks/>
          </p:cNvSpPr>
          <p:nvPr/>
        </p:nvSpPr>
        <p:spPr>
          <a:xfrm>
            <a:off x="627321" y="-117701"/>
            <a:ext cx="9299000" cy="1442222"/>
          </a:xfrm>
          <a:prstGeom prst="rect">
            <a:avLst/>
          </a:prstGeom>
          <a:ln>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rgbClr val="17458F"/>
              </a:solidFill>
            </a:endParaRPr>
          </a:p>
          <a:p>
            <a:pPr marL="0" indent="0">
              <a:buNone/>
            </a:pPr>
            <a:r>
              <a:rPr lang="en-US" sz="4800" b="1" dirty="0">
                <a:solidFill>
                  <a:srgbClr val="17458F"/>
                </a:solidFill>
                <a:latin typeface="Arial Narrow" panose="020B0606020202030204" pitchFamily="34" charset="0"/>
              </a:rPr>
              <a:t>The 5 Attributes (from Survey 1)</a:t>
            </a:r>
          </a:p>
        </p:txBody>
      </p:sp>
      <p:sp>
        <p:nvSpPr>
          <p:cNvPr id="4" name="Rectangle 3">
            <a:extLst>
              <a:ext uri="{FF2B5EF4-FFF2-40B4-BE49-F238E27FC236}">
                <a16:creationId xmlns:a16="http://schemas.microsoft.com/office/drawing/2014/main" id="{3D371F28-69BE-20DE-6A6C-183379F4014E}"/>
              </a:ext>
            </a:extLst>
          </p:cNvPr>
          <p:cNvSpPr/>
          <p:nvPr/>
        </p:nvSpPr>
        <p:spPr>
          <a:xfrm>
            <a:off x="1259958" y="1156114"/>
            <a:ext cx="7021255" cy="10487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2AB05EC7-9B94-EF01-D75F-0298E059480B}"/>
              </a:ext>
            </a:extLst>
          </p:cNvPr>
          <p:cNvSpPr/>
          <p:nvPr/>
        </p:nvSpPr>
        <p:spPr>
          <a:xfrm>
            <a:off x="7812466" y="453730"/>
            <a:ext cx="5730949" cy="5195717"/>
          </a:xfrm>
          <a:prstGeom prst="ellipse">
            <a:avLst/>
          </a:prstGeom>
          <a:solidFill>
            <a:srgbClr val="F9A73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4D1CC99-BBF8-05E4-5924-9DE63DC9F5EB}"/>
              </a:ext>
            </a:extLst>
          </p:cNvPr>
          <p:cNvSpPr/>
          <p:nvPr/>
        </p:nvSpPr>
        <p:spPr>
          <a:xfrm>
            <a:off x="6791673" y="3244822"/>
            <a:ext cx="5182932" cy="1252545"/>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Arial Narrow" panose="020B0606020202030204" pitchFamily="34" charset="0"/>
              </a:rPr>
              <a:t>Visible in the Community</a:t>
            </a:r>
            <a:endParaRPr lang="en-US" sz="3600" dirty="0">
              <a:solidFill>
                <a:schemeClr val="bg1"/>
              </a:solidFill>
              <a:latin typeface="Arial Narrow" panose="020B0606020202030204" pitchFamily="34" charset="0"/>
            </a:endParaRPr>
          </a:p>
        </p:txBody>
      </p:sp>
      <p:sp>
        <p:nvSpPr>
          <p:cNvPr id="7" name="Rectangle 6">
            <a:extLst>
              <a:ext uri="{FF2B5EF4-FFF2-40B4-BE49-F238E27FC236}">
                <a16:creationId xmlns:a16="http://schemas.microsoft.com/office/drawing/2014/main" id="{701110E0-11DD-F91E-3467-C4FAF752C1DB}"/>
              </a:ext>
            </a:extLst>
          </p:cNvPr>
          <p:cNvSpPr/>
          <p:nvPr/>
        </p:nvSpPr>
        <p:spPr>
          <a:xfrm>
            <a:off x="925167" y="3355580"/>
            <a:ext cx="5305869" cy="1252545"/>
          </a:xfrm>
          <a:prstGeom prst="rect">
            <a:avLst/>
          </a:prstGeom>
          <a:solidFill>
            <a:schemeClr val="accent1">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137160" rIns="91440" bIns="45720" rtlCol="0" anchor="ctr"/>
          <a:lstStyle/>
          <a:p>
            <a:pPr algn="ctr">
              <a:lnSpc>
                <a:spcPct val="80000"/>
              </a:lnSpc>
            </a:pPr>
            <a:r>
              <a:rPr lang="en-US" sz="3600" dirty="0">
                <a:latin typeface="Arial Narrow" panose="020B0606020202030204" pitchFamily="34" charset="0"/>
              </a:rPr>
              <a:t>Many  Events &amp; Projects</a:t>
            </a:r>
            <a:endParaRPr lang="en-US" sz="3600" dirty="0">
              <a:solidFill>
                <a:srgbClr val="FFFF00"/>
              </a:solidFill>
            </a:endParaRPr>
          </a:p>
        </p:txBody>
      </p:sp>
      <p:sp>
        <p:nvSpPr>
          <p:cNvPr id="8" name="Rectangle 7">
            <a:extLst>
              <a:ext uri="{FF2B5EF4-FFF2-40B4-BE49-F238E27FC236}">
                <a16:creationId xmlns:a16="http://schemas.microsoft.com/office/drawing/2014/main" id="{A7F9A87F-0B91-F4BD-D01C-6436C3717C6D}"/>
              </a:ext>
            </a:extLst>
          </p:cNvPr>
          <p:cNvSpPr/>
          <p:nvPr/>
        </p:nvSpPr>
        <p:spPr>
          <a:xfrm>
            <a:off x="3098282" y="1506537"/>
            <a:ext cx="5182931" cy="1340241"/>
          </a:xfrm>
          <a:prstGeom prst="rect">
            <a:avLst/>
          </a:prstGeom>
          <a:solidFill>
            <a:schemeClr val="accent1">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137160" rIns="91440" bIns="45720" rtlCol="0" anchor="ctr"/>
          <a:lstStyle/>
          <a:p>
            <a:pPr algn="ctr">
              <a:lnSpc>
                <a:spcPct val="80000"/>
              </a:lnSpc>
            </a:pPr>
            <a:r>
              <a:rPr lang="en-US" sz="3600" dirty="0">
                <a:latin typeface="Arial Narrow" panose="020B0606020202030204" pitchFamily="34" charset="0"/>
              </a:rPr>
              <a:t>Strong Leadership</a:t>
            </a:r>
            <a:endParaRPr lang="en-US" sz="3600" dirty="0">
              <a:solidFill>
                <a:srgbClr val="FFFF00"/>
              </a:solidFill>
            </a:endParaRPr>
          </a:p>
        </p:txBody>
      </p:sp>
      <p:sp>
        <p:nvSpPr>
          <p:cNvPr id="9" name="Rectangle 8">
            <a:extLst>
              <a:ext uri="{FF2B5EF4-FFF2-40B4-BE49-F238E27FC236}">
                <a16:creationId xmlns:a16="http://schemas.microsoft.com/office/drawing/2014/main" id="{B13B7505-EC9B-C24C-088D-DA6E3DD5A6D9}"/>
              </a:ext>
            </a:extLst>
          </p:cNvPr>
          <p:cNvSpPr/>
          <p:nvPr/>
        </p:nvSpPr>
        <p:spPr>
          <a:xfrm>
            <a:off x="925168" y="4769197"/>
            <a:ext cx="5305868" cy="1340241"/>
          </a:xfrm>
          <a:prstGeom prst="rect">
            <a:avLst/>
          </a:prstGeom>
          <a:solidFill>
            <a:schemeClr val="accent1">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137160" rIns="91440" bIns="45720" rtlCol="0" anchor="ctr"/>
          <a:lstStyle/>
          <a:p>
            <a:pPr algn="ctr">
              <a:lnSpc>
                <a:spcPct val="80000"/>
              </a:lnSpc>
            </a:pPr>
            <a:r>
              <a:rPr lang="en-US" sz="3600" dirty="0">
                <a:latin typeface="Arial Narrow"/>
              </a:rPr>
              <a:t>Active, Intentional Member Engagement</a:t>
            </a:r>
            <a:endParaRPr lang="en-US" dirty="0">
              <a:latin typeface="Arial Narrow"/>
            </a:endParaRPr>
          </a:p>
        </p:txBody>
      </p:sp>
      <p:sp>
        <p:nvSpPr>
          <p:cNvPr id="10" name="Rectangle 9">
            <a:extLst>
              <a:ext uri="{FF2B5EF4-FFF2-40B4-BE49-F238E27FC236}">
                <a16:creationId xmlns:a16="http://schemas.microsoft.com/office/drawing/2014/main" id="{68933856-CAB0-CCBD-A810-AAB6E25D29D7}"/>
              </a:ext>
            </a:extLst>
          </p:cNvPr>
          <p:cNvSpPr/>
          <p:nvPr/>
        </p:nvSpPr>
        <p:spPr>
          <a:xfrm>
            <a:off x="6791673" y="4769197"/>
            <a:ext cx="5182932" cy="1340241"/>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1"/>
                </a:solidFill>
                <a:latin typeface="Arial Narrow" panose="020B0606020202030204" pitchFamily="34" charset="0"/>
              </a:rPr>
              <a:t>Clear Goals &amp; a Growth Plan</a:t>
            </a:r>
          </a:p>
        </p:txBody>
      </p:sp>
    </p:spTree>
    <p:extLst>
      <p:ext uri="{BB962C8B-B14F-4D97-AF65-F5344CB8AC3E}">
        <p14:creationId xmlns:p14="http://schemas.microsoft.com/office/powerpoint/2010/main" val="3585376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a:extLst>
              <a:ext uri="{FF2B5EF4-FFF2-40B4-BE49-F238E27FC236}">
                <a16:creationId xmlns:a16="http://schemas.microsoft.com/office/drawing/2014/main" id="{C7CA7EA0-B82C-61C6-D035-A72D245BAA9F}"/>
              </a:ext>
            </a:extLst>
          </p:cNvPr>
          <p:cNvSpPr txBox="1">
            <a:spLocks/>
          </p:cNvSpPr>
          <p:nvPr/>
        </p:nvSpPr>
        <p:spPr>
          <a:xfrm>
            <a:off x="0" y="0"/>
            <a:ext cx="6192090" cy="6858000"/>
          </a:xfrm>
          <a:prstGeom prst="rect">
            <a:avLst/>
          </a:prstGeom>
          <a:solidFill>
            <a:schemeClr val="accent1">
              <a:lumMod val="75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defTabSz="685800"/>
            <a:endParaRPr lang="en-US" sz="3300">
              <a:solidFill>
                <a:prstClr val="white"/>
              </a:solidFill>
              <a:latin typeface="Arial" panose="020B0604020202020204"/>
            </a:endParaRPr>
          </a:p>
        </p:txBody>
      </p:sp>
      <p:sp>
        <p:nvSpPr>
          <p:cNvPr id="3" name="Text Placeholder 26">
            <a:extLst>
              <a:ext uri="{FF2B5EF4-FFF2-40B4-BE49-F238E27FC236}">
                <a16:creationId xmlns:a16="http://schemas.microsoft.com/office/drawing/2014/main" id="{96121E68-B77A-3349-C234-4317DC13B355}"/>
              </a:ext>
            </a:extLst>
          </p:cNvPr>
          <p:cNvSpPr txBox="1">
            <a:spLocks/>
          </p:cNvSpPr>
          <p:nvPr/>
        </p:nvSpPr>
        <p:spPr>
          <a:xfrm>
            <a:off x="345440" y="670316"/>
            <a:ext cx="5547360" cy="8512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b="1" dirty="0">
                <a:solidFill>
                  <a:schemeClr val="bg1"/>
                </a:solidFill>
                <a:latin typeface="Arial" charset="0"/>
                <a:ea typeface="Arial" charset="0"/>
                <a:cs typeface="Arial" charset="0"/>
              </a:rPr>
              <a:t>SURVEY 2 (2022)  </a:t>
            </a:r>
          </a:p>
          <a:p>
            <a:pPr marL="0" indent="0" algn="ctr">
              <a:buNone/>
            </a:pPr>
            <a:r>
              <a:rPr lang="en-US" sz="4000" b="1" dirty="0">
                <a:solidFill>
                  <a:schemeClr val="bg1"/>
                </a:solidFill>
                <a:latin typeface="Arial" charset="0"/>
                <a:ea typeface="Arial" charset="0"/>
                <a:cs typeface="Arial" charset="0"/>
              </a:rPr>
              <a:t>ROTARY CLUBS IN USA &amp; CANADA</a:t>
            </a:r>
            <a:endParaRPr lang="en-US" sz="4000" dirty="0">
              <a:solidFill>
                <a:schemeClr val="bg1"/>
              </a:solidFill>
            </a:endParaRPr>
          </a:p>
        </p:txBody>
      </p:sp>
      <p:cxnSp>
        <p:nvCxnSpPr>
          <p:cNvPr id="8" name="Straight Connector 7">
            <a:extLst>
              <a:ext uri="{FF2B5EF4-FFF2-40B4-BE49-F238E27FC236}">
                <a16:creationId xmlns:a16="http://schemas.microsoft.com/office/drawing/2014/main" id="{DED29994-25D3-B2D9-77AE-B8082BEF6CEA}"/>
              </a:ext>
            </a:extLst>
          </p:cNvPr>
          <p:cNvCxnSpPr>
            <a:cxnSpLocks/>
          </p:cNvCxnSpPr>
          <p:nvPr/>
        </p:nvCxnSpPr>
        <p:spPr>
          <a:xfrm>
            <a:off x="604607" y="3431219"/>
            <a:ext cx="4949950" cy="0"/>
          </a:xfrm>
          <a:prstGeom prst="line">
            <a:avLst/>
          </a:prstGeom>
          <a:ln w="38100">
            <a:solidFill>
              <a:schemeClr val="bg1"/>
            </a:solidFill>
          </a:ln>
        </p:spPr>
        <p:style>
          <a:lnRef idx="1">
            <a:schemeClr val="dk1"/>
          </a:lnRef>
          <a:fillRef idx="0">
            <a:schemeClr val="dk1"/>
          </a:fillRef>
          <a:effectRef idx="0">
            <a:schemeClr val="dk1"/>
          </a:effectRef>
          <a:fontRef idx="minor">
            <a:schemeClr val="tx1"/>
          </a:fontRef>
        </p:style>
      </p:cxnSp>
      <p:sp>
        <p:nvSpPr>
          <p:cNvPr id="4" name="Subtitle 52">
            <a:extLst>
              <a:ext uri="{FF2B5EF4-FFF2-40B4-BE49-F238E27FC236}">
                <a16:creationId xmlns:a16="http://schemas.microsoft.com/office/drawing/2014/main" id="{74150B0A-EDEA-21AE-283A-C22E63821304}"/>
              </a:ext>
            </a:extLst>
          </p:cNvPr>
          <p:cNvSpPr txBox="1">
            <a:spLocks/>
          </p:cNvSpPr>
          <p:nvPr/>
        </p:nvSpPr>
        <p:spPr>
          <a:xfrm>
            <a:off x="520148" y="3776000"/>
            <a:ext cx="4750324" cy="2061170"/>
          </a:xfrm>
          <a:prstGeom prst="rect">
            <a:avLst/>
          </a:prstGeom>
        </p:spPr>
        <p:txBody>
          <a:bodyPr vert="horz" lIns="68580" tIns="34290" rIns="68580" bIns="3429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bg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defTabSz="685800">
              <a:spcBef>
                <a:spcPts val="750"/>
              </a:spcBef>
            </a:pPr>
            <a:r>
              <a:rPr lang="en-US" sz="3600" b="1" dirty="0">
                <a:solidFill>
                  <a:srgbClr val="FFFF00"/>
                </a:solidFill>
                <a:latin typeface="Arial Narrow"/>
              </a:rPr>
              <a:t>85</a:t>
            </a:r>
            <a:r>
              <a:rPr lang="en-US" sz="3600" dirty="0">
                <a:latin typeface="Arial Narrow"/>
              </a:rPr>
              <a:t> clubs that showed consistent growth between 2017-2022</a:t>
            </a:r>
            <a:endParaRPr lang="en-US" sz="3600" dirty="0"/>
          </a:p>
          <a:p>
            <a:pPr algn="ctr" defTabSz="685800" fontAlgn="base">
              <a:spcBef>
                <a:spcPts val="750"/>
              </a:spcBef>
            </a:pPr>
            <a:endParaRPr lang="en-US" sz="2250" dirty="0">
              <a:solidFill>
                <a:prstClr val="white"/>
              </a:solidFill>
              <a:latin typeface="Arial Narrow" panose="020B0606020202030204" pitchFamily="34" charset="0"/>
            </a:endParaRPr>
          </a:p>
        </p:txBody>
      </p:sp>
      <p:sp>
        <p:nvSpPr>
          <p:cNvPr id="7" name="TextBox 6">
            <a:extLst>
              <a:ext uri="{FF2B5EF4-FFF2-40B4-BE49-F238E27FC236}">
                <a16:creationId xmlns:a16="http://schemas.microsoft.com/office/drawing/2014/main" id="{9B09AB54-1D8B-F9DD-0349-FCE44B66DA89}"/>
              </a:ext>
            </a:extLst>
          </p:cNvPr>
          <p:cNvSpPr txBox="1"/>
          <p:nvPr/>
        </p:nvSpPr>
        <p:spPr>
          <a:xfrm>
            <a:off x="6497407" y="559268"/>
            <a:ext cx="5474853" cy="5293757"/>
          </a:xfrm>
          <a:prstGeom prst="rect">
            <a:avLst/>
          </a:prstGeom>
          <a:noFill/>
        </p:spPr>
        <p:txBody>
          <a:bodyPr wrap="square" lIns="91440" tIns="45720" rIns="91440" bIns="45720" rtlCol="0" anchor="t">
            <a:spAutoFit/>
          </a:bodyPr>
          <a:lstStyle/>
          <a:p>
            <a:pPr marL="113665"/>
            <a:r>
              <a:rPr lang="en" sz="3200" b="1" dirty="0">
                <a:solidFill>
                  <a:srgbClr val="48595D"/>
                </a:solidFill>
                <a:latin typeface="Arial Narrow"/>
                <a:cs typeface="Arial"/>
              </a:rPr>
              <a:t>SURVEY 2 CRITERIA:                         </a:t>
            </a:r>
          </a:p>
          <a:p>
            <a:pPr marL="570865" indent="-457200">
              <a:buFont typeface="Arial" panose="020B0604020202020204" pitchFamily="34" charset="0"/>
              <a:buChar char="•"/>
            </a:pPr>
            <a:r>
              <a:rPr lang="en" sz="3200" b="1" dirty="0">
                <a:solidFill>
                  <a:srgbClr val="48595D"/>
                </a:solidFill>
                <a:latin typeface="Arial Narrow"/>
                <a:cs typeface="Arial"/>
              </a:rPr>
              <a:t>10+ Net Members in 5 years </a:t>
            </a:r>
            <a:r>
              <a:rPr lang="en-CA" sz="3200" b="1" dirty="0">
                <a:solidFill>
                  <a:srgbClr val="48595D"/>
                </a:solidFill>
                <a:latin typeface="Arial Narrow"/>
                <a:cs typeface="Arial"/>
              </a:rPr>
              <a:t>a</a:t>
            </a:r>
            <a:r>
              <a:rPr lang="en" sz="3200" b="1" dirty="0" err="1">
                <a:solidFill>
                  <a:srgbClr val="48595D"/>
                </a:solidFill>
                <a:latin typeface="Arial Narrow"/>
                <a:cs typeface="Arial"/>
              </a:rPr>
              <a:t>nd</a:t>
            </a:r>
            <a:r>
              <a:rPr lang="en" sz="3200" b="1" dirty="0">
                <a:solidFill>
                  <a:srgbClr val="48595D"/>
                </a:solidFill>
                <a:latin typeface="Arial Narrow"/>
                <a:cs typeface="Arial"/>
              </a:rPr>
              <a:t> growth in at Least 3 of the Past 5 Years</a:t>
            </a:r>
          </a:p>
          <a:p>
            <a:pPr marL="570865" indent="-457200">
              <a:buFont typeface="Arial"/>
              <a:buChar char="•"/>
            </a:pPr>
            <a:r>
              <a:rPr lang="en-US" sz="3200" b="1" dirty="0">
                <a:solidFill>
                  <a:srgbClr val="58585A"/>
                </a:solidFill>
                <a:latin typeface="Arial Narrow"/>
                <a:cs typeface="Arial"/>
              </a:rPr>
              <a:t>20 Q survey sent to 2021-2022 Presidents of these clubs</a:t>
            </a:r>
          </a:p>
          <a:p>
            <a:pPr marL="570865" indent="-457200">
              <a:buFont typeface="Arial"/>
              <a:buChar char="•"/>
            </a:pPr>
            <a:r>
              <a:rPr lang="en-US" sz="3200" b="1" dirty="0">
                <a:solidFill>
                  <a:srgbClr val="58585A"/>
                </a:solidFill>
                <a:latin typeface="Arial Narrow"/>
                <a:cs typeface="Arial"/>
              </a:rPr>
              <a:t>85 Responses (30%)</a:t>
            </a:r>
          </a:p>
          <a:p>
            <a:pPr marL="570865" indent="-457200">
              <a:buFont typeface="Arial"/>
              <a:buChar char="•"/>
            </a:pPr>
            <a:r>
              <a:rPr lang="en-US" sz="3200" b="1" dirty="0">
                <a:solidFill>
                  <a:srgbClr val="58585A"/>
                </a:solidFill>
                <a:latin typeface="Arial Narrow"/>
                <a:cs typeface="Arial"/>
              </a:rPr>
              <a:t>13 interviews</a:t>
            </a:r>
          </a:p>
          <a:p>
            <a:pPr marL="570865" indent="-457200">
              <a:buFont typeface="Arial"/>
              <a:buChar char="•"/>
            </a:pPr>
            <a:endParaRPr lang="en-US" sz="3200" dirty="0">
              <a:solidFill>
                <a:srgbClr val="58585A"/>
              </a:solidFill>
              <a:latin typeface="Arial Narrow"/>
              <a:cs typeface="Arial"/>
            </a:endParaRPr>
          </a:p>
          <a:p>
            <a:endParaRPr lang="en-US" dirty="0"/>
          </a:p>
        </p:txBody>
      </p:sp>
    </p:spTree>
    <p:extLst>
      <p:ext uri="{BB962C8B-B14F-4D97-AF65-F5344CB8AC3E}">
        <p14:creationId xmlns:p14="http://schemas.microsoft.com/office/powerpoint/2010/main" val="30920079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55714</TotalTime>
  <Words>2944</Words>
  <Application>Microsoft Macintosh PowerPoint</Application>
  <PresentationFormat>Widescreen</PresentationFormat>
  <Paragraphs>370</Paragraphs>
  <Slides>35</Slides>
  <Notes>35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Arial</vt:lpstr>
      <vt:lpstr>Arial Narrow</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VIDEO: Planning for Growth    https://www.youtube.com/watch?v=bofPr2qictE&amp;list=PLGunX5-Uh7ZN-kEywsRRuQBb-mxq12bno&amp;index=5&amp;t=11s&amp;pp=iAQB   Michael Turner Rotary Club Las Vegas Summerlin, Nevada USA  3 min 14 sec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 Logan</dc:creator>
  <cp:lastModifiedBy>Bill Hagborg</cp:lastModifiedBy>
  <cp:revision>155</cp:revision>
  <cp:lastPrinted>2023-04-13T14:06:50Z</cp:lastPrinted>
  <dcterms:created xsi:type="dcterms:W3CDTF">2022-12-19T16:14:25Z</dcterms:created>
  <dcterms:modified xsi:type="dcterms:W3CDTF">2023-04-18T18:23:54Z</dcterms:modified>
</cp:coreProperties>
</file>