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media/image4.jpeg" ContentType="image/jpeg"/>
  <Override PartName="/ppt/notesSlides/notesSlide3.xml" ContentType="application/vnd.openxmlformats-officedocument.presentationml.notesSlide+xml"/>
  <Override PartName="/ppt/media/image5.jpeg" ContentType="image/jpeg"/>
  <Override PartName="/ppt/notesSlides/notesSlide4.xml" ContentType="application/vnd.openxmlformats-officedocument.presentationml.notesSlide+xml"/>
  <Override PartName="/ppt/media/image6.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7.jpeg" ContentType="image/jpeg"/>
  <Override PartName="/ppt/notesSlides/notesSlide9.xml" ContentType="application/vnd.openxmlformats-officedocument.presentationml.notesSlide+xml"/>
  <Override PartName="/ppt/media/image8.jpeg" ContentType="image/jpeg"/>
  <Override PartName="/ppt/notesSlides/notesSlide10.xml" ContentType="application/vnd.openxmlformats-officedocument.presentationml.notesSlide+xml"/>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lvl1pPr>
              <a:defRPr sz="3000"/>
            </a:lvl1pPr>
          </a:lstStyle>
          <a:p>
            <a:pPr/>
            <a:r>
              <a:t>Today, October 24 is World Polio Day. Currently there are only 2 countries with wild Polio virus - Afghanistan and Pakistan.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lvl1pPr>
              <a:defRPr sz="3000"/>
            </a:lvl1pPr>
          </a:lstStyle>
          <a:p>
            <a:pPr/>
            <a:r>
              <a:t>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lvl1pPr>
              <a:defRPr sz="3000"/>
            </a:lvl1pPr>
          </a:lstStyle>
          <a:p>
            <a:pPr/>
            <a:r>
              <a:t>The Wild Poliovirus as mentioned before is contained in 2 countries - Afghanistan and Pakistan.  The cases in Pakistan are contained to a small area.  Rotary believes that the world will be wild polio free by 2025.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defRPr sz="3000"/>
            </a:pPr>
            <a:r>
              <a:t>We need to celebrate our successes.  Polio cases have declined by 99.9% and over 95% of the Global population lives in a Polio free world.  Last year alone over a billion doses of vaccine were administered. </a:t>
            </a:r>
          </a:p>
          <a:p>
            <a:pPr>
              <a:defRPr sz="3000"/>
            </a:pPr>
          </a:p>
          <a:p>
            <a:pPr>
              <a:defRPr sz="3000"/>
            </a:pPr>
            <a:r>
              <a:t>A concern is vaccine derived Polio which happens when the live virus contained in the vaccine is allowed to circulate in the environment because vaccine rates are either low or were stopped.  It is not as severe as the wild Polio but it is still Polio.</a:t>
            </a:r>
          </a:p>
          <a:p>
            <a:pPr>
              <a:defRPr sz="3000"/>
            </a:pPr>
          </a:p>
          <a:p>
            <a:pPr>
              <a:defRPr sz="3000"/>
            </a:pPr>
            <a:r>
              <a:t>To counter this, a new Novel Oral Polio Vaccine Type 2 has been developed.  So far millions of doses have been administered and to date there has not been any sickness due to the new vaccine.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lvl1pPr>
              <a:defRPr sz="3000"/>
            </a:lvl1pPr>
          </a:lstStyle>
          <a:p>
            <a:pPr/>
            <a:r>
              <a:t>Because polio is primarily transmitted by fecal - oral contact, testing of waste water is critical to see if the virus is circulating.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lvl1pPr>
              <a:defRPr sz="3000"/>
            </a:lvl1pPr>
          </a:lstStyle>
          <a:p>
            <a:pPr/>
            <a:r>
              <a:t>Unfortunately for many countries they do not have the resources to fight COVID, measles, polio and the many other diseases that are out there. This has caused Polio to surge as vaccine rates have declined because the limited resources have been deployed to fight COVID.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defRPr sz="3000"/>
            </a:pPr>
            <a:r>
              <a:t>As many countries do not have the infrastructure to do the injectable vaccination, an oral vaccine was developed that used a weakened live virus. </a:t>
            </a:r>
          </a:p>
          <a:p>
            <a:pPr>
              <a:defRPr sz="3000"/>
            </a:pPr>
          </a:p>
          <a:p>
            <a:pPr>
              <a:defRPr sz="3000"/>
            </a:pPr>
            <a:r>
              <a:t>Hundreds of million children have been vaccinated because people like you and me can give a child the drops. </a:t>
            </a:r>
          </a:p>
          <a:p>
            <a:pPr>
              <a:defRPr sz="3000"/>
            </a:pPr>
          </a:p>
          <a:p>
            <a:pPr>
              <a:defRPr sz="3000"/>
            </a:pPr>
            <a:r>
              <a:t>It proved to be enormously successful and has been instrumental in eradicating polio from 99.9% of the world.  BUT, it has caused outbreaks of vaccine derived Polio.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rPr sz="3000"/>
              <a:t>This map shows where there are currently outbreaks of vaccine derived polio shown in green.  The wild Polio virus is shown in yellow.  The closest country to us is the US, in particular New York State.  Recently, waste water serveillance has shown the Polio virus has been spreading to other areas of New York State.</a:t>
            </a:r>
            <a: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lvl1pPr>
              <a:defRPr sz="3000"/>
            </a:lvl1pPr>
          </a:lstStyle>
          <a:p>
            <a:pPr/>
            <a:r>
              <a:t>A person will not get Polio if they have been vaccinated.  Unfortunately, people have forgotten how dangerous this disease is and how easily it is transmitted.  Many young children are not vaccinated and therefore are at risk.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defRPr sz="3000"/>
            </a:pPr>
            <a:r>
              <a:t>The new oral vaccine was developed starting in 2017.  It was rolled out in March 2021 and there have now been over 370 million doses delivered in over 20 countries. The results have been very encouraging and it is hoped this will be a turning point in the complete eradication of Polio.</a:t>
            </a:r>
          </a:p>
          <a:p>
            <a:pPr>
              <a:defRPr sz="3000"/>
            </a:pPr>
          </a:p>
          <a:p>
            <a:pPr>
              <a:defRPr sz="3000"/>
            </a:pPr>
            <a:r>
              <a:t>World Polio Day is a celebration.  In 1985, when Rotary got involved in the eradication of Polio, there were over 350,000 cases of Polio worldwide.  People who have contributed to eradicating Polio should be able to proudly say in the very near future, that they were part of this disease being eradicated from the world.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2387600" y="2298700"/>
            <a:ext cx="19621500" cy="4648200"/>
          </a:xfrm>
          <a:prstGeom prst="rect">
            <a:avLst/>
          </a:prstGeom>
        </p:spPr>
        <p:txBody>
          <a:bodyPr anchor="b"/>
          <a:lstStyle/>
          <a:p>
            <a:pPr/>
            <a:r>
              <a:t>Title Text</a:t>
            </a:r>
          </a:p>
        </p:txBody>
      </p:sp>
      <p:sp>
        <p:nvSpPr>
          <p:cNvPr id="12" name="Body Level One…"/>
          <p:cNvSpPr txBox="1"/>
          <p:nvPr>
            <p:ph type="body" sz="quarter" idx="1"/>
          </p:nvPr>
        </p:nvSpPr>
        <p:spPr>
          <a:xfrm>
            <a:off x="2387600" y="7073900"/>
            <a:ext cx="196215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685800"/>
          </a:xfrm>
          <a:prstGeom prst="rect">
            <a:avLst/>
          </a:prstGeom>
        </p:spPr>
        <p:txBody>
          <a:bodyPr anchor="t">
            <a:spAutoFit/>
          </a:bodyPr>
          <a:lstStyle>
            <a:lvl1pPr marL="0" indent="0" algn="ctr">
              <a:spcBef>
                <a:spcPts val="0"/>
              </a:spcBef>
              <a:buSzTx/>
              <a:buNone/>
              <a:defRPr b="1" sz="3800">
                <a:latin typeface="Helvetica"/>
                <a:ea typeface="Helvetica"/>
                <a:cs typeface="Helvetica"/>
                <a:sym typeface="Helvetica"/>
              </a:defRPr>
            </a:lvl1pPr>
          </a:lstStyle>
          <a:p>
            <a:pPr/>
            <a:r>
              <a:t>–Johnny Appleseed</a:t>
            </a:r>
          </a:p>
        </p:txBody>
      </p:sp>
      <p:sp>
        <p:nvSpPr>
          <p:cNvPr id="94" name="“Type a quote here.”"/>
          <p:cNvSpPr txBox="1"/>
          <p:nvPr>
            <p:ph type="body" sz="quarter" idx="22"/>
          </p:nvPr>
        </p:nvSpPr>
        <p:spPr>
          <a:xfrm>
            <a:off x="2387600" y="6007100"/>
            <a:ext cx="19621500" cy="952500"/>
          </a:xfrm>
          <a:prstGeom prst="rect">
            <a:avLst/>
          </a:prstGeom>
        </p:spPr>
        <p:txBody>
          <a:bodyPr>
            <a:spAutoFit/>
          </a:bodyPr>
          <a:lstStyle>
            <a:lvl1pPr marL="0" indent="0" algn="ctr">
              <a:spcBef>
                <a:spcPts val="3400"/>
              </a:spcBef>
              <a:buSzTx/>
              <a:buNone/>
              <a:defRPr sz="5600"/>
            </a:lvl1pPr>
          </a:lstStyle>
          <a:p>
            <a:pPr/>
            <a:r>
              <a:t>“Type a quote here.”</a:t>
            </a:r>
          </a:p>
        </p:txBody>
      </p:sp>
      <p:sp>
        <p:nvSpPr>
          <p:cNvPr id="95"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Panoramic photo of two canoeists on a wide river with snowy mountains in the background"/>
          <p:cNvSpPr/>
          <p:nvPr>
            <p:ph type="pic" idx="21"/>
          </p:nvPr>
        </p:nvSpPr>
        <p:spPr>
          <a:xfrm>
            <a:off x="-47625" y="-2540000"/>
            <a:ext cx="24479250" cy="163195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anoramic photo of two canoeists on a wide river with snowy mountains in the background"/>
          <p:cNvSpPr/>
          <p:nvPr>
            <p:ph type="pic" idx="21"/>
          </p:nvPr>
        </p:nvSpPr>
        <p:spPr>
          <a:xfrm>
            <a:off x="2752725" y="-2489200"/>
            <a:ext cx="18840450" cy="12560300"/>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448800"/>
            <a:ext cx="19621500" cy="2006600"/>
          </a:xfrm>
          <a:prstGeom prst="rect">
            <a:avLst/>
          </a:prstGeom>
        </p:spPr>
        <p:txBody>
          <a:bodyPr anchor="b"/>
          <a:lstStyle/>
          <a:p>
            <a:pPr/>
            <a:r>
              <a:t>Title Text</a:t>
            </a:r>
          </a:p>
        </p:txBody>
      </p:sp>
      <p:sp>
        <p:nvSpPr>
          <p:cNvPr id="22" name="Body Level One…"/>
          <p:cNvSpPr txBox="1"/>
          <p:nvPr>
            <p:ph type="body" sz="quarter" idx="1"/>
          </p:nvPr>
        </p:nvSpPr>
        <p:spPr>
          <a:xfrm>
            <a:off x="2387600" y="11518900"/>
            <a:ext cx="19621500" cy="1714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87600" y="4533900"/>
            <a:ext cx="196215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Red boat moored by a dock in a river with trees along the shoreline and a cloudy blue sky in the background"/>
          <p:cNvSpPr/>
          <p:nvPr>
            <p:ph type="pic" idx="21"/>
          </p:nvPr>
        </p:nvSpPr>
        <p:spPr>
          <a:xfrm>
            <a:off x="12407900" y="-2159000"/>
            <a:ext cx="10337800" cy="15506702"/>
          </a:xfrm>
          <a:prstGeom prst="rect">
            <a:avLst/>
          </a:prstGeom>
        </p:spPr>
        <p:txBody>
          <a:bodyPr lIns="91439" tIns="45719" rIns="91439" bIns="45719" anchor="t">
            <a:noAutofit/>
          </a:bodyPr>
          <a:lstStyle/>
          <a:p>
            <a:pPr/>
          </a:p>
        </p:txBody>
      </p:sp>
      <p:sp>
        <p:nvSpPr>
          <p:cNvPr id="39" name="Title Text"/>
          <p:cNvSpPr txBox="1"/>
          <p:nvPr>
            <p:ph type="title"/>
          </p:nvPr>
        </p:nvSpPr>
        <p:spPr>
          <a:xfrm>
            <a:off x="1790700" y="1066800"/>
            <a:ext cx="10007600" cy="56261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790700" y="7035800"/>
            <a:ext cx="10007600" cy="56261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Red boat moored by a dock in a river with trees along the shoreline and a cloudy blue sky in the background"/>
          <p:cNvSpPr/>
          <p:nvPr>
            <p:ph type="pic" idx="21"/>
          </p:nvPr>
        </p:nvSpPr>
        <p:spPr>
          <a:xfrm>
            <a:off x="12496800" y="-1485900"/>
            <a:ext cx="10193867" cy="152908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790700" y="1790700"/>
            <a:ext cx="208153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Child looking through binoculars at a snowy mountain landscape"/>
          <p:cNvSpPr/>
          <p:nvPr>
            <p:ph type="pic" sz="half" idx="21"/>
          </p:nvPr>
        </p:nvSpPr>
        <p:spPr>
          <a:xfrm>
            <a:off x="12344400" y="7112000"/>
            <a:ext cx="10439400" cy="6959601"/>
          </a:xfrm>
          <a:prstGeom prst="rect">
            <a:avLst/>
          </a:prstGeom>
        </p:spPr>
        <p:txBody>
          <a:bodyPr lIns="91439" tIns="45719" rIns="91439" bIns="45719" anchor="t">
            <a:noAutofit/>
          </a:bodyPr>
          <a:lstStyle/>
          <a:p>
            <a:pPr/>
          </a:p>
        </p:txBody>
      </p:sp>
      <p:sp>
        <p:nvSpPr>
          <p:cNvPr id="84" name="Small rocky island covered with grass and surrounded by ocean with blue sky in the background"/>
          <p:cNvSpPr/>
          <p:nvPr>
            <p:ph type="pic" sz="half" idx="22"/>
          </p:nvPr>
        </p:nvSpPr>
        <p:spPr>
          <a:xfrm>
            <a:off x="12407900" y="190500"/>
            <a:ext cx="10363200" cy="6908800"/>
          </a:xfrm>
          <a:prstGeom prst="rect">
            <a:avLst/>
          </a:prstGeom>
        </p:spPr>
        <p:txBody>
          <a:bodyPr lIns="91439" tIns="45719" rIns="91439" bIns="45719" anchor="t">
            <a:noAutofit/>
          </a:bodyPr>
          <a:lstStyle/>
          <a:p>
            <a:pPr/>
          </a:p>
        </p:txBody>
      </p:sp>
      <p:sp>
        <p:nvSpPr>
          <p:cNvPr id="85" name="Red boat moored by a dock in a river with trees along the shoreline and a cloudy blue sky in the background"/>
          <p:cNvSpPr/>
          <p:nvPr>
            <p:ph type="pic" idx="23"/>
          </p:nvPr>
        </p:nvSpPr>
        <p:spPr>
          <a:xfrm>
            <a:off x="1583266" y="-1879600"/>
            <a:ext cx="10414001" cy="156210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790700" y="571500"/>
            <a:ext cx="20815300" cy="298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790700" y="3644900"/>
            <a:ext cx="20815300" cy="883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5253" y="13004800"/>
            <a:ext cx="453238" cy="4699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9pPr>
    </p:titleStyle>
    <p:bodyStyle>
      <a:lvl1pPr marL="609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1pPr>
      <a:lvl2pPr marL="1219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2pPr>
      <a:lvl3pPr marL="1828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3pPr>
      <a:lvl4pPr marL="2438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4pPr>
      <a:lvl5pPr marL="30480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5pPr>
      <a:lvl6pPr marL="3657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6pPr>
      <a:lvl7pPr marL="4267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7pPr>
      <a:lvl8pPr marL="4876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8pPr>
      <a:lvl9pPr marL="5486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Celebrate World Polio Day"/>
          <p:cNvSpPr txBox="1"/>
          <p:nvPr>
            <p:ph type="title"/>
          </p:nvPr>
        </p:nvSpPr>
        <p:spPr>
          <a:prstGeom prst="rect">
            <a:avLst/>
          </a:prstGeom>
        </p:spPr>
        <p:txBody>
          <a:bodyPr/>
          <a:lstStyle/>
          <a:p>
            <a:pPr/>
            <a:r>
              <a:t>Celebrate World Polio Day</a:t>
            </a:r>
          </a:p>
        </p:txBody>
      </p:sp>
      <p:pic>
        <p:nvPicPr>
          <p:cNvPr id="120" name="IMG_0518.jpeg" descr="IMG_0518.jpeg"/>
          <p:cNvPicPr>
            <a:picLocks noChangeAspect="1"/>
          </p:cNvPicPr>
          <p:nvPr/>
        </p:nvPicPr>
        <p:blipFill>
          <a:blip r:embed="rId2">
            <a:extLst/>
          </a:blip>
          <a:stretch>
            <a:fillRect/>
          </a:stretch>
        </p:blipFill>
        <p:spPr>
          <a:xfrm>
            <a:off x="3787278" y="3111368"/>
            <a:ext cx="16809444" cy="1054039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Newest World Polio Day.jpg" descr="Newest World Polio Day.jpg"/>
          <p:cNvPicPr>
            <a:picLocks noChangeAspect="1"/>
          </p:cNvPicPr>
          <p:nvPr/>
        </p:nvPicPr>
        <p:blipFill>
          <a:blip r:embed="rId3">
            <a:extLst/>
          </a:blip>
          <a:stretch>
            <a:fillRect/>
          </a:stretch>
        </p:blipFill>
        <p:spPr>
          <a:xfrm>
            <a:off x="1885038" y="211482"/>
            <a:ext cx="20189317" cy="1329303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IMG_0487.jpeg" descr="IMG_0487.jpeg"/>
          <p:cNvPicPr>
            <a:picLocks noChangeAspect="1"/>
          </p:cNvPicPr>
          <p:nvPr/>
        </p:nvPicPr>
        <p:blipFill>
          <a:blip r:embed="rId3">
            <a:extLst/>
          </a:blip>
          <a:stretch>
            <a:fillRect/>
          </a:stretch>
        </p:blipFill>
        <p:spPr>
          <a:xfrm>
            <a:off x="3304854" y="195988"/>
            <a:ext cx="17774292" cy="10376503"/>
          </a:xfrm>
          <a:prstGeom prst="rect">
            <a:avLst/>
          </a:prstGeom>
          <a:ln w="12700">
            <a:miter lim="400000"/>
          </a:ln>
        </p:spPr>
      </p:pic>
      <p:sp>
        <p:nvSpPr>
          <p:cNvPr id="159" name="As long as poliovirus circulates,…"/>
          <p:cNvSpPr txBox="1"/>
          <p:nvPr/>
        </p:nvSpPr>
        <p:spPr>
          <a:xfrm>
            <a:off x="2085910" y="11136121"/>
            <a:ext cx="20820499" cy="246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r>
              <a:t>As long as poliovirus circulates, </a:t>
            </a:r>
          </a:p>
          <a:p>
            <a:pPr>
              <a:defRPr b="1">
                <a:latin typeface="Helvetica"/>
                <a:ea typeface="Helvetica"/>
                <a:cs typeface="Helvetica"/>
                <a:sym typeface="Helvetica"/>
              </a:defRPr>
            </a:pPr>
            <a:r>
              <a:t>everyone must be vaccinated.</a:t>
            </a:r>
          </a:p>
          <a:p>
            <a:pPr>
              <a:defRPr b="1">
                <a:latin typeface="Helvetica"/>
                <a:ea typeface="Helvetica"/>
                <a:cs typeface="Helvetica"/>
                <a:sym typeface="Helvetica"/>
              </a:defRPr>
            </a:pPr>
            <a:r>
              <a:t>No exceptions.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IMG_4316.jpg" descr="IMG_4316.jpg"/>
          <p:cNvPicPr>
            <a:picLocks noChangeAspect="1"/>
          </p:cNvPicPr>
          <p:nvPr/>
        </p:nvPicPr>
        <p:blipFill>
          <a:blip r:embed="rId3">
            <a:extLst/>
          </a:blip>
          <a:stretch>
            <a:fillRect/>
          </a:stretch>
        </p:blipFill>
        <p:spPr>
          <a:xfrm>
            <a:off x="6332620" y="484199"/>
            <a:ext cx="11718760" cy="1274760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IMG_0515.jpg" descr="IMG_0515.jpg"/>
          <p:cNvPicPr>
            <a:picLocks noChangeAspect="1"/>
          </p:cNvPicPr>
          <p:nvPr/>
        </p:nvPicPr>
        <p:blipFill>
          <a:blip r:embed="rId3">
            <a:extLst/>
          </a:blip>
          <a:stretch>
            <a:fillRect/>
          </a:stretch>
        </p:blipFill>
        <p:spPr>
          <a:xfrm>
            <a:off x="968769" y="381333"/>
            <a:ext cx="22446462" cy="1295333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IMG_0514.jpg" descr="IMG_0514.jpg"/>
          <p:cNvPicPr>
            <a:picLocks noChangeAspect="1"/>
          </p:cNvPicPr>
          <p:nvPr/>
        </p:nvPicPr>
        <p:blipFill>
          <a:blip r:embed="rId3">
            <a:extLst/>
          </a:blip>
          <a:stretch>
            <a:fillRect/>
          </a:stretch>
        </p:blipFill>
        <p:spPr>
          <a:xfrm>
            <a:off x="378219" y="628824"/>
            <a:ext cx="23627562" cy="1245835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IMG_0468.jpeg" descr="IMG_0468.jpeg"/>
          <p:cNvPicPr>
            <a:picLocks noChangeAspect="1"/>
          </p:cNvPicPr>
          <p:nvPr/>
        </p:nvPicPr>
        <p:blipFill>
          <a:blip r:embed="rId3">
            <a:extLst/>
          </a:blip>
          <a:stretch>
            <a:fillRect/>
          </a:stretch>
        </p:blipFill>
        <p:spPr>
          <a:xfrm>
            <a:off x="356753" y="439022"/>
            <a:ext cx="23670494" cy="1283795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Five Fast Facts About Polio…"/>
          <p:cNvSpPr txBox="1"/>
          <p:nvPr/>
        </p:nvSpPr>
        <p:spPr>
          <a:xfrm>
            <a:off x="807674" y="-2707762"/>
            <a:ext cx="22768653" cy="1518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p>
          <a:p>
            <a:pPr>
              <a:defRPr b="1">
                <a:latin typeface="Helvetica"/>
                <a:ea typeface="Helvetica"/>
                <a:cs typeface="Helvetica"/>
                <a:sym typeface="Helvetica"/>
              </a:defRPr>
            </a:pPr>
          </a:p>
          <a:p>
            <a:pPr>
              <a:defRPr b="1">
                <a:latin typeface="Helvetica"/>
                <a:ea typeface="Helvetica"/>
                <a:cs typeface="Helvetica"/>
                <a:sym typeface="Helvetica"/>
              </a:defRPr>
            </a:pPr>
          </a:p>
          <a:p>
            <a:pPr>
              <a:defRPr b="1">
                <a:latin typeface="Helvetica"/>
                <a:ea typeface="Helvetica"/>
                <a:cs typeface="Helvetica"/>
                <a:sym typeface="Helvetica"/>
              </a:defRPr>
            </a:pPr>
          </a:p>
          <a:p>
            <a:pPr>
              <a:defRPr b="1">
                <a:latin typeface="Helvetica"/>
                <a:ea typeface="Helvetica"/>
                <a:cs typeface="Helvetica"/>
                <a:sym typeface="Helvetica"/>
              </a:defRPr>
            </a:pPr>
          </a:p>
          <a:p>
            <a:pPr>
              <a:defRPr b="1" sz="6000">
                <a:latin typeface="Helvetica"/>
                <a:ea typeface="Helvetica"/>
                <a:cs typeface="Helvetica"/>
                <a:sym typeface="Helvetica"/>
              </a:defRPr>
            </a:pPr>
            <a:r>
              <a:t>Five Fast Facts About Polio</a:t>
            </a:r>
          </a:p>
          <a:p>
            <a:pPr>
              <a:defRPr b="1">
                <a:latin typeface="Helvetica"/>
                <a:ea typeface="Helvetica"/>
                <a:cs typeface="Helvetica"/>
                <a:sym typeface="Helvetica"/>
              </a:defRPr>
            </a:pPr>
            <a:endParaRPr b="0">
              <a:latin typeface="+mn-lt"/>
              <a:ea typeface="+mn-ea"/>
              <a:cs typeface="+mn-cs"/>
              <a:sym typeface="Helvetica Light"/>
            </a:endParaRPr>
          </a:p>
          <a:p>
            <a:pPr marL="609600" indent="-609600" algn="l">
              <a:buSzPct val="75000"/>
              <a:buChar char="*"/>
              <a:defRPr b="1">
                <a:latin typeface="Helvetica"/>
                <a:ea typeface="Helvetica"/>
                <a:cs typeface="Helvetica"/>
                <a:sym typeface="Helvetica"/>
              </a:defRPr>
            </a:pPr>
            <a:r>
              <a:t> Polio is a highly contagious virus …</a:t>
            </a:r>
          </a:p>
          <a:p>
            <a:pPr algn="l">
              <a:defRPr b="1">
                <a:latin typeface="Helvetica"/>
                <a:ea typeface="Helvetica"/>
                <a:cs typeface="Helvetica"/>
                <a:sym typeface="Helvetica"/>
              </a:defRPr>
            </a:pPr>
          </a:p>
          <a:p>
            <a:pPr marL="609600" indent="-609600" algn="l">
              <a:buSzPct val="75000"/>
              <a:buChar char="*"/>
              <a:defRPr b="1">
                <a:latin typeface="Helvetica"/>
                <a:ea typeface="Helvetica"/>
                <a:cs typeface="Helvetica"/>
                <a:sym typeface="Helvetica"/>
              </a:defRPr>
            </a:pPr>
            <a:r>
              <a:t> Polio can strike at any age, but it mainly affects children under five …</a:t>
            </a:r>
          </a:p>
          <a:p>
            <a:pPr algn="l">
              <a:defRPr b="1">
                <a:latin typeface="Helvetica"/>
                <a:ea typeface="Helvetica"/>
                <a:cs typeface="Helvetica"/>
                <a:sym typeface="Helvetica"/>
              </a:defRPr>
            </a:pPr>
          </a:p>
          <a:p>
            <a:pPr marL="609600" indent="-609600" algn="l">
              <a:buSzPct val="75000"/>
              <a:buChar char="*"/>
              <a:defRPr b="1">
                <a:latin typeface="Helvetica"/>
                <a:ea typeface="Helvetica"/>
                <a:cs typeface="Helvetica"/>
                <a:sym typeface="Helvetica"/>
              </a:defRPr>
            </a:pPr>
            <a:r>
              <a:t> Most people infected with Polio have no signs of illness …</a:t>
            </a:r>
          </a:p>
          <a:p>
            <a:pPr algn="l">
              <a:defRPr b="1">
                <a:latin typeface="Helvetica"/>
                <a:ea typeface="Helvetica"/>
                <a:cs typeface="Helvetica"/>
                <a:sym typeface="Helvetica"/>
              </a:defRPr>
            </a:pPr>
          </a:p>
          <a:p>
            <a:pPr marL="609600" indent="-609600" algn="l">
              <a:buSzPct val="75000"/>
              <a:buChar char="*"/>
              <a:defRPr b="1">
                <a:latin typeface="Helvetica"/>
                <a:ea typeface="Helvetica"/>
                <a:cs typeface="Helvetica"/>
                <a:sym typeface="Helvetica"/>
              </a:defRPr>
            </a:pPr>
            <a:r>
              <a:t> Unlike most diseases, Polio can be completely eradicated …</a:t>
            </a:r>
          </a:p>
          <a:p>
            <a:pPr algn="l">
              <a:defRPr b="1">
                <a:latin typeface="Helvetica"/>
                <a:ea typeface="Helvetica"/>
                <a:cs typeface="Helvetica"/>
                <a:sym typeface="Helvetica"/>
              </a:defRPr>
            </a:pPr>
          </a:p>
          <a:p>
            <a:pPr marL="609600" indent="-609600" algn="l">
              <a:buSzPct val="75000"/>
              <a:buChar char="*"/>
              <a:defRPr b="1">
                <a:latin typeface="Helvetica"/>
                <a:ea typeface="Helvetica"/>
                <a:cs typeface="Helvetica"/>
                <a:sym typeface="Helvetica"/>
              </a:defRPr>
            </a:pPr>
            <a:r>
              <a:t> COVID-19 is disrupting life-saving immunization services.</a:t>
            </a:r>
            <a:endParaRPr b="0">
              <a:latin typeface="+mn-lt"/>
              <a:ea typeface="+mn-ea"/>
              <a:cs typeface="+mn-cs"/>
              <a:sym typeface="Helvetica Light"/>
            </a:endParaRPr>
          </a:p>
          <a:p>
            <a:pPr algn="l">
              <a:defRPr b="1">
                <a:latin typeface="Helvetica"/>
                <a:ea typeface="Helvetica"/>
                <a:cs typeface="Helvetica"/>
                <a:sym typeface="Helvetica"/>
              </a:defRPr>
            </a:pPr>
            <a:endParaRPr b="0">
              <a:latin typeface="+mn-lt"/>
              <a:ea typeface="+mn-ea"/>
              <a:cs typeface="+mn-cs"/>
              <a:sym typeface="Helvetica Light"/>
            </a:endParaRPr>
          </a:p>
          <a:p>
            <a:pPr algn="l">
              <a:defRPr b="1">
                <a:latin typeface="Helvetica"/>
                <a:ea typeface="Helvetica"/>
                <a:cs typeface="Helvetica"/>
                <a:sym typeface="Helvetica"/>
              </a:defRPr>
            </a:pPr>
            <a:endParaRPr b="0">
              <a:latin typeface="+mn-lt"/>
              <a:ea typeface="+mn-ea"/>
              <a:cs typeface="+mn-cs"/>
              <a:sym typeface="Helvetica Light"/>
            </a:endParaR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2-B&amp;D polio photo copy 2.png" descr="2-B&amp;D polio photo copy 2.png"/>
          <p:cNvPicPr>
            <a:picLocks noChangeAspect="1"/>
          </p:cNvPicPr>
          <p:nvPr/>
        </p:nvPicPr>
        <p:blipFill>
          <a:blip r:embed="rId3">
            <a:extLst/>
          </a:blip>
          <a:stretch>
            <a:fillRect/>
          </a:stretch>
        </p:blipFill>
        <p:spPr>
          <a:xfrm>
            <a:off x="4888874" y="278180"/>
            <a:ext cx="15061322" cy="1315964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3">
            <a:extLst/>
          </a:blip>
          <a:stretch>
            <a:fillRect/>
          </a:stretch>
        </p:blipFill>
        <p:spPr>
          <a:xfrm>
            <a:off x="617553" y="406805"/>
            <a:ext cx="23044253" cy="1296239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new chart.jpg" descr="new chart.jpg"/>
          <p:cNvPicPr>
            <a:picLocks noChangeAspect="1"/>
          </p:cNvPicPr>
          <p:nvPr/>
        </p:nvPicPr>
        <p:blipFill>
          <a:blip r:embed="rId3">
            <a:extLst/>
          </a:blip>
          <a:stretch>
            <a:fillRect/>
          </a:stretch>
        </p:blipFill>
        <p:spPr>
          <a:xfrm>
            <a:off x="6802510" y="0"/>
            <a:ext cx="10367580" cy="137160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