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0" r:id="rId2"/>
    <p:sldId id="340" r:id="rId3"/>
    <p:sldId id="365" r:id="rId4"/>
    <p:sldId id="353" r:id="rId5"/>
    <p:sldId id="354" r:id="rId6"/>
    <p:sldId id="366" r:id="rId7"/>
    <p:sldId id="367" r:id="rId8"/>
    <p:sldId id="368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8595D"/>
    <a:srgbClr val="D9185C"/>
    <a:srgbClr val="06B4E6"/>
    <a:srgbClr val="15458F"/>
    <a:srgbClr val="DA1A5A"/>
    <a:srgbClr val="00B4E6"/>
    <a:srgbClr val="00B4E7"/>
    <a:srgbClr val="16468F"/>
    <a:srgbClr val="174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31" autoAdjust="0"/>
    <p:restoredTop sz="96327" autoAdjust="0"/>
  </p:normalViewPr>
  <p:slideViewPr>
    <p:cSldViewPr snapToGrid="0" showGuides="1">
      <p:cViewPr varScale="1">
        <p:scale>
          <a:sx n="123" d="100"/>
          <a:sy n="123" d="100"/>
        </p:scale>
        <p:origin x="544" y="192"/>
      </p:cViewPr>
      <p:guideLst>
        <p:guide orient="horz" pos="2632"/>
        <p:guide pos="3840"/>
      </p:guideLst>
    </p:cSldViewPr>
  </p:slideViewPr>
  <p:outlineViewPr>
    <p:cViewPr>
      <p:scale>
        <a:sx n="33" d="100"/>
        <a:sy n="33" d="100"/>
      </p:scale>
      <p:origin x="0" y="-20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3E561-A38A-4A22-8215-F855A52BC5B1}" type="datetimeFigureOut">
              <a:rPr lang="en-US" smtClean="0"/>
              <a:t>4/8/23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27055-821E-4F6B-AAA9-2685E1493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aseline="0" dirty="0">
                <a:latin typeface="Arial" panose="020B0604020202020204" pitchFamily="34" charset="0"/>
              </a:rPr>
              <a:t>Everything I am going over today can be found on our District website and/or My Rotary.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082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aseline="0" dirty="0">
                <a:latin typeface="Arial" panose="020B0604020202020204" pitchFamily="34" charset="0"/>
              </a:rPr>
              <a:t>The tagline is really our “theme” for marketing Rotary vs the RI President yearly themes, which are meant to motivate the members.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6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aseline="0" dirty="0">
                <a:solidFill>
                  <a:srgbClr val="FF0000"/>
                </a:solidFill>
                <a:latin typeface="Arial" panose="020B0604020202020204" pitchFamily="34" charset="0"/>
              </a:rPr>
              <a:t>SLIDE – 4 CLICKS</a:t>
            </a:r>
          </a:p>
          <a:p>
            <a:endParaRPr lang="en-US" sz="1400" baseline="0" dirty="0">
              <a:latin typeface="Arial" panose="020B0604020202020204" pitchFamily="34" charset="0"/>
            </a:endParaRPr>
          </a:p>
          <a:p>
            <a:r>
              <a:rPr lang="en-US" sz="1400" baseline="0" dirty="0">
                <a:latin typeface="Arial" panose="020B0604020202020204" pitchFamily="34" charset="0"/>
              </a:rPr>
              <a:t>Comment: CTV coverage of Polio Eradication – discussion with PRIP John Germ and his reply to me – what action did I take to get the word out?</a:t>
            </a:r>
          </a:p>
          <a:p>
            <a:endParaRPr lang="en-US" sz="1400" baseline="0" dirty="0">
              <a:latin typeface="Arial" panose="020B0604020202020204" pitchFamily="34" charset="0"/>
            </a:endParaRPr>
          </a:p>
          <a:p>
            <a:r>
              <a:rPr lang="en-US" sz="1400" baseline="0" dirty="0">
                <a:latin typeface="Arial" panose="020B0604020202020204" pitchFamily="34" charset="0"/>
              </a:rPr>
              <a:t>Personalize the story you are telling for greater impact.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803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aseline="0" dirty="0">
                <a:latin typeface="Arial" panose="020B0604020202020204" pitchFamily="34" charset="0"/>
              </a:rPr>
              <a:t>We need to gather our resources to help our club “spread the word”.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aseline="0" dirty="0">
              <a:latin typeface="Arial" panose="020B0604020202020204" pitchFamily="34" charset="0"/>
            </a:endParaRPr>
          </a:p>
          <a:p>
            <a:r>
              <a:rPr lang="en-US" sz="1800" baseline="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We need to use the correct LOGOs, branding and wording. </a:t>
            </a:r>
          </a:p>
          <a:p>
            <a:r>
              <a:rPr lang="en-US" sz="1800" baseline="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 </a:t>
            </a:r>
          </a:p>
          <a:p>
            <a:pPr lvl="0"/>
            <a:r>
              <a:rPr lang="en-US" sz="1800" baseline="0" dirty="0">
                <a:latin typeface="Arial" panose="020B0604020202020204" pitchFamily="34" charset="0"/>
              </a:rPr>
              <a:t>THE BRAND CENTER has it all and the basic work is already done.</a:t>
            </a:r>
          </a:p>
          <a:p>
            <a:pPr lvl="0"/>
            <a:r>
              <a:rPr lang="en-US" sz="1800" baseline="0" dirty="0">
                <a:latin typeface="Arial" panose="020B0604020202020204" pitchFamily="34" charset="0"/>
              </a:rPr>
              <a:t>   </a:t>
            </a:r>
          </a:p>
          <a:p>
            <a:pPr lvl="0"/>
            <a:r>
              <a:rPr lang="en-US" sz="1800" baseline="0" dirty="0">
                <a:latin typeface="Arial" panose="020B0604020202020204" pitchFamily="34" charset="0"/>
              </a:rPr>
              <a:t>Stationary, videos, newsletter templates, posters, brochures, flags and banner templates, event resources and many other items.</a:t>
            </a:r>
          </a:p>
          <a:p>
            <a:pPr lvl="0"/>
            <a:r>
              <a:rPr lang="en-US" sz="1800" baseline="0" dirty="0">
                <a:latin typeface="Arial" panose="020B0604020202020204" pitchFamily="34" charset="0"/>
              </a:rPr>
              <a:t>Pre-made ad for print, online, outdoor, broadcast and radio.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91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058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80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Recommend 2 online courses: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80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“Building Rotary’s Public Image”</a:t>
            </a:r>
            <a:br>
              <a:rPr lang="en-CA" sz="180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</a:br>
            <a:r>
              <a:rPr lang="en-CA" sz="180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“Promoting Your Club as People of Action”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110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aseline="0" dirty="0">
                <a:latin typeface="Arial" panose="020B0604020202020204" pitchFamily="34" charset="0"/>
              </a:rPr>
              <a:t>Additional resource info via District Website.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971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aseline="0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580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365F1A-2611-CD4E-A266-B14CF06F4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503" y="5818393"/>
            <a:ext cx="1883773" cy="7163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5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2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15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05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698122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65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24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64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74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66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91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0"/>
            <a:ext cx="6957559" cy="685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defRPr sz="2000">
                <a:solidFill>
                  <a:srgbClr val="48595D"/>
                </a:solidFill>
              </a:defRPr>
            </a:lvl2pPr>
            <a:lvl3pPr marL="685800" indent="-228600">
              <a:defRPr sz="1800">
                <a:solidFill>
                  <a:srgbClr val="48595D"/>
                </a:solidFill>
              </a:defRPr>
            </a:lvl3pPr>
            <a:lvl4pPr marL="914400" indent="-228600">
              <a:defRPr sz="1600">
                <a:solidFill>
                  <a:srgbClr val="48595D"/>
                </a:solidFill>
              </a:defRPr>
            </a:lvl4pPr>
            <a:lvl5pPr marL="1143000" indent="-228600">
              <a:defRPr sz="16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88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40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20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867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92" y="679622"/>
            <a:ext cx="4517136" cy="4955059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48595D"/>
                </a:solidFill>
              </a:defRPr>
            </a:lvl1pPr>
            <a:lvl2pPr marL="457200" indent="-228600">
              <a:defRPr sz="1200">
                <a:solidFill>
                  <a:srgbClr val="48595D"/>
                </a:solidFill>
              </a:defRPr>
            </a:lvl2pPr>
            <a:lvl3pPr marL="685800" indent="-228600">
              <a:defRPr sz="1200">
                <a:solidFill>
                  <a:srgbClr val="48595D"/>
                </a:solidFill>
              </a:defRPr>
            </a:lvl3pPr>
            <a:lvl4pPr marL="914400" indent="-228600">
              <a:defRPr sz="1200">
                <a:solidFill>
                  <a:srgbClr val="48595D"/>
                </a:solidFill>
              </a:defRPr>
            </a:lvl4pPr>
            <a:lvl5pPr marL="1143000" indent="-22860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889" y="1"/>
            <a:ext cx="4141737" cy="6857999"/>
          </a:xfrm>
        </p:spPr>
        <p:txBody>
          <a:bodyPr anchor="ctr" anchorCtr="0"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969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2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</a:t>
            </a:r>
            <a:r>
              <a:rPr lang="en-US"/>
              <a:t>club name </a:t>
            </a:r>
            <a:r>
              <a:rPr lang="en-US" dirty="0"/>
              <a:t>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75057F-8A4A-3D48-A811-CF3BB6867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4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E95793-1AA7-8D4B-B83A-CE84DD100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8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3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6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0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</p:spTree>
    <p:custDataLst>
      <p:tags r:id="rId24"/>
    </p:custDataLst>
    <p:extLst>
      <p:ext uri="{BB962C8B-B14F-4D97-AF65-F5344CB8AC3E}">
        <p14:creationId xmlns:p14="http://schemas.microsoft.com/office/powerpoint/2010/main" val="100093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71" r:id="rId4"/>
    <p:sldLayoutId id="2147483666" r:id="rId5"/>
    <p:sldLayoutId id="2147483667" r:id="rId6"/>
    <p:sldLayoutId id="2147483655" r:id="rId7"/>
    <p:sldLayoutId id="2147483678" r:id="rId8"/>
    <p:sldLayoutId id="2147483650" r:id="rId9"/>
    <p:sldLayoutId id="2147483673" r:id="rId10"/>
    <p:sldLayoutId id="2147483659" r:id="rId11"/>
    <p:sldLayoutId id="2147483676" r:id="rId12"/>
    <p:sldLayoutId id="2147483652" r:id="rId13"/>
    <p:sldLayoutId id="2147483657" r:id="rId14"/>
    <p:sldLayoutId id="2147483672" r:id="rId15"/>
    <p:sldLayoutId id="2147483679" r:id="rId16"/>
    <p:sldLayoutId id="2147483656" r:id="rId17"/>
    <p:sldLayoutId id="2147483674" r:id="rId18"/>
    <p:sldLayoutId id="2147483658" r:id="rId19"/>
    <p:sldLayoutId id="2147483661" r:id="rId20"/>
    <p:sldLayoutId id="2147483675" r:id="rId21"/>
    <p:sldLayoutId id="2147483677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hyperlink" Target="http://www.my.rotary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my.rotary.org/en/" TargetMode="Externa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hyperlink" Target="https://my.rotary.org/en/learning-reference/learn-topic/public-relation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://www.my.rotary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rotary7010.org/" TargetMode="Externa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bhagborg77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0"/>
            <a:ext cx="12192000" cy="6960359"/>
          </a:xfrm>
          <a:prstGeom prst="rect">
            <a:avLst/>
          </a:prstGeom>
          <a:solidFill>
            <a:srgbClr val="005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1F5F51-E941-8C40-9192-FD83E46A1611}"/>
              </a:ext>
            </a:extLst>
          </p:cNvPr>
          <p:cNvSpPr/>
          <p:nvPr/>
        </p:nvSpPr>
        <p:spPr>
          <a:xfrm>
            <a:off x="0" y="3339030"/>
            <a:ext cx="12192000" cy="1421814"/>
          </a:xfrm>
          <a:prstGeom prst="rect">
            <a:avLst/>
          </a:prstGeom>
          <a:solidFill>
            <a:srgbClr val="02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1B4E7"/>
              </a:highligh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EE50F4-4526-3043-AE6C-43D5B666C4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61" y="5717199"/>
            <a:ext cx="1883771" cy="716364"/>
          </a:xfrm>
          <a:prstGeom prst="rect">
            <a:avLst/>
          </a:prstGeom>
        </p:spPr>
      </p:pic>
      <p:sp>
        <p:nvSpPr>
          <p:cNvPr id="11" name="Subtitle 3">
            <a:extLst>
              <a:ext uri="{FF2B5EF4-FFF2-40B4-BE49-F238E27FC236}">
                <a16:creationId xmlns:a16="http://schemas.microsoft.com/office/drawing/2014/main" id="{568A6A20-78A7-024E-A441-EEAEDC7E8666}"/>
              </a:ext>
            </a:extLst>
          </p:cNvPr>
          <p:cNvSpPr txBox="1">
            <a:spLocks/>
          </p:cNvSpPr>
          <p:nvPr/>
        </p:nvSpPr>
        <p:spPr>
          <a:xfrm>
            <a:off x="0" y="3807029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IMAGE 101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BF6F92-21A2-409C-BF1B-11C72A9DCA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5877" y="128871"/>
            <a:ext cx="3120246" cy="29835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094AEB-4EED-3E4C-A4AC-CBF042277CB9}"/>
              </a:ext>
            </a:extLst>
          </p:cNvPr>
          <p:cNvSpPr txBox="1"/>
          <p:nvPr/>
        </p:nvSpPr>
        <p:spPr>
          <a:xfrm>
            <a:off x="283316" y="6433563"/>
            <a:ext cx="1520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April 2023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541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98132"/>
            <a:ext cx="11506200" cy="606886"/>
          </a:xfrm>
        </p:spPr>
        <p:txBody>
          <a:bodyPr>
            <a:normAutofit/>
          </a:bodyPr>
          <a:lstStyle/>
          <a:p>
            <a:r>
              <a:rPr lang="en-US" sz="2800" dirty="0"/>
              <a:t>Rotary’s public image…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5B7966-BB96-406A-A039-7E3F35657C41}"/>
              </a:ext>
            </a:extLst>
          </p:cNvPr>
          <p:cNvSpPr/>
          <p:nvPr/>
        </p:nvSpPr>
        <p:spPr>
          <a:xfrm>
            <a:off x="1828799" y="1914092"/>
            <a:ext cx="853440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CA" sz="2000" dirty="0"/>
              <a:t>Rotary’s public image isn’t just what we think of ourselves. </a:t>
            </a:r>
          </a:p>
          <a:p>
            <a:pPr fontAlgn="base"/>
            <a:br>
              <a:rPr lang="en-CA" sz="2000" dirty="0"/>
            </a:br>
            <a:r>
              <a:rPr lang="en-CA" sz="2000" dirty="0"/>
              <a:t>It’s also what people </a:t>
            </a:r>
            <a:r>
              <a:rPr lang="en-CA" sz="2000" b="1" dirty="0"/>
              <a:t>outside</a:t>
            </a:r>
            <a:r>
              <a:rPr lang="en-CA" sz="2000" dirty="0"/>
              <a:t> of Rotary think about us. </a:t>
            </a:r>
          </a:p>
          <a:p>
            <a:pPr fontAlgn="base"/>
            <a:endParaRPr lang="en-CA" sz="2000" dirty="0"/>
          </a:p>
          <a:p>
            <a:pPr fontAlgn="base"/>
            <a:r>
              <a:rPr lang="en-CA" sz="2000" dirty="0"/>
              <a:t>Getting people to </a:t>
            </a:r>
            <a:r>
              <a:rPr lang="en-CA" sz="2000" b="1" dirty="0"/>
              <a:t>recognize Rotary’s name &gt; our brand, our tagline,</a:t>
            </a:r>
            <a:r>
              <a:rPr lang="en-CA" sz="2000" dirty="0"/>
              <a:t> </a:t>
            </a:r>
            <a:br>
              <a:rPr lang="en-CA" sz="2000" dirty="0"/>
            </a:br>
            <a:r>
              <a:rPr lang="en-CA" sz="2000" dirty="0"/>
              <a:t>is a start, but our work needs to go further. </a:t>
            </a:r>
          </a:p>
          <a:p>
            <a:pPr fontAlgn="base"/>
            <a:endParaRPr lang="en-CA" dirty="0"/>
          </a:p>
          <a:p>
            <a:pPr fontAlgn="base"/>
            <a:endParaRPr lang="en-CA" dirty="0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8CD07F2D-DBB5-7C4D-9C01-8D6DFB3900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24" y="4298708"/>
            <a:ext cx="3313158" cy="1245678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F7BF62B2-EEC8-6843-9CCB-42ED3FDE8F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988" y="4298708"/>
            <a:ext cx="5532143" cy="113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7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98132"/>
            <a:ext cx="11506200" cy="606886"/>
          </a:xfrm>
        </p:spPr>
        <p:txBody>
          <a:bodyPr>
            <a:normAutofit/>
          </a:bodyPr>
          <a:lstStyle/>
          <a:p>
            <a:r>
              <a:rPr lang="en-US" sz="2800" dirty="0"/>
              <a:t>PROMOTING ROTARY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5B7966-BB96-406A-A039-7E3F35657C41}"/>
              </a:ext>
            </a:extLst>
          </p:cNvPr>
          <p:cNvSpPr/>
          <p:nvPr/>
        </p:nvSpPr>
        <p:spPr>
          <a:xfrm>
            <a:off x="381001" y="1684644"/>
            <a:ext cx="1126913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dirty="0"/>
              <a:t>Talking about Rotary</a:t>
            </a:r>
            <a:r>
              <a:rPr lang="en-CA" dirty="0"/>
              <a:t> in ways that explain what we do and the impact we make is essential to enhancing people’s understanding, appreciation and support - </a:t>
            </a:r>
            <a:r>
              <a:rPr lang="en-CA" b="1" dirty="0"/>
              <a:t>inspiring them to get involved</a:t>
            </a:r>
            <a:r>
              <a:rPr lang="en-CA" dirty="0"/>
              <a:t> – as </a:t>
            </a:r>
            <a:r>
              <a:rPr lang="en-US" dirty="0">
                <a:solidFill>
                  <a:schemeClr val="accent6">
                    <a:lumMod val="25000"/>
                  </a:schemeClr>
                </a:solidFill>
              </a:rPr>
              <a:t>members, volunteers, partners, and donors.</a:t>
            </a:r>
          </a:p>
          <a:p>
            <a:pPr fontAlgn="base"/>
            <a:endParaRPr lang="en-CA" dirty="0"/>
          </a:p>
          <a:p>
            <a:pPr fontAlgn="base"/>
            <a:r>
              <a:rPr lang="en-CA" dirty="0"/>
              <a:t>Promoting Rotary to the general public can be as simple as wearing your Rotary pin or as elaborate as organizing an integrated marketing campaign. </a:t>
            </a:r>
          </a:p>
          <a:p>
            <a:pPr fontAlgn="base"/>
            <a:endParaRPr lang="en-CA" dirty="0"/>
          </a:p>
          <a:p>
            <a:pPr fontAlgn="base"/>
            <a:r>
              <a:rPr lang="en-CA" dirty="0"/>
              <a:t>“</a:t>
            </a:r>
            <a:r>
              <a:rPr lang="en-CA" b="1" i="1" dirty="0"/>
              <a:t>Telling our story</a:t>
            </a:r>
            <a:r>
              <a:rPr lang="en-CA" dirty="0"/>
              <a:t>”…</a:t>
            </a:r>
          </a:p>
          <a:p>
            <a:pPr marL="742950" lvl="1" indent="-285750" fontAlgn="base">
              <a:buFont typeface="Wingdings" pitchFamily="2" charset="2"/>
              <a:buChar char="ü"/>
            </a:pPr>
            <a:r>
              <a:rPr lang="en-CA" dirty="0"/>
              <a:t>Elevator Speech</a:t>
            </a:r>
          </a:p>
          <a:p>
            <a:pPr marL="742950" lvl="1" indent="-285750" fontAlgn="base">
              <a:buFont typeface="Wingdings" pitchFamily="2" charset="2"/>
              <a:buChar char="ü"/>
            </a:pPr>
            <a:r>
              <a:rPr lang="en-CA" dirty="0"/>
              <a:t>Website, Social Media (Club, District, My Rotary – Rotary Showcase) - stories, videos…</a:t>
            </a:r>
          </a:p>
          <a:p>
            <a:pPr marL="742950" lvl="1" indent="-285750" fontAlgn="base">
              <a:buFont typeface="Wingdings" pitchFamily="2" charset="2"/>
              <a:buChar char="ü"/>
            </a:pPr>
            <a:r>
              <a:rPr lang="en-CA" dirty="0"/>
              <a:t>Media releases, invites</a:t>
            </a:r>
          </a:p>
          <a:p>
            <a:pPr marL="742950" lvl="1" indent="-285750" fontAlgn="base">
              <a:buFont typeface="Wingdings" pitchFamily="2" charset="2"/>
              <a:buChar char="ü"/>
            </a:pPr>
            <a:r>
              <a:rPr lang="en-CA" dirty="0"/>
              <a:t>‘Inclusive’ club meetings, functions…</a:t>
            </a:r>
          </a:p>
          <a:p>
            <a:pPr marL="742950" lvl="1" indent="-285750" fontAlgn="base">
              <a:buFont typeface="Wingdings" pitchFamily="2" charset="2"/>
              <a:buChar char="ü"/>
            </a:pPr>
            <a:r>
              <a:rPr lang="en-CA" dirty="0"/>
              <a:t>Speaking engagements - non-Rotarians</a:t>
            </a:r>
          </a:p>
          <a:p>
            <a:pPr lvl="1" fontAlgn="base"/>
            <a:endParaRPr lang="en-CA" dirty="0"/>
          </a:p>
          <a:p>
            <a:pPr fontAlgn="base"/>
            <a:r>
              <a:rPr lang="en-CA" dirty="0"/>
              <a:t>Public Image Committee – public image strategies, website and social media champion(s)</a:t>
            </a:r>
          </a:p>
          <a:p>
            <a:pPr fontAlgn="base"/>
            <a:endParaRPr lang="en-CA" dirty="0"/>
          </a:p>
          <a:p>
            <a:pPr algn="ctr" fontAlgn="base"/>
            <a:r>
              <a:rPr lang="en-CA" b="1" i="1" dirty="0"/>
              <a:t>WE ALL HAVE A PART TO PLAY IN PROMOTING ROTARY!</a:t>
            </a:r>
          </a:p>
        </p:txBody>
      </p:sp>
    </p:spTree>
    <p:extLst>
      <p:ext uri="{BB962C8B-B14F-4D97-AF65-F5344CB8AC3E}">
        <p14:creationId xmlns:p14="http://schemas.microsoft.com/office/powerpoint/2010/main" val="37856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1CD60-4332-4E38-8510-01B29AE8E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14" y="668382"/>
            <a:ext cx="6971654" cy="652658"/>
          </a:xfrm>
        </p:spPr>
        <p:txBody>
          <a:bodyPr>
            <a:noAutofit/>
          </a:bodyPr>
          <a:lstStyle/>
          <a:p>
            <a:r>
              <a:rPr lang="en-CA" sz="3200" b="0" i="0" cap="none" dirty="0">
                <a:effectLst/>
              </a:rPr>
              <a:t>Welcome to the Rotar</a:t>
            </a:r>
            <a:r>
              <a:rPr lang="en-CA" sz="3200" b="0" cap="none" dirty="0"/>
              <a:t>y Brand Center</a:t>
            </a:r>
            <a:endParaRPr lang="en-CA" sz="3200" b="0" i="0" cap="none" dirty="0"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576508-A6D8-4487-909A-3418AE85DEC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2400" y="1748143"/>
            <a:ext cx="4395277" cy="7058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EE1E6F-93EC-46C4-B945-8BCBF26E6C7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 rot="20978619">
            <a:off x="6810537" y="1868278"/>
            <a:ext cx="4449751" cy="7634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7620A3-2A5F-496E-B8C7-B40192833A5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766704" y="5646673"/>
            <a:ext cx="4658591" cy="8520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F6E4FB-DD22-45C6-A6CC-BC05109B8E8B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 rot="662108">
            <a:off x="139699" y="3399688"/>
            <a:ext cx="5943600" cy="1075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381BE7-D062-A947-BD4F-C3769F51BE0A}"/>
              </a:ext>
            </a:extLst>
          </p:cNvPr>
          <p:cNvSpPr txBox="1"/>
          <p:nvPr/>
        </p:nvSpPr>
        <p:spPr>
          <a:xfrm>
            <a:off x="289014" y="165385"/>
            <a:ext cx="3711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ROTARY: Resources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0BF023-77CA-CE1B-6739-0FCCC1A0A0CF}"/>
              </a:ext>
            </a:extLst>
          </p:cNvPr>
          <p:cNvSpPr txBox="1"/>
          <p:nvPr/>
        </p:nvSpPr>
        <p:spPr>
          <a:xfrm>
            <a:off x="4626263" y="219426"/>
            <a:ext cx="2164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www.my.rotary.org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ABFB53-C3A3-573F-CB51-BB3191348E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" y="4260352"/>
            <a:ext cx="2795588" cy="22383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B1B6C2-C231-2AD3-4DBD-A36A774C22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03233" y="1056121"/>
            <a:ext cx="1636367" cy="20898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8E226C-EF77-DCD4-92EC-364DB4A4BA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34398" y="3429000"/>
            <a:ext cx="4757602" cy="20584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51706E-56E0-CDF1-4B46-AC5EFAB42E6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26450">
            <a:off x="4589379" y="1659816"/>
            <a:ext cx="2113903" cy="273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46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C8EC2-5AB7-4552-8482-08551A26F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88768"/>
            <a:ext cx="11506200" cy="1309254"/>
          </a:xfrm>
        </p:spPr>
        <p:txBody>
          <a:bodyPr/>
          <a:lstStyle/>
          <a:p>
            <a:r>
              <a:rPr lang="en-US" sz="3200" dirty="0"/>
              <a:t>M</a:t>
            </a:r>
            <a:r>
              <a:rPr lang="en-US" sz="3200" cap="none" dirty="0"/>
              <a:t>aking Your Own </a:t>
            </a:r>
            <a:r>
              <a:rPr lang="en-US" sz="3200" dirty="0"/>
              <a:t>- “</a:t>
            </a:r>
            <a:r>
              <a:rPr lang="en-US" sz="3200" i="1" dirty="0"/>
              <a:t>people of action</a:t>
            </a:r>
            <a:r>
              <a:rPr lang="en-US" sz="3200" dirty="0"/>
              <a:t>” ads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6A7614-D122-45CA-9718-1F0414783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74" y="1620462"/>
            <a:ext cx="7177728" cy="4926330"/>
          </a:xfrm>
          <a:prstGeom prst="rect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DA94FE-4655-479C-8483-552248971D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7844" y="1508413"/>
            <a:ext cx="4097556" cy="53495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0B2E3C-C0C0-C14D-9361-BE9A30E2752D}"/>
              </a:ext>
            </a:extLst>
          </p:cNvPr>
          <p:cNvSpPr txBox="1"/>
          <p:nvPr/>
        </p:nvSpPr>
        <p:spPr>
          <a:xfrm>
            <a:off x="381000" y="352252"/>
            <a:ext cx="3738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ROTARY: Resources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951DCE-EB4E-570C-B93A-A943CD150157}"/>
              </a:ext>
            </a:extLst>
          </p:cNvPr>
          <p:cNvSpPr txBox="1"/>
          <p:nvPr/>
        </p:nvSpPr>
        <p:spPr>
          <a:xfrm>
            <a:off x="4756478" y="398418"/>
            <a:ext cx="2164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www.my.rotary.org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25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C8EC2-5AB7-4552-8482-08551A26F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Learning &amp; reference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0B2E3C-C0C0-C14D-9361-BE9A30E2752D}"/>
              </a:ext>
            </a:extLst>
          </p:cNvPr>
          <p:cNvSpPr txBox="1"/>
          <p:nvPr/>
        </p:nvSpPr>
        <p:spPr>
          <a:xfrm>
            <a:off x="381000" y="308357"/>
            <a:ext cx="3738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ROTARY: Resources </a:t>
            </a:r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B419C22-DED9-E347-97CF-180D95242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6" y="1727200"/>
            <a:ext cx="5611382" cy="39062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0B2D10-AD64-CE26-F36C-5050A59DE0C5}"/>
              </a:ext>
            </a:extLst>
          </p:cNvPr>
          <p:cNvSpPr txBox="1"/>
          <p:nvPr/>
        </p:nvSpPr>
        <p:spPr>
          <a:xfrm>
            <a:off x="4527878" y="347816"/>
            <a:ext cx="2164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www.my.rotary.org</a:t>
            </a:r>
            <a:endParaRPr lang="en-US" dirty="0"/>
          </a:p>
        </p:txBody>
      </p:sp>
      <p:sp>
        <p:nvSpPr>
          <p:cNvPr id="4" name="Left Arrow 3">
            <a:extLst>
              <a:ext uri="{FF2B5EF4-FFF2-40B4-BE49-F238E27FC236}">
                <a16:creationId xmlns:a16="http://schemas.microsoft.com/office/drawing/2014/main" id="{6CF0B441-6BA2-65F4-01B9-DF957998513B}"/>
              </a:ext>
            </a:extLst>
          </p:cNvPr>
          <p:cNvSpPr/>
          <p:nvPr/>
        </p:nvSpPr>
        <p:spPr>
          <a:xfrm>
            <a:off x="4832361" y="5187587"/>
            <a:ext cx="647954" cy="3195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8363756-728D-1571-CA65-34C70B5328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746" y="1744548"/>
            <a:ext cx="5916508" cy="3906266"/>
          </a:xfrm>
          <a:prstGeom prst="rect">
            <a:avLst/>
          </a:prstGeom>
        </p:spPr>
      </p:pic>
      <p:pic>
        <p:nvPicPr>
          <p:cNvPr id="10" name="Picture 9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E228F087-8CCD-E2FC-6BCA-90AAAA532B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989" y="5187587"/>
            <a:ext cx="3781211" cy="13790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5894D1-DBF9-28B6-3FC7-20DCE5E41A21}"/>
              </a:ext>
            </a:extLst>
          </p:cNvPr>
          <p:cNvSpPr txBox="1"/>
          <p:nvPr/>
        </p:nvSpPr>
        <p:spPr>
          <a:xfrm>
            <a:off x="304800" y="5837971"/>
            <a:ext cx="591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https://my.rotary.org/en/learning-reference/learn-topic/public-relations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21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40B2E3C-C0C0-C14D-9361-BE9A30E2752D}"/>
              </a:ext>
            </a:extLst>
          </p:cNvPr>
          <p:cNvSpPr txBox="1"/>
          <p:nvPr/>
        </p:nvSpPr>
        <p:spPr>
          <a:xfrm>
            <a:off x="2375428" y="298132"/>
            <a:ext cx="3720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DISTRICT WEBSITE</a:t>
            </a: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1D7F3C2D-DC07-B146-9DE2-317DE38C6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62" y="62122"/>
            <a:ext cx="1545620" cy="14779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3C88D5-77B9-EB46-AD36-56282951F120}"/>
              </a:ext>
            </a:extLst>
          </p:cNvPr>
          <p:cNvSpPr txBox="1"/>
          <p:nvPr/>
        </p:nvSpPr>
        <p:spPr>
          <a:xfrm>
            <a:off x="856648" y="1601493"/>
            <a:ext cx="106551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Serves 2 roles…</a:t>
            </a:r>
          </a:p>
          <a:p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Promote and educate awareness about Rotary – to BOTH non-Rotarians AND Rotarians</a:t>
            </a:r>
          </a:p>
          <a:p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Members’ – Resources/Tools             </a:t>
            </a:r>
            <a:endParaRPr lang="en-US" dirty="0"/>
          </a:p>
        </p:txBody>
      </p:sp>
      <p:pic>
        <p:nvPicPr>
          <p:cNvPr id="11" name="Picture 10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D90FBAC-A852-BF4B-87DF-E1F72470C4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024" y="3078821"/>
            <a:ext cx="6830414" cy="37417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23BD3DA-8EC0-F944-B710-85AD10312F90}"/>
              </a:ext>
            </a:extLst>
          </p:cNvPr>
          <p:cNvSpPr txBox="1"/>
          <p:nvPr/>
        </p:nvSpPr>
        <p:spPr>
          <a:xfrm>
            <a:off x="2375428" y="821352"/>
            <a:ext cx="2993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hlinkClick r:id="rId5"/>
              </a:rPr>
              <a:t>www.rotary7010.org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5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46299-C306-4D48-85E8-EA6A7A559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556" y="202196"/>
            <a:ext cx="7235862" cy="1112807"/>
          </a:xfrm>
        </p:spPr>
        <p:txBody>
          <a:bodyPr>
            <a:normAutofit/>
          </a:bodyPr>
          <a:lstStyle/>
          <a:p>
            <a:r>
              <a:rPr lang="en-US" sz="3200" dirty="0"/>
              <a:t>District 7010 </a:t>
            </a:r>
            <a:br>
              <a:rPr lang="en-US" sz="3200" dirty="0"/>
            </a:br>
            <a:r>
              <a:rPr lang="en-US" sz="3200" dirty="0"/>
              <a:t>communications/public image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079D12-BA64-144E-87E0-BC99EBA16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63" y="-24795"/>
            <a:ext cx="1638560" cy="15667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B1FFB60-A86B-2F47-8533-FFAEBF549F12}"/>
              </a:ext>
            </a:extLst>
          </p:cNvPr>
          <p:cNvSpPr/>
          <p:nvPr/>
        </p:nvSpPr>
        <p:spPr>
          <a:xfrm>
            <a:off x="1863692" y="2625710"/>
            <a:ext cx="846461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000" dirty="0">
                <a:solidFill>
                  <a:srgbClr val="313537"/>
                </a:solidFill>
                <a:latin typeface="Open Sans"/>
                <a:ea typeface="Times New Roman" panose="02020603050405020304" pitchFamily="18" charset="0"/>
                <a:cs typeface="Times New Roman" panose="02020603050405020304" pitchFamily="18" charset="0"/>
              </a:rPr>
              <a:t>We are here to provide advice and assistance to you and your Clubs with their communications needs (internal/external) </a:t>
            </a:r>
          </a:p>
          <a:p>
            <a:pPr algn="ctr"/>
            <a:r>
              <a:rPr lang="en-CA" sz="2000" dirty="0">
                <a:solidFill>
                  <a:srgbClr val="313537"/>
                </a:solidFill>
                <a:latin typeface="Open Sans"/>
                <a:ea typeface="Times New Roman" panose="02020603050405020304" pitchFamily="18" charset="0"/>
                <a:cs typeface="Times New Roman" panose="02020603050405020304" pitchFamily="18" charset="0"/>
              </a:rPr>
              <a:t>and public image efforts.</a:t>
            </a:r>
          </a:p>
          <a:p>
            <a:pPr algn="ctr"/>
            <a:endParaRPr lang="en-CA" dirty="0">
              <a:solidFill>
                <a:srgbClr val="313537"/>
              </a:solidFill>
              <a:latin typeface="Open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CA" dirty="0">
                <a:solidFill>
                  <a:srgbClr val="313537"/>
                </a:solidFill>
                <a:latin typeface="Open Sans"/>
                <a:ea typeface="Times New Roman" panose="02020603050405020304" pitchFamily="18" charset="0"/>
                <a:cs typeface="Times New Roman" panose="02020603050405020304" pitchFamily="18" charset="0"/>
              </a:rPr>
              <a:t>PDG Bill Hagborg, Director</a:t>
            </a:r>
            <a:br>
              <a:rPr lang="en-CA" dirty="0">
                <a:solidFill>
                  <a:srgbClr val="313537"/>
                </a:solidFill>
                <a:latin typeface="Open Sans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dirty="0">
                <a:solidFill>
                  <a:srgbClr val="313537"/>
                </a:solidFill>
                <a:latin typeface="Open Sans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bhagborg77@gmail.com</a:t>
            </a:r>
            <a:r>
              <a:rPr lang="en-CA" dirty="0">
                <a:solidFill>
                  <a:srgbClr val="313537"/>
                </a:solidFill>
                <a:latin typeface="Open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CA" dirty="0">
                <a:solidFill>
                  <a:srgbClr val="313537"/>
                </a:solidFill>
                <a:latin typeface="Open Sans"/>
                <a:ea typeface="Times New Roman" panose="02020603050405020304" pitchFamily="18" charset="0"/>
                <a:cs typeface="Times New Roman" panose="02020603050405020304" pitchFamily="18" charset="0"/>
              </a:rPr>
              <a:t>705.471.2956</a:t>
            </a:r>
          </a:p>
          <a:p>
            <a:pPr algn="ctr"/>
            <a:endParaRPr lang="en-CA" dirty="0">
              <a:solidFill>
                <a:srgbClr val="313537"/>
              </a:solidFill>
              <a:latin typeface="Open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br>
              <a:rPr lang="en-CA" dirty="0">
                <a:solidFill>
                  <a:srgbClr val="313537"/>
                </a:solidFill>
                <a:latin typeface="Open Sans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89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8"/>
  <p:tag name="ARTICULATE_SLIDE_THUMBNAIL_REFRESH" val="1"/>
  <p:tag name="ARTICULATE_DESIGN_ID_OFFICE THEME" val="Zww6o0dV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11325</TotalTime>
  <Words>544</Words>
  <Application>Microsoft Macintosh PowerPoint</Application>
  <PresentationFormat>Widescreen</PresentationFormat>
  <Paragraphs>73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Open Sans</vt:lpstr>
      <vt:lpstr>Wingdings</vt:lpstr>
      <vt:lpstr>Office Theme</vt:lpstr>
      <vt:lpstr>PowerPoint Presentation</vt:lpstr>
      <vt:lpstr>Rotary’s public image…</vt:lpstr>
      <vt:lpstr>PROMOTING ROTARY</vt:lpstr>
      <vt:lpstr>Welcome to the Rotary Brand Center</vt:lpstr>
      <vt:lpstr>Making Your Own - “people of action” ads</vt:lpstr>
      <vt:lpstr>Learning &amp; reference</vt:lpstr>
      <vt:lpstr>PowerPoint Presentation</vt:lpstr>
      <vt:lpstr>District 7010  communications/public image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FK B</dc:creator>
  <cp:lastModifiedBy>Bill Hagborg</cp:lastModifiedBy>
  <cp:revision>307</cp:revision>
  <cp:lastPrinted>2023-04-07T18:52:29Z</cp:lastPrinted>
  <dcterms:created xsi:type="dcterms:W3CDTF">2019-11-18T03:22:22Z</dcterms:created>
  <dcterms:modified xsi:type="dcterms:W3CDTF">2023-04-08T18:57:11Z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1E96FB25-8539-4CD8-9073-88C994302880</vt:lpwstr>
  </property>
  <property fmtid="{D5CDD505-2E9C-101B-9397-08002B2CF9AE}" pid="3" name="ArticulatePath">
    <vt:lpwstr>RI InHouse Staff Presentation_20200117-007_QC1_EN</vt:lpwstr>
  </property>
</Properties>
</file>