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63" r:id="rId2"/>
    <p:sldId id="320" r:id="rId3"/>
    <p:sldId id="294" r:id="rId4"/>
    <p:sldId id="293" r:id="rId5"/>
    <p:sldId id="290" r:id="rId6"/>
    <p:sldId id="271" r:id="rId7"/>
    <p:sldId id="366" r:id="rId8"/>
    <p:sldId id="365" r:id="rId9"/>
    <p:sldId id="350" r:id="rId10"/>
    <p:sldId id="272" r:id="rId11"/>
    <p:sldId id="259" r:id="rId12"/>
    <p:sldId id="322" r:id="rId13"/>
    <p:sldId id="351" r:id="rId14"/>
    <p:sldId id="363" r:id="rId15"/>
    <p:sldId id="314" r:id="rId16"/>
    <p:sldId id="355" r:id="rId17"/>
    <p:sldId id="356" r:id="rId18"/>
    <p:sldId id="357" r:id="rId19"/>
    <p:sldId id="358" r:id="rId20"/>
    <p:sldId id="340" r:id="rId21"/>
    <p:sldId id="359" r:id="rId22"/>
    <p:sldId id="360" r:id="rId23"/>
    <p:sldId id="368" r:id="rId24"/>
    <p:sldId id="258" r:id="rId25"/>
    <p:sldId id="265" r:id="rId26"/>
    <p:sldId id="292" r:id="rId27"/>
    <p:sldId id="367" r:id="rId28"/>
    <p:sldId id="321" r:id="rId29"/>
    <p:sldId id="303" r:id="rId30"/>
    <p:sldId id="307" r:id="rId31"/>
    <p:sldId id="352" r:id="rId32"/>
    <p:sldId id="308" r:id="rId33"/>
    <p:sldId id="257" r:id="rId34"/>
    <p:sldId id="282" r:id="rId35"/>
    <p:sldId id="343" r:id="rId36"/>
    <p:sldId id="323" r:id="rId37"/>
    <p:sldId id="344" r:id="rId38"/>
    <p:sldId id="354" r:id="rId39"/>
    <p:sldId id="285" r:id="rId40"/>
    <p:sldId id="289" r:id="rId41"/>
    <p:sldId id="346" r:id="rId42"/>
    <p:sldId id="324" r:id="rId43"/>
    <p:sldId id="361" r:id="rId44"/>
    <p:sldId id="349" r:id="rId45"/>
    <p:sldId id="316" r:id="rId46"/>
    <p:sldId id="317" r:id="rId47"/>
    <p:sldId id="297" r:id="rId48"/>
    <p:sldId id="286" r:id="rId49"/>
    <p:sldId id="287" r:id="rId50"/>
    <p:sldId id="288" r:id="rId51"/>
    <p:sldId id="327" r:id="rId52"/>
    <p:sldId id="298" r:id="rId53"/>
    <p:sldId id="364" r:id="rId54"/>
    <p:sldId id="326" r:id="rId55"/>
    <p:sldId id="333" r:id="rId56"/>
    <p:sldId id="336" r:id="rId57"/>
    <p:sldId id="331" r:id="rId58"/>
    <p:sldId id="328" r:id="rId59"/>
    <p:sldId id="329" r:id="rId60"/>
    <p:sldId id="332" r:id="rId61"/>
    <p:sldId id="300" r:id="rId62"/>
    <p:sldId id="362" r:id="rId63"/>
    <p:sldId id="281" r:id="rId64"/>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760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64943" autoAdjust="0"/>
  </p:normalViewPr>
  <p:slideViewPr>
    <p:cSldViewPr>
      <p:cViewPr varScale="1">
        <p:scale>
          <a:sx n="46" d="100"/>
          <a:sy n="46" d="100"/>
        </p:scale>
        <p:origin x="-1968"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3912"/>
    </p:cViewPr>
  </p:sorterViewPr>
  <p:notesViewPr>
    <p:cSldViewPr>
      <p:cViewPr varScale="1">
        <p:scale>
          <a:sx n="56" d="100"/>
          <a:sy n="56" d="100"/>
        </p:scale>
        <p:origin x="-2838" y="-84"/>
      </p:cViewPr>
      <p:guideLst>
        <p:guide orient="horz" pos="2859"/>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046" tIns="45523" rIns="91046" bIns="45523"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3866"/>
          </a:xfrm>
          <a:prstGeom prst="rect">
            <a:avLst/>
          </a:prstGeom>
        </p:spPr>
        <p:txBody>
          <a:bodyPr vert="horz" lIns="91046" tIns="45523" rIns="91046" bIns="45523" rtlCol="0"/>
          <a:lstStyle>
            <a:lvl1pPr algn="r">
              <a:defRPr sz="1200"/>
            </a:lvl1pPr>
          </a:lstStyle>
          <a:p>
            <a:fld id="{6F31667B-7657-4852-9B68-E996AC74F427}" type="datetimeFigureOut">
              <a:rPr lang="en-US" smtClean="0"/>
              <a:pPr/>
              <a:t>8/4/2020</a:t>
            </a:fld>
            <a:endParaRPr lang="en-CA" dirty="0"/>
          </a:p>
        </p:txBody>
      </p:sp>
      <p:sp>
        <p:nvSpPr>
          <p:cNvPr id="4" name="Footer Placeholder 3"/>
          <p:cNvSpPr>
            <a:spLocks noGrp="1"/>
          </p:cNvSpPr>
          <p:nvPr>
            <p:ph type="ftr" sz="quarter" idx="2"/>
          </p:nvPr>
        </p:nvSpPr>
        <p:spPr>
          <a:xfrm>
            <a:off x="0" y="8621883"/>
            <a:ext cx="2971800" cy="453866"/>
          </a:xfrm>
          <a:prstGeom prst="rect">
            <a:avLst/>
          </a:prstGeom>
        </p:spPr>
        <p:txBody>
          <a:bodyPr vert="horz" lIns="91046" tIns="45523" rIns="91046" bIns="45523"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21883"/>
            <a:ext cx="2971800" cy="453866"/>
          </a:xfrm>
          <a:prstGeom prst="rect">
            <a:avLst/>
          </a:prstGeom>
        </p:spPr>
        <p:txBody>
          <a:bodyPr vert="horz" lIns="91046" tIns="45523" rIns="91046" bIns="45523" rtlCol="0" anchor="b"/>
          <a:lstStyle>
            <a:lvl1pPr algn="r">
              <a:defRPr sz="1200"/>
            </a:lvl1pPr>
          </a:lstStyle>
          <a:p>
            <a:fld id="{AEBC5784-606E-4102-9751-86FD1EB6D324}" type="slidenum">
              <a:rPr lang="en-CA" smtClean="0"/>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046" tIns="45523" rIns="91046" bIns="45523" rtlCol="0"/>
          <a:lstStyle>
            <a:lvl1pPr algn="l">
              <a:defRPr sz="1200"/>
            </a:lvl1pPr>
          </a:lstStyle>
          <a:p>
            <a:endParaRPr lang="en-CA" dirty="0"/>
          </a:p>
        </p:txBody>
      </p:sp>
      <p:sp>
        <p:nvSpPr>
          <p:cNvPr id="3" name="Date Placeholder 2"/>
          <p:cNvSpPr>
            <a:spLocks noGrp="1"/>
          </p:cNvSpPr>
          <p:nvPr>
            <p:ph type="dt" idx="1"/>
          </p:nvPr>
        </p:nvSpPr>
        <p:spPr>
          <a:xfrm>
            <a:off x="3884613" y="0"/>
            <a:ext cx="2971800" cy="453866"/>
          </a:xfrm>
          <a:prstGeom prst="rect">
            <a:avLst/>
          </a:prstGeom>
        </p:spPr>
        <p:txBody>
          <a:bodyPr vert="horz" lIns="91046" tIns="45523" rIns="91046" bIns="45523" rtlCol="0"/>
          <a:lstStyle>
            <a:lvl1pPr algn="r">
              <a:defRPr sz="1200"/>
            </a:lvl1pPr>
          </a:lstStyle>
          <a:p>
            <a:fld id="{58709E19-4B05-4BF2-9C20-87619DF166E2}" type="datetimeFigureOut">
              <a:rPr lang="en-US" smtClean="0"/>
              <a:pPr/>
              <a:t>8/4/2020</a:t>
            </a:fld>
            <a:endParaRPr lang="en-CA" dirty="0"/>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046" tIns="45523" rIns="91046" bIns="45523" rtlCol="0" anchor="ctr"/>
          <a:lstStyle/>
          <a:p>
            <a:endParaRPr lang="en-CA" dirty="0"/>
          </a:p>
        </p:txBody>
      </p:sp>
      <p:sp>
        <p:nvSpPr>
          <p:cNvPr id="5" name="Notes Placeholder 4"/>
          <p:cNvSpPr>
            <a:spLocks noGrp="1"/>
          </p:cNvSpPr>
          <p:nvPr>
            <p:ph type="body" sz="quarter" idx="3"/>
          </p:nvPr>
        </p:nvSpPr>
        <p:spPr>
          <a:xfrm>
            <a:off x="685800" y="4311730"/>
            <a:ext cx="5486400" cy="4084796"/>
          </a:xfrm>
          <a:prstGeom prst="rect">
            <a:avLst/>
          </a:prstGeom>
        </p:spPr>
        <p:txBody>
          <a:bodyPr vert="horz" lIns="91046" tIns="45523" rIns="91046" bIns="455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21883"/>
            <a:ext cx="2971800" cy="453866"/>
          </a:xfrm>
          <a:prstGeom prst="rect">
            <a:avLst/>
          </a:prstGeom>
        </p:spPr>
        <p:txBody>
          <a:bodyPr vert="horz" lIns="91046" tIns="45523" rIns="91046" bIns="45523"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21883"/>
            <a:ext cx="2971800" cy="453866"/>
          </a:xfrm>
          <a:prstGeom prst="rect">
            <a:avLst/>
          </a:prstGeom>
        </p:spPr>
        <p:txBody>
          <a:bodyPr vert="horz" lIns="91046" tIns="45523" rIns="91046" bIns="45523" rtlCol="0" anchor="b"/>
          <a:lstStyle>
            <a:lvl1pPr algn="r">
              <a:defRPr sz="1200"/>
            </a:lvl1pPr>
          </a:lstStyle>
          <a:p>
            <a:fld id="{1E717A04-C945-4100-9F80-87AF458A814F}"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otary.org/en/Members/PoliciesAndProcedures/PolicyDocuments/Pages/ridefault.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Rotary</a:t>
            </a:r>
            <a:r>
              <a:rPr lang="en-CA" sz="2400" baseline="0" dirty="0" smtClean="0"/>
              <a:t> 101 </a:t>
            </a:r>
            <a:r>
              <a:rPr lang="en-CA" sz="2400" dirty="0" smtClean="0"/>
              <a:t>is a very quick overview of what Rotary is all about.</a:t>
            </a:r>
          </a:p>
          <a:p>
            <a:endParaRPr lang="en-CA" sz="2400" dirty="0" smtClean="0"/>
          </a:p>
          <a:p>
            <a:r>
              <a:rPr lang="en-CA" sz="2400" dirty="0" smtClean="0"/>
              <a:t>There are so many programs of Rotary International and The Rotary Foundation – hopefully this will answer some of your questions and/or make you want to learn more.</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22313"/>
            <a:ext cx="4537075" cy="3403600"/>
          </a:xfrm>
        </p:spPr>
      </p:sp>
      <p:sp>
        <p:nvSpPr>
          <p:cNvPr id="3" name="Notes Placeholder 2"/>
          <p:cNvSpPr>
            <a:spLocks noGrp="1"/>
          </p:cNvSpPr>
          <p:nvPr>
            <p:ph type="body" idx="1"/>
          </p:nvPr>
        </p:nvSpPr>
        <p:spPr>
          <a:xfrm>
            <a:off x="357166" y="4311730"/>
            <a:ext cx="5929354" cy="4013146"/>
          </a:xfrm>
        </p:spPr>
        <p:txBody>
          <a:bodyPr>
            <a:normAutofit/>
          </a:bodyPr>
          <a:lstStyle/>
          <a:p>
            <a:endParaRPr lang="en-CA" sz="2000" dirty="0" smtClean="0"/>
          </a:p>
          <a:p>
            <a:pPr algn="ctr"/>
            <a:r>
              <a:rPr lang="en-CA" sz="2800" dirty="0" smtClean="0"/>
              <a:t>READ</a:t>
            </a:r>
            <a:endParaRPr lang="en-CA" sz="28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10</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buNone/>
            </a:pPr>
            <a:r>
              <a:rPr lang="en-CA" sz="2800" dirty="0" smtClean="0"/>
              <a:t>READ</a:t>
            </a:r>
          </a:p>
          <a:p>
            <a:pPr algn="ctr">
              <a:buNone/>
            </a:pPr>
            <a:endParaRPr lang="en-CA" sz="2800" dirty="0" smtClean="0"/>
          </a:p>
        </p:txBody>
      </p:sp>
      <p:sp>
        <p:nvSpPr>
          <p:cNvPr id="4" name="Slide Number Placeholder 3"/>
          <p:cNvSpPr>
            <a:spLocks noGrp="1"/>
          </p:cNvSpPr>
          <p:nvPr>
            <p:ph type="sldNum" sz="quarter" idx="10"/>
          </p:nvPr>
        </p:nvSpPr>
        <p:spPr/>
        <p:txBody>
          <a:bodyPr/>
          <a:lstStyle/>
          <a:p>
            <a:fld id="{1E717A04-C945-4100-9F80-87AF458A814F}" type="slidenum">
              <a:rPr lang="en-CA" smtClean="0"/>
              <a:pPr/>
              <a:t>11</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CA" sz="2400" dirty="0" smtClean="0"/>
              <a:t>Rotary’s Guiding Principles - Integrity </a:t>
            </a:r>
            <a:r>
              <a:rPr lang="en-CA" sz="2400" baseline="0" dirty="0" smtClean="0"/>
              <a:t> - Service – Friendship – Diversity - Leadership</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12</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sz="2400" dirty="0" smtClean="0"/>
              <a:t>FIRST</a:t>
            </a:r>
            <a:r>
              <a:rPr lang="en-CA" sz="2400" baseline="0" dirty="0" smtClean="0"/>
              <a:t> – The development of acquaintance as an opportunity for service;</a:t>
            </a:r>
          </a:p>
          <a:p>
            <a:endParaRPr lang="en-CA" sz="2400" baseline="0" dirty="0" smtClean="0"/>
          </a:p>
          <a:p>
            <a:r>
              <a:rPr lang="en-CA" sz="2400" baseline="0" dirty="0" smtClean="0"/>
              <a:t>SECOND – High ethical standards in business and professions, the recognition of the worthiness of all useful occupations and the dignifying of each Rotarians’ occupation as an opportunity to serve society;</a:t>
            </a:r>
          </a:p>
          <a:p>
            <a:endParaRPr lang="en-CA" sz="2400" baseline="0" dirty="0" smtClean="0"/>
          </a:p>
          <a:p>
            <a:r>
              <a:rPr lang="en-CA" sz="2400" baseline="0" dirty="0" smtClean="0"/>
              <a:t>THIRD – The application of the ideal of service in each Rotarian’s personal, business and community life;</a:t>
            </a:r>
          </a:p>
          <a:p>
            <a:endParaRPr lang="en-CA" sz="2400" baseline="0" dirty="0" smtClean="0"/>
          </a:p>
          <a:p>
            <a:r>
              <a:rPr lang="en-CA" sz="2400" baseline="0" dirty="0" smtClean="0"/>
              <a:t>FOURTH – The advancement of International understanding, goodwill, and peace through a world fellowship of business and professional persons united in the ideal of service.</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13</a:t>
            </a:fld>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b="0" i="0" kern="1200" dirty="0" smtClean="0">
                <a:solidFill>
                  <a:schemeClr val="tx1"/>
                </a:solidFill>
                <a:latin typeface="+mn-lt"/>
                <a:ea typeface="+mn-ea"/>
                <a:cs typeface="+mn-cs"/>
              </a:rPr>
              <a:t>Did you know that on January 23, 1989, the Council on Legislation voted to admit women into Rotary clubs worldwide? This remains a watershed moment in the history of Rotary</a:t>
            </a:r>
            <a:r>
              <a:rPr lang="en-CA" sz="1200" b="0" i="0" kern="1200" dirty="0" smtClean="0">
                <a:solidFill>
                  <a:schemeClr val="tx1"/>
                </a:solidFill>
                <a:latin typeface="+mn-lt"/>
                <a:ea typeface="+mn-ea"/>
                <a:cs typeface="+mn-cs"/>
              </a:rPr>
              <a:t>.</a:t>
            </a:r>
            <a:endParaRPr lang="en-CA" b="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14</a:t>
            </a:fld>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0648" y="4322638"/>
            <a:ext cx="6215106" cy="4481959"/>
          </a:xfrm>
        </p:spPr>
        <p:txBody>
          <a:bodyPr>
            <a:normAutofit/>
          </a:bodyPr>
          <a:lstStyle/>
          <a:p>
            <a:r>
              <a:rPr lang="en-CA" sz="2400" dirty="0" smtClean="0"/>
              <a:t>The</a:t>
            </a:r>
            <a:r>
              <a:rPr lang="en-CA" sz="2400" baseline="0" dirty="0" smtClean="0"/>
              <a:t> new Strategic Plan is different from past plans.  It will be our Action Plan – our organization’s call to action work together to build a stronger future.  </a:t>
            </a:r>
          </a:p>
          <a:p>
            <a:endParaRPr lang="en-CA" sz="2400" baseline="0" dirty="0" smtClean="0"/>
          </a:p>
          <a:p>
            <a:r>
              <a:rPr lang="en-CA" sz="2400" dirty="0" smtClean="0"/>
              <a:t>As People of Action</a:t>
            </a:r>
            <a:r>
              <a:rPr lang="en-CA" sz="2400" baseline="0" dirty="0" smtClean="0"/>
              <a:t>, we share a strong sense of purpose.</a:t>
            </a:r>
          </a:p>
          <a:p>
            <a:endParaRPr lang="en-CA" sz="2400" baseline="0" dirty="0" smtClean="0"/>
          </a:p>
          <a:p>
            <a:r>
              <a:rPr lang="en-CA" sz="2400" baseline="0" dirty="0" smtClean="0"/>
              <a:t>As People of Action, we understand that fulfilling that vision takes a plan.</a:t>
            </a:r>
          </a:p>
          <a:p>
            <a:endParaRPr lang="en-CA" sz="2400" baseline="0" dirty="0" smtClean="0"/>
          </a:p>
          <a:p>
            <a:r>
              <a:rPr lang="en-CA" sz="2400" baseline="0" dirty="0" smtClean="0"/>
              <a:t>This is Rotary’s plan for the next few years</a:t>
            </a:r>
            <a:endParaRPr lang="en-CA" sz="2400" dirty="0" smtClean="0"/>
          </a:p>
          <a:p>
            <a:endParaRPr lang="en-CA" sz="2800" dirty="0" smtClean="0"/>
          </a:p>
          <a:p>
            <a:endParaRPr lang="en-CA" sz="28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15</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322638"/>
            <a:ext cx="5486400" cy="4084796"/>
          </a:xfrm>
        </p:spPr>
        <p:txBody>
          <a:bodyPr>
            <a:normAutofit/>
          </a:bodyPr>
          <a:lstStyle/>
          <a:p>
            <a:r>
              <a:rPr lang="en-CA" sz="2400" dirty="0" smtClean="0"/>
              <a:t>People</a:t>
            </a:r>
            <a:r>
              <a:rPr lang="en-CA" sz="2400" baseline="0" dirty="0" smtClean="0"/>
              <a:t> of Action are effective problem solvers.</a:t>
            </a:r>
          </a:p>
          <a:p>
            <a:endParaRPr lang="en-CA" sz="2400" baseline="0" dirty="0" smtClean="0"/>
          </a:p>
          <a:p>
            <a:r>
              <a:rPr lang="en-CA" sz="2400" dirty="0" smtClean="0"/>
              <a:t>Let’s seek new ways to translate our expertise into making a difference in our communities and across the</a:t>
            </a:r>
            <a:r>
              <a:rPr lang="en-CA" sz="2400" baseline="0" dirty="0" smtClean="0"/>
              <a:t> globe.  Let’s prove that our impact on the world has just begun</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16</a:t>
            </a:fld>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People of Action activate</a:t>
            </a:r>
            <a:r>
              <a:rPr lang="en-CA" sz="2400" baseline="0" dirty="0" smtClean="0"/>
              <a:t> and inspire one another.</a:t>
            </a:r>
          </a:p>
          <a:p>
            <a:endParaRPr lang="en-CA" sz="2400" baseline="0" dirty="0" smtClean="0"/>
          </a:p>
          <a:p>
            <a:r>
              <a:rPr lang="en-CA" sz="2400" baseline="0" dirty="0" smtClean="0"/>
              <a:t>Let’s build connections and opportunities that will allow people who share our drive to do the same</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17</a:t>
            </a:fld>
            <a:endParaRPr lang="en-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People of Action strive to understand the needs of others.</a:t>
            </a:r>
          </a:p>
          <a:p>
            <a:endParaRPr lang="en-CA" sz="2400" dirty="0" smtClean="0"/>
          </a:p>
          <a:p>
            <a:r>
              <a:rPr lang="en-CA" sz="2400" dirty="0" smtClean="0"/>
              <a:t>Let’s recommit to putting</a:t>
            </a:r>
            <a:r>
              <a:rPr lang="en-CA" sz="2400" baseline="0" dirty="0" smtClean="0"/>
              <a:t> the needs, expectations and growth of our participants at the center of all we do.</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18</a:t>
            </a:fld>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People Of Action are inventive, entrepreneurial and resilient.</a:t>
            </a:r>
          </a:p>
          <a:p>
            <a:endParaRPr lang="en-CA" sz="2400" dirty="0" smtClean="0"/>
          </a:p>
          <a:p>
            <a:r>
              <a:rPr lang="en-CA" sz="2400" dirty="0" smtClean="0"/>
              <a:t>Let’s</a:t>
            </a:r>
            <a:r>
              <a:rPr lang="en-CA" sz="2400" baseline="0" dirty="0" smtClean="0"/>
              <a:t> stay true to ourselves and stay ahead of change in our next 100 years.</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19</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9025" y="779463"/>
            <a:ext cx="4535488" cy="3403600"/>
          </a:xfrm>
        </p:spPr>
      </p:sp>
      <p:sp>
        <p:nvSpPr>
          <p:cNvPr id="3" name="Notes Placeholder 2"/>
          <p:cNvSpPr>
            <a:spLocks noGrp="1"/>
          </p:cNvSpPr>
          <p:nvPr>
            <p:ph type="body" idx="1"/>
          </p:nvPr>
        </p:nvSpPr>
        <p:spPr>
          <a:xfrm>
            <a:off x="285728" y="4395786"/>
            <a:ext cx="6286544" cy="4441774"/>
          </a:xfrm>
        </p:spPr>
        <p:txBody>
          <a:bodyPr>
            <a:normAutofit fontScale="85000" lnSpcReduction="20000"/>
          </a:bodyPr>
          <a:lstStyle/>
          <a:p>
            <a:r>
              <a:rPr lang="en-CA" sz="2400" dirty="0" smtClean="0"/>
              <a:t>Rotary is the very first service club in the world.</a:t>
            </a:r>
          </a:p>
          <a:p>
            <a:endParaRPr lang="en-CA" sz="2400" dirty="0" smtClean="0"/>
          </a:p>
          <a:p>
            <a:r>
              <a:rPr lang="en-CA" sz="2400" dirty="0" smtClean="0"/>
              <a:t>The Rotary  Club of Chicago was formed in 1905 by Paul Harris.</a:t>
            </a:r>
          </a:p>
          <a:p>
            <a:endParaRPr lang="en-CA" sz="900" dirty="0" smtClean="0"/>
          </a:p>
          <a:p>
            <a:r>
              <a:rPr lang="en-CA" sz="2400" dirty="0" smtClean="0"/>
              <a:t>Rotary’s name was derived from the early practice of rotating meetings among members offices.</a:t>
            </a:r>
          </a:p>
          <a:p>
            <a:endParaRPr lang="en-CA" sz="900" dirty="0" smtClean="0"/>
          </a:p>
          <a:p>
            <a:r>
              <a:rPr lang="en-CA" sz="2400" dirty="0" smtClean="0"/>
              <a:t>Rotary’s popularity spread and within a decade, clubs were chartered from San Francisco to New York to Winnipeg, Canada, the first club outside the United States to be officially chartered.</a:t>
            </a:r>
          </a:p>
          <a:p>
            <a:r>
              <a:rPr lang="en-CA" sz="2400" dirty="0" smtClean="0"/>
              <a:t>  </a:t>
            </a:r>
          </a:p>
          <a:p>
            <a:r>
              <a:rPr lang="en-CA" sz="2400" dirty="0" smtClean="0"/>
              <a:t>By 1921, Rotary clubs had been formed on six continents.  The organization adopted the International name a year later.</a:t>
            </a:r>
          </a:p>
          <a:p>
            <a:endParaRPr lang="en-CA" sz="1000" dirty="0" smtClean="0"/>
          </a:p>
          <a:p>
            <a:r>
              <a:rPr lang="en-CA" sz="2400" dirty="0" smtClean="0"/>
              <a:t>The very first service project was a public washroom for men in Chicago.</a:t>
            </a:r>
          </a:p>
          <a:p>
            <a:endParaRPr lang="en-CA" sz="1800" dirty="0" smtClean="0"/>
          </a:p>
          <a:p>
            <a:endParaRPr lang="en-CA" sz="18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2</a:t>
            </a:fld>
            <a:endParaRPr lang="en-C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This is our Rotary world and our</a:t>
            </a:r>
            <a:r>
              <a:rPr lang="en-CA" sz="2400" baseline="0" dirty="0" smtClean="0"/>
              <a:t> </a:t>
            </a:r>
            <a:r>
              <a:rPr lang="en-CA" sz="2400" dirty="0" smtClean="0"/>
              <a:t>Rotary family.</a:t>
            </a:r>
          </a:p>
          <a:p>
            <a:endParaRPr lang="en-CA" sz="2400" dirty="0" smtClean="0"/>
          </a:p>
          <a:p>
            <a:r>
              <a:rPr lang="en-CA" sz="2400" dirty="0" smtClean="0"/>
              <a:t>1.2 million members</a:t>
            </a:r>
            <a:r>
              <a:rPr lang="en-CA" sz="2400" baseline="0" dirty="0" smtClean="0"/>
              <a:t> –</a:t>
            </a:r>
            <a:r>
              <a:rPr lang="en-CA" sz="2400" dirty="0" smtClean="0"/>
              <a:t> 34 Zones - 535 districts - 35,000 clubs</a:t>
            </a:r>
            <a:r>
              <a:rPr lang="en-CA" sz="2400" baseline="0" dirty="0" smtClean="0"/>
              <a:t> </a:t>
            </a:r>
            <a:r>
              <a:rPr lang="en-CA" sz="2400" dirty="0" smtClean="0"/>
              <a:t>in 220 countries we are a huge organization.</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20</a:t>
            </a:fld>
            <a:endParaRPr lang="en-C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322638"/>
            <a:ext cx="5486400" cy="4084796"/>
          </a:xfrm>
        </p:spPr>
        <p:txBody>
          <a:bodyPr>
            <a:noAutofit/>
          </a:bodyPr>
          <a:lstStyle/>
          <a:p>
            <a:r>
              <a:rPr lang="en-CA" sz="2400" dirty="0" smtClean="0"/>
              <a:t>The Councils give us a voice on how our organization is governed.</a:t>
            </a:r>
          </a:p>
          <a:p>
            <a:endParaRPr lang="en-CA" sz="2400" dirty="0" smtClean="0"/>
          </a:p>
          <a:p>
            <a:r>
              <a:rPr lang="en-CA" sz="2400" b="0" i="0" kern="1200" dirty="0" smtClean="0">
                <a:solidFill>
                  <a:schemeClr val="tx1"/>
                </a:solidFill>
                <a:latin typeface="+mn-lt"/>
                <a:ea typeface="+mn-ea"/>
                <a:cs typeface="+mn-cs"/>
              </a:rPr>
              <a:t>Council on Legislation  – A meeting where representatives from Rotary’s 535 Districts vote on policy that affect clubs worldwide.</a:t>
            </a:r>
            <a:r>
              <a:rPr lang="en-CA" sz="2400" b="0" i="0" kern="1200" baseline="0" dirty="0" smtClean="0">
                <a:solidFill>
                  <a:schemeClr val="tx1"/>
                </a:solidFill>
                <a:latin typeface="+mn-lt"/>
                <a:ea typeface="+mn-ea"/>
                <a:cs typeface="+mn-cs"/>
              </a:rPr>
              <a:t>  It takes place every three years.</a:t>
            </a:r>
          </a:p>
          <a:p>
            <a:r>
              <a:rPr lang="en-CA" sz="2400" b="0" i="0" kern="1200" dirty="0" smtClean="0">
                <a:solidFill>
                  <a:schemeClr val="tx1"/>
                </a:solidFill>
                <a:latin typeface="+mn-lt"/>
                <a:ea typeface="+mn-ea"/>
                <a:cs typeface="+mn-cs"/>
              </a:rPr>
              <a:t> </a:t>
            </a:r>
          </a:p>
          <a:p>
            <a:r>
              <a:rPr lang="en-CA" sz="2400" b="0" i="0" kern="1200" dirty="0" smtClean="0">
                <a:solidFill>
                  <a:schemeClr val="tx1"/>
                </a:solidFill>
                <a:latin typeface="+mn-lt"/>
                <a:ea typeface="+mn-ea"/>
                <a:cs typeface="+mn-cs"/>
              </a:rPr>
              <a:t>The Council on Resolutions meets online every year to vote on proposed resolutions,</a:t>
            </a:r>
            <a:r>
              <a:rPr lang="en-CA" sz="2400" b="0" i="0" kern="1200" baseline="0" dirty="0" smtClean="0">
                <a:solidFill>
                  <a:schemeClr val="tx1"/>
                </a:solidFill>
                <a:latin typeface="+mn-lt"/>
                <a:ea typeface="+mn-ea"/>
                <a:cs typeface="+mn-cs"/>
              </a:rPr>
              <a:t> which express opinions and make recommendations to the RI Board.</a:t>
            </a:r>
            <a:r>
              <a:rPr lang="en-CA" sz="2400" b="0" i="0" kern="1200" dirty="0" smtClean="0">
                <a:solidFill>
                  <a:schemeClr val="tx1"/>
                </a:solidFill>
                <a:latin typeface="+mn-lt"/>
                <a:ea typeface="+mn-ea"/>
                <a:cs typeface="+mn-cs"/>
              </a:rPr>
              <a:t> </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21</a:t>
            </a:fld>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600" dirty="0" smtClean="0"/>
              <a:t>I encourage you to go</a:t>
            </a:r>
            <a:r>
              <a:rPr lang="en-CA" sz="1600" baseline="0" dirty="0" smtClean="0"/>
              <a:t> to rotary.org – My Rotary and set up and account.  Tons and tons of information </a:t>
            </a:r>
          </a:p>
          <a:p>
            <a:endParaRPr lang="en-CA" sz="1600" baseline="0" dirty="0" smtClean="0"/>
          </a:p>
          <a:p>
            <a:r>
              <a:rPr lang="en-CA" sz="1600" dirty="0" smtClean="0"/>
              <a:t>Rotary Club Central – is an</a:t>
            </a:r>
            <a:r>
              <a:rPr lang="en-CA" sz="1600" baseline="0" dirty="0" smtClean="0"/>
              <a:t> online tool for setting goals.  Explore data and trends related to your club’s goals.</a:t>
            </a:r>
          </a:p>
          <a:p>
            <a:endParaRPr lang="en-CA" sz="1600" baseline="0" dirty="0" smtClean="0"/>
          </a:p>
          <a:p>
            <a:r>
              <a:rPr lang="en-CA" sz="1600" baseline="0" dirty="0" smtClean="0"/>
              <a:t>Brand Center – tells the story of Rotary and how we are People of Action in your community and around the world</a:t>
            </a:r>
          </a:p>
          <a:p>
            <a:endParaRPr lang="en-CA" sz="1600" baseline="0" dirty="0" smtClean="0"/>
          </a:p>
          <a:p>
            <a:r>
              <a:rPr lang="en-CA" sz="1600" baseline="0" dirty="0" smtClean="0"/>
              <a:t>Rotary Showcase – Rotary members and program participants are improving lives in communities and around the world every day through thousands of service projects.</a:t>
            </a:r>
          </a:p>
          <a:p>
            <a:endParaRPr lang="en-CA" sz="1600" baseline="0" dirty="0" smtClean="0"/>
          </a:p>
          <a:p>
            <a:r>
              <a:rPr lang="en-CA" sz="1600" baseline="0" dirty="0" smtClean="0"/>
              <a:t>Learning Center – Features courses on how to give a speech, Rotary courses, Zone and District courses.</a:t>
            </a:r>
          </a:p>
          <a:p>
            <a:endParaRPr lang="en-CA" sz="1600" baseline="0" dirty="0" smtClean="0"/>
          </a:p>
          <a:p>
            <a:r>
              <a:rPr lang="en-CA" sz="1600" baseline="0" dirty="0" smtClean="0"/>
              <a:t>Discussion Groups – are group discussions.</a:t>
            </a:r>
            <a:endParaRPr lang="en-CA" sz="16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22</a:t>
            </a:fld>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These are</a:t>
            </a:r>
            <a:r>
              <a:rPr lang="en-CA" sz="2400" baseline="0" dirty="0" smtClean="0"/>
              <a:t> some of the images available for you and your club to use in the Brand Center</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23</a:t>
            </a:fld>
            <a:endParaRPr lang="en-C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4290" y="4311730"/>
            <a:ext cx="6357982" cy="4441774"/>
          </a:xfrm>
        </p:spPr>
        <p:txBody>
          <a:bodyPr>
            <a:normAutofit fontScale="85000" lnSpcReduction="20000"/>
          </a:bodyPr>
          <a:lstStyle/>
          <a:p>
            <a:pPr marL="457200" indent="-457200">
              <a:lnSpc>
                <a:spcPct val="120000"/>
              </a:lnSpc>
            </a:pPr>
            <a:r>
              <a:rPr lang="en-CA" sz="2400" dirty="0" smtClean="0"/>
              <a:t>In 1932, Rotarian Herbert Taylor, owner of a cookware company used this as an ethical yardstick for his employees.</a:t>
            </a:r>
          </a:p>
          <a:p>
            <a:pPr marL="457200" indent="-457200">
              <a:buFont typeface="+mj-lt"/>
              <a:buAutoNum type="arabicPeriod"/>
            </a:pPr>
            <a:endParaRPr lang="en-CA" dirty="0" smtClean="0"/>
          </a:p>
          <a:p>
            <a:pPr marL="457200" indent="-457200"/>
            <a:r>
              <a:rPr lang="en-CA" sz="2400" dirty="0" smtClean="0"/>
              <a:t>In 1954, when he became Rotary International President, he formally presented Rotary with the copyright.</a:t>
            </a:r>
          </a:p>
          <a:p>
            <a:pPr marL="457200" indent="-457200">
              <a:buFont typeface="+mj-lt"/>
              <a:buAutoNum type="arabicPeriod"/>
            </a:pPr>
            <a:endParaRPr lang="en-CA" dirty="0" smtClean="0"/>
          </a:p>
          <a:p>
            <a:pPr marL="457200" indent="-457200"/>
            <a:r>
              <a:rPr lang="en-CA" sz="2400" dirty="0" smtClean="0"/>
              <a:t>The Four-Way Test has been translated into more than 100 languages</a:t>
            </a:r>
          </a:p>
          <a:p>
            <a:pPr marL="457200" indent="-457200">
              <a:buFont typeface="+mj-lt"/>
              <a:buAutoNum type="arabicPeriod"/>
            </a:pPr>
            <a:endParaRPr lang="en-CA" sz="1100" dirty="0" smtClean="0"/>
          </a:p>
          <a:p>
            <a:pPr marL="457200" indent="-457200"/>
            <a:r>
              <a:rPr lang="en-CA" sz="2400" dirty="0" smtClean="0"/>
              <a:t>So, of the things we think, say or do: </a:t>
            </a:r>
          </a:p>
          <a:p>
            <a:pPr marL="457200" indent="-457200"/>
            <a:endParaRPr lang="en-CA" sz="2400" dirty="0" smtClean="0"/>
          </a:p>
          <a:p>
            <a:pPr marL="457200" indent="-457200">
              <a:lnSpc>
                <a:spcPct val="100000"/>
              </a:lnSpc>
            </a:pPr>
            <a:r>
              <a:rPr lang="en-CA" sz="2400" dirty="0" smtClean="0">
                <a:latin typeface="Calibri" pitchFamily="34" charset="0"/>
                <a:cs typeface="Calibri" pitchFamily="34" charset="0"/>
              </a:rPr>
              <a:t>Is it the Truth?</a:t>
            </a:r>
          </a:p>
          <a:p>
            <a:pPr marL="457200" indent="-457200">
              <a:lnSpc>
                <a:spcPct val="100000"/>
              </a:lnSpc>
            </a:pPr>
            <a:r>
              <a:rPr lang="en-CA" sz="2400" dirty="0" smtClean="0">
                <a:latin typeface="Calibri" pitchFamily="34" charset="0"/>
                <a:cs typeface="Calibri" pitchFamily="34" charset="0"/>
              </a:rPr>
              <a:t>Is it Fair to all concerned?</a:t>
            </a:r>
          </a:p>
          <a:p>
            <a:pPr marL="457200" indent="-457200">
              <a:lnSpc>
                <a:spcPct val="100000"/>
              </a:lnSpc>
            </a:pPr>
            <a:r>
              <a:rPr lang="en-CA" sz="2400" dirty="0" smtClean="0">
                <a:latin typeface="Calibri" pitchFamily="34" charset="0"/>
                <a:cs typeface="Calibri" pitchFamily="34" charset="0"/>
              </a:rPr>
              <a:t>Will it build Goodwill</a:t>
            </a:r>
            <a:r>
              <a:rPr lang="en-CA" sz="2400" baseline="0" dirty="0" smtClean="0">
                <a:latin typeface="Calibri" pitchFamily="34" charset="0"/>
                <a:cs typeface="Calibri" pitchFamily="34" charset="0"/>
              </a:rPr>
              <a:t> and Better 0friendships?</a:t>
            </a:r>
          </a:p>
          <a:p>
            <a:pPr marL="457200" indent="-457200">
              <a:lnSpc>
                <a:spcPct val="100000"/>
              </a:lnSpc>
            </a:pPr>
            <a:r>
              <a:rPr lang="en-CA" sz="2400" baseline="0" dirty="0" smtClean="0">
                <a:latin typeface="Calibri" pitchFamily="34" charset="0"/>
                <a:cs typeface="Calibri" pitchFamily="34" charset="0"/>
              </a:rPr>
              <a:t>Will it be Beneficial to all concerned?</a:t>
            </a:r>
            <a:endParaRPr lang="en-CA" sz="2400" dirty="0" smtClean="0">
              <a:latin typeface="Calibri" pitchFamily="34" charset="0"/>
              <a:cs typeface="Calibri" pitchFamily="34" charset="0"/>
            </a:endParaRPr>
          </a:p>
          <a:p>
            <a:endParaRPr lang="en-CA" sz="2800" dirty="0" smtClean="0"/>
          </a:p>
          <a:p>
            <a:endParaRPr lang="en-CA" sz="2800" dirty="0" smtClean="0"/>
          </a:p>
          <a:p>
            <a:endParaRPr lang="en-CA" sz="28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24</a:t>
            </a:fld>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E717A04-C945-4100-9F80-87AF458A814F}" type="slidenum">
              <a:rPr lang="en-CA" smtClean="0"/>
              <a:pPr/>
              <a:t>25</a:t>
            </a:fld>
            <a:endParaRPr lang="en-CA" dirty="0"/>
          </a:p>
        </p:txBody>
      </p:sp>
      <p:sp>
        <p:nvSpPr>
          <p:cNvPr id="5" name="Notes Placeholder 4"/>
          <p:cNvSpPr>
            <a:spLocks noGrp="1"/>
          </p:cNvSpPr>
          <p:nvPr>
            <p:ph type="body" sz="quarter" idx="11"/>
          </p:nvPr>
        </p:nvSpPr>
        <p:spPr/>
        <p:txBody>
          <a:bodyPr>
            <a:normAutofit/>
          </a:bodyPr>
          <a:lstStyle/>
          <a:p>
            <a:r>
              <a:rPr lang="en-CA" sz="2400" dirty="0" smtClean="0"/>
              <a:t>Rotary International's Board of Directors is elected by Rotary's 34 zones. </a:t>
            </a:r>
          </a:p>
          <a:p>
            <a:endParaRPr lang="en-CA" sz="2400" dirty="0" smtClean="0">
              <a:hlinkClick r:id="rId3" action="ppaction://hlinkfile"/>
            </a:endParaRPr>
          </a:p>
          <a:p>
            <a:r>
              <a:rPr lang="en-CA" sz="2400" dirty="0" smtClean="0"/>
              <a:t>Zone 28, which we belong, includes Canada, France</a:t>
            </a:r>
            <a:r>
              <a:rPr lang="en-CA" sz="2400" baseline="0" dirty="0" smtClean="0"/>
              <a:t>, Bermuda</a:t>
            </a:r>
            <a:r>
              <a:rPr lang="en-CA" sz="2400" dirty="0" smtClean="0"/>
              <a:t> and</a:t>
            </a:r>
            <a:r>
              <a:rPr lang="en-CA" sz="2400" baseline="0" dirty="0" smtClean="0"/>
              <a:t> part of the United States.</a:t>
            </a:r>
          </a:p>
          <a:p>
            <a:endParaRPr lang="en-CA" sz="2400" dirty="0" smtClean="0"/>
          </a:p>
          <a:p>
            <a:r>
              <a:rPr lang="en-CA" sz="2400" dirty="0" smtClean="0"/>
              <a:t>Four countries and two</a:t>
            </a:r>
            <a:r>
              <a:rPr lang="en-CA" sz="2400" baseline="0" dirty="0" smtClean="0"/>
              <a:t> languages.</a:t>
            </a:r>
            <a:endParaRPr lang="en-CA" sz="24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1038"/>
            <a:ext cx="4537075" cy="3403600"/>
          </a:xfrm>
        </p:spPr>
      </p:sp>
      <p:sp>
        <p:nvSpPr>
          <p:cNvPr id="3" name="Notes Placeholder 2"/>
          <p:cNvSpPr>
            <a:spLocks noGrp="1"/>
          </p:cNvSpPr>
          <p:nvPr>
            <p:ph type="body" idx="1"/>
          </p:nvPr>
        </p:nvSpPr>
        <p:spPr>
          <a:xfrm>
            <a:off x="214290" y="4311730"/>
            <a:ext cx="6429420" cy="4513212"/>
          </a:xfrm>
        </p:spPr>
        <p:txBody>
          <a:bodyPr>
            <a:normAutofit fontScale="62500" lnSpcReduction="20000"/>
          </a:bodyPr>
          <a:lstStyle/>
          <a:p>
            <a:r>
              <a:rPr lang="en-CA" sz="3200" dirty="0" smtClean="0"/>
              <a:t>Rotary Districts exist to help Rotary clubs excel.  We belong to District 7010.  </a:t>
            </a:r>
          </a:p>
          <a:p>
            <a:endParaRPr lang="en-CA" sz="3200" dirty="0" smtClean="0"/>
          </a:p>
          <a:p>
            <a:r>
              <a:rPr lang="en-CA" sz="3200" dirty="0" smtClean="0"/>
              <a:t>Districts connect clubs with each other through Assistant Governors and committees.  </a:t>
            </a:r>
          </a:p>
          <a:p>
            <a:endParaRPr lang="en-CA" sz="3200" dirty="0" smtClean="0"/>
          </a:p>
          <a:p>
            <a:r>
              <a:rPr lang="en-CA" sz="3200" dirty="0" smtClean="0"/>
              <a:t>The District also trains club leaders so that Rotarians get the most from their membership and shine as leaders in their communities. </a:t>
            </a:r>
          </a:p>
          <a:p>
            <a:endParaRPr lang="en-CA" sz="3200" dirty="0" smtClean="0"/>
          </a:p>
          <a:p>
            <a:r>
              <a:rPr lang="en-CA" sz="3200" dirty="0" smtClean="0"/>
              <a:t>Rotary Weekend trains President-elects, Secretaries, Treasurers, Board members and interested Rotarians.</a:t>
            </a:r>
          </a:p>
          <a:p>
            <a:endParaRPr lang="en-CA" sz="3200" dirty="0" smtClean="0"/>
          </a:p>
          <a:p>
            <a:r>
              <a:rPr lang="en-CA" sz="3200" dirty="0" smtClean="0"/>
              <a:t>Rotary 101 is a quick overview of RI and TRF</a:t>
            </a:r>
          </a:p>
          <a:p>
            <a:endParaRPr lang="en-CA" sz="3200" dirty="0" smtClean="0"/>
          </a:p>
          <a:p>
            <a:r>
              <a:rPr lang="en-CA" sz="3200" dirty="0" smtClean="0"/>
              <a:t>Rotary Leadership Institute is the next level training for leaders</a:t>
            </a:r>
            <a:endParaRPr lang="en-CA" sz="32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26</a:t>
            </a:fld>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664" y="4311730"/>
            <a:ext cx="6120680" cy="4259380"/>
          </a:xfrm>
        </p:spPr>
        <p:txBody>
          <a:bodyPr>
            <a:noAutofit/>
          </a:bodyPr>
          <a:lstStyle/>
          <a:p>
            <a:r>
              <a:rPr lang="en-CA" sz="2400" dirty="0" smtClean="0"/>
              <a:t>The</a:t>
            </a:r>
            <a:r>
              <a:rPr lang="en-CA" sz="2400" baseline="0" dirty="0" smtClean="0"/>
              <a:t> District Governor performs a very significant function in the world of Rotary.</a:t>
            </a:r>
          </a:p>
          <a:p>
            <a:endParaRPr lang="en-CA" sz="2400" baseline="0" dirty="0" smtClean="0"/>
          </a:p>
          <a:p>
            <a:r>
              <a:rPr lang="en-CA" sz="2400" baseline="0" dirty="0" smtClean="0"/>
              <a:t>He is the single officer of RI in the geographic area called a District.  The District Governor who has been extensively trained at the International </a:t>
            </a:r>
          </a:p>
          <a:p>
            <a:r>
              <a:rPr lang="en-CA" sz="2400" baseline="0" dirty="0" smtClean="0"/>
              <a:t>Assembly and regionally at the Governors-elect training seminar.  District Governors are responsible for the high performance of the clubs in his District.</a:t>
            </a:r>
          </a:p>
          <a:p>
            <a:endParaRPr lang="en-CA" sz="2400" baseline="0" dirty="0" smtClean="0"/>
          </a:p>
          <a:p>
            <a:r>
              <a:rPr lang="en-CA" sz="2400" baseline="0" dirty="0" smtClean="0"/>
              <a:t>He is a very experienced Rotarian who generously volunteers more that a year to lead the District.</a:t>
            </a:r>
          </a:p>
          <a:p>
            <a:endParaRPr lang="en-CA" sz="2400" baseline="0" dirty="0" smtClean="0"/>
          </a:p>
          <a:p>
            <a:r>
              <a:rPr lang="en-CA" sz="2400" baseline="0" dirty="0" smtClean="0"/>
              <a:t>Our District Governor for 2020– 2021 is Lynne Chant of the Rotary Club of</a:t>
            </a:r>
            <a:r>
              <a:rPr lang="en-CA" sz="1200" b="0" i="0" kern="1200" dirty="0" smtClean="0">
                <a:solidFill>
                  <a:schemeClr val="tx1"/>
                </a:solidFill>
                <a:latin typeface="+mn-lt"/>
                <a:ea typeface="+mn-ea"/>
                <a:cs typeface="+mn-cs"/>
              </a:rPr>
              <a:t> Peterborough-Kawartha</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27</a:t>
            </a:fld>
            <a:endParaRPr lang="en-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650875"/>
            <a:ext cx="4537075" cy="3403600"/>
          </a:xfrm>
        </p:spPr>
      </p:sp>
      <p:sp>
        <p:nvSpPr>
          <p:cNvPr id="3" name="Notes Placeholder 2"/>
          <p:cNvSpPr>
            <a:spLocks noGrp="1"/>
          </p:cNvSpPr>
          <p:nvPr>
            <p:ph type="body" idx="1"/>
          </p:nvPr>
        </p:nvSpPr>
        <p:spPr>
          <a:xfrm>
            <a:off x="548680" y="4394646"/>
            <a:ext cx="5623520" cy="4001880"/>
          </a:xfrm>
        </p:spPr>
        <p:txBody>
          <a:bodyPr>
            <a:normAutofit fontScale="92500" lnSpcReduction="20000"/>
          </a:bodyPr>
          <a:lstStyle/>
          <a:p>
            <a:r>
              <a:rPr lang="en-CA" sz="2600" dirty="0" smtClean="0"/>
              <a:t>Our district has 40 clubs with a huge geographical area. 7 Rotaract clubs and 9 Interact clubs</a:t>
            </a:r>
          </a:p>
          <a:p>
            <a:endParaRPr lang="en-CA" sz="2600" dirty="0" smtClean="0"/>
          </a:p>
          <a:p>
            <a:r>
              <a:rPr lang="en-CA" sz="2600" dirty="0" smtClean="0"/>
              <a:t>We extend from Hearst in the north</a:t>
            </a:r>
          </a:p>
          <a:p>
            <a:r>
              <a:rPr lang="en-CA" sz="2600" dirty="0" smtClean="0"/>
              <a:t>  </a:t>
            </a:r>
          </a:p>
          <a:p>
            <a:r>
              <a:rPr lang="en-CA" sz="2600" dirty="0" smtClean="0"/>
              <a:t>Val d’Or, Quebec in the north east</a:t>
            </a:r>
          </a:p>
          <a:p>
            <a:endParaRPr lang="en-CA" sz="2600" dirty="0" smtClean="0"/>
          </a:p>
          <a:p>
            <a:r>
              <a:rPr lang="en-CA" sz="2600" dirty="0" smtClean="0"/>
              <a:t>Peterborough in the south east</a:t>
            </a:r>
          </a:p>
          <a:p>
            <a:endParaRPr lang="en-CA" sz="2600" dirty="0" smtClean="0"/>
          </a:p>
          <a:p>
            <a:r>
              <a:rPr lang="en-CA" sz="2600" dirty="0" smtClean="0"/>
              <a:t>Collingwood to the west </a:t>
            </a:r>
          </a:p>
          <a:p>
            <a:endParaRPr lang="en-CA" sz="2600" dirty="0" smtClean="0"/>
          </a:p>
          <a:p>
            <a:r>
              <a:rPr lang="en-CA" sz="2600" dirty="0" smtClean="0"/>
              <a:t>Innisfil in the south.</a:t>
            </a:r>
          </a:p>
          <a:p>
            <a:endParaRPr lang="en-CA" sz="2400" dirty="0" smtClean="0"/>
          </a:p>
          <a:p>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28</a:t>
            </a:fld>
            <a:endParaRPr lang="en-CA"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5728" y="4311730"/>
            <a:ext cx="6215106" cy="4084796"/>
          </a:xfrm>
        </p:spPr>
        <p:txBody>
          <a:bodyPr>
            <a:normAutofit lnSpcReduction="10000"/>
          </a:bodyPr>
          <a:lstStyle/>
          <a:p>
            <a:r>
              <a:rPr lang="en-CA" sz="2400" dirty="0" smtClean="0"/>
              <a:t>We are all members of our Rotary clubs.  And those clubs belong to District 7010 that are in Zone 28 of Rotary International.</a:t>
            </a:r>
          </a:p>
          <a:p>
            <a:endParaRPr lang="en-CA" sz="2400" dirty="0" smtClean="0"/>
          </a:p>
          <a:p>
            <a:r>
              <a:rPr lang="en-CA" sz="2400" dirty="0" smtClean="0"/>
              <a:t>We are not members of Rotary International.</a:t>
            </a:r>
          </a:p>
          <a:p>
            <a:endParaRPr lang="en-CA" sz="2400" dirty="0" smtClean="0"/>
          </a:p>
          <a:p>
            <a:r>
              <a:rPr lang="en-CA" sz="2400" dirty="0" smtClean="0"/>
              <a:t>We follow and abide by the recommended Rotary International constitution and bylaws. </a:t>
            </a:r>
          </a:p>
          <a:p>
            <a:endParaRPr lang="en-CA" sz="2400" dirty="0" smtClean="0"/>
          </a:p>
          <a:p>
            <a:r>
              <a:rPr lang="en-CA" sz="2400" dirty="0" smtClean="0"/>
              <a:t>We can set our own policies as long as they do not conflict with either the RI recommended constitution and bylaws.</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29</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5728" y="4311730"/>
            <a:ext cx="6286544" cy="4441774"/>
          </a:xfrm>
        </p:spPr>
        <p:txBody>
          <a:bodyPr>
            <a:normAutofit/>
          </a:bodyPr>
          <a:lstStyle/>
          <a:p>
            <a:r>
              <a:rPr lang="en-CA" sz="2400" dirty="0" smtClean="0"/>
              <a:t>The motto - Service Above Self.  This motto exemplifies the humanitarian spirit of the organization.</a:t>
            </a:r>
          </a:p>
          <a:p>
            <a:endParaRPr lang="en-CA" sz="2400" dirty="0" smtClean="0"/>
          </a:p>
          <a:p>
            <a:r>
              <a:rPr lang="en-CA" sz="2400" dirty="0" smtClean="0"/>
              <a:t>Strong fellowship among Rotarians meaningful community and international service projects characterize Rotary world wide.</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3</a:t>
            </a:fld>
            <a:endParaRPr lang="en-CA"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2"/>
          <p:cNvSpPr>
            <a:spLocks noGrp="1"/>
          </p:cNvSpPr>
          <p:nvPr>
            <p:ph type="body" sz="quarter" idx="10"/>
          </p:nvPr>
        </p:nvSpPr>
        <p:spPr>
          <a:xfrm>
            <a:off x="0" y="4311729"/>
            <a:ext cx="6858000" cy="4765596"/>
          </a:xfrm>
        </p:spPr>
        <p:txBody>
          <a:bodyPr>
            <a:noAutofit/>
          </a:bodyPr>
          <a:lstStyle/>
          <a:p>
            <a:r>
              <a:rPr lang="en-CA" sz="1800" dirty="0" smtClean="0"/>
              <a:t>There are two types of members in Rotary – active and honourary.</a:t>
            </a:r>
          </a:p>
          <a:p>
            <a:endParaRPr lang="en-CA" sz="1800" dirty="0" smtClean="0"/>
          </a:p>
          <a:p>
            <a:r>
              <a:rPr lang="en-CA" sz="1800" dirty="0" smtClean="0"/>
              <a:t>Honourary members do not vote, do not pay dues</a:t>
            </a:r>
          </a:p>
          <a:p>
            <a:endParaRPr lang="en-CA" sz="1800" dirty="0" smtClean="0"/>
          </a:p>
          <a:p>
            <a:r>
              <a:rPr lang="en-CA" sz="1800" dirty="0" smtClean="0"/>
              <a:t>The</a:t>
            </a:r>
            <a:r>
              <a:rPr lang="en-CA" sz="1800" baseline="0" dirty="0" smtClean="0"/>
              <a:t> 85 Factor are active members who the years in Rotary and their age equal 85.  This is only applied if the Rotarian is 65 years old.  The member then becomes attendance exempt.</a:t>
            </a:r>
            <a:r>
              <a:rPr lang="en-CA" sz="1800" dirty="0" smtClean="0"/>
              <a:t>  </a:t>
            </a:r>
          </a:p>
          <a:p>
            <a:endParaRPr lang="en-CA" sz="1800" dirty="0" smtClean="0"/>
          </a:p>
          <a:p>
            <a:r>
              <a:rPr lang="en-CA" sz="1800" dirty="0" smtClean="0"/>
              <a:t>All Rotary clubs share a key mission; to serve the community and those in need throughout the world.  </a:t>
            </a:r>
          </a:p>
          <a:p>
            <a:endParaRPr lang="en-CA" sz="1800" dirty="0" smtClean="0"/>
          </a:p>
          <a:p>
            <a:r>
              <a:rPr lang="en-CA" sz="1800" dirty="0" smtClean="0"/>
              <a:t>To keep clubs strong, every Rotarian must share the responsibilities of bringing new people into Rotary.  Remember</a:t>
            </a:r>
            <a:r>
              <a:rPr lang="en-CA" sz="1800" baseline="0" dirty="0" smtClean="0"/>
              <a:t> s</a:t>
            </a:r>
            <a:r>
              <a:rPr lang="en-CA" sz="1800" dirty="0" smtClean="0"/>
              <a:t>omeone shared Rotary with you.   </a:t>
            </a:r>
          </a:p>
          <a:p>
            <a:endParaRPr lang="en-CA" sz="1800" dirty="0" smtClean="0"/>
          </a:p>
          <a:p>
            <a:r>
              <a:rPr lang="en-CA" sz="1800" dirty="0" smtClean="0"/>
              <a:t>Keeping members interested and engaged in Rotary is another responsibility.  </a:t>
            </a:r>
          </a:p>
          <a:p>
            <a:endParaRPr lang="en-CA" sz="1800" dirty="0" smtClean="0"/>
          </a:p>
          <a:p>
            <a:r>
              <a:rPr lang="en-CA" sz="1800" dirty="0" smtClean="0"/>
              <a:t>Good club fellowship, early involvement in service projects and involvement in club operations are some of the best ways to sustain the club’s membership.</a:t>
            </a:r>
          </a:p>
          <a:p>
            <a:endParaRPr lang="en-CA" sz="800" dirty="0" smtClean="0"/>
          </a:p>
          <a:p>
            <a:endParaRPr lang="en-CA" sz="8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CA" sz="1400" dirty="0" smtClean="0"/>
              <a:t>Now we can change meeting days,</a:t>
            </a:r>
            <a:r>
              <a:rPr lang="en-CA" sz="1400" baseline="0" dirty="0" smtClean="0"/>
              <a:t> times and frequency.  But need to meet at least twice a month.</a:t>
            </a:r>
          </a:p>
          <a:p>
            <a:endParaRPr lang="en-CA" sz="1400" baseline="0" dirty="0" smtClean="0"/>
          </a:p>
          <a:p>
            <a:r>
              <a:rPr lang="en-CA" sz="1400" baseline="0" dirty="0" smtClean="0"/>
              <a:t>Meet in person, online, zoom or a combination including letting some members attend in-person meeting through the internet – not Covid 19.</a:t>
            </a:r>
          </a:p>
          <a:p>
            <a:endParaRPr lang="en-CA" sz="1400" baseline="0" dirty="0" smtClean="0"/>
          </a:p>
          <a:p>
            <a:r>
              <a:rPr lang="en-CA" sz="1400" baseline="0" dirty="0" smtClean="0"/>
              <a:t>Your club can ease attendance requirements and encourage members to participate in other ways – taking a leadership role, updating the website regularly, running a meeting a few times a year, planning an event.</a:t>
            </a:r>
          </a:p>
          <a:p>
            <a:endParaRPr lang="en-CA" sz="1400" baseline="0" dirty="0" smtClean="0"/>
          </a:p>
          <a:p>
            <a:r>
              <a:rPr lang="en-CA" sz="1400" baseline="0" dirty="0" smtClean="0"/>
              <a:t>Offer multiple membership options.  Family memberships, junior memberships or corporate memberships.  Each type of membership can have its own policy on dues, attendance and service expectations.  Rotary will count these people in your club and will consider them active members if they pay RI dues.</a:t>
            </a:r>
          </a:p>
          <a:p>
            <a:endParaRPr lang="en-CA" sz="1400" baseline="0" dirty="0" smtClean="0"/>
          </a:p>
          <a:p>
            <a:r>
              <a:rPr lang="en-CA" sz="1400" baseline="0" dirty="0" smtClean="0"/>
              <a:t>Invite Rotaractors to join your club while remaining a member of their Rotaract club.  If so special accommodations for these members, such as relaxed attendance requirements, reduced fees, as long as they are reflected in the club’s bylaws.</a:t>
            </a:r>
            <a:endParaRPr lang="en-CA" sz="1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31</a:t>
            </a:fld>
            <a:endParaRPr lang="en-CA"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311730"/>
            <a:ext cx="5976664" cy="4331388"/>
          </a:xfrm>
        </p:spPr>
        <p:txBody>
          <a:bodyPr>
            <a:normAutofit/>
          </a:bodyPr>
          <a:lstStyle/>
          <a:p>
            <a:r>
              <a:rPr lang="en-CA" sz="2400" dirty="0" smtClean="0"/>
              <a:t>Rotary is the only service club that celebrates the members vocation by a classification principle.</a:t>
            </a:r>
          </a:p>
          <a:p>
            <a:endParaRPr lang="en-CA" sz="2400" dirty="0" smtClean="0"/>
          </a:p>
          <a:p>
            <a:r>
              <a:rPr lang="en-CA" sz="2400" b="0" i="0" kern="1200" dirty="0" smtClean="0">
                <a:solidFill>
                  <a:schemeClr val="tx1"/>
                </a:solidFill>
                <a:latin typeface="+mn-lt"/>
                <a:ea typeface="+mn-ea"/>
                <a:cs typeface="+mn-cs"/>
              </a:rPr>
              <a:t>When professionals join a Rotary club, they do so as a representative of their particular business or profession. This gives Rotarians the dual responsibility of representing their vocation within the club and of exemplifying the ideals of Rotary within the workplace</a:t>
            </a:r>
            <a:r>
              <a:rPr lang="en-CA" sz="1200" b="0" i="0" kern="1200" dirty="0" smtClean="0">
                <a:solidFill>
                  <a:schemeClr val="tx1"/>
                </a:solidFill>
                <a:latin typeface="+mn-lt"/>
                <a:ea typeface="+mn-ea"/>
                <a:cs typeface="+mn-cs"/>
              </a:rPr>
              <a:t>.</a:t>
            </a:r>
            <a:endParaRPr lang="en-CA" sz="1800" b="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11730"/>
            <a:ext cx="6857999" cy="4765596"/>
          </a:xfrm>
        </p:spPr>
        <p:txBody>
          <a:bodyPr>
            <a:noAutofit/>
          </a:bodyPr>
          <a:lstStyle/>
          <a:p>
            <a:r>
              <a:rPr lang="en-CA" sz="1400" dirty="0" smtClean="0"/>
              <a:t>We</a:t>
            </a:r>
            <a:r>
              <a:rPr lang="en-CA" sz="1400" baseline="0" dirty="0" smtClean="0"/>
              <a:t> channel our commitment to service through 5 Avenues of Service, which are the foundation of club activity.</a:t>
            </a:r>
          </a:p>
          <a:p>
            <a:endParaRPr lang="en-CA" sz="1400" baseline="0" dirty="0" smtClean="0"/>
          </a:p>
          <a:p>
            <a:r>
              <a:rPr lang="en-CA" sz="1400" baseline="0" dirty="0" smtClean="0"/>
              <a:t>CLUB SERVICE focuses on making clubs strong.  A thriving club is anchored by strong relationships.</a:t>
            </a:r>
          </a:p>
          <a:p>
            <a:endParaRPr lang="en-CA" sz="1400" baseline="0" dirty="0" smtClean="0"/>
          </a:p>
          <a:p>
            <a:r>
              <a:rPr lang="en-CA" sz="1400" baseline="0" dirty="0" smtClean="0"/>
              <a:t>VOCATIONAL SERVICE calls on all Rotarians to work with integrity and contribute their work with integrity and contribute their expertise to the problems and needs of society.</a:t>
            </a:r>
          </a:p>
          <a:p>
            <a:endParaRPr lang="en-CA" sz="1400" baseline="0" dirty="0" smtClean="0"/>
          </a:p>
          <a:p>
            <a:r>
              <a:rPr lang="en-CA" sz="1400" baseline="0" dirty="0" smtClean="0"/>
              <a:t>COMMUNITY SERVICE encourages every Rotarian to find ways to improve the quality of life of people in their communities and to serve the public interest.</a:t>
            </a:r>
          </a:p>
          <a:p>
            <a:endParaRPr lang="en-CA" sz="1400" baseline="0" dirty="0" smtClean="0"/>
          </a:p>
          <a:p>
            <a:r>
              <a:rPr lang="en-CA" sz="1400" baseline="0" dirty="0" smtClean="0"/>
              <a:t>INTERNATIONAL SERVICE exemplifies our global reach in promoting peace and understanding.  We support this avenue by sponsoring or volunteering in international projects, using local member expertise to build long term partnerships for sustainable projects, seeking service partners abroad and more.</a:t>
            </a:r>
          </a:p>
          <a:p>
            <a:endParaRPr lang="en-CA" sz="1400" baseline="0" dirty="0" smtClean="0"/>
          </a:p>
          <a:p>
            <a:r>
              <a:rPr lang="en-CA" sz="1400" baseline="0" dirty="0" smtClean="0"/>
              <a:t>YOUTH SERVICE recognizing the importance of empowering youth and young professionals through leadership development programs such as Rotaract, Interact, Rotary Youth Leadership Awards and Rotary Youth Exchange</a:t>
            </a:r>
            <a:endParaRPr lang="en-CA" sz="1400" dirty="0" smtClean="0"/>
          </a:p>
          <a:p>
            <a:endParaRPr lang="en-CA" sz="1400" dirty="0" smtClean="0"/>
          </a:p>
        </p:txBody>
      </p:sp>
      <p:sp>
        <p:nvSpPr>
          <p:cNvPr id="4" name="Slide Number Placeholder 3"/>
          <p:cNvSpPr>
            <a:spLocks noGrp="1"/>
          </p:cNvSpPr>
          <p:nvPr>
            <p:ph type="sldNum" sz="quarter" idx="10"/>
          </p:nvPr>
        </p:nvSpPr>
        <p:spPr/>
        <p:txBody>
          <a:bodyPr/>
          <a:lstStyle/>
          <a:p>
            <a:fld id="{1E717A04-C945-4100-9F80-87AF458A814F}" type="slidenum">
              <a:rPr lang="en-CA" smtClean="0"/>
              <a:pPr/>
              <a:t>33</a:t>
            </a:fld>
            <a:endParaRPr lang="en-CA"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4347"/>
            <a:ext cx="6858000" cy="4752977"/>
          </a:xfrm>
        </p:spPr>
        <p:txBody>
          <a:bodyPr>
            <a:noAutofit/>
          </a:bodyPr>
          <a:lstStyle/>
          <a:p>
            <a:pPr>
              <a:lnSpc>
                <a:spcPct val="120000"/>
              </a:lnSpc>
            </a:pPr>
            <a:r>
              <a:rPr lang="en-CA" sz="2000" dirty="0" smtClean="0"/>
              <a:t>Rotary clubs organize and sponsor this service organization called Interact for youth ages 12 to 18.  Each Interact</a:t>
            </a:r>
            <a:r>
              <a:rPr lang="en-CA" sz="2000" baseline="0" dirty="0" smtClean="0"/>
              <a:t> </a:t>
            </a:r>
            <a:r>
              <a:rPr lang="en-CA" sz="2000" dirty="0" smtClean="0"/>
              <a:t>club must plan annual projects of service to its school, its community and the world. </a:t>
            </a:r>
          </a:p>
          <a:p>
            <a:pPr>
              <a:lnSpc>
                <a:spcPct val="120000"/>
              </a:lnSpc>
            </a:pPr>
            <a:endParaRPr lang="en-CA" sz="2000" dirty="0" smtClean="0"/>
          </a:p>
          <a:p>
            <a:pPr>
              <a:lnSpc>
                <a:spcPct val="120000"/>
              </a:lnSpc>
            </a:pPr>
            <a:r>
              <a:rPr lang="en-CA" sz="2000" dirty="0" smtClean="0"/>
              <a:t>Rotaract was designed to promote responsible citizenship and leadership.  Each club is required to complete at least two major service projects each year, one to serve the community and the other to promote international understanding.  </a:t>
            </a:r>
            <a:r>
              <a:rPr lang="en-CA" sz="2900" dirty="0" smtClean="0"/>
              <a:t/>
            </a:r>
            <a:br>
              <a:rPr lang="en-CA" sz="2900" dirty="0" smtClean="0"/>
            </a:br>
            <a:r>
              <a:rPr lang="en-CA" sz="2900" dirty="0" smtClean="0"/>
              <a:t/>
            </a:r>
            <a:br>
              <a:rPr lang="en-CA" sz="2900" dirty="0" smtClean="0"/>
            </a:br>
            <a:endParaRPr lang="en-CA" sz="20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34</a:t>
            </a:fld>
            <a:endParaRPr lang="en-CA"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4290" y="4311729"/>
            <a:ext cx="6357982" cy="4441775"/>
          </a:xfrm>
        </p:spPr>
        <p:txBody>
          <a:bodyPr>
            <a:noAutofit/>
          </a:bodyPr>
          <a:lstStyle/>
          <a:p>
            <a:pPr>
              <a:lnSpc>
                <a:spcPct val="110000"/>
              </a:lnSpc>
            </a:pPr>
            <a:r>
              <a:rPr lang="en-CA" sz="1600" dirty="0" smtClean="0"/>
              <a:t>Each year, thousands of young people are selected to attend Rotary sponsored leadership camps. RYLA.  In an informal atmosphere, groups of outstanding young people ages 14 to 30 spend several days in a challenging program of leadership training and social activities. </a:t>
            </a:r>
          </a:p>
          <a:p>
            <a:pPr>
              <a:lnSpc>
                <a:spcPct val="110000"/>
              </a:lnSpc>
            </a:pPr>
            <a:endParaRPr lang="en-CA" sz="800" dirty="0" smtClean="0"/>
          </a:p>
          <a:p>
            <a:pPr>
              <a:lnSpc>
                <a:spcPct val="110000"/>
              </a:lnSpc>
            </a:pPr>
            <a:r>
              <a:rPr lang="en-CA" sz="1600" dirty="0" smtClean="0"/>
              <a:t>Rotary Youth Exchange is one of the most popular programs to promote international understanding and develop life long friendships.  The values of Youth Exchange are experienced not only by the high school student ages 15 to 19 but also by the host families, sponsor clubs, receiving high schools and the entire community.  </a:t>
            </a:r>
          </a:p>
          <a:p>
            <a:pPr>
              <a:lnSpc>
                <a:spcPct val="110000"/>
              </a:lnSpc>
            </a:pPr>
            <a:endParaRPr lang="en-CA" sz="800" dirty="0" smtClean="0"/>
          </a:p>
          <a:p>
            <a:pPr>
              <a:lnSpc>
                <a:spcPct val="110000"/>
              </a:lnSpc>
            </a:pPr>
            <a:r>
              <a:rPr lang="en-CA" sz="1600" dirty="0" smtClean="0"/>
              <a:t>Youth Exchange participants learn about customs, languages, traditions and family life in another country.  There are more than 8,000 students in the program every year.  </a:t>
            </a:r>
          </a:p>
          <a:p>
            <a:pPr>
              <a:lnSpc>
                <a:spcPct val="110000"/>
              </a:lnSpc>
            </a:pPr>
            <a:endParaRPr lang="en-CA" sz="1600" dirty="0" smtClean="0"/>
          </a:p>
          <a:p>
            <a:pPr>
              <a:lnSpc>
                <a:spcPct val="110000"/>
              </a:lnSpc>
            </a:pPr>
            <a:r>
              <a:rPr lang="en-CA" sz="1600" dirty="0" smtClean="0"/>
              <a:t>Long term students spend a year abroad and Short term exchanges vary from several days to weeks.</a:t>
            </a:r>
            <a:endParaRPr lang="en-CA" sz="16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35</a:t>
            </a:fld>
            <a:endParaRPr lang="en-CA"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4291" y="4311729"/>
            <a:ext cx="6357982" cy="4481959"/>
          </a:xfrm>
        </p:spPr>
        <p:txBody>
          <a:bodyPr>
            <a:normAutofit fontScale="40000" lnSpcReduction="20000"/>
          </a:bodyPr>
          <a:lstStyle/>
          <a:p>
            <a:pPr>
              <a:lnSpc>
                <a:spcPct val="120000"/>
              </a:lnSpc>
            </a:pPr>
            <a:r>
              <a:rPr lang="en-CA" sz="5000" dirty="0" smtClean="0"/>
              <a:t>Rotary Friendship Exchange are Rotary teams or individuals that make reciprocal visits to other countries.  Staying in each others homes and </a:t>
            </a:r>
            <a:r>
              <a:rPr lang="en-CA" sz="6000" dirty="0" smtClean="0"/>
              <a:t>learning</a:t>
            </a:r>
            <a:r>
              <a:rPr lang="en-CA" sz="5000" dirty="0" smtClean="0"/>
              <a:t> cultures first hand.  This exchange is funded by the participating individuals.</a:t>
            </a:r>
          </a:p>
          <a:p>
            <a:pPr>
              <a:lnSpc>
                <a:spcPct val="120000"/>
              </a:lnSpc>
            </a:pPr>
            <a:endParaRPr lang="en-CA" sz="5000" dirty="0" smtClean="0"/>
          </a:p>
          <a:p>
            <a:pPr>
              <a:lnSpc>
                <a:spcPct val="120000"/>
              </a:lnSpc>
            </a:pPr>
            <a:r>
              <a:rPr lang="en-CA" sz="5000" dirty="0" smtClean="0"/>
              <a:t>Rotary Action Group or RAGS are focused on specific humanitarian service activities such as dental volunteers. </a:t>
            </a:r>
            <a:endParaRPr lang="en-CA" sz="5000" i="1" dirty="0" smtClean="0"/>
          </a:p>
          <a:p>
            <a:pPr>
              <a:lnSpc>
                <a:spcPct val="120000"/>
              </a:lnSpc>
            </a:pPr>
            <a:endParaRPr lang="en-CA" sz="5000" dirty="0" smtClean="0"/>
          </a:p>
          <a:p>
            <a:pPr>
              <a:lnSpc>
                <a:spcPct val="120000"/>
              </a:lnSpc>
            </a:pPr>
            <a:r>
              <a:rPr lang="en-CA" sz="5000" dirty="0" smtClean="0"/>
              <a:t>Rotary Volunteers are Rotarians and other skilled professionals who offer services to local and international humanitarian service projects.  </a:t>
            </a:r>
            <a:endParaRPr lang="en-CA" sz="5000" i="1" dirty="0" smtClean="0"/>
          </a:p>
          <a:p>
            <a:endParaRPr lang="en-CA" sz="4500" dirty="0" smtClean="0"/>
          </a:p>
          <a:p>
            <a:endParaRPr lang="en-CA" sz="4500" dirty="0" smtClean="0"/>
          </a:p>
          <a:p>
            <a:endParaRPr lang="en-CA" sz="2800" dirty="0" smtClean="0"/>
          </a:p>
          <a:p>
            <a:r>
              <a:rPr lang="en-CA" sz="2800" dirty="0" smtClean="0"/>
              <a:t> </a:t>
            </a:r>
          </a:p>
          <a:p>
            <a:endParaRPr lang="en-CA" sz="2800" dirty="0" smtClean="0"/>
          </a:p>
          <a:p>
            <a:endParaRPr lang="en-CA" sz="28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36</a:t>
            </a:fld>
            <a:endParaRPr lang="en-CA"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5728" y="4311730"/>
            <a:ext cx="6286544" cy="4084796"/>
          </a:xfrm>
        </p:spPr>
        <p:txBody>
          <a:bodyPr>
            <a:normAutofit fontScale="25000" lnSpcReduction="20000"/>
          </a:bodyPr>
          <a:lstStyle/>
          <a:p>
            <a:pPr>
              <a:lnSpc>
                <a:spcPct val="120000"/>
              </a:lnSpc>
            </a:pPr>
            <a:r>
              <a:rPr lang="en-CA" sz="8000" dirty="0" smtClean="0"/>
              <a:t>Rotary Fellowships are groups of Rotarians geared to vocational and recreational interests – tennis, sailing, music and even a law fellowship.</a:t>
            </a:r>
          </a:p>
          <a:p>
            <a:pPr>
              <a:lnSpc>
                <a:spcPct val="120000"/>
              </a:lnSpc>
            </a:pPr>
            <a:endParaRPr lang="en-CA" sz="8000" dirty="0" smtClean="0"/>
          </a:p>
          <a:p>
            <a:pPr>
              <a:lnSpc>
                <a:spcPct val="120000"/>
              </a:lnSpc>
            </a:pPr>
            <a:r>
              <a:rPr lang="en-CA" sz="8000" dirty="0" smtClean="0"/>
              <a:t>Rotary clubs organize and sponsor these groups of non –Rotarians who work to improve their communities; their are more than 6,000 Rotary Community Corps in 78 countries.</a:t>
            </a:r>
          </a:p>
          <a:p>
            <a:pPr>
              <a:lnSpc>
                <a:spcPct val="120000"/>
              </a:lnSpc>
            </a:pPr>
            <a:endParaRPr lang="en-CA" sz="8000" dirty="0" smtClean="0"/>
          </a:p>
          <a:p>
            <a:pPr>
              <a:lnSpc>
                <a:spcPct val="120000"/>
              </a:lnSpc>
            </a:pPr>
            <a:r>
              <a:rPr lang="en-CA" sz="8000" dirty="0" smtClean="0"/>
              <a:t>World Community Service is Rotary clubs and Districts from two different countries that form partnerships to implement community service projects.</a:t>
            </a:r>
          </a:p>
          <a:p>
            <a:endParaRPr lang="en-CA"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37</a:t>
            </a:fld>
            <a:endParaRPr lang="en-CA"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5728" y="4311729"/>
            <a:ext cx="6215106" cy="4481959"/>
          </a:xfrm>
        </p:spPr>
        <p:txBody>
          <a:bodyPr>
            <a:normAutofit/>
          </a:bodyPr>
          <a:lstStyle/>
          <a:p>
            <a:r>
              <a:rPr lang="en-CA" sz="2400" dirty="0" smtClean="0"/>
              <a:t>The Rotary Foundation of Rotary International is a not-for-profit corporation.  </a:t>
            </a:r>
          </a:p>
          <a:p>
            <a:endParaRPr lang="en-CA" sz="2800" dirty="0" smtClean="0"/>
          </a:p>
          <a:p>
            <a:endParaRPr lang="en-CA" sz="2800" dirty="0" smtClean="0"/>
          </a:p>
          <a:p>
            <a:endParaRPr lang="en-CA" sz="28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38</a:t>
            </a:fld>
            <a:endParaRPr lang="en-CA"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11730"/>
            <a:ext cx="6858000" cy="4513212"/>
          </a:xfrm>
        </p:spPr>
        <p:txBody>
          <a:bodyPr>
            <a:noAutofit/>
          </a:bodyPr>
          <a:lstStyle/>
          <a:p>
            <a:r>
              <a:rPr lang="en-CA" sz="2400" b="0" i="0" kern="1200" dirty="0" smtClean="0">
                <a:solidFill>
                  <a:schemeClr val="tx1"/>
                </a:solidFill>
                <a:latin typeface="+mn-lt"/>
                <a:ea typeface="+mn-ea"/>
                <a:cs typeface="+mn-cs"/>
              </a:rPr>
              <a:t>At the 1917 convention, outgoing Rotary president Arch Klumph proposed setting up an endowment “for the purpose of doing good in the world.” That one idea, and an initial contribution of $26.50, set in motion a powerful force that has transformed millions of lives around the globe.</a:t>
            </a:r>
          </a:p>
          <a:p>
            <a:endParaRPr lang="en-CA" sz="2400" b="0" i="0" kern="1200" dirty="0" smtClean="0">
              <a:solidFill>
                <a:schemeClr val="tx1"/>
              </a:solidFill>
              <a:latin typeface="+mn-lt"/>
              <a:ea typeface="+mn-ea"/>
              <a:cs typeface="+mn-cs"/>
            </a:endParaRPr>
          </a:p>
          <a:p>
            <a:r>
              <a:rPr lang="en-CA" sz="2400" b="0" i="0" kern="1200" dirty="0" smtClean="0">
                <a:solidFill>
                  <a:schemeClr val="tx1"/>
                </a:solidFill>
                <a:latin typeface="+mn-lt"/>
                <a:ea typeface="+mn-ea"/>
                <a:cs typeface="+mn-cs"/>
              </a:rPr>
              <a:t>In 1947, upon the death</a:t>
            </a:r>
            <a:r>
              <a:rPr lang="en-CA" sz="2400" b="0" i="0" kern="1200" baseline="0" dirty="0" smtClean="0">
                <a:solidFill>
                  <a:schemeClr val="tx1"/>
                </a:solidFill>
                <a:latin typeface="+mn-lt"/>
                <a:ea typeface="+mn-ea"/>
                <a:cs typeface="+mn-cs"/>
              </a:rPr>
              <a:t> of Paul Harris a new era opened for the Foundation as memorial gifts poured in to honour the founder of Rotary</a:t>
            </a:r>
            <a:endParaRPr lang="en-CA" sz="2400" dirty="0" smtClean="0"/>
          </a:p>
        </p:txBody>
      </p:sp>
      <p:sp>
        <p:nvSpPr>
          <p:cNvPr id="4" name="Slide Number Placeholder 3"/>
          <p:cNvSpPr>
            <a:spLocks noGrp="1"/>
          </p:cNvSpPr>
          <p:nvPr>
            <p:ph type="sldNum" sz="quarter" idx="10"/>
          </p:nvPr>
        </p:nvSpPr>
        <p:spPr/>
        <p:txBody>
          <a:bodyPr/>
          <a:lstStyle/>
          <a:p>
            <a:fld id="{1E717A04-C945-4100-9F80-87AF458A814F}" type="slidenum">
              <a:rPr lang="en-CA" smtClean="0"/>
              <a:pPr/>
              <a:t>39</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04" y="4311730"/>
            <a:ext cx="6072230" cy="4084796"/>
          </a:xfrm>
        </p:spPr>
        <p:txBody>
          <a:bodyPr>
            <a:normAutofit/>
          </a:bodyPr>
          <a:lstStyle/>
          <a:p>
            <a:r>
              <a:rPr lang="en-CA" sz="2400" dirty="0" smtClean="0"/>
              <a:t>By 1925, Rotary had grown to 200 clubs with more than 20,000 members. </a:t>
            </a:r>
          </a:p>
          <a:p>
            <a:r>
              <a:rPr lang="en-CA" sz="2400" dirty="0" smtClean="0"/>
              <a:t> </a:t>
            </a:r>
          </a:p>
          <a:p>
            <a:r>
              <a:rPr lang="en-CA" sz="2400" dirty="0" smtClean="0"/>
              <a:t>The organization’s distinguished reputation attracted presidents, prime ministers and a host of others including Albert Schweitzer.  </a:t>
            </a:r>
          </a:p>
          <a:p>
            <a:endParaRPr lang="en-CA" sz="2400" dirty="0" smtClean="0"/>
          </a:p>
          <a:p>
            <a:r>
              <a:rPr lang="en-CA" sz="2400" dirty="0" smtClean="0"/>
              <a:t>Today, after 100 years these are</a:t>
            </a:r>
            <a:r>
              <a:rPr lang="en-CA" sz="2400" baseline="0" dirty="0" smtClean="0"/>
              <a:t> approximately numbers</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4</a:t>
            </a:fld>
            <a:endParaRPr lang="en-CA"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CA" sz="2400" dirty="0" smtClean="0">
                <a:latin typeface="Calibri" pitchFamily="34" charset="0"/>
                <a:cs typeface="Calibri" pitchFamily="34" charset="0"/>
              </a:rPr>
              <a:t>READ</a:t>
            </a:r>
            <a:endParaRPr lang="en-CA"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E717A04-C945-4100-9F80-87AF458A814F}" type="slidenum">
              <a:rPr lang="en-CA" smtClean="0"/>
              <a:pPr/>
              <a:t>40</a:t>
            </a:fld>
            <a:endParaRPr lang="en-CA"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The Rotary Foundation Board of Trustees is responsible for managing the business of the Foundation. </a:t>
            </a:r>
          </a:p>
          <a:p>
            <a:endParaRPr lang="en-CA" sz="2400" dirty="0" smtClean="0"/>
          </a:p>
          <a:p>
            <a:r>
              <a:rPr lang="en-CA" sz="2400" dirty="0" smtClean="0"/>
              <a:t>Trustees are appointed to four-year terms</a:t>
            </a:r>
            <a:r>
              <a:rPr lang="en-CA" sz="2400" baseline="0" dirty="0" smtClean="0"/>
              <a:t>.</a:t>
            </a:r>
          </a:p>
          <a:p>
            <a:endParaRPr lang="en-CA" sz="2400" baseline="0" dirty="0" smtClean="0"/>
          </a:p>
          <a:p>
            <a:r>
              <a:rPr lang="en-CA" sz="2400" baseline="0" dirty="0" smtClean="0"/>
              <a:t>There are 14 members and the General Secretary</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41</a:t>
            </a:fld>
            <a:endParaRPr lang="en-CA"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4291" y="4311729"/>
            <a:ext cx="6357982" cy="4340125"/>
          </a:xfrm>
        </p:spPr>
        <p:txBody>
          <a:bodyPr>
            <a:normAutofit/>
          </a:bodyPr>
          <a:lstStyle/>
          <a:p>
            <a:r>
              <a:rPr lang="en-CA" sz="2400" dirty="0" smtClean="0"/>
              <a:t>All contributions go into one of three main funds.</a:t>
            </a:r>
          </a:p>
          <a:p>
            <a:endParaRPr lang="en-CA" sz="2400" dirty="0" smtClean="0"/>
          </a:p>
          <a:p>
            <a:r>
              <a:rPr lang="en-CA" sz="2400" dirty="0" smtClean="0"/>
              <a:t>Annual Fund  </a:t>
            </a:r>
          </a:p>
          <a:p>
            <a:endParaRPr lang="en-CA" sz="2400" dirty="0" smtClean="0"/>
          </a:p>
          <a:p>
            <a:r>
              <a:rPr lang="en-CA" sz="2400" dirty="0" smtClean="0"/>
              <a:t>Endowment Fund</a:t>
            </a:r>
          </a:p>
          <a:p>
            <a:endParaRPr lang="en-CA" sz="2400" dirty="0" smtClean="0"/>
          </a:p>
          <a:p>
            <a:r>
              <a:rPr lang="en-CA" sz="2400" dirty="0" smtClean="0"/>
              <a:t>PolioPlus Fund and </a:t>
            </a:r>
            <a:r>
              <a:rPr lang="en-CA" sz="2400" dirty="0" err="1" smtClean="0"/>
              <a:t>PolioPlus</a:t>
            </a:r>
            <a:r>
              <a:rPr lang="en-CA" sz="2400" dirty="0" smtClean="0"/>
              <a:t> Partners</a:t>
            </a:r>
          </a:p>
          <a:p>
            <a:endParaRPr lang="en-CA"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2400" dirty="0" smtClean="0"/>
              <a:t>98% of funds contributed to the Foundation go to humanitarian, educational and cultural programs.</a:t>
            </a:r>
          </a:p>
          <a:p>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42</a:t>
            </a:fld>
            <a:endParaRPr lang="en-CA"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4290" y="4311730"/>
            <a:ext cx="6643710" cy="4084796"/>
          </a:xfrm>
        </p:spPr>
        <p:txBody>
          <a:bodyPr>
            <a:normAutofit fontScale="92500" lnSpcReduction="10000"/>
          </a:bodyPr>
          <a:lstStyle/>
          <a:p>
            <a:r>
              <a:rPr lang="en-CA" sz="2600" dirty="0" smtClean="0"/>
              <a:t>The Annual Fund, provides grants and awards through Foundation programs.  Especially District Grants.  </a:t>
            </a:r>
          </a:p>
          <a:p>
            <a:endParaRPr lang="en-CA" sz="2600" dirty="0" smtClean="0"/>
          </a:p>
          <a:p>
            <a:r>
              <a:rPr lang="en-CA" sz="2600" dirty="0" smtClean="0"/>
              <a:t>Think of this fund as bunnies having bunnies.  They multiply.  As District giving multiplies and the</a:t>
            </a:r>
            <a:r>
              <a:rPr lang="en-CA" sz="2600" baseline="0" dirty="0" smtClean="0"/>
              <a:t> District gets 50% back after 3 years. </a:t>
            </a:r>
            <a:endParaRPr lang="en-CA" sz="2600" dirty="0" smtClean="0"/>
          </a:p>
          <a:p>
            <a:endParaRPr lang="en-CA" sz="2600" dirty="0" smtClean="0"/>
          </a:p>
          <a:p>
            <a:r>
              <a:rPr lang="en-CA" sz="2600" dirty="0" smtClean="0"/>
              <a:t>If and when you make a donation to TRF it is suggested you select this option as the money comes back to the District for grants to the clubs.</a:t>
            </a:r>
          </a:p>
          <a:p>
            <a:endParaRPr lang="en-CA" sz="2600" dirty="0" smtClean="0"/>
          </a:p>
          <a:p>
            <a:r>
              <a:rPr lang="en-CA" sz="2600" dirty="0" smtClean="0"/>
              <a:t>Example:</a:t>
            </a:r>
            <a:r>
              <a:rPr lang="en-CA" sz="2600" baseline="0" dirty="0" smtClean="0"/>
              <a:t>  If in this Rotary year we contribute $100,000 in 3 years we will have $50,000 available for District Grants.</a:t>
            </a:r>
            <a:endParaRPr lang="en-CA" sz="2600" dirty="0" smtClean="0"/>
          </a:p>
          <a:p>
            <a:endParaRPr lang="en-CA" sz="28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43</a:t>
            </a:fld>
            <a:endParaRPr lang="en-CA"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2400" dirty="0" smtClean="0"/>
              <a:t>Every Rotarian Every Year (EREY).  This is an individual who personally contributes some amount each year to the Annual Fund. </a:t>
            </a:r>
          </a:p>
          <a:p>
            <a:endParaRPr lang="en-CA" sz="2400" dirty="0" smtClean="0"/>
          </a:p>
          <a:p>
            <a:r>
              <a:rPr lang="en-CA" sz="2400" dirty="0" smtClean="0"/>
              <a:t>A sustaining member is an individual who personally contributes $100 US or more each year to the Annual Fund.  Contributions are cumulative throughout the year. </a:t>
            </a:r>
          </a:p>
          <a:p>
            <a:endParaRPr lang="en-CA" sz="2400" dirty="0" smtClean="0"/>
          </a:p>
          <a:p>
            <a:r>
              <a:rPr lang="en-CA" sz="2400" dirty="0" smtClean="0"/>
              <a:t>Contributions count toward a Paul Harris Fellows.</a:t>
            </a:r>
          </a:p>
          <a:p>
            <a:endParaRPr lang="en-CA" sz="2400" dirty="0" smtClean="0"/>
          </a:p>
          <a:p>
            <a:endParaRPr lang="en-CA" sz="2400" dirty="0" smtClean="0"/>
          </a:p>
          <a:p>
            <a:endParaRPr lang="en-CA"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44</a:t>
            </a:fld>
            <a:endParaRPr lang="en-CA"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5728" y="4467224"/>
            <a:ext cx="6357982" cy="3929302"/>
          </a:xfrm>
        </p:spPr>
        <p:txBody>
          <a:bodyPr>
            <a:normAutofit/>
          </a:bodyPr>
          <a:lstStyle/>
          <a:p>
            <a:r>
              <a:rPr lang="en-CA" sz="2400" dirty="0" smtClean="0"/>
              <a:t>The Endowment Fund, is an endowment from which only a portion of the earnings are spent in support of The Rotary Foundation programs, ensuring the long term viability of the Foundation. </a:t>
            </a:r>
          </a:p>
          <a:p>
            <a:endParaRPr lang="en-CA" sz="2400" dirty="0" smtClean="0"/>
          </a:p>
          <a:p>
            <a:r>
              <a:rPr lang="en-CA" sz="2400" baseline="0" dirty="0" smtClean="0"/>
              <a:t>These contributions are professionally invested.</a:t>
            </a:r>
          </a:p>
          <a:p>
            <a:endParaRPr lang="en-CA" sz="2800" baseline="0" dirty="0" smtClean="0"/>
          </a:p>
          <a:p>
            <a:endParaRPr lang="en-CA" sz="2800" baseline="0" dirty="0" smtClean="0"/>
          </a:p>
          <a:p>
            <a:endParaRPr lang="en-CA" sz="2800" baseline="0" dirty="0" smtClean="0"/>
          </a:p>
          <a:p>
            <a:endParaRPr lang="en-CA" sz="28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45</a:t>
            </a:fld>
            <a:endParaRPr lang="en-CA"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466653"/>
            <a:ext cx="6200780" cy="4610671"/>
          </a:xfrm>
        </p:spPr>
        <p:txBody>
          <a:bodyPr>
            <a:normAutofit fontScale="25000" lnSpcReduction="20000"/>
          </a:bodyPr>
          <a:lstStyle/>
          <a:p>
            <a:r>
              <a:rPr lang="en-CA" sz="8000" dirty="0" smtClean="0"/>
              <a:t>The Polio Plus Fund supports Rotary’s goal of a polio free world.  </a:t>
            </a:r>
          </a:p>
          <a:p>
            <a:endParaRPr lang="en-CA" sz="4400" dirty="0" smtClean="0"/>
          </a:p>
          <a:p>
            <a:r>
              <a:rPr lang="en-CA" sz="8000" dirty="0" smtClean="0">
                <a:solidFill>
                  <a:schemeClr val="tx2">
                    <a:lumMod val="50000"/>
                  </a:schemeClr>
                </a:solidFill>
              </a:rPr>
              <a:t>Yes,</a:t>
            </a:r>
            <a:r>
              <a:rPr lang="en-CA" sz="8000" baseline="0" dirty="0" smtClean="0">
                <a:solidFill>
                  <a:schemeClr val="tx2">
                    <a:lumMod val="50000"/>
                  </a:schemeClr>
                </a:solidFill>
              </a:rPr>
              <a:t> the fight to end polio is 99% of the way to being eradicated.  </a:t>
            </a:r>
          </a:p>
          <a:p>
            <a:endParaRPr lang="en-CA" sz="8000" baseline="0" dirty="0" smtClean="0">
              <a:solidFill>
                <a:schemeClr val="tx2">
                  <a:lumMod val="50000"/>
                </a:schemeClr>
              </a:solidFill>
            </a:endParaRPr>
          </a:p>
          <a:p>
            <a:r>
              <a:rPr lang="en-CA" sz="8000" baseline="0" dirty="0" smtClean="0">
                <a:solidFill>
                  <a:schemeClr val="tx2">
                    <a:lumMod val="50000"/>
                  </a:schemeClr>
                </a:solidFill>
              </a:rPr>
              <a:t>Only 3 countries to go.   Afghanistan, Pakistan and Nigeria</a:t>
            </a:r>
          </a:p>
          <a:p>
            <a:endParaRPr lang="en-CA" sz="8000" dirty="0" smtClean="0">
              <a:solidFill>
                <a:schemeClr val="tx2">
                  <a:lumMod val="50000"/>
                </a:schemeClr>
              </a:solidFill>
            </a:endParaRPr>
          </a:p>
          <a:p>
            <a:r>
              <a:rPr lang="en-CA" sz="2400" baseline="0" dirty="0" smtClean="0">
                <a:solidFill>
                  <a:schemeClr val="tx2">
                    <a:lumMod val="50000"/>
                  </a:schemeClr>
                </a:solidFill>
                <a:latin typeface="Calibri" pitchFamily="34" charset="0"/>
                <a:cs typeface="Calibri" pitchFamily="34" charset="0"/>
              </a:rPr>
              <a:t>The majority of children that contract polio are under the age of 5.</a:t>
            </a:r>
          </a:p>
          <a:p>
            <a:endParaRPr lang="en-CA" sz="2400" dirty="0" smtClean="0">
              <a:solidFill>
                <a:schemeClr val="tx2">
                  <a:lumMod val="50000"/>
                </a:schemeClr>
              </a:solidFill>
              <a:latin typeface="Calibri" pitchFamily="34" charset="0"/>
              <a:cs typeface="Calibri" pitchFamily="34" charset="0"/>
            </a:endParaRPr>
          </a:p>
          <a:p>
            <a:r>
              <a:rPr lang="en-CA" sz="2400" baseline="0" dirty="0" smtClean="0">
                <a:solidFill>
                  <a:schemeClr val="tx2">
                    <a:lumMod val="50000"/>
                  </a:schemeClr>
                </a:solidFill>
                <a:latin typeface="Calibri" pitchFamily="34" charset="0"/>
                <a:cs typeface="Calibri" pitchFamily="34" charset="0"/>
              </a:rPr>
              <a:t>2.5 billion children have been immunized</a:t>
            </a:r>
            <a:r>
              <a:rPr lang="en-CA" sz="2400" dirty="0" smtClean="0">
                <a:solidFill>
                  <a:schemeClr val="tx2">
                    <a:lumMod val="50000"/>
                  </a:schemeClr>
                </a:solidFill>
                <a:latin typeface="Calibri" pitchFamily="34" charset="0"/>
                <a:cs typeface="Calibri" pitchFamily="34" charset="0"/>
              </a:rPr>
              <a:t> at the cost of $.60 per child</a:t>
            </a:r>
            <a:r>
              <a:rPr lang="en-CA" sz="2400" baseline="0" dirty="0" smtClean="0">
                <a:solidFill>
                  <a:schemeClr val="tx2">
                    <a:lumMod val="50000"/>
                  </a:schemeClr>
                </a:solidFill>
                <a:latin typeface="Calibri" pitchFamily="34" charset="0"/>
                <a:cs typeface="Calibri" pitchFamily="34" charset="0"/>
              </a:rPr>
              <a:t> in 122 countries and we have spent $1.8 billion dollars.</a:t>
            </a:r>
            <a:endParaRPr lang="en-CA" sz="2400" dirty="0" smtClean="0">
              <a:solidFill>
                <a:schemeClr val="tx2">
                  <a:lumMod val="50000"/>
                </a:schemeClr>
              </a:solidFill>
              <a:latin typeface="Calibri" pitchFamily="34" charset="0"/>
              <a:cs typeface="Calibri" pitchFamily="34" charset="0"/>
            </a:endParaRPr>
          </a:p>
          <a:p>
            <a:endParaRPr lang="en-CA" sz="2400" dirty="0" smtClean="0">
              <a:solidFill>
                <a:schemeClr val="tx2">
                  <a:lumMod val="50000"/>
                </a:schemeClr>
              </a:solidFill>
              <a:latin typeface="Calibri" pitchFamily="34" charset="0"/>
              <a:cs typeface="Calibri" pitchFamily="34" charset="0"/>
            </a:endParaRPr>
          </a:p>
          <a:p>
            <a:r>
              <a:rPr lang="en-CA" sz="2400" dirty="0" smtClean="0">
                <a:solidFill>
                  <a:schemeClr val="tx2">
                    <a:lumMod val="50000"/>
                  </a:schemeClr>
                </a:solidFill>
                <a:latin typeface="Calibri" pitchFamily="34" charset="0"/>
                <a:cs typeface="Calibri" pitchFamily="34" charset="0"/>
              </a:rPr>
              <a:t>The economic argument it is estimated that the eradication of  polio will save the world between $40 and $50 billion in health care costs over the next 20 years.</a:t>
            </a:r>
          </a:p>
          <a:p>
            <a:endParaRPr lang="en-CA" sz="2400" dirty="0" smtClean="0">
              <a:solidFill>
                <a:schemeClr val="tx2">
                  <a:lumMod val="50000"/>
                </a:schemeClr>
              </a:solidFill>
              <a:latin typeface="Calibri" pitchFamily="34" charset="0"/>
              <a:cs typeface="Calibri" pitchFamily="34" charset="0"/>
            </a:endParaRPr>
          </a:p>
          <a:p>
            <a:r>
              <a:rPr lang="en-CA" sz="2400" dirty="0" smtClean="0">
                <a:solidFill>
                  <a:schemeClr val="tx2">
                    <a:lumMod val="50000"/>
                  </a:schemeClr>
                </a:solidFill>
                <a:latin typeface="Calibri" pitchFamily="34" charset="0"/>
                <a:cs typeface="Calibri" pitchFamily="34" charset="0"/>
              </a:rPr>
              <a:t>Polio Plus Partners help with the marketing and distribution of the</a:t>
            </a:r>
            <a:r>
              <a:rPr lang="en-CA" sz="2400" baseline="0" dirty="0" smtClean="0">
                <a:solidFill>
                  <a:schemeClr val="tx2">
                    <a:lumMod val="50000"/>
                  </a:schemeClr>
                </a:solidFill>
                <a:latin typeface="Calibri" pitchFamily="34" charset="0"/>
                <a:cs typeface="Calibri" pitchFamily="34" charset="0"/>
              </a:rPr>
              <a:t> vaccine.</a:t>
            </a:r>
            <a:endParaRPr lang="en-CA" sz="2400" dirty="0" smtClean="0">
              <a:solidFill>
                <a:schemeClr val="tx2">
                  <a:lumMod val="50000"/>
                </a:schemeClr>
              </a:solidFill>
              <a:latin typeface="Calibri" pitchFamily="34" charset="0"/>
              <a:cs typeface="Calibri" pitchFamily="34" charset="0"/>
            </a:endParaRPr>
          </a:p>
          <a:p>
            <a:endParaRPr lang="en-CA" sz="2800" dirty="0" smtClean="0"/>
          </a:p>
          <a:p>
            <a:endParaRPr lang="en-CA" sz="2800" dirty="0" smtClean="0"/>
          </a:p>
          <a:p>
            <a:endParaRPr lang="en-CA" sz="2800" dirty="0" smtClean="0"/>
          </a:p>
          <a:p>
            <a:endParaRPr lang="en-CA" sz="28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46</a:t>
            </a:fld>
            <a:endParaRPr lang="en-CA"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681038"/>
            <a:ext cx="4537075" cy="3403600"/>
          </a:xfrm>
        </p:spPr>
      </p:sp>
      <p:sp>
        <p:nvSpPr>
          <p:cNvPr id="3" name="Notes Placeholder 2"/>
          <p:cNvSpPr>
            <a:spLocks noGrp="1"/>
          </p:cNvSpPr>
          <p:nvPr>
            <p:ph type="body" idx="1"/>
          </p:nvPr>
        </p:nvSpPr>
        <p:spPr>
          <a:xfrm>
            <a:off x="0" y="4311729"/>
            <a:ext cx="6858000" cy="4765595"/>
          </a:xfrm>
        </p:spPr>
        <p:txBody>
          <a:bodyPr>
            <a:noAutofit/>
          </a:bodyPr>
          <a:lstStyle/>
          <a:p>
            <a:pPr>
              <a:lnSpc>
                <a:spcPct val="120000"/>
              </a:lnSpc>
            </a:pPr>
            <a:r>
              <a:rPr lang="en-CA" sz="2400" dirty="0" smtClean="0"/>
              <a:t>TRF Ambassadorial Scholarship program is the world’s largest privately funded international scholarship program.  For</a:t>
            </a:r>
            <a:r>
              <a:rPr lang="en-CA" sz="2400" baseline="0" dirty="0" smtClean="0"/>
              <a:t> </a:t>
            </a:r>
            <a:r>
              <a:rPr lang="en-CA" sz="2400" dirty="0" smtClean="0"/>
              <a:t>university level students.  </a:t>
            </a:r>
          </a:p>
          <a:p>
            <a:pPr>
              <a:lnSpc>
                <a:spcPct val="120000"/>
              </a:lnSpc>
            </a:pPr>
            <a:endParaRPr lang="en-CA" sz="2400" dirty="0" smtClean="0"/>
          </a:p>
          <a:p>
            <a:pPr>
              <a:lnSpc>
                <a:spcPct val="120000"/>
              </a:lnSpc>
            </a:pPr>
            <a:r>
              <a:rPr lang="en-CA" sz="2400" dirty="0" smtClean="0"/>
              <a:t>Rotary World Peace Fellowships are awarded to individuals for study in master’s degree programs at one of the six Rotary Centers for International Studies in peace and conflict resolution.</a:t>
            </a:r>
          </a:p>
          <a:p>
            <a:pPr>
              <a:lnSpc>
                <a:spcPct val="120000"/>
              </a:lnSpc>
            </a:pPr>
            <a:endParaRPr lang="en-CA" sz="1600" dirty="0" smtClean="0"/>
          </a:p>
          <a:p>
            <a:pPr>
              <a:lnSpc>
                <a:spcPct val="120000"/>
              </a:lnSpc>
            </a:pPr>
            <a:endParaRPr lang="en-CA" sz="1600" dirty="0" smtClean="0"/>
          </a:p>
          <a:p>
            <a:pPr>
              <a:lnSpc>
                <a:spcPct val="120000"/>
              </a:lnSpc>
            </a:pPr>
            <a:endParaRPr lang="en-CA" sz="16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47</a:t>
            </a:fld>
            <a:endParaRPr lang="en-CA"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52475"/>
            <a:ext cx="4537075" cy="3403600"/>
          </a:xfrm>
        </p:spPr>
      </p:sp>
      <p:sp>
        <p:nvSpPr>
          <p:cNvPr id="3" name="Notes Placeholder 2"/>
          <p:cNvSpPr>
            <a:spLocks noGrp="1"/>
          </p:cNvSpPr>
          <p:nvPr>
            <p:ph type="body" idx="1"/>
          </p:nvPr>
        </p:nvSpPr>
        <p:spPr>
          <a:xfrm>
            <a:off x="0" y="4311730"/>
            <a:ext cx="6858000" cy="4513212"/>
          </a:xfrm>
        </p:spPr>
        <p:txBody>
          <a:bodyPr>
            <a:noAutofit/>
          </a:bodyPr>
          <a:lstStyle/>
          <a:p>
            <a:r>
              <a:rPr lang="en-CA" sz="2400" dirty="0" smtClean="0"/>
              <a:t>A special recognition of a pin and certificate is given to those who make a gift of $1,000 US to the TRF to either the annual fund or polio plus fund.</a:t>
            </a:r>
          </a:p>
          <a:p>
            <a:endParaRPr lang="en-CA" sz="2400" dirty="0" smtClean="0"/>
          </a:p>
          <a:p>
            <a:r>
              <a:rPr lang="en-CA" sz="2400" dirty="0" smtClean="0"/>
              <a:t>Each additional gift of $1,000 the gold pin includes a blue stone for donations from $2,000 to $6,000.  Red stones signify gifts of $7,000 to $9,000.</a:t>
            </a:r>
          </a:p>
          <a:p>
            <a:endParaRPr lang="en-CA" sz="2400" dirty="0" smtClean="0"/>
          </a:p>
          <a:p>
            <a:r>
              <a:rPr lang="en-CA" sz="2400" dirty="0" smtClean="0"/>
              <a:t>The Paul Harris Society is for a Rotarian that pledges $1,000 US or more per year.</a:t>
            </a:r>
          </a:p>
          <a:p>
            <a:endParaRPr lang="en-CA" sz="2400" dirty="0" smtClean="0"/>
          </a:p>
          <a:p>
            <a:r>
              <a:rPr lang="en-CA" sz="2400" dirty="0" smtClean="0"/>
              <a:t>Paul Harris Fellows are given only to individuals.</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48</a:t>
            </a:fld>
            <a:endParaRPr lang="en-CA"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7166" y="4311730"/>
            <a:ext cx="6143668" cy="4084796"/>
          </a:xfrm>
        </p:spPr>
        <p:txBody>
          <a:bodyPr>
            <a:normAutofit/>
          </a:bodyPr>
          <a:lstStyle/>
          <a:p>
            <a:r>
              <a:rPr lang="en-CA" sz="2400" dirty="0" smtClean="0"/>
              <a:t>Make the endowment fund a beneficiary in your estate plan by donating $1,000 US to $9,999 US will make you a Benefactor. </a:t>
            </a:r>
          </a:p>
          <a:p>
            <a:r>
              <a:rPr lang="en-CA" sz="2400" dirty="0" smtClean="0"/>
              <a:t> </a:t>
            </a:r>
          </a:p>
          <a:p>
            <a:r>
              <a:rPr lang="en-CA" sz="2400" dirty="0" smtClean="0"/>
              <a:t>TRF will give you a certificate and wings that can be attached to a Rotary pin. </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49</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04" y="4311730"/>
            <a:ext cx="6000792" cy="4370336"/>
          </a:xfrm>
        </p:spPr>
        <p:txBody>
          <a:bodyPr>
            <a:noAutofit/>
          </a:bodyPr>
          <a:lstStyle/>
          <a:p>
            <a:r>
              <a:rPr lang="en-CA" sz="2400" dirty="0" smtClean="0"/>
              <a:t>Rotary is essentially a grassroots organization, with most of its service efforts being carried out at the club level. </a:t>
            </a:r>
          </a:p>
          <a:p>
            <a:endParaRPr lang="en-CA" sz="2400" dirty="0" smtClean="0"/>
          </a:p>
          <a:p>
            <a:r>
              <a:rPr lang="en-CA" sz="2400" dirty="0" smtClean="0"/>
              <a:t>The district and international structure is designed to support clubs and help them provide more service in their local and international communities.</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5</a:t>
            </a:fld>
            <a:endParaRPr lang="en-CA"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7166" y="4311730"/>
            <a:ext cx="6072230" cy="4084796"/>
          </a:xfrm>
        </p:spPr>
        <p:txBody>
          <a:bodyPr>
            <a:normAutofit/>
          </a:bodyPr>
          <a:lstStyle/>
          <a:p>
            <a:r>
              <a:rPr lang="en-CA" sz="2000" dirty="0" smtClean="0"/>
              <a:t>Couples or individuals that make the Endowment fund a gift of $10,000 US or more in their estate plans</a:t>
            </a:r>
          </a:p>
          <a:p>
            <a:r>
              <a:rPr lang="en-CA" sz="2000" dirty="0" smtClean="0"/>
              <a:t>Such as in a will, living trust or through whole or universal life insurance can become bequest society members.  </a:t>
            </a:r>
          </a:p>
          <a:p>
            <a:endParaRPr lang="en-CA" sz="2000" dirty="0" smtClean="0"/>
          </a:p>
          <a:p>
            <a:r>
              <a:rPr lang="en-CA" sz="2000" dirty="0" smtClean="0"/>
              <a:t>All bequest society members receive recognition from the Trustees of the TRF. </a:t>
            </a:r>
          </a:p>
          <a:p>
            <a:r>
              <a:rPr lang="en-CA" sz="2000" dirty="0" smtClean="0"/>
              <a:t>Donors receive an engraved crystal recognition piece and a bequest society pin.</a:t>
            </a:r>
          </a:p>
          <a:p>
            <a:endParaRPr lang="en-CA" sz="2000" dirty="0" smtClean="0"/>
          </a:p>
          <a:p>
            <a:r>
              <a:rPr lang="en-CA" sz="2000" dirty="0" smtClean="0"/>
              <a:t>A simple codicil can be downloaded from the District or RI web site to add to your will.</a:t>
            </a:r>
            <a:endParaRPr lang="en-CA" sz="20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50</a:t>
            </a:fld>
            <a:endParaRPr lang="en-CA"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7166" y="4311730"/>
            <a:ext cx="6072230" cy="4084796"/>
          </a:xfrm>
        </p:spPr>
        <p:txBody>
          <a:bodyPr>
            <a:normAutofit/>
          </a:bodyPr>
          <a:lstStyle/>
          <a:p>
            <a:r>
              <a:rPr lang="en-CA" sz="2400" dirty="0" smtClean="0"/>
              <a:t>The Foundation recognizes couples or individuals whose combined personal outright or cumulative</a:t>
            </a:r>
            <a:r>
              <a:rPr lang="en-CA" sz="2400" baseline="0" dirty="0" smtClean="0"/>
              <a:t> </a:t>
            </a:r>
            <a:r>
              <a:rPr lang="en-CA" sz="2400" dirty="0" smtClean="0"/>
              <a:t>giving has reached $10,000 US to $249,999 US.</a:t>
            </a:r>
            <a:r>
              <a:rPr lang="en-CA" sz="2400" baseline="0" dirty="0" smtClean="0"/>
              <a:t>  They become Major Donors.</a:t>
            </a:r>
            <a:endParaRPr lang="en-CA" sz="2400" dirty="0" smtClean="0"/>
          </a:p>
          <a:p>
            <a:endParaRPr lang="en-CA" sz="2400" dirty="0" smtClean="0"/>
          </a:p>
          <a:p>
            <a:r>
              <a:rPr lang="en-CA" sz="2400" dirty="0" smtClean="0"/>
              <a:t>Donors who gift $250,000 US qualify for the Arch C. Klump Society. </a:t>
            </a:r>
          </a:p>
          <a:p>
            <a:endParaRPr lang="en-CA" sz="20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51</a:t>
            </a:fld>
            <a:endParaRPr lang="en-CA"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5728" y="4311730"/>
            <a:ext cx="6357982" cy="4370336"/>
          </a:xfrm>
        </p:spPr>
        <p:txBody>
          <a:bodyPr>
            <a:normAutofit fontScale="92500"/>
          </a:bodyPr>
          <a:lstStyle/>
          <a:p>
            <a:r>
              <a:rPr lang="en-CA" sz="2600" dirty="0" smtClean="0"/>
              <a:t>The Foundation offers two types of grants.  </a:t>
            </a:r>
          </a:p>
          <a:p>
            <a:endParaRPr lang="en-CA" sz="2600" dirty="0" smtClean="0"/>
          </a:p>
          <a:p>
            <a:r>
              <a:rPr lang="en-CA" sz="2600" dirty="0" smtClean="0"/>
              <a:t>District Grants, that are block grants that allow clubs and districts to address immediate needs in our communities here and abroad.</a:t>
            </a:r>
          </a:p>
          <a:p>
            <a:endParaRPr lang="en-CA" sz="2600" dirty="0" smtClean="0"/>
          </a:p>
          <a:p>
            <a:r>
              <a:rPr lang="en-CA" sz="2600" dirty="0" smtClean="0"/>
              <a:t>Global Grants offer opportunities to participate in high impact activities with support from TRF</a:t>
            </a:r>
            <a:r>
              <a:rPr lang="en-CA" sz="2600" baseline="0" dirty="0" smtClean="0"/>
              <a:t> usually $30,000 and more.</a:t>
            </a:r>
            <a:endParaRPr lang="en-CA" sz="2600" dirty="0" smtClean="0"/>
          </a:p>
          <a:p>
            <a:endParaRPr lang="en-CA" sz="2800" dirty="0" smtClean="0"/>
          </a:p>
          <a:p>
            <a:endParaRPr lang="en-CA" sz="2800" dirty="0" smtClean="0"/>
          </a:p>
          <a:p>
            <a:endParaRPr lang="en-CA" sz="2800" dirty="0" smtClean="0"/>
          </a:p>
          <a:p>
            <a:endParaRPr lang="en-CA" sz="28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52</a:t>
            </a:fld>
            <a:endParaRPr lang="en-CA"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CA" baseline="0" dirty="0" smtClean="0"/>
          </a:p>
          <a:p>
            <a:r>
              <a:rPr lang="en-CA" sz="2400" b="0" i="0" kern="1200" dirty="0" smtClean="0">
                <a:solidFill>
                  <a:schemeClr val="tx1"/>
                </a:solidFill>
                <a:latin typeface="+mn-lt"/>
                <a:ea typeface="+mn-ea"/>
                <a:cs typeface="+mn-cs"/>
              </a:rPr>
              <a:t>Attaining a 4-star rating verifies that The Rotary Foundation exceeds industry standards and outperforms most charities in your area of work.</a:t>
            </a:r>
            <a:r>
              <a:rPr lang="en-CA" sz="2400" b="0" i="0" kern="1200" baseline="0" dirty="0" smtClean="0">
                <a:solidFill>
                  <a:schemeClr val="tx1"/>
                </a:solidFill>
                <a:latin typeface="+mn-lt"/>
                <a:ea typeface="+mn-ea"/>
                <a:cs typeface="+mn-cs"/>
              </a:rPr>
              <a:t> </a:t>
            </a:r>
          </a:p>
          <a:p>
            <a:endParaRPr lang="en-CA" sz="2400" b="0" i="0" kern="1200" baseline="0" dirty="0" smtClean="0">
              <a:solidFill>
                <a:schemeClr val="tx1"/>
              </a:solidFill>
              <a:latin typeface="+mn-lt"/>
              <a:ea typeface="+mn-ea"/>
              <a:cs typeface="+mn-cs"/>
            </a:endParaRPr>
          </a:p>
          <a:p>
            <a:r>
              <a:rPr lang="en-CA" sz="2400" b="0" i="0" kern="1200" dirty="0" smtClean="0">
                <a:solidFill>
                  <a:schemeClr val="tx1"/>
                </a:solidFill>
                <a:latin typeface="+mn-lt"/>
                <a:ea typeface="+mn-ea"/>
                <a:cs typeface="+mn-cs"/>
              </a:rPr>
              <a:t>This exceptional designation sets the Foundation apart from its peers and demonstrates to the public its trustworthiness.</a:t>
            </a:r>
          </a:p>
          <a:p>
            <a:endParaRPr lang="en-CA" sz="2400" b="0" i="0" kern="1200" dirty="0" smtClean="0">
              <a:solidFill>
                <a:schemeClr val="tx1"/>
              </a:solidFill>
              <a:latin typeface="+mn-lt"/>
              <a:ea typeface="+mn-ea"/>
              <a:cs typeface="+mn-cs"/>
            </a:endParaRPr>
          </a:p>
          <a:p>
            <a:r>
              <a:rPr lang="en-CA" sz="2400" b="0" i="0" kern="1200" dirty="0" smtClean="0">
                <a:solidFill>
                  <a:schemeClr val="tx1"/>
                </a:solidFill>
                <a:latin typeface="+mn-lt"/>
                <a:ea typeface="+mn-ea"/>
                <a:cs typeface="+mn-cs"/>
              </a:rPr>
              <a:t>The TRF has received this for 12 consecutive years.</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53</a:t>
            </a:fld>
            <a:endParaRPr lang="en-CA"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30238"/>
            <a:ext cx="4537075" cy="3403600"/>
          </a:xfrm>
        </p:spPr>
      </p:sp>
      <p:sp>
        <p:nvSpPr>
          <p:cNvPr id="3" name="Notes Placeholder 2"/>
          <p:cNvSpPr>
            <a:spLocks noGrp="1"/>
          </p:cNvSpPr>
          <p:nvPr>
            <p:ph type="body" idx="1"/>
          </p:nvPr>
        </p:nvSpPr>
        <p:spPr/>
        <p:txBody>
          <a:bodyPr>
            <a:normAutofit/>
          </a:bodyPr>
          <a:lstStyle/>
          <a:p>
            <a:r>
              <a:rPr lang="en-CA" sz="2400" dirty="0" smtClean="0"/>
              <a:t>The Rotary Foundation has 6 areas of focus</a:t>
            </a:r>
          </a:p>
          <a:p>
            <a:endParaRPr lang="en-CA" sz="2400" dirty="0" smtClean="0"/>
          </a:p>
          <a:p>
            <a:r>
              <a:rPr lang="en-CA" sz="2400" dirty="0" smtClean="0"/>
              <a:t>Peace and conflict prevention/resolution</a:t>
            </a:r>
          </a:p>
          <a:p>
            <a:r>
              <a:rPr lang="en-CA" sz="2400" dirty="0" smtClean="0"/>
              <a:t>Disease prevention and treatment</a:t>
            </a:r>
          </a:p>
          <a:p>
            <a:r>
              <a:rPr lang="en-CA" sz="2400" dirty="0" smtClean="0"/>
              <a:t>Water and sanitation</a:t>
            </a:r>
          </a:p>
          <a:p>
            <a:r>
              <a:rPr lang="en-CA" sz="2400" dirty="0" smtClean="0"/>
              <a:t>Maternal and child health</a:t>
            </a:r>
          </a:p>
          <a:p>
            <a:r>
              <a:rPr lang="en-CA" sz="2400" dirty="0" smtClean="0"/>
              <a:t>Basic education and literacy</a:t>
            </a:r>
          </a:p>
          <a:p>
            <a:r>
              <a:rPr lang="en-CA" sz="2400" dirty="0" smtClean="0"/>
              <a:t>Economic and community development</a:t>
            </a:r>
          </a:p>
          <a:p>
            <a:endParaRPr lang="en-CA" sz="2000" dirty="0" smtClean="0"/>
          </a:p>
          <a:p>
            <a:endParaRPr lang="en-CA" sz="2000" dirty="0" smtClean="0"/>
          </a:p>
        </p:txBody>
      </p:sp>
      <p:sp>
        <p:nvSpPr>
          <p:cNvPr id="4" name="Slide Number Placeholder 3"/>
          <p:cNvSpPr>
            <a:spLocks noGrp="1"/>
          </p:cNvSpPr>
          <p:nvPr>
            <p:ph type="sldNum" sz="quarter" idx="10"/>
          </p:nvPr>
        </p:nvSpPr>
        <p:spPr/>
        <p:txBody>
          <a:bodyPr/>
          <a:lstStyle/>
          <a:p>
            <a:fld id="{1E717A04-C945-4100-9F80-87AF458A814F}" type="slidenum">
              <a:rPr lang="en-CA" smtClean="0"/>
              <a:pPr/>
              <a:t>54</a:t>
            </a:fld>
            <a:endParaRPr lang="en-CA"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What can we do?</a:t>
            </a:r>
          </a:p>
          <a:p>
            <a:endParaRPr lang="en-CA" sz="2400" dirty="0" smtClean="0"/>
          </a:p>
          <a:p>
            <a:r>
              <a:rPr lang="en-CA" sz="2400" dirty="0" smtClean="0"/>
              <a:t>We could strengthen local peace efforts or recruit a candidate for a Rotary Peace Fellowship.</a:t>
            </a:r>
          </a:p>
          <a:p>
            <a:endParaRPr lang="en-CA" sz="2000" dirty="0" smtClean="0"/>
          </a:p>
        </p:txBody>
      </p:sp>
      <p:sp>
        <p:nvSpPr>
          <p:cNvPr id="4" name="Slide Number Placeholder 3"/>
          <p:cNvSpPr>
            <a:spLocks noGrp="1"/>
          </p:cNvSpPr>
          <p:nvPr>
            <p:ph type="sldNum" sz="quarter" idx="10"/>
          </p:nvPr>
        </p:nvSpPr>
        <p:spPr/>
        <p:txBody>
          <a:bodyPr/>
          <a:lstStyle/>
          <a:p>
            <a:fld id="{1E717A04-C945-4100-9F80-87AF458A814F}" type="slidenum">
              <a:rPr lang="en-CA" smtClean="0"/>
              <a:pPr/>
              <a:t>55</a:t>
            </a:fld>
            <a:endParaRPr lang="en-CA"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We could help here by assisting combat the spread of HIV/AIDS, malaria and other major diseases.</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56</a:t>
            </a:fld>
            <a:endParaRPr lang="en-CA"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4356" y="4324348"/>
            <a:ext cx="5486400" cy="4084796"/>
          </a:xfrm>
        </p:spPr>
        <p:txBody>
          <a:bodyPr>
            <a:normAutofit/>
          </a:bodyPr>
          <a:lstStyle/>
          <a:p>
            <a:r>
              <a:rPr lang="en-CA" sz="2400" dirty="0" smtClean="0"/>
              <a:t>One thing we can do is strengthen the ability of communities to develop and maintain sustainable water and sanitation systems.</a:t>
            </a:r>
          </a:p>
          <a:p>
            <a:endParaRPr lang="en-CA" sz="20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57</a:t>
            </a:fld>
            <a:endParaRPr lang="en-CA"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We could provide immunizations and antibiotics for polio, measles, malaria, pneumonia, HIV/AIDS and diarrheal diseases as they are the leading causes of death in children under 5.</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58</a:t>
            </a:fld>
            <a:endParaRPr lang="en-CA"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We could develop an adult literacy program or ensure that children have access to quality basic education</a:t>
            </a:r>
            <a:r>
              <a:rPr lang="en-CA" sz="2400" baseline="0" dirty="0" smtClean="0"/>
              <a:t> a</a:t>
            </a:r>
            <a:r>
              <a:rPr lang="en-CA" sz="2400" dirty="0" smtClean="0"/>
              <a:t>nd reduce gender disparity in education. </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59</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5728" y="4311730"/>
            <a:ext cx="6215106" cy="4441774"/>
          </a:xfrm>
        </p:spPr>
        <p:txBody>
          <a:bodyPr>
            <a:normAutofit/>
          </a:bodyPr>
          <a:lstStyle/>
          <a:p>
            <a:r>
              <a:rPr lang="en-CA" sz="2400" dirty="0" smtClean="0"/>
              <a:t>Every year we have a new president. </a:t>
            </a:r>
          </a:p>
          <a:p>
            <a:endParaRPr lang="en-CA" sz="2400" dirty="0" smtClean="0"/>
          </a:p>
          <a:p>
            <a:r>
              <a:rPr lang="en-CA" sz="2400" dirty="0" smtClean="0"/>
              <a:t>This Rotary year for 2020 – 2021 </a:t>
            </a:r>
            <a:r>
              <a:rPr lang="en-CA" sz="2400" dirty="0" err="1" smtClean="0"/>
              <a:t>Holger</a:t>
            </a:r>
            <a:r>
              <a:rPr lang="en-CA" sz="2400" dirty="0" smtClean="0"/>
              <a:t> </a:t>
            </a:r>
            <a:r>
              <a:rPr lang="en-CA" sz="2400" dirty="0" err="1" smtClean="0"/>
              <a:t>Knaack</a:t>
            </a:r>
            <a:r>
              <a:rPr lang="en-CA" sz="2400" dirty="0" smtClean="0"/>
              <a:t> from Rotary</a:t>
            </a:r>
            <a:r>
              <a:rPr lang="en-CA" sz="2400" baseline="0" dirty="0" smtClean="0"/>
              <a:t> Club of </a:t>
            </a:r>
            <a:r>
              <a:rPr lang="en-CA" sz="2400" dirty="0" err="1" smtClean="0"/>
              <a:t>Herzogtum</a:t>
            </a:r>
            <a:r>
              <a:rPr lang="en-CA" sz="2400" dirty="0" smtClean="0"/>
              <a:t> </a:t>
            </a:r>
            <a:r>
              <a:rPr lang="en-CA" sz="2400" dirty="0" err="1" smtClean="0"/>
              <a:t>Lauenburg-Molln</a:t>
            </a:r>
            <a:r>
              <a:rPr lang="en-CA" sz="2400" dirty="0" smtClean="0"/>
              <a:t>, Germany</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6</a:t>
            </a:fld>
            <a:endParaRPr lang="en-CA"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We could strengthen the development of local entrepreneurs and community leaders, particularly women, in impoverished communities.</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60</a:t>
            </a:fld>
            <a:endParaRPr lang="en-CA"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11729"/>
            <a:ext cx="6858000" cy="4765595"/>
          </a:xfrm>
        </p:spPr>
        <p:txBody>
          <a:bodyPr>
            <a:noAutofit/>
          </a:bodyPr>
          <a:lstStyle/>
          <a:p>
            <a:pPr>
              <a:lnSpc>
                <a:spcPct val="120000"/>
              </a:lnSpc>
            </a:pPr>
            <a:r>
              <a:rPr lang="en-CA" sz="1800" dirty="0" smtClean="0"/>
              <a:t>The Key Meetings are:</a:t>
            </a:r>
          </a:p>
          <a:p>
            <a:pPr>
              <a:lnSpc>
                <a:spcPct val="120000"/>
              </a:lnSpc>
            </a:pPr>
            <a:endParaRPr lang="en-CA" sz="1800" dirty="0" smtClean="0"/>
          </a:p>
          <a:p>
            <a:pPr>
              <a:lnSpc>
                <a:spcPct val="120000"/>
              </a:lnSpc>
            </a:pPr>
            <a:r>
              <a:rPr lang="en-CA" sz="1800" dirty="0" smtClean="0"/>
              <a:t>The Rotary International Convention. This year the Convention will be virtual.  It a</a:t>
            </a:r>
            <a:r>
              <a:rPr lang="en-CA" sz="1800" baseline="0" dirty="0" smtClean="0"/>
              <a:t> wonderful opportunity for every Rotarian to see what an international convention is all about and to watch and listen all the amazing speakers</a:t>
            </a:r>
            <a:r>
              <a:rPr lang="en-CA" sz="1800" dirty="0" smtClean="0"/>
              <a:t>.  This</a:t>
            </a:r>
            <a:r>
              <a:rPr lang="en-CA" sz="1800" baseline="0" dirty="0" smtClean="0"/>
              <a:t> such an opportunity to attend an International Convention</a:t>
            </a:r>
            <a:r>
              <a:rPr lang="en-CA" sz="1800" dirty="0" smtClean="0"/>
              <a:t>  for</a:t>
            </a:r>
            <a:r>
              <a:rPr lang="en-CA" sz="1800" baseline="0" dirty="0" smtClean="0"/>
              <a:t> free.  Do sign up for some of the workshops.  </a:t>
            </a:r>
            <a:endParaRPr lang="en-CA" sz="1800" dirty="0" smtClean="0"/>
          </a:p>
          <a:p>
            <a:pPr>
              <a:lnSpc>
                <a:spcPct val="120000"/>
              </a:lnSpc>
            </a:pPr>
            <a:endParaRPr lang="en-CA" sz="1800" dirty="0" smtClean="0"/>
          </a:p>
          <a:p>
            <a:pPr>
              <a:lnSpc>
                <a:spcPct val="120000"/>
              </a:lnSpc>
            </a:pPr>
            <a:r>
              <a:rPr lang="en-CA" sz="1800" dirty="0" smtClean="0"/>
              <a:t>District 7010 Conference 2020</a:t>
            </a:r>
            <a:r>
              <a:rPr lang="en-CA" sz="1800" baseline="0" dirty="0" smtClean="0"/>
              <a:t>.  Don’t Stop Believing.  </a:t>
            </a:r>
            <a:r>
              <a:rPr lang="en-CA" sz="1800" dirty="0" smtClean="0"/>
              <a:t>Everyone that attends a district conference finds that being a Rotarian becomes even more rewarding because of the experiences, insights and acquaintances developed. Register for the Conference on the District web site.  At</a:t>
            </a:r>
            <a:r>
              <a:rPr lang="en-CA" sz="1800" baseline="0" dirty="0" smtClean="0"/>
              <a:t> this time it is a go.</a:t>
            </a:r>
            <a:r>
              <a:rPr lang="en-CA" sz="1800" dirty="0" smtClean="0"/>
              <a:t>  </a:t>
            </a:r>
          </a:p>
          <a:p>
            <a:r>
              <a:rPr lang="en-CA" sz="1600" dirty="0" smtClean="0"/>
              <a:t/>
            </a:r>
            <a:br>
              <a:rPr lang="en-CA" sz="1600" dirty="0" smtClean="0"/>
            </a:br>
            <a:endParaRPr lang="en-CA" sz="1600" dirty="0" smtClean="0"/>
          </a:p>
          <a:p>
            <a:r>
              <a:rPr lang="en-CA" sz="1600" dirty="0" smtClean="0"/>
              <a:t/>
            </a:r>
            <a:br>
              <a:rPr lang="en-CA" sz="1600" dirty="0" smtClean="0"/>
            </a:br>
            <a:r>
              <a:rPr lang="en-CA" sz="1600" dirty="0" smtClean="0"/>
              <a:t/>
            </a:r>
            <a:br>
              <a:rPr lang="en-CA" sz="1600" dirty="0" smtClean="0"/>
            </a:br>
            <a:endParaRPr lang="en-CA" sz="1600" dirty="0" smtClean="0"/>
          </a:p>
          <a:p>
            <a:endParaRPr lang="en-CA" sz="16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61</a:t>
            </a:fld>
            <a:endParaRPr lang="en-CA"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640" y="4311730"/>
            <a:ext cx="6480720" cy="4084796"/>
          </a:xfrm>
        </p:spPr>
        <p:txBody>
          <a:bodyPr>
            <a:normAutofit lnSpcReduction="10000"/>
          </a:bodyPr>
          <a:lstStyle/>
          <a:p>
            <a:r>
              <a:rPr lang="en-CA" sz="2400" b="0" i="0" kern="1200" dirty="0" smtClean="0">
                <a:solidFill>
                  <a:schemeClr val="tx1"/>
                </a:solidFill>
                <a:latin typeface="+mn-lt"/>
                <a:ea typeface="+mn-ea"/>
                <a:cs typeface="+mn-cs"/>
              </a:rPr>
              <a:t>Paul Harris told us that we must be evolutionary and if required, be revolutionary, but we must be in tune with our environment.</a:t>
            </a:r>
          </a:p>
          <a:p>
            <a:r>
              <a:rPr lang="en-CA" sz="2400" dirty="0" smtClean="0"/>
              <a:t/>
            </a:r>
            <a:br>
              <a:rPr lang="en-CA" sz="2400" dirty="0" smtClean="0"/>
            </a:br>
            <a:r>
              <a:rPr lang="en-CA" sz="2400" b="0" i="0" kern="1200" dirty="0" smtClean="0">
                <a:solidFill>
                  <a:schemeClr val="tx1"/>
                </a:solidFill>
                <a:latin typeface="+mn-lt"/>
                <a:ea typeface="+mn-ea"/>
                <a:cs typeface="+mn-cs"/>
              </a:rPr>
              <a:t>We must transform this threat into an opportunity to continue serving and to continue to make our Rotary wheel spin.</a:t>
            </a:r>
          </a:p>
          <a:p>
            <a:r>
              <a:rPr lang="en-CA" sz="2400" dirty="0" smtClean="0"/>
              <a:t/>
            </a:r>
            <a:br>
              <a:rPr lang="en-CA" sz="2400" dirty="0" smtClean="0"/>
            </a:br>
            <a:r>
              <a:rPr lang="en-CA" sz="2400" b="0" i="0" kern="1200" dirty="0" smtClean="0">
                <a:solidFill>
                  <a:schemeClr val="tx1"/>
                </a:solidFill>
                <a:latin typeface="+mn-lt"/>
                <a:ea typeface="+mn-ea"/>
                <a:cs typeface="+mn-cs"/>
              </a:rPr>
              <a:t>Virtual tools allow us to remain united and thus be able to continue coordinating in favor of our communities.</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62</a:t>
            </a:fld>
            <a:endParaRPr lang="en-CA"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Well  I sure hope you have learned a bit more about Rotary.</a:t>
            </a:r>
          </a:p>
          <a:p>
            <a:endParaRPr lang="en-CA" sz="2400" dirty="0" smtClean="0"/>
          </a:p>
          <a:p>
            <a:r>
              <a:rPr lang="en-CA" sz="2400" dirty="0" smtClean="0"/>
              <a:t>Do,  go on to rotary.org or the district site to learn more or to answer questions you might have in the future.</a:t>
            </a:r>
          </a:p>
          <a:p>
            <a:endParaRPr lang="en-CA" sz="2400" dirty="0" smtClean="0"/>
          </a:p>
          <a:p>
            <a:r>
              <a:rPr lang="en-CA" sz="2400" dirty="0" smtClean="0"/>
              <a:t>Thank you  Stay home and stay safe!</a:t>
            </a:r>
          </a:p>
          <a:p>
            <a:endParaRPr lang="en-CA" sz="2400" dirty="0" smtClean="0"/>
          </a:p>
          <a:p>
            <a:r>
              <a:rPr lang="en-CA" sz="2400" dirty="0" smtClean="0"/>
              <a:t> </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63</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Again, every</a:t>
            </a:r>
            <a:r>
              <a:rPr lang="en-CA" sz="2400" baseline="0" dirty="0" smtClean="0"/>
              <a:t> year the RI President selects a new theme.</a:t>
            </a:r>
          </a:p>
          <a:p>
            <a:endParaRPr lang="en-CA" sz="2400" baseline="0" dirty="0" smtClean="0"/>
          </a:p>
          <a:p>
            <a:r>
              <a:rPr lang="en-CA" sz="2400" baseline="0" dirty="0" smtClean="0"/>
              <a:t>This year – Rotary Opens Opportunities</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7</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The 19 members of the RI Board of Directors come from all over the world.</a:t>
            </a:r>
          </a:p>
          <a:p>
            <a:endParaRPr lang="en-CA" sz="2400" dirty="0" smtClean="0"/>
          </a:p>
          <a:p>
            <a:r>
              <a:rPr lang="en-CA" sz="2400" dirty="0" smtClean="0"/>
              <a:t>They</a:t>
            </a:r>
            <a:r>
              <a:rPr lang="en-CA" sz="2400" baseline="0" dirty="0" smtClean="0"/>
              <a:t> meet quarterly to establish policies.</a:t>
            </a:r>
            <a:endParaRPr lang="en-CA" sz="24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8</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CA" sz="1600" dirty="0" smtClean="0"/>
              <a:t>Now what</a:t>
            </a:r>
            <a:r>
              <a:rPr lang="en-CA" sz="1600" baseline="0" dirty="0" smtClean="0"/>
              <a:t> about staff</a:t>
            </a:r>
          </a:p>
          <a:p>
            <a:r>
              <a:rPr lang="en-CA" sz="1600" baseline="0" dirty="0" smtClean="0"/>
              <a:t>John Hewko is the Chief Operating Officer and the RI General Secretary who heads up about 800 staff</a:t>
            </a:r>
          </a:p>
          <a:p>
            <a:endParaRPr lang="en-CA" sz="1600" baseline="0" dirty="0" smtClean="0"/>
          </a:p>
          <a:p>
            <a:r>
              <a:rPr lang="en-CA" sz="1600" baseline="0" dirty="0" smtClean="0"/>
              <a:t>Rotary International is headquartered in Evanston, Illinois with international offices:</a:t>
            </a:r>
          </a:p>
          <a:p>
            <a:endParaRPr lang="en-CA" sz="1600" baseline="0" dirty="0" smtClean="0"/>
          </a:p>
          <a:p>
            <a:r>
              <a:rPr lang="en-CA" sz="1600" baseline="0" dirty="0" smtClean="0"/>
              <a:t>Europe and Africa Office in Zurich, Switzerland</a:t>
            </a:r>
          </a:p>
          <a:p>
            <a:r>
              <a:rPr lang="en-CA" sz="1600" baseline="0" dirty="0" smtClean="0"/>
              <a:t>South Asia Office in New Delhi, India</a:t>
            </a:r>
          </a:p>
          <a:p>
            <a:r>
              <a:rPr lang="en-CA" sz="1600" baseline="0" dirty="0" smtClean="0"/>
              <a:t>Brazil Office in San Paulo</a:t>
            </a:r>
          </a:p>
          <a:p>
            <a:r>
              <a:rPr lang="en-CA" sz="1600" baseline="0" dirty="0" smtClean="0"/>
              <a:t>Japan Office in Toyoko</a:t>
            </a:r>
          </a:p>
          <a:p>
            <a:r>
              <a:rPr lang="en-CA" sz="1600" baseline="0" dirty="0" smtClean="0"/>
              <a:t>Korea Office in Seoul</a:t>
            </a:r>
          </a:p>
          <a:p>
            <a:r>
              <a:rPr lang="en-CA" sz="1600" baseline="0" dirty="0" smtClean="0"/>
              <a:t>South Pacific and Philippines Office in Sydney</a:t>
            </a:r>
          </a:p>
          <a:p>
            <a:r>
              <a:rPr lang="en-CA" sz="1600" baseline="0" dirty="0" smtClean="0"/>
              <a:t>New South Wales Office in Australia</a:t>
            </a:r>
          </a:p>
          <a:p>
            <a:r>
              <a:rPr lang="en-CA" sz="1600" baseline="0" dirty="0" smtClean="0"/>
              <a:t>Southern South America Office in Buenos Aires, Argentina</a:t>
            </a:r>
          </a:p>
          <a:p>
            <a:r>
              <a:rPr lang="en-CA" sz="1600" baseline="0" dirty="0" smtClean="0"/>
              <a:t>Rotary International in Great Britain and Ireland (RIBI) </a:t>
            </a:r>
            <a:r>
              <a:rPr lang="en-CA" sz="1600" i="1" baseline="0" dirty="0" smtClean="0"/>
              <a:t>an independent office but still affiliated with Rotary, </a:t>
            </a:r>
            <a:r>
              <a:rPr lang="en-CA" sz="1600" baseline="0" dirty="0" smtClean="0"/>
              <a:t>in Alcester, England  </a:t>
            </a:r>
            <a:endParaRPr lang="en-CA" sz="1600" dirty="0"/>
          </a:p>
        </p:txBody>
      </p:sp>
      <p:sp>
        <p:nvSpPr>
          <p:cNvPr id="4" name="Slide Number Placeholder 3"/>
          <p:cNvSpPr>
            <a:spLocks noGrp="1"/>
          </p:cNvSpPr>
          <p:nvPr>
            <p:ph type="sldNum" sz="quarter" idx="10"/>
          </p:nvPr>
        </p:nvSpPr>
        <p:spPr/>
        <p:txBody>
          <a:bodyPr/>
          <a:lstStyle/>
          <a:p>
            <a:fld id="{1E717A04-C945-4100-9F80-87AF458A814F}" type="slidenum">
              <a:rPr lang="en-CA" smtClean="0"/>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8E7A811-42F7-40C5-8621-8E9E0E82BD4A}" type="datetimeFigureOut">
              <a:rPr lang="en-US" smtClean="0"/>
              <a:pPr/>
              <a:t>8/4/2020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DE4BA0B-662A-4B53-B7AB-90D2952E6E49}"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7A811-42F7-40C5-8621-8E9E0E82BD4A}" type="datetimeFigureOut">
              <a:rPr lang="en-US" smtClean="0"/>
              <a:pPr/>
              <a:t>8/4/2020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DE4BA0B-662A-4B53-B7AB-90D2952E6E49}"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7A811-42F7-40C5-8621-8E9E0E82BD4A}" type="datetimeFigureOut">
              <a:rPr lang="en-US" smtClean="0"/>
              <a:pPr/>
              <a:t>8/4/2020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DE4BA0B-662A-4B53-B7AB-90D2952E6E49}"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7A811-42F7-40C5-8621-8E9E0E82BD4A}" type="datetimeFigureOut">
              <a:rPr lang="en-US" smtClean="0"/>
              <a:pPr/>
              <a:t>8/4/2020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DE4BA0B-662A-4B53-B7AB-90D2952E6E49}"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7A811-42F7-40C5-8621-8E9E0E82BD4A}" type="datetimeFigureOut">
              <a:rPr lang="en-US" smtClean="0"/>
              <a:pPr/>
              <a:t>8/4/2020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DE4BA0B-662A-4B53-B7AB-90D2952E6E49}"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8E7A811-42F7-40C5-8621-8E9E0E82BD4A}" type="datetimeFigureOut">
              <a:rPr lang="en-US" smtClean="0"/>
              <a:pPr/>
              <a:t>8/4/2020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DE4BA0B-662A-4B53-B7AB-90D2952E6E49}"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8E7A811-42F7-40C5-8621-8E9E0E82BD4A}" type="datetimeFigureOut">
              <a:rPr lang="en-US" smtClean="0"/>
              <a:pPr/>
              <a:t>8/4/2020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0DE4BA0B-662A-4B53-B7AB-90D2952E6E49}"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8E7A811-42F7-40C5-8621-8E9E0E82BD4A}" type="datetimeFigureOut">
              <a:rPr lang="en-US" smtClean="0"/>
              <a:pPr/>
              <a:t>8/4/2020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0DE4BA0B-662A-4B53-B7AB-90D2952E6E49}"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7A811-42F7-40C5-8621-8E9E0E82BD4A}" type="datetimeFigureOut">
              <a:rPr lang="en-US" smtClean="0"/>
              <a:pPr/>
              <a:t>8/4/2020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0DE4BA0B-662A-4B53-B7AB-90D2952E6E49}"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7A811-42F7-40C5-8621-8E9E0E82BD4A}" type="datetimeFigureOut">
              <a:rPr lang="en-US" smtClean="0"/>
              <a:pPr/>
              <a:t>8/4/2020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DE4BA0B-662A-4B53-B7AB-90D2952E6E49}"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7A811-42F7-40C5-8621-8E9E0E82BD4A}" type="datetimeFigureOut">
              <a:rPr lang="en-US" smtClean="0"/>
              <a:pPr/>
              <a:t>8/4/2020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DE4BA0B-662A-4B53-B7AB-90D2952E6E49}"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7A811-42F7-40C5-8621-8E9E0E82BD4A}" type="datetimeFigureOut">
              <a:rPr lang="en-US" smtClean="0"/>
              <a:pPr/>
              <a:t>8/4/2020</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4BA0B-662A-4B53-B7AB-90D2952E6E49}" type="slidenum">
              <a:rPr lang="en-CA" smtClean="0"/>
              <a:pPr/>
              <a:t>‹#›</a:t>
            </a:fld>
            <a:endParaRPr lang="en-CA"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gif"/></Relationships>
</file>

<file path=ppt/slides/_rels/slide36.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5.jpeg"/><Relationship Id="rId5" Type="http://schemas.openxmlformats.org/officeDocument/2006/relationships/oleObject" Target="../embeddings/oleObject1.bin"/><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4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0.gif"/></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5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5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5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5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6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6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5373216"/>
            <a:ext cx="8280920" cy="1107996"/>
          </a:xfrm>
          <a:prstGeom prst="rect">
            <a:avLst/>
          </a:prstGeom>
          <a:noFill/>
        </p:spPr>
        <p:txBody>
          <a:bodyPr wrap="square" rtlCol="0">
            <a:spAutoFit/>
          </a:bodyPr>
          <a:lstStyle/>
          <a:p>
            <a:pPr algn="ctr"/>
            <a:r>
              <a:rPr lang="en-CA" sz="6600" b="1" dirty="0" smtClean="0">
                <a:latin typeface="Calibri" pitchFamily="34" charset="0"/>
              </a:rPr>
              <a:t>Rotary 101</a:t>
            </a:r>
            <a:endParaRPr lang="en-CA" sz="6600" b="1" dirty="0">
              <a:latin typeface="Calibri" pitchFamily="34" charset="0"/>
            </a:endParaRPr>
          </a:p>
        </p:txBody>
      </p:sp>
      <p:sp>
        <p:nvSpPr>
          <p:cNvPr id="4" name="TextBox 3"/>
          <p:cNvSpPr txBox="1"/>
          <p:nvPr/>
        </p:nvSpPr>
        <p:spPr>
          <a:xfrm>
            <a:off x="4357686" y="6500834"/>
            <a:ext cx="4572032" cy="307777"/>
          </a:xfrm>
          <a:prstGeom prst="rect">
            <a:avLst/>
          </a:prstGeom>
          <a:noFill/>
        </p:spPr>
        <p:txBody>
          <a:bodyPr wrap="square" rtlCol="0">
            <a:spAutoFit/>
          </a:bodyPr>
          <a:lstStyle/>
          <a:p>
            <a:pPr algn="r"/>
            <a:r>
              <a:rPr lang="en-CA" sz="1400" dirty="0" smtClean="0"/>
              <a:t>by Joyce Campbell</a:t>
            </a:r>
            <a:endParaRPr lang="en-CA" sz="1400" dirty="0"/>
          </a:p>
        </p:txBody>
      </p:sp>
      <p:sp>
        <p:nvSpPr>
          <p:cNvPr id="6" name="TextBox 5"/>
          <p:cNvSpPr txBox="1"/>
          <p:nvPr/>
        </p:nvSpPr>
        <p:spPr>
          <a:xfrm>
            <a:off x="971600" y="620688"/>
            <a:ext cx="7416824" cy="1107996"/>
          </a:xfrm>
          <a:prstGeom prst="rect">
            <a:avLst/>
          </a:prstGeom>
          <a:noFill/>
        </p:spPr>
        <p:txBody>
          <a:bodyPr wrap="square" rtlCol="0">
            <a:spAutoFit/>
          </a:bodyPr>
          <a:lstStyle/>
          <a:p>
            <a:pPr algn="ctr"/>
            <a:r>
              <a:rPr lang="en-CA" sz="6600" b="1" dirty="0" smtClean="0"/>
              <a:t>This is Rotary (RI)</a:t>
            </a:r>
            <a:endParaRPr lang="en-CA" sz="6600" b="1" dirty="0"/>
          </a:p>
        </p:txBody>
      </p:sp>
      <p:pic>
        <p:nvPicPr>
          <p:cNvPr id="186370" name="Picture 2" descr="https://clubrunner.blob.core.windows.net/00000050040/Images/people-of-action.jpg"/>
          <p:cNvPicPr>
            <a:picLocks noChangeAspect="1" noChangeArrowheads="1"/>
          </p:cNvPicPr>
          <p:nvPr/>
        </p:nvPicPr>
        <p:blipFill>
          <a:blip r:embed="rId3" cstate="print"/>
          <a:srcRect/>
          <a:stretch>
            <a:fillRect/>
          </a:stretch>
        </p:blipFill>
        <p:spPr bwMode="auto">
          <a:xfrm>
            <a:off x="2987824" y="1988840"/>
            <a:ext cx="3456384" cy="343311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04664"/>
            <a:ext cx="8424936" cy="769441"/>
          </a:xfrm>
          <a:prstGeom prst="rect">
            <a:avLst/>
          </a:prstGeom>
          <a:noFill/>
        </p:spPr>
        <p:txBody>
          <a:bodyPr wrap="square" rtlCol="0">
            <a:spAutoFit/>
          </a:bodyPr>
          <a:lstStyle/>
          <a:p>
            <a:pPr algn="ctr"/>
            <a:r>
              <a:rPr lang="en-CA" sz="4400" b="1" dirty="0" smtClean="0"/>
              <a:t>Rotary’s Vision Statement </a:t>
            </a:r>
            <a:endParaRPr lang="en-CA" sz="4400" b="1" dirty="0"/>
          </a:p>
        </p:txBody>
      </p:sp>
      <p:sp>
        <p:nvSpPr>
          <p:cNvPr id="161794" name="AutoShape 2" descr="Rotary Club of Miri - Mini Poster - Rotary's Vision Statement b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161796" name="AutoShape 4" descr="Rotary Club of Miri - Mini Poster - Rotary's Vision Statement b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9" name="TextBox 8"/>
          <p:cNvSpPr txBox="1"/>
          <p:nvPr/>
        </p:nvSpPr>
        <p:spPr>
          <a:xfrm>
            <a:off x="827584" y="1916832"/>
            <a:ext cx="7272808" cy="3170099"/>
          </a:xfrm>
          <a:prstGeom prst="rect">
            <a:avLst/>
          </a:prstGeom>
          <a:noFill/>
        </p:spPr>
        <p:txBody>
          <a:bodyPr wrap="square" rtlCol="0">
            <a:spAutoFit/>
          </a:bodyPr>
          <a:lstStyle/>
          <a:p>
            <a:pPr algn="ctr"/>
            <a:r>
              <a:rPr lang="en-CA" sz="3600" dirty="0" smtClean="0"/>
              <a:t> “</a:t>
            </a:r>
            <a:r>
              <a:rPr lang="en-CA" sz="4000" i="1" dirty="0" smtClean="0"/>
              <a:t>Together, we see a world where people unite and take action to create lasting change — across the globe, in our communities, and in ourselves.</a:t>
            </a:r>
            <a:r>
              <a:rPr lang="en-CA" sz="4000" dirty="0" smtClean="0"/>
              <a:t>”</a:t>
            </a:r>
            <a:endParaRPr lang="en-CA" sz="4000"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700808"/>
            <a:ext cx="7920880" cy="4524315"/>
          </a:xfrm>
          <a:prstGeom prst="rect">
            <a:avLst/>
          </a:prstGeom>
        </p:spPr>
        <p:txBody>
          <a:bodyPr wrap="square">
            <a:spAutoFit/>
          </a:bodyPr>
          <a:lstStyle/>
          <a:p>
            <a:pPr algn="ctr"/>
            <a:r>
              <a:rPr lang="en-CA" sz="3600" b="1" dirty="0" smtClean="0"/>
              <a:t>Rotary</a:t>
            </a:r>
            <a:r>
              <a:rPr lang="en-CA" sz="3600" dirty="0" smtClean="0"/>
              <a:t> is a global network of 1.2 million neighbors, friends, leaders, and problem-solvers who see a world where people unite and take action to create lasting change – across the globe, in our communities, and in ourselves. Solving real problems takes real commitment and </a:t>
            </a:r>
            <a:r>
              <a:rPr lang="en-CA" sz="3600" b="1" dirty="0" smtClean="0"/>
              <a:t>vision</a:t>
            </a:r>
            <a:r>
              <a:rPr lang="en-CA" sz="3600" dirty="0" smtClean="0"/>
              <a:t>.</a:t>
            </a:r>
            <a:endParaRPr lang="en-CA" sz="3600" dirty="0"/>
          </a:p>
        </p:txBody>
      </p:sp>
      <p:sp>
        <p:nvSpPr>
          <p:cNvPr id="6" name="TextBox 5"/>
          <p:cNvSpPr txBox="1"/>
          <p:nvPr/>
        </p:nvSpPr>
        <p:spPr>
          <a:xfrm>
            <a:off x="899592" y="548680"/>
            <a:ext cx="7632848" cy="769441"/>
          </a:xfrm>
          <a:prstGeom prst="rect">
            <a:avLst/>
          </a:prstGeom>
          <a:noFill/>
        </p:spPr>
        <p:txBody>
          <a:bodyPr wrap="square" rtlCol="0">
            <a:spAutoFit/>
          </a:bodyPr>
          <a:lstStyle/>
          <a:p>
            <a:r>
              <a:rPr lang="en-CA" sz="4400" b="1" dirty="0" smtClean="0"/>
              <a:t>Mission of Rotary International</a:t>
            </a:r>
            <a:endParaRPr lang="en-CA" sz="4400" b="1"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CA" sz="4000" b="1" dirty="0" smtClean="0"/>
          </a:p>
          <a:p>
            <a:pPr algn="ctr">
              <a:buNone/>
            </a:pPr>
            <a:endParaRPr lang="en-CA" sz="4000" dirty="0" smtClean="0"/>
          </a:p>
          <a:p>
            <a:pPr algn="ctr">
              <a:buNone/>
            </a:pPr>
            <a:endParaRPr lang="en-CA" sz="4000" dirty="0" smtClean="0"/>
          </a:p>
          <a:p>
            <a:pPr algn="ctr">
              <a:buNone/>
            </a:pPr>
            <a:endParaRPr lang="en-CA" sz="4000" dirty="0"/>
          </a:p>
        </p:txBody>
      </p:sp>
      <p:pic>
        <p:nvPicPr>
          <p:cNvPr id="5" name="Picture 4" descr="guiding principles 3.png"/>
          <p:cNvPicPr>
            <a:picLocks noChangeAspect="1"/>
          </p:cNvPicPr>
          <p:nvPr/>
        </p:nvPicPr>
        <p:blipFill>
          <a:blip r:embed="rId3" cstate="print"/>
          <a:stretch>
            <a:fillRect/>
          </a:stretch>
        </p:blipFill>
        <p:spPr>
          <a:xfrm>
            <a:off x="1547664" y="764704"/>
            <a:ext cx="6270696" cy="5544616"/>
          </a:xfrm>
          <a:prstGeom prst="rect">
            <a:avLst/>
          </a:prstGeom>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0f97cffd-bcfb-47c2-b8fe-2ac1545d5940.png"/>
          <p:cNvPicPr>
            <a:picLocks noGrp="1" noChangeAspect="1"/>
          </p:cNvPicPr>
          <p:nvPr>
            <p:ph idx="1"/>
          </p:nvPr>
        </p:nvPicPr>
        <p:blipFill>
          <a:blip r:embed="rId3" cstate="print"/>
          <a:stretch>
            <a:fillRect/>
          </a:stretch>
        </p:blipFill>
        <p:spPr>
          <a:xfrm>
            <a:off x="1115616" y="476672"/>
            <a:ext cx="7056784" cy="6023658"/>
          </a:xfrm>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Women in Rotary</a:t>
            </a:r>
            <a:endParaRPr lang="en-CA" b="1" dirty="0"/>
          </a:p>
        </p:txBody>
      </p:sp>
      <p:pic>
        <p:nvPicPr>
          <p:cNvPr id="5" name="Picture 4" descr="women1.jpg"/>
          <p:cNvPicPr>
            <a:picLocks noChangeAspect="1"/>
          </p:cNvPicPr>
          <p:nvPr/>
        </p:nvPicPr>
        <p:blipFill>
          <a:blip r:embed="rId3" cstate="print"/>
          <a:stretch>
            <a:fillRect/>
          </a:stretch>
        </p:blipFill>
        <p:spPr>
          <a:xfrm>
            <a:off x="5985073" y="1268760"/>
            <a:ext cx="2619375" cy="1743075"/>
          </a:xfrm>
          <a:prstGeom prst="rect">
            <a:avLst/>
          </a:prstGeom>
        </p:spPr>
      </p:pic>
      <p:pic>
        <p:nvPicPr>
          <p:cNvPr id="7" name="Picture 6" descr="women3.jpg"/>
          <p:cNvPicPr>
            <a:picLocks noChangeAspect="1"/>
          </p:cNvPicPr>
          <p:nvPr/>
        </p:nvPicPr>
        <p:blipFill>
          <a:blip r:embed="rId4" cstate="print"/>
          <a:stretch>
            <a:fillRect/>
          </a:stretch>
        </p:blipFill>
        <p:spPr>
          <a:xfrm>
            <a:off x="3203848" y="1916832"/>
            <a:ext cx="2600329" cy="1456184"/>
          </a:xfrm>
          <a:prstGeom prst="rect">
            <a:avLst/>
          </a:prstGeom>
        </p:spPr>
      </p:pic>
      <p:pic>
        <p:nvPicPr>
          <p:cNvPr id="8" name="Picture 7" descr="women4.jpg"/>
          <p:cNvPicPr>
            <a:picLocks noChangeAspect="1"/>
          </p:cNvPicPr>
          <p:nvPr/>
        </p:nvPicPr>
        <p:blipFill>
          <a:blip r:embed="rId5" cstate="print"/>
          <a:stretch>
            <a:fillRect/>
          </a:stretch>
        </p:blipFill>
        <p:spPr>
          <a:xfrm>
            <a:off x="539552" y="3789040"/>
            <a:ext cx="2619375" cy="1743075"/>
          </a:xfrm>
          <a:prstGeom prst="rect">
            <a:avLst/>
          </a:prstGeom>
        </p:spPr>
      </p:pic>
      <p:pic>
        <p:nvPicPr>
          <p:cNvPr id="9" name="Picture 8" descr="women5.jpg"/>
          <p:cNvPicPr>
            <a:picLocks noChangeAspect="1"/>
          </p:cNvPicPr>
          <p:nvPr/>
        </p:nvPicPr>
        <p:blipFill>
          <a:blip r:embed="rId6" cstate="print"/>
          <a:stretch>
            <a:fillRect/>
          </a:stretch>
        </p:blipFill>
        <p:spPr>
          <a:xfrm>
            <a:off x="6300192" y="3717032"/>
            <a:ext cx="2124075" cy="2152650"/>
          </a:xfrm>
          <a:prstGeom prst="rect">
            <a:avLst/>
          </a:prstGeom>
        </p:spPr>
      </p:pic>
      <p:pic>
        <p:nvPicPr>
          <p:cNvPr id="10" name="Picture 9" descr="women6.jpg"/>
          <p:cNvPicPr>
            <a:picLocks noChangeAspect="1"/>
          </p:cNvPicPr>
          <p:nvPr/>
        </p:nvPicPr>
        <p:blipFill>
          <a:blip r:embed="rId7" cstate="print"/>
          <a:stretch>
            <a:fillRect/>
          </a:stretch>
        </p:blipFill>
        <p:spPr>
          <a:xfrm>
            <a:off x="3473177" y="4437112"/>
            <a:ext cx="2466975" cy="1847850"/>
          </a:xfrm>
          <a:prstGeom prst="rect">
            <a:avLst/>
          </a:prstGeom>
        </p:spPr>
      </p:pic>
      <p:pic>
        <p:nvPicPr>
          <p:cNvPr id="11" name="Picture 10" descr="10.jpg"/>
          <p:cNvPicPr>
            <a:picLocks noChangeAspect="1"/>
          </p:cNvPicPr>
          <p:nvPr/>
        </p:nvPicPr>
        <p:blipFill>
          <a:blip r:embed="rId8" cstate="print"/>
          <a:stretch>
            <a:fillRect/>
          </a:stretch>
        </p:blipFill>
        <p:spPr>
          <a:xfrm>
            <a:off x="323528" y="1412776"/>
            <a:ext cx="2721903" cy="1944216"/>
          </a:xfrm>
          <a:prstGeom prst="rect">
            <a:avLst/>
          </a:prstGeom>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RI Action Plan</a:t>
            </a:r>
            <a:endParaRPr lang="en-CA" dirty="0"/>
          </a:p>
        </p:txBody>
      </p:sp>
      <p:sp>
        <p:nvSpPr>
          <p:cNvPr id="7" name="TextBox 6"/>
          <p:cNvSpPr txBox="1"/>
          <p:nvPr/>
        </p:nvSpPr>
        <p:spPr>
          <a:xfrm>
            <a:off x="971600" y="1556792"/>
            <a:ext cx="7776864" cy="3970318"/>
          </a:xfrm>
          <a:prstGeom prst="rect">
            <a:avLst/>
          </a:prstGeom>
          <a:noFill/>
        </p:spPr>
        <p:txBody>
          <a:bodyPr wrap="square" rtlCol="0">
            <a:spAutoFit/>
          </a:bodyPr>
          <a:lstStyle/>
          <a:p>
            <a:pPr marL="742950" indent="-742950">
              <a:buAutoNum type="arabicPeriod"/>
            </a:pPr>
            <a:r>
              <a:rPr lang="en-CA" sz="3600" dirty="0" smtClean="0"/>
              <a:t>To increase our impact</a:t>
            </a:r>
          </a:p>
          <a:p>
            <a:pPr marL="742950" indent="-742950">
              <a:buAutoNum type="arabicPeriod"/>
            </a:pPr>
            <a:endParaRPr lang="en-CA" sz="3600" dirty="0" smtClean="0"/>
          </a:p>
          <a:p>
            <a:pPr marL="742950" indent="-742950">
              <a:buAutoNum type="arabicPeriod" startAt="2"/>
            </a:pPr>
            <a:r>
              <a:rPr lang="en-CA" sz="3600" dirty="0" smtClean="0"/>
              <a:t>Expand our reach</a:t>
            </a:r>
          </a:p>
          <a:p>
            <a:pPr marL="742950" indent="-742950">
              <a:buAutoNum type="arabicPeriod" startAt="2"/>
            </a:pPr>
            <a:endParaRPr lang="en-CA" sz="3600" dirty="0" smtClean="0"/>
          </a:p>
          <a:p>
            <a:pPr marL="742950" indent="-742950">
              <a:buAutoNum type="arabicPeriod" startAt="3"/>
            </a:pPr>
            <a:r>
              <a:rPr lang="en-CA" sz="3600" dirty="0" smtClean="0"/>
              <a:t>Enhance participant engagement</a:t>
            </a:r>
          </a:p>
          <a:p>
            <a:pPr marL="742950" indent="-742950">
              <a:buAutoNum type="arabicPeriod" startAt="3"/>
            </a:pPr>
            <a:endParaRPr lang="en-CA" sz="3600" dirty="0" smtClean="0"/>
          </a:p>
          <a:p>
            <a:r>
              <a:rPr lang="en-CA" sz="3600" dirty="0" smtClean="0"/>
              <a:t>4.  Increase our ability to adapt </a:t>
            </a:r>
            <a:endParaRPr lang="en-CA" sz="3600"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Priority #1 Increase Our Imp</a:t>
            </a:r>
            <a:r>
              <a:rPr lang="en-CA" dirty="0" smtClean="0"/>
              <a:t>act</a:t>
            </a:r>
            <a:endParaRPr lang="en-CA" dirty="0"/>
          </a:p>
        </p:txBody>
      </p:sp>
      <p:pic>
        <p:nvPicPr>
          <p:cNvPr id="4" name="Content Placeholder 3" descr="img-priority-1_0.png"/>
          <p:cNvPicPr>
            <a:picLocks noGrp="1" noChangeAspect="1"/>
          </p:cNvPicPr>
          <p:nvPr>
            <p:ph idx="1"/>
          </p:nvPr>
        </p:nvPicPr>
        <p:blipFill>
          <a:blip r:embed="rId3" cstate="print"/>
          <a:stretch>
            <a:fillRect/>
          </a:stretch>
        </p:blipFill>
        <p:spPr>
          <a:xfrm>
            <a:off x="2087482" y="1600200"/>
            <a:ext cx="4969035" cy="4525963"/>
          </a:xfrm>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Priority #2 Expand Our Reach</a:t>
            </a:r>
            <a:endParaRPr lang="en-CA" b="1" dirty="0"/>
          </a:p>
        </p:txBody>
      </p:sp>
      <p:pic>
        <p:nvPicPr>
          <p:cNvPr id="4" name="Content Placeholder 3" descr="img-priority-2.png"/>
          <p:cNvPicPr>
            <a:picLocks noGrp="1" noChangeAspect="1"/>
          </p:cNvPicPr>
          <p:nvPr>
            <p:ph idx="1"/>
          </p:nvPr>
        </p:nvPicPr>
        <p:blipFill>
          <a:blip r:embed="rId3" cstate="print"/>
          <a:stretch>
            <a:fillRect/>
          </a:stretch>
        </p:blipFill>
        <p:spPr>
          <a:xfrm>
            <a:off x="2087482" y="1600200"/>
            <a:ext cx="4969035" cy="4525963"/>
          </a:xfrm>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Priority #3 Enhance Participant Engagement</a:t>
            </a:r>
            <a:endParaRPr lang="en-CA" b="1" dirty="0"/>
          </a:p>
        </p:txBody>
      </p:sp>
      <p:pic>
        <p:nvPicPr>
          <p:cNvPr id="4" name="Content Placeholder 3" descr="img-priority-3.png"/>
          <p:cNvPicPr>
            <a:picLocks noGrp="1" noChangeAspect="1"/>
          </p:cNvPicPr>
          <p:nvPr>
            <p:ph idx="1"/>
          </p:nvPr>
        </p:nvPicPr>
        <p:blipFill>
          <a:blip r:embed="rId3" cstate="print"/>
          <a:stretch>
            <a:fillRect/>
          </a:stretch>
        </p:blipFill>
        <p:spPr>
          <a:xfrm>
            <a:off x="2087482" y="1600200"/>
            <a:ext cx="4969035" cy="4525963"/>
          </a:xfr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Priority #4 Increase Our Ability to Adapt  </a:t>
            </a:r>
            <a:endParaRPr lang="en-CA" b="1" dirty="0"/>
          </a:p>
        </p:txBody>
      </p:sp>
      <p:pic>
        <p:nvPicPr>
          <p:cNvPr id="4" name="Content Placeholder 3" descr="img-priority-4_0.png"/>
          <p:cNvPicPr>
            <a:picLocks noGrp="1" noChangeAspect="1"/>
          </p:cNvPicPr>
          <p:nvPr>
            <p:ph idx="1"/>
          </p:nvPr>
        </p:nvPicPr>
        <p:blipFill>
          <a:blip r:embed="rId3" cstate="print"/>
          <a:stretch>
            <a:fillRect/>
          </a:stretch>
        </p:blipFill>
        <p:spPr>
          <a:xfrm>
            <a:off x="2087482" y="1600200"/>
            <a:ext cx="4969035"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Calibri" pitchFamily="34" charset="0"/>
              </a:rPr>
              <a:t>The Beginning</a:t>
            </a:r>
            <a:r>
              <a:rPr lang="en-CA" dirty="0" smtClean="0"/>
              <a:t>	</a:t>
            </a:r>
            <a:endParaRPr lang="en-CA" dirty="0"/>
          </a:p>
        </p:txBody>
      </p:sp>
      <p:pic>
        <p:nvPicPr>
          <p:cNvPr id="4" name="Picture 3" descr="Paul Harris.jpg"/>
          <p:cNvPicPr>
            <a:picLocks noChangeAspect="1"/>
          </p:cNvPicPr>
          <p:nvPr/>
        </p:nvPicPr>
        <p:blipFill>
          <a:blip r:embed="rId3" cstate="print"/>
          <a:stretch>
            <a:fillRect/>
          </a:stretch>
        </p:blipFill>
        <p:spPr>
          <a:xfrm>
            <a:off x="1071538" y="1285860"/>
            <a:ext cx="3143272" cy="4678359"/>
          </a:xfrm>
          <a:prstGeom prst="rect">
            <a:avLst/>
          </a:prstGeom>
        </p:spPr>
      </p:pic>
      <p:sp>
        <p:nvSpPr>
          <p:cNvPr id="6" name="TextBox 5"/>
          <p:cNvSpPr txBox="1"/>
          <p:nvPr/>
        </p:nvSpPr>
        <p:spPr>
          <a:xfrm>
            <a:off x="142844" y="6143644"/>
            <a:ext cx="4857784" cy="707886"/>
          </a:xfrm>
          <a:prstGeom prst="rect">
            <a:avLst/>
          </a:prstGeom>
          <a:noFill/>
        </p:spPr>
        <p:txBody>
          <a:bodyPr wrap="square" rtlCol="0">
            <a:spAutoFit/>
          </a:bodyPr>
          <a:lstStyle/>
          <a:p>
            <a:pPr algn="ctr"/>
            <a:r>
              <a:rPr lang="en-CA" sz="4000" b="1" dirty="0" smtClean="0"/>
              <a:t>Paul Harris</a:t>
            </a:r>
            <a:endParaRPr lang="en-CA" sz="4000" b="1" dirty="0"/>
          </a:p>
        </p:txBody>
      </p:sp>
      <p:pic>
        <p:nvPicPr>
          <p:cNvPr id="5" name="Picture 4" descr="1st Service project.png"/>
          <p:cNvPicPr>
            <a:picLocks noChangeAspect="1"/>
          </p:cNvPicPr>
          <p:nvPr/>
        </p:nvPicPr>
        <p:blipFill>
          <a:blip r:embed="rId4" cstate="print"/>
          <a:stretch>
            <a:fillRect/>
          </a:stretch>
        </p:blipFill>
        <p:spPr>
          <a:xfrm>
            <a:off x="4857752" y="2214554"/>
            <a:ext cx="3775171" cy="2706726"/>
          </a:xfrm>
          <a:prstGeom prst="rect">
            <a:avLst/>
          </a:prstGeom>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Rotary’s World and Our Rotary Family</a:t>
            </a:r>
            <a:endParaRPr lang="en-CA" b="1" dirty="0"/>
          </a:p>
        </p:txBody>
      </p:sp>
      <p:sp>
        <p:nvSpPr>
          <p:cNvPr id="3" name="Content Placeholder 2"/>
          <p:cNvSpPr>
            <a:spLocks noGrp="1"/>
          </p:cNvSpPr>
          <p:nvPr>
            <p:ph idx="1"/>
          </p:nvPr>
        </p:nvSpPr>
        <p:spPr>
          <a:xfrm>
            <a:off x="457200" y="1412776"/>
            <a:ext cx="8229600" cy="4925144"/>
          </a:xfrm>
        </p:spPr>
        <p:txBody>
          <a:bodyPr>
            <a:normAutofit/>
          </a:bodyPr>
          <a:lstStyle/>
          <a:p>
            <a:pPr algn="ctr">
              <a:buNone/>
            </a:pPr>
            <a:r>
              <a:rPr lang="en-CA" dirty="0" smtClean="0"/>
              <a:t>34 Zones</a:t>
            </a:r>
          </a:p>
          <a:p>
            <a:pPr algn="ctr">
              <a:buNone/>
            </a:pPr>
            <a:endParaRPr lang="en-CA" sz="1200" dirty="0" smtClean="0"/>
          </a:p>
          <a:p>
            <a:pPr algn="ctr">
              <a:buNone/>
            </a:pPr>
            <a:r>
              <a:rPr lang="en-CA" dirty="0" smtClean="0"/>
              <a:t>535 Districts</a:t>
            </a:r>
          </a:p>
          <a:p>
            <a:pPr algn="ctr">
              <a:buNone/>
            </a:pPr>
            <a:endParaRPr lang="en-CA" sz="1200" dirty="0" smtClean="0"/>
          </a:p>
          <a:p>
            <a:pPr algn="ctr">
              <a:buNone/>
            </a:pPr>
            <a:r>
              <a:rPr lang="en-CA" dirty="0" smtClean="0"/>
              <a:t>35,000 Clubs</a:t>
            </a:r>
          </a:p>
          <a:p>
            <a:pPr algn="ctr">
              <a:buNone/>
            </a:pPr>
            <a:endParaRPr lang="en-CA" sz="1200" dirty="0" smtClean="0"/>
          </a:p>
          <a:p>
            <a:pPr algn="ctr">
              <a:buNone/>
            </a:pPr>
            <a:r>
              <a:rPr lang="en-CA" dirty="0" smtClean="0"/>
              <a:t>1.2 Million Members</a:t>
            </a:r>
          </a:p>
          <a:p>
            <a:pPr algn="ctr">
              <a:buNone/>
            </a:pPr>
            <a:endParaRPr lang="en-CA" sz="1200" dirty="0" smtClean="0"/>
          </a:p>
          <a:p>
            <a:pPr algn="ctr">
              <a:buNone/>
            </a:pPr>
            <a:r>
              <a:rPr lang="en-CA" dirty="0" smtClean="0"/>
              <a:t>220 Countries</a:t>
            </a:r>
          </a:p>
          <a:p>
            <a:pPr algn="ctr">
              <a:buNone/>
            </a:pPr>
            <a:endParaRPr lang="en-CA" dirty="0"/>
          </a:p>
        </p:txBody>
      </p:sp>
      <p:pic>
        <p:nvPicPr>
          <p:cNvPr id="5" name="Picture 4" descr="world1.jpg"/>
          <p:cNvPicPr>
            <a:picLocks noChangeAspect="1"/>
          </p:cNvPicPr>
          <p:nvPr/>
        </p:nvPicPr>
        <p:blipFill>
          <a:blip r:embed="rId3" cstate="print"/>
          <a:stretch>
            <a:fillRect/>
          </a:stretch>
        </p:blipFill>
        <p:spPr>
          <a:xfrm>
            <a:off x="0" y="5301208"/>
            <a:ext cx="9144000" cy="1200150"/>
          </a:xfrm>
          <a:prstGeom prst="rect">
            <a:avLst/>
          </a:prstGeom>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Councils – Legislation and Resolutions</a:t>
            </a:r>
            <a:endParaRPr lang="en-CA" b="1" dirty="0"/>
          </a:p>
        </p:txBody>
      </p:sp>
      <p:pic>
        <p:nvPicPr>
          <p:cNvPr id="4" name="Content Placeholder 3" descr="COL.jpg"/>
          <p:cNvPicPr>
            <a:picLocks noGrp="1" noChangeAspect="1"/>
          </p:cNvPicPr>
          <p:nvPr>
            <p:ph idx="1"/>
          </p:nvPr>
        </p:nvPicPr>
        <p:blipFill>
          <a:blip r:embed="rId3" cstate="print"/>
          <a:stretch>
            <a:fillRect/>
          </a:stretch>
        </p:blipFill>
        <p:spPr>
          <a:xfrm>
            <a:off x="683568" y="1700808"/>
            <a:ext cx="7612789" cy="2952328"/>
          </a:xfrm>
        </p:spPr>
      </p:pic>
      <p:pic>
        <p:nvPicPr>
          <p:cNvPr id="5" name="Picture 4" descr="COL1.jpg"/>
          <p:cNvPicPr>
            <a:picLocks noChangeAspect="1"/>
          </p:cNvPicPr>
          <p:nvPr/>
        </p:nvPicPr>
        <p:blipFill>
          <a:blip r:embed="rId4" cstate="print"/>
          <a:stretch>
            <a:fillRect/>
          </a:stretch>
        </p:blipFill>
        <p:spPr>
          <a:xfrm>
            <a:off x="1115616" y="4797152"/>
            <a:ext cx="2619375" cy="1743075"/>
          </a:xfrm>
          <a:prstGeom prst="rect">
            <a:avLst/>
          </a:prstGeom>
        </p:spPr>
      </p:pic>
      <p:pic>
        <p:nvPicPr>
          <p:cNvPr id="6" name="Picture 5" descr="COL2.jpg"/>
          <p:cNvPicPr>
            <a:picLocks noChangeAspect="1"/>
          </p:cNvPicPr>
          <p:nvPr/>
        </p:nvPicPr>
        <p:blipFill>
          <a:blip r:embed="rId5" cstate="print"/>
          <a:stretch>
            <a:fillRect/>
          </a:stretch>
        </p:blipFill>
        <p:spPr>
          <a:xfrm>
            <a:off x="4664582" y="4869160"/>
            <a:ext cx="3075770" cy="1728192"/>
          </a:xfrm>
          <a:prstGeom prst="rect">
            <a:avLst/>
          </a:prstGeom>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Rotary.org – My Rotary</a:t>
            </a:r>
            <a:endParaRPr lang="en-CA" b="1" dirty="0"/>
          </a:p>
        </p:txBody>
      </p:sp>
      <p:sp>
        <p:nvSpPr>
          <p:cNvPr id="3" name="Content Placeholder 2"/>
          <p:cNvSpPr>
            <a:spLocks noGrp="1"/>
          </p:cNvSpPr>
          <p:nvPr>
            <p:ph idx="1"/>
          </p:nvPr>
        </p:nvSpPr>
        <p:spPr/>
        <p:txBody>
          <a:bodyPr/>
          <a:lstStyle/>
          <a:p>
            <a:pPr algn="ctr">
              <a:buNone/>
            </a:pPr>
            <a:r>
              <a:rPr lang="en-CA" dirty="0" smtClean="0"/>
              <a:t>Rotary Club Central</a:t>
            </a:r>
          </a:p>
          <a:p>
            <a:pPr algn="ctr"/>
            <a:endParaRPr lang="en-CA" sz="1200" dirty="0" smtClean="0"/>
          </a:p>
          <a:p>
            <a:pPr algn="ctr">
              <a:buNone/>
            </a:pPr>
            <a:r>
              <a:rPr lang="en-CA" dirty="0" smtClean="0"/>
              <a:t>Brand Center</a:t>
            </a:r>
          </a:p>
          <a:p>
            <a:pPr algn="ctr"/>
            <a:endParaRPr lang="en-CA" sz="1200" dirty="0" smtClean="0"/>
          </a:p>
          <a:p>
            <a:pPr algn="ctr">
              <a:buNone/>
            </a:pPr>
            <a:r>
              <a:rPr lang="en-CA" dirty="0" smtClean="0"/>
              <a:t>Rotary  Showcase</a:t>
            </a:r>
          </a:p>
          <a:p>
            <a:pPr algn="ctr"/>
            <a:endParaRPr lang="en-CA" sz="1200" dirty="0" smtClean="0"/>
          </a:p>
          <a:p>
            <a:pPr algn="ctr">
              <a:buNone/>
            </a:pPr>
            <a:r>
              <a:rPr lang="en-CA" dirty="0" smtClean="0"/>
              <a:t>Learning Center</a:t>
            </a:r>
          </a:p>
          <a:p>
            <a:pPr algn="ctr"/>
            <a:endParaRPr lang="en-CA" sz="1200" dirty="0" smtClean="0"/>
          </a:p>
          <a:p>
            <a:pPr algn="ctr">
              <a:buNone/>
            </a:pPr>
            <a:r>
              <a:rPr lang="en-CA" dirty="0" smtClean="0"/>
              <a:t>Discussion Groups</a:t>
            </a:r>
            <a:endParaRPr lang="en-CA"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mpower.jpeg"/>
          <p:cNvPicPr>
            <a:picLocks noGrp="1" noChangeAspect="1"/>
          </p:cNvPicPr>
          <p:nvPr>
            <p:ph idx="1"/>
          </p:nvPr>
        </p:nvPicPr>
        <p:blipFill>
          <a:blip r:embed="rId3" cstate="print"/>
          <a:stretch>
            <a:fillRect/>
          </a:stretch>
        </p:blipFill>
        <p:spPr>
          <a:xfrm>
            <a:off x="395536" y="4581128"/>
            <a:ext cx="3096981" cy="2160240"/>
          </a:xfrm>
        </p:spPr>
      </p:pic>
      <p:pic>
        <p:nvPicPr>
          <p:cNvPr id="5" name="Picture 4" descr="polio.jpeg"/>
          <p:cNvPicPr>
            <a:picLocks noChangeAspect="1"/>
          </p:cNvPicPr>
          <p:nvPr/>
        </p:nvPicPr>
        <p:blipFill>
          <a:blip r:embed="rId4" cstate="print"/>
          <a:stretch>
            <a:fillRect/>
          </a:stretch>
        </p:blipFill>
        <p:spPr>
          <a:xfrm>
            <a:off x="395536" y="332656"/>
            <a:ext cx="3312368" cy="2310479"/>
          </a:xfrm>
          <a:prstGeom prst="rect">
            <a:avLst/>
          </a:prstGeom>
        </p:spPr>
      </p:pic>
      <p:pic>
        <p:nvPicPr>
          <p:cNvPr id="6" name="Picture 5" descr="connect.jpeg"/>
          <p:cNvPicPr>
            <a:picLocks noChangeAspect="1"/>
          </p:cNvPicPr>
          <p:nvPr/>
        </p:nvPicPr>
        <p:blipFill>
          <a:blip r:embed="rId5" cstate="print"/>
          <a:stretch>
            <a:fillRect/>
          </a:stretch>
        </p:blipFill>
        <p:spPr>
          <a:xfrm>
            <a:off x="3707904" y="3789040"/>
            <a:ext cx="1871069" cy="2672957"/>
          </a:xfrm>
          <a:prstGeom prst="rect">
            <a:avLst/>
          </a:prstGeom>
        </p:spPr>
      </p:pic>
      <p:pic>
        <p:nvPicPr>
          <p:cNvPr id="7" name="Picture 6" descr="hunger.jpeg"/>
          <p:cNvPicPr>
            <a:picLocks noChangeAspect="1"/>
          </p:cNvPicPr>
          <p:nvPr/>
        </p:nvPicPr>
        <p:blipFill>
          <a:blip r:embed="rId6" cstate="print"/>
          <a:stretch>
            <a:fillRect/>
          </a:stretch>
        </p:blipFill>
        <p:spPr>
          <a:xfrm>
            <a:off x="1187624" y="2348880"/>
            <a:ext cx="1728192" cy="2468846"/>
          </a:xfrm>
          <a:prstGeom prst="rect">
            <a:avLst/>
          </a:prstGeom>
        </p:spPr>
      </p:pic>
      <p:pic>
        <p:nvPicPr>
          <p:cNvPr id="8" name="Picture 7" descr="lives.jpeg"/>
          <p:cNvPicPr>
            <a:picLocks noChangeAspect="1"/>
          </p:cNvPicPr>
          <p:nvPr/>
        </p:nvPicPr>
        <p:blipFill>
          <a:blip r:embed="rId7" cstate="print"/>
          <a:stretch>
            <a:fillRect/>
          </a:stretch>
        </p:blipFill>
        <p:spPr>
          <a:xfrm>
            <a:off x="3635896" y="1196752"/>
            <a:ext cx="1915413" cy="2736304"/>
          </a:xfrm>
          <a:prstGeom prst="rect">
            <a:avLst/>
          </a:prstGeom>
        </p:spPr>
      </p:pic>
      <p:pic>
        <p:nvPicPr>
          <p:cNvPr id="9" name="Picture 8" descr="peace.jpeg"/>
          <p:cNvPicPr>
            <a:picLocks noChangeAspect="1"/>
          </p:cNvPicPr>
          <p:nvPr/>
        </p:nvPicPr>
        <p:blipFill>
          <a:blip r:embed="rId8" cstate="print"/>
          <a:stretch>
            <a:fillRect/>
          </a:stretch>
        </p:blipFill>
        <p:spPr>
          <a:xfrm>
            <a:off x="6156176" y="2636912"/>
            <a:ext cx="1731764" cy="2473949"/>
          </a:xfrm>
          <a:prstGeom prst="rect">
            <a:avLst/>
          </a:prstGeom>
        </p:spPr>
      </p:pic>
      <p:pic>
        <p:nvPicPr>
          <p:cNvPr id="10" name="Picture 9" descr="transform.jpeg"/>
          <p:cNvPicPr>
            <a:picLocks noChangeAspect="1"/>
          </p:cNvPicPr>
          <p:nvPr/>
        </p:nvPicPr>
        <p:blipFill>
          <a:blip r:embed="rId9" cstate="print"/>
          <a:stretch>
            <a:fillRect/>
          </a:stretch>
        </p:blipFill>
        <p:spPr>
          <a:xfrm>
            <a:off x="5796136" y="4509120"/>
            <a:ext cx="2987824" cy="2250090"/>
          </a:xfrm>
          <a:prstGeom prst="rect">
            <a:avLst/>
          </a:prstGeom>
        </p:spPr>
      </p:pic>
      <p:pic>
        <p:nvPicPr>
          <p:cNvPr id="11" name="Picture 10" descr="learn.jpeg"/>
          <p:cNvPicPr>
            <a:picLocks noChangeAspect="1"/>
          </p:cNvPicPr>
          <p:nvPr/>
        </p:nvPicPr>
        <p:blipFill>
          <a:blip r:embed="rId10" cstate="print"/>
          <a:stretch>
            <a:fillRect/>
          </a:stretch>
        </p:blipFill>
        <p:spPr>
          <a:xfrm>
            <a:off x="5436098" y="332656"/>
            <a:ext cx="3346600" cy="25202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smtClean="0">
                <a:latin typeface="Calibri" pitchFamily="34" charset="0"/>
              </a:rPr>
              <a:t>The Four-Way Test </a:t>
            </a:r>
            <a:br>
              <a:rPr lang="en-CA" b="1" dirty="0" smtClean="0">
                <a:latin typeface="Calibri" pitchFamily="34" charset="0"/>
              </a:rPr>
            </a:br>
            <a:endParaRPr lang="en-CA" dirty="0">
              <a:latin typeface="Calibri" pitchFamily="34" charset="0"/>
            </a:endParaRPr>
          </a:p>
        </p:txBody>
      </p:sp>
      <p:sp>
        <p:nvSpPr>
          <p:cNvPr id="3" name="Content Placeholder 2"/>
          <p:cNvSpPr>
            <a:spLocks noGrp="1"/>
          </p:cNvSpPr>
          <p:nvPr>
            <p:ph idx="1"/>
          </p:nvPr>
        </p:nvSpPr>
        <p:spPr>
          <a:xfrm>
            <a:off x="214282" y="1214422"/>
            <a:ext cx="8715436" cy="5357850"/>
          </a:xfrm>
        </p:spPr>
        <p:txBody>
          <a:bodyPr>
            <a:normAutofit fontScale="92500" lnSpcReduction="10000"/>
          </a:bodyPr>
          <a:lstStyle/>
          <a:p>
            <a:pPr>
              <a:buNone/>
            </a:pPr>
            <a:r>
              <a:rPr lang="en-CA" dirty="0" smtClean="0"/>
              <a:t> </a:t>
            </a:r>
          </a:p>
          <a:p>
            <a:pPr>
              <a:buNone/>
            </a:pPr>
            <a:r>
              <a:rPr lang="en-CA" dirty="0" smtClean="0"/>
              <a:t>Of the things we think, say or do </a:t>
            </a:r>
          </a:p>
          <a:p>
            <a:endParaRPr lang="en-CA" dirty="0" smtClean="0"/>
          </a:p>
          <a:p>
            <a:r>
              <a:rPr lang="en-CA" dirty="0" smtClean="0"/>
              <a:t>Is it the </a:t>
            </a:r>
            <a:r>
              <a:rPr lang="en-CA" b="1" dirty="0" smtClean="0"/>
              <a:t>TRUTH</a:t>
            </a:r>
            <a:r>
              <a:rPr lang="en-CA" dirty="0" smtClean="0"/>
              <a:t>? </a:t>
            </a:r>
          </a:p>
          <a:p>
            <a:endParaRPr lang="en-CA" dirty="0" smtClean="0"/>
          </a:p>
          <a:p>
            <a:r>
              <a:rPr lang="en-CA" dirty="0" smtClean="0"/>
              <a:t>Is it </a:t>
            </a:r>
            <a:r>
              <a:rPr lang="en-CA" b="1" dirty="0" smtClean="0"/>
              <a:t>FAIR </a:t>
            </a:r>
            <a:r>
              <a:rPr lang="en-CA" dirty="0" smtClean="0"/>
              <a:t>to all concerned? </a:t>
            </a:r>
          </a:p>
          <a:p>
            <a:endParaRPr lang="en-CA" dirty="0" smtClean="0"/>
          </a:p>
          <a:p>
            <a:r>
              <a:rPr lang="en-CA" dirty="0" smtClean="0"/>
              <a:t>Will it build </a:t>
            </a:r>
            <a:r>
              <a:rPr lang="en-CA" b="1" dirty="0" smtClean="0"/>
              <a:t>GOODWILL</a:t>
            </a:r>
            <a:r>
              <a:rPr lang="en-CA" dirty="0" smtClean="0"/>
              <a:t> and </a:t>
            </a:r>
            <a:r>
              <a:rPr lang="en-CA" b="1" dirty="0" smtClean="0"/>
              <a:t>BETTER FRIENDSHIPS</a:t>
            </a:r>
            <a:r>
              <a:rPr lang="en-CA" dirty="0" smtClean="0"/>
              <a:t>?</a:t>
            </a:r>
          </a:p>
          <a:p>
            <a:pPr>
              <a:buNone/>
            </a:pPr>
            <a:r>
              <a:rPr lang="en-CA" dirty="0" smtClean="0"/>
              <a:t> </a:t>
            </a:r>
          </a:p>
          <a:p>
            <a:r>
              <a:rPr lang="en-CA" dirty="0" smtClean="0"/>
              <a:t>Will it be </a:t>
            </a:r>
            <a:r>
              <a:rPr lang="en-CA" b="1" dirty="0" smtClean="0"/>
              <a:t>BENEFICIAL</a:t>
            </a:r>
            <a:r>
              <a:rPr lang="en-CA" dirty="0" smtClean="0"/>
              <a:t> to all concerned? </a:t>
            </a:r>
          </a:p>
          <a:p>
            <a:endParaRPr lang="en-CA" dirty="0"/>
          </a:p>
        </p:txBody>
      </p:sp>
      <p:pic>
        <p:nvPicPr>
          <p:cNvPr id="28674" name="Picture 2" descr="http://www.rotary.org/SiteCollectionImages/News/history_slider/big_doc/1943.jpg"/>
          <p:cNvPicPr>
            <a:picLocks noChangeAspect="1" noChangeArrowheads="1"/>
          </p:cNvPicPr>
          <p:nvPr/>
        </p:nvPicPr>
        <p:blipFill>
          <a:blip r:embed="rId3" cstate="print"/>
          <a:srcRect/>
          <a:stretch>
            <a:fillRect/>
          </a:stretch>
        </p:blipFill>
        <p:spPr bwMode="auto">
          <a:xfrm>
            <a:off x="6143636" y="1071546"/>
            <a:ext cx="2343150" cy="2905125"/>
          </a:xfrm>
          <a:prstGeom prst="rect">
            <a:avLst/>
          </a:prstGeom>
          <a:noFill/>
        </p:spPr>
      </p:pic>
      <p:sp>
        <p:nvSpPr>
          <p:cNvPr id="5" name="TextBox 4"/>
          <p:cNvSpPr txBox="1"/>
          <p:nvPr/>
        </p:nvSpPr>
        <p:spPr>
          <a:xfrm>
            <a:off x="6000760" y="4071942"/>
            <a:ext cx="2714644" cy="369332"/>
          </a:xfrm>
          <a:prstGeom prst="rect">
            <a:avLst/>
          </a:prstGeom>
          <a:noFill/>
        </p:spPr>
        <p:txBody>
          <a:bodyPr wrap="square" rtlCol="0">
            <a:spAutoFit/>
          </a:bodyPr>
          <a:lstStyle/>
          <a:p>
            <a:pPr algn="ctr"/>
            <a:r>
              <a:rPr lang="en-CA" dirty="0" smtClean="0"/>
              <a:t>Herbert Taylor</a:t>
            </a:r>
            <a:endParaRPr lang="en-CA"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75656" y="5929331"/>
            <a:ext cx="6739682" cy="461665"/>
          </a:xfrm>
          <a:prstGeom prst="rect">
            <a:avLst/>
          </a:prstGeom>
          <a:noFill/>
        </p:spPr>
        <p:txBody>
          <a:bodyPr wrap="square" rtlCol="0">
            <a:spAutoFit/>
          </a:bodyPr>
          <a:lstStyle/>
          <a:p>
            <a:pPr algn="ctr"/>
            <a:r>
              <a:rPr lang="en-CA" sz="2400" dirty="0" smtClean="0"/>
              <a:t>4 Countries – 2 Languages</a:t>
            </a:r>
            <a:endParaRPr lang="en-CA" sz="2400" dirty="0"/>
          </a:p>
        </p:txBody>
      </p:sp>
      <p:pic>
        <p:nvPicPr>
          <p:cNvPr id="7" name="Content Placeholder 6" descr="zone 28.jpg"/>
          <p:cNvPicPr>
            <a:picLocks noGrp="1" noChangeAspect="1"/>
          </p:cNvPicPr>
          <p:nvPr>
            <p:ph idx="1"/>
          </p:nvPr>
        </p:nvPicPr>
        <p:blipFill>
          <a:blip r:embed="rId3" cstate="print"/>
          <a:stretch>
            <a:fillRect/>
          </a:stretch>
        </p:blipFill>
        <p:spPr>
          <a:xfrm>
            <a:off x="1403648" y="548680"/>
            <a:ext cx="6852518" cy="5389925"/>
          </a:xfrm>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District 7010</a:t>
            </a:r>
            <a:endParaRPr lang="en-CA" b="1" dirty="0"/>
          </a:p>
        </p:txBody>
      </p:sp>
      <p:sp>
        <p:nvSpPr>
          <p:cNvPr id="7" name="TextBox 6"/>
          <p:cNvSpPr txBox="1"/>
          <p:nvPr/>
        </p:nvSpPr>
        <p:spPr>
          <a:xfrm>
            <a:off x="357158" y="2143116"/>
            <a:ext cx="5429288" cy="2554545"/>
          </a:xfrm>
          <a:prstGeom prst="rect">
            <a:avLst/>
          </a:prstGeom>
          <a:noFill/>
        </p:spPr>
        <p:txBody>
          <a:bodyPr wrap="square" rtlCol="0">
            <a:spAutoFit/>
          </a:bodyPr>
          <a:lstStyle/>
          <a:p>
            <a:r>
              <a:rPr lang="en-CA" sz="3200" dirty="0" smtClean="0"/>
              <a:t>District administration includes:</a:t>
            </a:r>
          </a:p>
          <a:p>
            <a:endParaRPr lang="en-CA" sz="3200" dirty="0" smtClean="0"/>
          </a:p>
          <a:p>
            <a:pPr>
              <a:buFont typeface="Arial" pitchFamily="34" charset="0"/>
              <a:buChar char="•"/>
            </a:pPr>
            <a:r>
              <a:rPr lang="en-CA" sz="3200" dirty="0" smtClean="0"/>
              <a:t>  Assistant Governors</a:t>
            </a:r>
          </a:p>
          <a:p>
            <a:pPr>
              <a:buFont typeface="Arial" pitchFamily="34" charset="0"/>
              <a:buChar char="•"/>
            </a:pPr>
            <a:r>
              <a:rPr lang="en-CA" sz="3200" dirty="0" smtClean="0"/>
              <a:t>  Committees</a:t>
            </a:r>
          </a:p>
          <a:p>
            <a:pPr>
              <a:buFont typeface="Arial" pitchFamily="34" charset="0"/>
              <a:buChar char="•"/>
            </a:pPr>
            <a:endParaRPr lang="en-CA" sz="3200" dirty="0"/>
          </a:p>
        </p:txBody>
      </p:sp>
      <p:sp>
        <p:nvSpPr>
          <p:cNvPr id="6" name="TextBox 5"/>
          <p:cNvSpPr txBox="1"/>
          <p:nvPr/>
        </p:nvSpPr>
        <p:spPr>
          <a:xfrm>
            <a:off x="3131840" y="4929199"/>
            <a:ext cx="5583564" cy="1384995"/>
          </a:xfrm>
          <a:prstGeom prst="rect">
            <a:avLst/>
          </a:prstGeom>
          <a:noFill/>
        </p:spPr>
        <p:txBody>
          <a:bodyPr wrap="square" rtlCol="0">
            <a:spAutoFit/>
          </a:bodyPr>
          <a:lstStyle/>
          <a:p>
            <a:pPr algn="ctr"/>
            <a:r>
              <a:rPr lang="en-CA" sz="2800" dirty="0" smtClean="0"/>
              <a:t>Rotary Weekend</a:t>
            </a:r>
          </a:p>
          <a:p>
            <a:pPr algn="ctr"/>
            <a:r>
              <a:rPr lang="en-CA" sz="2800" dirty="0" smtClean="0"/>
              <a:t>Rotary 101</a:t>
            </a:r>
          </a:p>
          <a:p>
            <a:pPr algn="ctr"/>
            <a:r>
              <a:rPr lang="en-CA" sz="2800" dirty="0" smtClean="0"/>
              <a:t>Rotary Leadership Institute</a:t>
            </a:r>
            <a:endParaRPr lang="en-CA" sz="2800" dirty="0"/>
          </a:p>
        </p:txBody>
      </p:sp>
      <p:pic>
        <p:nvPicPr>
          <p:cNvPr id="151556" name="Picture 4" descr="https://clubrunner.blob.core.windows.net/00000050040/Images/Bill%60s%20Pics/Rotary-7010-Logo_High-Res-copy.png"/>
          <p:cNvPicPr>
            <a:picLocks noChangeAspect="1" noChangeArrowheads="1"/>
          </p:cNvPicPr>
          <p:nvPr/>
        </p:nvPicPr>
        <p:blipFill>
          <a:blip r:embed="rId3" cstate="print"/>
          <a:srcRect/>
          <a:stretch>
            <a:fillRect/>
          </a:stretch>
        </p:blipFill>
        <p:spPr bwMode="auto">
          <a:xfrm>
            <a:off x="6084168" y="1700808"/>
            <a:ext cx="2678674" cy="2561482"/>
          </a:xfrm>
          <a:prstGeom prst="rect">
            <a:avLst/>
          </a:prstGeom>
          <a:noFill/>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2020 -2021 District Governor</a:t>
            </a:r>
            <a:endParaRPr lang="en-CA" b="1" dirty="0"/>
          </a:p>
        </p:txBody>
      </p:sp>
      <p:sp>
        <p:nvSpPr>
          <p:cNvPr id="6" name="TextBox 5"/>
          <p:cNvSpPr txBox="1"/>
          <p:nvPr/>
        </p:nvSpPr>
        <p:spPr>
          <a:xfrm>
            <a:off x="899592" y="5589240"/>
            <a:ext cx="7920880" cy="1200329"/>
          </a:xfrm>
          <a:prstGeom prst="rect">
            <a:avLst/>
          </a:prstGeom>
          <a:noFill/>
        </p:spPr>
        <p:txBody>
          <a:bodyPr wrap="square" rtlCol="0">
            <a:spAutoFit/>
          </a:bodyPr>
          <a:lstStyle/>
          <a:p>
            <a:pPr algn="ctr"/>
            <a:r>
              <a:rPr lang="en-CA" sz="3600" dirty="0" smtClean="0"/>
              <a:t>Lynne Chant</a:t>
            </a:r>
          </a:p>
          <a:p>
            <a:pPr algn="ctr"/>
            <a:r>
              <a:rPr lang="en-CA" sz="3600" dirty="0" smtClean="0"/>
              <a:t>Rotary Club of Peterborough-Kawartha </a:t>
            </a:r>
            <a:endParaRPr lang="en-CA" sz="3600" dirty="0"/>
          </a:p>
        </p:txBody>
      </p:sp>
      <p:pic>
        <p:nvPicPr>
          <p:cNvPr id="9" name="Content Placeholder 8" descr="DG-Lynne-and-Bill.jpeg"/>
          <p:cNvPicPr>
            <a:picLocks noGrp="1" noChangeAspect="1"/>
          </p:cNvPicPr>
          <p:nvPr>
            <p:ph idx="1"/>
          </p:nvPr>
        </p:nvPicPr>
        <p:blipFill>
          <a:blip r:embed="rId3" cstate="print"/>
          <a:stretch>
            <a:fillRect/>
          </a:stretch>
        </p:blipFill>
        <p:spPr>
          <a:xfrm>
            <a:off x="2339752" y="1556792"/>
            <a:ext cx="4449774" cy="3800519"/>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CA" b="1" dirty="0" smtClean="0"/>
              <a:t>District 7010</a:t>
            </a:r>
            <a:endParaRPr lang="en-CA" b="1" dirty="0"/>
          </a:p>
        </p:txBody>
      </p:sp>
      <p:pic>
        <p:nvPicPr>
          <p:cNvPr id="5" name="Picture 14" descr="D7010-club-map"/>
          <p:cNvPicPr>
            <a:picLocks noChangeAspect="1" noChangeArrowheads="1"/>
          </p:cNvPicPr>
          <p:nvPr/>
        </p:nvPicPr>
        <p:blipFill>
          <a:blip r:embed="rId3" cstate="print"/>
          <a:srcRect/>
          <a:stretch>
            <a:fillRect/>
          </a:stretch>
        </p:blipFill>
        <p:spPr bwMode="auto">
          <a:xfrm>
            <a:off x="2571736" y="1142984"/>
            <a:ext cx="3571868" cy="5193695"/>
          </a:xfrm>
          <a:prstGeom prst="rect">
            <a:avLst/>
          </a:prstGeom>
          <a:noFill/>
          <a:ln>
            <a:miter lim="800000"/>
            <a:headEnd/>
            <a:tailEnd/>
          </a:ln>
        </p:spPr>
      </p:pic>
      <p:sp>
        <p:nvSpPr>
          <p:cNvPr id="9" name="Rectangle 8"/>
          <p:cNvSpPr/>
          <p:nvPr/>
        </p:nvSpPr>
        <p:spPr>
          <a:xfrm>
            <a:off x="6143636" y="2857496"/>
            <a:ext cx="3000364" cy="3477875"/>
          </a:xfrm>
          <a:prstGeom prst="rect">
            <a:avLst/>
          </a:prstGeom>
        </p:spPr>
        <p:txBody>
          <a:bodyPr wrap="square">
            <a:spAutoFit/>
          </a:bodyPr>
          <a:lstStyle/>
          <a:p>
            <a:pPr marL="342900" indent="-342900" algn="ctr"/>
            <a:endParaRPr lang="en-CA" sz="4400" dirty="0" smtClean="0"/>
          </a:p>
          <a:p>
            <a:pPr marL="342900" indent="-342900" algn="ctr"/>
            <a:endParaRPr lang="en-CA" sz="4400" dirty="0" smtClean="0"/>
          </a:p>
          <a:p>
            <a:pPr marL="342900" indent="-342900" algn="ctr"/>
            <a:r>
              <a:rPr lang="en-CA" sz="4400" dirty="0" smtClean="0"/>
              <a:t>1450</a:t>
            </a:r>
          </a:p>
          <a:p>
            <a:pPr marL="342900" indent="-342900" algn="ctr"/>
            <a:r>
              <a:rPr lang="en-CA" sz="4400" dirty="0" smtClean="0"/>
              <a:t>Active</a:t>
            </a:r>
          </a:p>
          <a:p>
            <a:pPr marL="342900" indent="-342900" algn="ctr"/>
            <a:r>
              <a:rPr lang="en-CA" sz="4400" dirty="0" smtClean="0"/>
              <a:t>Rotarians </a:t>
            </a:r>
            <a:endParaRPr lang="en-CA" sz="4400" dirty="0"/>
          </a:p>
        </p:txBody>
      </p:sp>
      <p:sp>
        <p:nvSpPr>
          <p:cNvPr id="10" name="TextBox 9"/>
          <p:cNvSpPr txBox="1"/>
          <p:nvPr/>
        </p:nvSpPr>
        <p:spPr>
          <a:xfrm>
            <a:off x="285720" y="1839574"/>
            <a:ext cx="2000264" cy="1446550"/>
          </a:xfrm>
          <a:prstGeom prst="rect">
            <a:avLst/>
          </a:prstGeom>
          <a:noFill/>
        </p:spPr>
        <p:txBody>
          <a:bodyPr wrap="square" rtlCol="0">
            <a:spAutoFit/>
          </a:bodyPr>
          <a:lstStyle/>
          <a:p>
            <a:pPr algn="ctr"/>
            <a:r>
              <a:rPr lang="en-CA" sz="4400" dirty="0" smtClean="0"/>
              <a:t>40 Clubs</a:t>
            </a:r>
            <a:endParaRPr lang="en-CA" sz="4400"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Calibri" pitchFamily="34" charset="0"/>
              </a:rPr>
              <a:t>Clubs</a:t>
            </a:r>
            <a:endParaRPr lang="en-CA" b="1" dirty="0">
              <a:latin typeface="Calibri" pitchFamily="34" charset="0"/>
            </a:endParaRPr>
          </a:p>
        </p:txBody>
      </p:sp>
      <p:sp>
        <p:nvSpPr>
          <p:cNvPr id="3" name="Content Placeholder 2"/>
          <p:cNvSpPr>
            <a:spLocks noGrp="1"/>
          </p:cNvSpPr>
          <p:nvPr>
            <p:ph idx="1"/>
          </p:nvPr>
        </p:nvSpPr>
        <p:spPr>
          <a:xfrm>
            <a:off x="285720" y="1500174"/>
            <a:ext cx="8429684" cy="4625989"/>
          </a:xfrm>
        </p:spPr>
        <p:txBody>
          <a:bodyPr>
            <a:normAutofit/>
          </a:bodyPr>
          <a:lstStyle/>
          <a:p>
            <a:pPr algn="ctr">
              <a:buNone/>
            </a:pPr>
            <a:r>
              <a:rPr lang="en-CA" dirty="0" smtClean="0"/>
              <a:t>We are members of a Rotary Club </a:t>
            </a:r>
          </a:p>
          <a:p>
            <a:pPr algn="ctr">
              <a:buNone/>
            </a:pPr>
            <a:endParaRPr lang="en-CA" sz="1200" dirty="0" smtClean="0"/>
          </a:p>
          <a:p>
            <a:pPr algn="ctr">
              <a:buNone/>
            </a:pPr>
            <a:r>
              <a:rPr lang="en-CA" dirty="0" smtClean="0"/>
              <a:t>Belong to Rotary International</a:t>
            </a:r>
          </a:p>
          <a:p>
            <a:pPr algn="ctr">
              <a:buNone/>
            </a:pPr>
            <a:r>
              <a:rPr lang="en-CA" sz="1200" dirty="0" smtClean="0"/>
              <a:t> </a:t>
            </a:r>
          </a:p>
          <a:p>
            <a:pPr algn="ctr">
              <a:buNone/>
            </a:pPr>
            <a:r>
              <a:rPr lang="en-CA" dirty="0" smtClean="0"/>
              <a:t>RI constitution and bylaws</a:t>
            </a:r>
          </a:p>
          <a:p>
            <a:endParaRPr lang="en-CA" dirty="0" smtClean="0"/>
          </a:p>
          <a:p>
            <a:pPr>
              <a:buNone/>
            </a:pPr>
            <a:endParaRPr lang="en-CA" dirty="0" smtClean="0"/>
          </a:p>
          <a:p>
            <a:endParaRPr lang="en-CA" dirty="0"/>
          </a:p>
        </p:txBody>
      </p:sp>
      <p:pic>
        <p:nvPicPr>
          <p:cNvPr id="4" name="Picture 3" descr="Mikes-truck-0.jpg"/>
          <p:cNvPicPr>
            <a:picLocks noChangeAspect="1"/>
          </p:cNvPicPr>
          <p:nvPr/>
        </p:nvPicPr>
        <p:blipFill>
          <a:blip r:embed="rId3" cstate="print"/>
          <a:stretch>
            <a:fillRect/>
          </a:stretch>
        </p:blipFill>
        <p:spPr>
          <a:xfrm>
            <a:off x="5364088" y="4383106"/>
            <a:ext cx="2952328" cy="2214246"/>
          </a:xfrm>
          <a:prstGeom prst="rect">
            <a:avLst/>
          </a:prstGeom>
        </p:spPr>
      </p:pic>
      <p:pic>
        <p:nvPicPr>
          <p:cNvPr id="6" name="Picture 5" descr="membership2.jpg"/>
          <p:cNvPicPr>
            <a:picLocks noChangeAspect="1"/>
          </p:cNvPicPr>
          <p:nvPr/>
        </p:nvPicPr>
        <p:blipFill>
          <a:blip r:embed="rId4" cstate="print"/>
          <a:stretch>
            <a:fillRect/>
          </a:stretch>
        </p:blipFill>
        <p:spPr>
          <a:xfrm>
            <a:off x="827584" y="4437112"/>
            <a:ext cx="3600400" cy="2016224"/>
          </a:xfrm>
          <a:prstGeom prst="rect">
            <a:avLst/>
          </a:prstGeo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Motto	</a:t>
            </a:r>
            <a:endParaRPr lang="en-CA" b="1" dirty="0"/>
          </a:p>
        </p:txBody>
      </p:sp>
      <p:pic>
        <p:nvPicPr>
          <p:cNvPr id="182274" name="Picture 2" descr="RCSS ::Theme"/>
          <p:cNvPicPr>
            <a:picLocks noChangeAspect="1" noChangeArrowheads="1"/>
          </p:cNvPicPr>
          <p:nvPr/>
        </p:nvPicPr>
        <p:blipFill>
          <a:blip r:embed="rId3" cstate="print"/>
          <a:srcRect/>
          <a:stretch>
            <a:fillRect/>
          </a:stretch>
        </p:blipFill>
        <p:spPr bwMode="auto">
          <a:xfrm>
            <a:off x="286363" y="1700808"/>
            <a:ext cx="8606117" cy="4104456"/>
          </a:xfrm>
          <a:prstGeom prst="rect">
            <a:avLst/>
          </a:prstGeom>
          <a:noFill/>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smtClean="0"/>
              <a:t>Benefits and Responsibilities of  Membership</a:t>
            </a:r>
            <a:endParaRPr lang="en-CA" b="1" dirty="0"/>
          </a:p>
        </p:txBody>
      </p:sp>
      <p:sp>
        <p:nvSpPr>
          <p:cNvPr id="3" name="Content Placeholder 2"/>
          <p:cNvSpPr>
            <a:spLocks noGrp="1"/>
          </p:cNvSpPr>
          <p:nvPr>
            <p:ph idx="1"/>
          </p:nvPr>
        </p:nvSpPr>
        <p:spPr>
          <a:xfrm>
            <a:off x="214282" y="2000240"/>
            <a:ext cx="8786874" cy="4572032"/>
          </a:xfrm>
        </p:spPr>
        <p:txBody>
          <a:bodyPr>
            <a:normAutofit/>
          </a:bodyPr>
          <a:lstStyle/>
          <a:p>
            <a:pPr algn="ctr">
              <a:buNone/>
            </a:pPr>
            <a:r>
              <a:rPr lang="en-CA" dirty="0" smtClean="0"/>
              <a:t>Active - Honourary</a:t>
            </a:r>
          </a:p>
          <a:p>
            <a:pPr algn="ctr">
              <a:buNone/>
            </a:pPr>
            <a:endParaRPr lang="en-CA" dirty="0" smtClean="0"/>
          </a:p>
          <a:p>
            <a:pPr algn="ctr">
              <a:buNone/>
            </a:pPr>
            <a:r>
              <a:rPr lang="en-CA" dirty="0" smtClean="0"/>
              <a:t>Fellowship</a:t>
            </a:r>
          </a:p>
          <a:p>
            <a:pPr algn="ctr">
              <a:buNone/>
            </a:pPr>
            <a:endParaRPr lang="en-CA" dirty="0" smtClean="0"/>
          </a:p>
          <a:p>
            <a:pPr algn="ctr">
              <a:buNone/>
            </a:pPr>
            <a:r>
              <a:rPr lang="en-CA" dirty="0" smtClean="0"/>
              <a:t>Service</a:t>
            </a:r>
          </a:p>
          <a:p>
            <a:pPr algn="ctr"/>
            <a:endParaRPr lang="en-CA" dirty="0" smtClean="0"/>
          </a:p>
          <a:p>
            <a:pPr algn="ctr">
              <a:buNone/>
            </a:pPr>
            <a:r>
              <a:rPr lang="en-CA" dirty="0" smtClean="0"/>
              <a:t>Membership recruitment and engagement</a:t>
            </a:r>
          </a:p>
          <a:p>
            <a:pPr algn="ctr"/>
            <a:endParaRPr lang="en-CA" dirty="0" smtClean="0"/>
          </a:p>
          <a:p>
            <a:pPr algn="ctr">
              <a:buNone/>
            </a:pPr>
            <a:endParaRPr lang="en-CA" dirty="0" smtClean="0"/>
          </a:p>
        </p:txBody>
      </p:sp>
      <p:pic>
        <p:nvPicPr>
          <p:cNvPr id="6" name="Picture 5" descr="membership.jpg"/>
          <p:cNvPicPr>
            <a:picLocks noChangeAspect="1"/>
          </p:cNvPicPr>
          <p:nvPr/>
        </p:nvPicPr>
        <p:blipFill>
          <a:blip r:embed="rId3" cstate="print"/>
          <a:stretch>
            <a:fillRect/>
          </a:stretch>
        </p:blipFill>
        <p:spPr>
          <a:xfrm>
            <a:off x="6228184" y="2924944"/>
            <a:ext cx="2610991" cy="1955723"/>
          </a:xfrm>
          <a:prstGeom prst="rect">
            <a:avLst/>
          </a:prstGeom>
        </p:spPr>
      </p:pic>
      <p:sp>
        <p:nvSpPr>
          <p:cNvPr id="145410" name="AutoShape 2" descr="Membership | Rotary Club of London Ea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pic>
        <p:nvPicPr>
          <p:cNvPr id="7" name="Picture 6" descr="membership1.jpg"/>
          <p:cNvPicPr>
            <a:picLocks noChangeAspect="1"/>
          </p:cNvPicPr>
          <p:nvPr/>
        </p:nvPicPr>
        <p:blipFill>
          <a:blip r:embed="rId4" cstate="print"/>
          <a:stretch>
            <a:fillRect/>
          </a:stretch>
        </p:blipFill>
        <p:spPr>
          <a:xfrm>
            <a:off x="404368" y="2852936"/>
            <a:ext cx="2906959" cy="1728192"/>
          </a:xfrm>
          <a:prstGeom prst="rect">
            <a:avLst/>
          </a:prstGeom>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Club Flexibility</a:t>
            </a:r>
            <a:endParaRPr lang="en-CA" b="1" dirty="0"/>
          </a:p>
        </p:txBody>
      </p:sp>
      <p:sp>
        <p:nvSpPr>
          <p:cNvPr id="3" name="Content Placeholder 2"/>
          <p:cNvSpPr>
            <a:spLocks noGrp="1"/>
          </p:cNvSpPr>
          <p:nvPr>
            <p:ph idx="1"/>
          </p:nvPr>
        </p:nvSpPr>
        <p:spPr/>
        <p:txBody>
          <a:bodyPr>
            <a:normAutofit/>
          </a:bodyPr>
          <a:lstStyle/>
          <a:p>
            <a:pPr algn="ctr">
              <a:buNone/>
            </a:pPr>
            <a:r>
              <a:rPr lang="en-CA" dirty="0" smtClean="0"/>
              <a:t>Change your meeting schedule</a:t>
            </a:r>
          </a:p>
          <a:p>
            <a:pPr algn="ctr"/>
            <a:endParaRPr lang="en-CA" sz="2000" dirty="0" smtClean="0"/>
          </a:p>
          <a:p>
            <a:pPr algn="ctr">
              <a:buNone/>
            </a:pPr>
            <a:r>
              <a:rPr lang="en-CA" dirty="0" smtClean="0"/>
              <a:t>Vary your meeting format</a:t>
            </a:r>
          </a:p>
          <a:p>
            <a:pPr algn="ctr"/>
            <a:endParaRPr lang="en-CA" sz="2000" dirty="0" smtClean="0"/>
          </a:p>
          <a:p>
            <a:pPr algn="ctr">
              <a:buNone/>
            </a:pPr>
            <a:r>
              <a:rPr lang="en-CA" dirty="0" smtClean="0"/>
              <a:t>Relax your attendance requirements</a:t>
            </a:r>
          </a:p>
          <a:p>
            <a:pPr algn="ctr"/>
            <a:endParaRPr lang="en-CA" sz="2000" dirty="0" smtClean="0"/>
          </a:p>
          <a:p>
            <a:pPr algn="ctr">
              <a:buNone/>
            </a:pPr>
            <a:r>
              <a:rPr lang="en-CA" dirty="0" smtClean="0"/>
              <a:t>Offer multiple membership types</a:t>
            </a:r>
          </a:p>
          <a:p>
            <a:pPr algn="ctr"/>
            <a:endParaRPr lang="en-CA" sz="2000" dirty="0" smtClean="0"/>
          </a:p>
          <a:p>
            <a:pPr algn="ctr">
              <a:buNone/>
            </a:pPr>
            <a:r>
              <a:rPr lang="en-CA" dirty="0" smtClean="0"/>
              <a:t>Invite Rotaractors to join your club</a:t>
            </a:r>
            <a:endParaRPr lang="en-CA"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Classification Principle</a:t>
            </a:r>
            <a:endParaRPr lang="en-CA" b="1" dirty="0"/>
          </a:p>
        </p:txBody>
      </p:sp>
      <p:pic>
        <p:nvPicPr>
          <p:cNvPr id="5" name="Picture 4" descr="vocation.jpg"/>
          <p:cNvPicPr>
            <a:picLocks noChangeAspect="1"/>
          </p:cNvPicPr>
          <p:nvPr/>
        </p:nvPicPr>
        <p:blipFill>
          <a:blip r:embed="rId3" cstate="print"/>
          <a:stretch>
            <a:fillRect/>
          </a:stretch>
        </p:blipFill>
        <p:spPr>
          <a:xfrm>
            <a:off x="1043608" y="1268760"/>
            <a:ext cx="7200800" cy="5393649"/>
          </a:xfrm>
          <a:prstGeom prst="rect">
            <a:avLst/>
          </a:prstGeom>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1612"/>
            <a:ext cx="9144000" cy="4089636"/>
          </a:xfrm>
        </p:spPr>
        <p:txBody>
          <a:bodyPr>
            <a:normAutofit/>
          </a:bodyPr>
          <a:lstStyle/>
          <a:p>
            <a:endParaRPr lang="en-CA" b="1" dirty="0" smtClean="0"/>
          </a:p>
          <a:p>
            <a:pPr algn="ctr">
              <a:buNone/>
            </a:pPr>
            <a:r>
              <a:rPr lang="en-CA" sz="14400" dirty="0" smtClean="0"/>
              <a:t>  </a:t>
            </a:r>
          </a:p>
          <a:p>
            <a:endParaRPr lang="en-CA" dirty="0"/>
          </a:p>
          <a:p>
            <a:endParaRPr lang="en-CA" dirty="0" smtClean="0"/>
          </a:p>
          <a:p>
            <a:endParaRPr lang="en-CA" dirty="0"/>
          </a:p>
        </p:txBody>
      </p:sp>
      <p:sp>
        <p:nvSpPr>
          <p:cNvPr id="6" name="TextBox 5"/>
          <p:cNvSpPr txBox="1"/>
          <p:nvPr/>
        </p:nvSpPr>
        <p:spPr>
          <a:xfrm>
            <a:off x="1619672" y="620688"/>
            <a:ext cx="5400600" cy="769441"/>
          </a:xfrm>
          <a:prstGeom prst="rect">
            <a:avLst/>
          </a:prstGeom>
          <a:noFill/>
        </p:spPr>
        <p:txBody>
          <a:bodyPr wrap="square" rtlCol="0">
            <a:spAutoFit/>
          </a:bodyPr>
          <a:lstStyle/>
          <a:p>
            <a:pPr algn="ctr"/>
            <a:r>
              <a:rPr lang="en-CA" sz="4400" b="1" dirty="0" smtClean="0"/>
              <a:t>Avenues of Service</a:t>
            </a:r>
            <a:endParaRPr lang="en-CA" sz="4400" b="1" dirty="0"/>
          </a:p>
        </p:txBody>
      </p:sp>
      <p:sp>
        <p:nvSpPr>
          <p:cNvPr id="7" name="TextBox 6"/>
          <p:cNvSpPr txBox="1"/>
          <p:nvPr/>
        </p:nvSpPr>
        <p:spPr>
          <a:xfrm>
            <a:off x="323528" y="1772816"/>
            <a:ext cx="8820472" cy="2554545"/>
          </a:xfrm>
          <a:prstGeom prst="rect">
            <a:avLst/>
          </a:prstGeom>
          <a:noFill/>
        </p:spPr>
        <p:txBody>
          <a:bodyPr wrap="square" rtlCol="0">
            <a:spAutoFit/>
          </a:bodyPr>
          <a:lstStyle/>
          <a:p>
            <a:pPr algn="ctr"/>
            <a:r>
              <a:rPr lang="en-CA" sz="3200" dirty="0" smtClean="0"/>
              <a:t>Club Service</a:t>
            </a:r>
          </a:p>
          <a:p>
            <a:pPr algn="ctr"/>
            <a:r>
              <a:rPr lang="en-CA" sz="3200" dirty="0" smtClean="0"/>
              <a:t>Vocational Service</a:t>
            </a:r>
          </a:p>
          <a:p>
            <a:pPr algn="ctr"/>
            <a:r>
              <a:rPr lang="en-CA" sz="3200" dirty="0" smtClean="0"/>
              <a:t>Community Service</a:t>
            </a:r>
          </a:p>
          <a:p>
            <a:pPr algn="ctr"/>
            <a:r>
              <a:rPr lang="en-CA" sz="3200" dirty="0" smtClean="0"/>
              <a:t>International Service</a:t>
            </a:r>
          </a:p>
          <a:p>
            <a:pPr algn="ctr"/>
            <a:r>
              <a:rPr lang="en-CA" sz="3200" dirty="0" smtClean="0"/>
              <a:t>Youth Service</a:t>
            </a:r>
            <a:endParaRPr lang="en-CA" sz="3200" dirty="0"/>
          </a:p>
        </p:txBody>
      </p:sp>
      <p:pic>
        <p:nvPicPr>
          <p:cNvPr id="10" name="Picture 9" descr="community.jpg"/>
          <p:cNvPicPr>
            <a:picLocks noChangeAspect="1"/>
          </p:cNvPicPr>
          <p:nvPr/>
        </p:nvPicPr>
        <p:blipFill>
          <a:blip r:embed="rId3" cstate="print"/>
          <a:stretch>
            <a:fillRect/>
          </a:stretch>
        </p:blipFill>
        <p:spPr>
          <a:xfrm>
            <a:off x="6300192" y="4149080"/>
            <a:ext cx="2476500" cy="1847850"/>
          </a:xfrm>
          <a:prstGeom prst="rect">
            <a:avLst/>
          </a:prstGeom>
        </p:spPr>
      </p:pic>
      <p:pic>
        <p:nvPicPr>
          <p:cNvPr id="11" name="Picture 10" descr="vocational.jpg"/>
          <p:cNvPicPr>
            <a:picLocks noChangeAspect="1"/>
          </p:cNvPicPr>
          <p:nvPr/>
        </p:nvPicPr>
        <p:blipFill>
          <a:blip r:embed="rId4" cstate="print"/>
          <a:stretch>
            <a:fillRect/>
          </a:stretch>
        </p:blipFill>
        <p:spPr>
          <a:xfrm>
            <a:off x="251520" y="3861048"/>
            <a:ext cx="2400300" cy="1905000"/>
          </a:xfrm>
          <a:prstGeom prst="rect">
            <a:avLst/>
          </a:prstGeom>
        </p:spPr>
      </p:pic>
      <p:pic>
        <p:nvPicPr>
          <p:cNvPr id="12" name="Picture 11" descr="club service.jpg"/>
          <p:cNvPicPr>
            <a:picLocks noChangeAspect="1"/>
          </p:cNvPicPr>
          <p:nvPr/>
        </p:nvPicPr>
        <p:blipFill>
          <a:blip r:embed="rId5" cstate="print"/>
          <a:stretch>
            <a:fillRect/>
          </a:stretch>
        </p:blipFill>
        <p:spPr>
          <a:xfrm>
            <a:off x="251520" y="1628800"/>
            <a:ext cx="2857500" cy="1600200"/>
          </a:xfrm>
          <a:prstGeom prst="rect">
            <a:avLst/>
          </a:prstGeom>
        </p:spPr>
      </p:pic>
      <p:pic>
        <p:nvPicPr>
          <p:cNvPr id="13" name="Picture 12" descr="communtiy.jpg"/>
          <p:cNvPicPr>
            <a:picLocks noChangeAspect="1"/>
          </p:cNvPicPr>
          <p:nvPr/>
        </p:nvPicPr>
        <p:blipFill>
          <a:blip r:embed="rId6" cstate="print"/>
          <a:stretch>
            <a:fillRect/>
          </a:stretch>
        </p:blipFill>
        <p:spPr>
          <a:xfrm>
            <a:off x="6732240" y="1556792"/>
            <a:ext cx="2019300" cy="2266950"/>
          </a:xfrm>
          <a:prstGeom prst="rect">
            <a:avLst/>
          </a:prstGeom>
        </p:spPr>
      </p:pic>
      <p:pic>
        <p:nvPicPr>
          <p:cNvPr id="14" name="Picture 13" descr="YEX.jpg"/>
          <p:cNvPicPr>
            <a:picLocks noChangeAspect="1"/>
          </p:cNvPicPr>
          <p:nvPr/>
        </p:nvPicPr>
        <p:blipFill>
          <a:blip r:embed="rId7" cstate="print"/>
          <a:stretch>
            <a:fillRect/>
          </a:stretch>
        </p:blipFill>
        <p:spPr>
          <a:xfrm>
            <a:off x="3419872" y="4797152"/>
            <a:ext cx="2412383" cy="1839292"/>
          </a:xfrm>
          <a:prstGeom prst="rect">
            <a:avLst/>
          </a:prstGeom>
        </p:spPr>
      </p:pic>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50"/>
            <a:ext cx="8229600" cy="1143000"/>
          </a:xfrm>
        </p:spPr>
        <p:txBody>
          <a:bodyPr>
            <a:noAutofit/>
          </a:bodyPr>
          <a:lstStyle/>
          <a:p>
            <a:r>
              <a:rPr lang="en-CA" b="1" dirty="0" smtClean="0"/>
              <a:t>Rotary International Programs</a:t>
            </a:r>
            <a:br>
              <a:rPr lang="en-CA" b="1" dirty="0" smtClean="0"/>
            </a:br>
            <a:endParaRPr lang="en-CA" dirty="0"/>
          </a:p>
        </p:txBody>
      </p:sp>
      <p:sp>
        <p:nvSpPr>
          <p:cNvPr id="3" name="Content Placeholder 2"/>
          <p:cNvSpPr>
            <a:spLocks noGrp="1"/>
          </p:cNvSpPr>
          <p:nvPr>
            <p:ph idx="1"/>
          </p:nvPr>
        </p:nvSpPr>
        <p:spPr>
          <a:xfrm>
            <a:off x="0" y="1714488"/>
            <a:ext cx="9144000" cy="857256"/>
          </a:xfrm>
        </p:spPr>
        <p:txBody>
          <a:bodyPr>
            <a:normAutofit fontScale="92500" lnSpcReduction="20000"/>
          </a:bodyPr>
          <a:lstStyle/>
          <a:p>
            <a:pPr>
              <a:buNone/>
            </a:pPr>
            <a:r>
              <a:rPr lang="en-CA" dirty="0" smtClean="0"/>
              <a:t>  </a:t>
            </a:r>
            <a:r>
              <a:rPr lang="en-CA" dirty="0" smtClean="0">
                <a:solidFill>
                  <a:srgbClr val="FFFF00"/>
                </a:solidFill>
              </a:rPr>
              <a:t/>
            </a:r>
            <a:br>
              <a:rPr lang="en-CA" dirty="0" smtClean="0">
                <a:solidFill>
                  <a:srgbClr val="FFFF00"/>
                </a:solidFill>
              </a:rPr>
            </a:br>
            <a:endParaRPr lang="en-CA" dirty="0" smtClean="0">
              <a:solidFill>
                <a:srgbClr val="FFFF00"/>
              </a:solidFill>
            </a:endParaRPr>
          </a:p>
          <a:p>
            <a:pPr algn="ctr">
              <a:buNone/>
            </a:pPr>
            <a:endParaRPr lang="en-CA" sz="12800" dirty="0" smtClean="0"/>
          </a:p>
          <a:p>
            <a:pPr algn="ctr"/>
            <a:endParaRPr lang="en-CA" sz="12800" dirty="0" smtClean="0"/>
          </a:p>
          <a:p>
            <a:pPr algn="ctr"/>
            <a:endParaRPr lang="en-CA" sz="12800" dirty="0" smtClean="0"/>
          </a:p>
          <a:p>
            <a:pPr algn="ctr"/>
            <a:endParaRPr lang="en-CA" sz="12800" dirty="0" smtClean="0"/>
          </a:p>
          <a:p>
            <a:pPr algn="ctr"/>
            <a:endParaRPr lang="en-CA" sz="7400" dirty="0" smtClean="0"/>
          </a:p>
          <a:p>
            <a:pPr algn="ctr"/>
            <a:endParaRPr lang="en-CA" sz="7400" dirty="0" smtClean="0"/>
          </a:p>
          <a:p>
            <a:pPr algn="ctr">
              <a:buNone/>
            </a:pPr>
            <a:endParaRPr lang="en-CA" sz="7400" dirty="0"/>
          </a:p>
        </p:txBody>
      </p:sp>
      <p:sp>
        <p:nvSpPr>
          <p:cNvPr id="4" name="TextBox 3"/>
          <p:cNvSpPr txBox="1"/>
          <p:nvPr/>
        </p:nvSpPr>
        <p:spPr>
          <a:xfrm>
            <a:off x="0" y="2132856"/>
            <a:ext cx="9144000" cy="584775"/>
          </a:xfrm>
          <a:prstGeom prst="rect">
            <a:avLst/>
          </a:prstGeom>
          <a:noFill/>
        </p:spPr>
        <p:txBody>
          <a:bodyPr wrap="square" rtlCol="0">
            <a:spAutoFit/>
          </a:bodyPr>
          <a:lstStyle/>
          <a:p>
            <a:pPr algn="ctr">
              <a:buNone/>
            </a:pPr>
            <a:r>
              <a:rPr lang="en-CA" sz="3200" dirty="0" smtClean="0"/>
              <a:t>        Interact - 12 – 18 years</a:t>
            </a:r>
          </a:p>
        </p:txBody>
      </p:sp>
      <p:sp>
        <p:nvSpPr>
          <p:cNvPr id="7" name="TextBox 6"/>
          <p:cNvSpPr txBox="1"/>
          <p:nvPr/>
        </p:nvSpPr>
        <p:spPr>
          <a:xfrm>
            <a:off x="0" y="3356993"/>
            <a:ext cx="9144000" cy="584775"/>
          </a:xfrm>
          <a:prstGeom prst="rect">
            <a:avLst/>
          </a:prstGeom>
          <a:noFill/>
        </p:spPr>
        <p:txBody>
          <a:bodyPr wrap="square" rtlCol="0">
            <a:spAutoFit/>
          </a:bodyPr>
          <a:lstStyle/>
          <a:p>
            <a:pPr algn="ctr">
              <a:buNone/>
            </a:pPr>
            <a:r>
              <a:rPr lang="en-CA" sz="3200" dirty="0" smtClean="0"/>
              <a:t>         Rotaract - 18 – 30 years </a:t>
            </a:r>
          </a:p>
        </p:txBody>
      </p:sp>
      <p:pic>
        <p:nvPicPr>
          <p:cNvPr id="12" name="Picture 11" descr="rotaract.gif"/>
          <p:cNvPicPr>
            <a:picLocks noChangeAspect="1"/>
          </p:cNvPicPr>
          <p:nvPr/>
        </p:nvPicPr>
        <p:blipFill>
          <a:blip r:embed="rId3" cstate="print"/>
          <a:stretch>
            <a:fillRect/>
          </a:stretch>
        </p:blipFill>
        <p:spPr>
          <a:xfrm>
            <a:off x="1763688" y="3284983"/>
            <a:ext cx="864096" cy="957043"/>
          </a:xfrm>
          <a:prstGeom prst="rect">
            <a:avLst/>
          </a:prstGeom>
        </p:spPr>
      </p:pic>
      <p:pic>
        <p:nvPicPr>
          <p:cNvPr id="99329" name="Picture 1" descr="C:\Users\Jo\Pictures\Rotaract.jpg"/>
          <p:cNvPicPr>
            <a:picLocks noChangeAspect="1" noChangeArrowheads="1"/>
          </p:cNvPicPr>
          <p:nvPr/>
        </p:nvPicPr>
        <p:blipFill>
          <a:blip r:embed="rId4" cstate="print"/>
          <a:srcRect/>
          <a:stretch>
            <a:fillRect/>
          </a:stretch>
        </p:blipFill>
        <p:spPr bwMode="auto">
          <a:xfrm>
            <a:off x="3275856" y="4437112"/>
            <a:ext cx="3108743" cy="2070471"/>
          </a:xfrm>
          <a:prstGeom prst="rect">
            <a:avLst/>
          </a:prstGeom>
          <a:noFill/>
        </p:spPr>
      </p:pic>
      <p:pic>
        <p:nvPicPr>
          <p:cNvPr id="11" name="Picture 10" descr="Interact.gif"/>
          <p:cNvPicPr>
            <a:picLocks noChangeAspect="1"/>
          </p:cNvPicPr>
          <p:nvPr/>
        </p:nvPicPr>
        <p:blipFill>
          <a:blip r:embed="rId5" cstate="print"/>
          <a:stretch>
            <a:fillRect/>
          </a:stretch>
        </p:blipFill>
        <p:spPr>
          <a:xfrm>
            <a:off x="1763688" y="2060848"/>
            <a:ext cx="824100" cy="824100"/>
          </a:xfrm>
          <a:prstGeom prst="rect">
            <a:avLst/>
          </a:prstGeom>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Rotary International Programs</a:t>
            </a:r>
            <a:endParaRPr lang="en-CA" b="1" dirty="0"/>
          </a:p>
        </p:txBody>
      </p:sp>
      <p:sp>
        <p:nvSpPr>
          <p:cNvPr id="3" name="Content Placeholder 2"/>
          <p:cNvSpPr>
            <a:spLocks noGrp="1"/>
          </p:cNvSpPr>
          <p:nvPr>
            <p:ph idx="1"/>
          </p:nvPr>
        </p:nvSpPr>
        <p:spPr>
          <a:xfrm>
            <a:off x="0" y="2285992"/>
            <a:ext cx="9144000" cy="1185858"/>
          </a:xfrm>
        </p:spPr>
        <p:txBody>
          <a:bodyPr/>
          <a:lstStyle/>
          <a:p>
            <a:pPr algn="ctr">
              <a:buNone/>
            </a:pPr>
            <a:r>
              <a:rPr lang="en-CA" dirty="0" smtClean="0"/>
              <a:t>Rotary Youth Leadership Awards (RYLA)</a:t>
            </a:r>
          </a:p>
          <a:p>
            <a:endParaRPr lang="en-CA" dirty="0"/>
          </a:p>
        </p:txBody>
      </p:sp>
      <p:sp>
        <p:nvSpPr>
          <p:cNvPr id="4" name="Rectangle 3"/>
          <p:cNvSpPr/>
          <p:nvPr/>
        </p:nvSpPr>
        <p:spPr>
          <a:xfrm>
            <a:off x="0" y="3571876"/>
            <a:ext cx="9144000" cy="584775"/>
          </a:xfrm>
          <a:prstGeom prst="rect">
            <a:avLst/>
          </a:prstGeom>
        </p:spPr>
        <p:txBody>
          <a:bodyPr wrap="square">
            <a:spAutoFit/>
          </a:bodyPr>
          <a:lstStyle/>
          <a:p>
            <a:pPr algn="ctr">
              <a:buNone/>
            </a:pPr>
            <a:r>
              <a:rPr lang="en-CA" sz="3200" dirty="0" smtClean="0"/>
              <a:t>Rotary Youth Exchange – Long &amp; Short</a:t>
            </a:r>
          </a:p>
        </p:txBody>
      </p:sp>
      <p:pic>
        <p:nvPicPr>
          <p:cNvPr id="5" name="Picture 4" descr="ryla.gif"/>
          <p:cNvPicPr>
            <a:picLocks noChangeAspect="1"/>
          </p:cNvPicPr>
          <p:nvPr/>
        </p:nvPicPr>
        <p:blipFill>
          <a:blip r:embed="rId3" cstate="print"/>
          <a:stretch>
            <a:fillRect/>
          </a:stretch>
        </p:blipFill>
        <p:spPr>
          <a:xfrm>
            <a:off x="357158" y="2214554"/>
            <a:ext cx="822960" cy="822960"/>
          </a:xfrm>
          <a:prstGeom prst="rect">
            <a:avLst/>
          </a:prstGeom>
        </p:spPr>
      </p:pic>
      <p:pic>
        <p:nvPicPr>
          <p:cNvPr id="6" name="Picture 5" descr="youth_exchange.gif"/>
          <p:cNvPicPr>
            <a:picLocks noChangeAspect="1"/>
          </p:cNvPicPr>
          <p:nvPr/>
        </p:nvPicPr>
        <p:blipFill>
          <a:blip r:embed="rId4" cstate="print"/>
          <a:stretch>
            <a:fillRect/>
          </a:stretch>
        </p:blipFill>
        <p:spPr>
          <a:xfrm>
            <a:off x="428596" y="3500438"/>
            <a:ext cx="822960" cy="822960"/>
          </a:xfrm>
          <a:prstGeom prst="rect">
            <a:avLst/>
          </a:prstGeom>
        </p:spPr>
      </p:pic>
      <p:pic>
        <p:nvPicPr>
          <p:cNvPr id="7" name="Picture 2" descr="C:\Users\Jo\Pictures\youth 2011.jpg"/>
          <p:cNvPicPr>
            <a:picLocks noChangeAspect="1" noChangeArrowheads="1"/>
          </p:cNvPicPr>
          <p:nvPr/>
        </p:nvPicPr>
        <p:blipFill>
          <a:blip r:embed="rId5" cstate="print"/>
          <a:srcRect/>
          <a:stretch>
            <a:fillRect/>
          </a:stretch>
        </p:blipFill>
        <p:spPr bwMode="auto">
          <a:xfrm>
            <a:off x="1785918" y="4643446"/>
            <a:ext cx="5378370" cy="1882140"/>
          </a:xfrm>
          <a:prstGeom prst="rect">
            <a:avLst/>
          </a:prstGeom>
          <a:noFill/>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Rotary International Programs</a:t>
            </a:r>
            <a:endParaRPr lang="en-CA" b="1" dirty="0"/>
          </a:p>
        </p:txBody>
      </p:sp>
      <p:sp>
        <p:nvSpPr>
          <p:cNvPr id="3" name="Content Placeholder 2"/>
          <p:cNvSpPr>
            <a:spLocks noGrp="1"/>
          </p:cNvSpPr>
          <p:nvPr>
            <p:ph idx="1"/>
          </p:nvPr>
        </p:nvSpPr>
        <p:spPr/>
        <p:txBody>
          <a:bodyPr>
            <a:normAutofit/>
          </a:bodyPr>
          <a:lstStyle/>
          <a:p>
            <a:pPr>
              <a:buNone/>
            </a:pPr>
            <a:endParaRPr lang="en-CA" dirty="0" smtClean="0"/>
          </a:p>
          <a:p>
            <a:pPr algn="ctr">
              <a:buNone/>
            </a:pPr>
            <a:r>
              <a:rPr lang="en-CA" dirty="0" smtClean="0"/>
              <a:t>Rotary Friendship Exchange</a:t>
            </a:r>
          </a:p>
          <a:p>
            <a:endParaRPr lang="en-CA" dirty="0" smtClean="0"/>
          </a:p>
          <a:p>
            <a:endParaRPr lang="en-CA" sz="1100" dirty="0" smtClean="0"/>
          </a:p>
          <a:p>
            <a:pPr algn="ctr">
              <a:buNone/>
            </a:pPr>
            <a:r>
              <a:rPr lang="en-CA" dirty="0" smtClean="0"/>
              <a:t>Rotarian Action Groups (RAG’s)</a:t>
            </a:r>
          </a:p>
          <a:p>
            <a:endParaRPr lang="en-CA" dirty="0" smtClean="0"/>
          </a:p>
          <a:p>
            <a:pPr algn="ctr">
              <a:buNone/>
            </a:pPr>
            <a:r>
              <a:rPr lang="en-CA" dirty="0" smtClean="0"/>
              <a:t>Rotary Volunteers</a:t>
            </a:r>
          </a:p>
          <a:p>
            <a:endParaRPr lang="en-CA" dirty="0" smtClean="0"/>
          </a:p>
          <a:p>
            <a:endParaRPr lang="en-CA" dirty="0" smtClean="0"/>
          </a:p>
        </p:txBody>
      </p:sp>
      <p:pic>
        <p:nvPicPr>
          <p:cNvPr id="4" name="Picture 3" descr="Friendship.gif"/>
          <p:cNvPicPr>
            <a:picLocks noChangeAspect="1"/>
          </p:cNvPicPr>
          <p:nvPr/>
        </p:nvPicPr>
        <p:blipFill>
          <a:blip r:embed="rId3" cstate="print"/>
          <a:stretch>
            <a:fillRect/>
          </a:stretch>
        </p:blipFill>
        <p:spPr>
          <a:xfrm>
            <a:off x="1357290" y="2143116"/>
            <a:ext cx="822960" cy="822960"/>
          </a:xfrm>
          <a:prstGeom prst="rect">
            <a:avLst/>
          </a:prstGeom>
        </p:spPr>
      </p:pic>
      <p:pic>
        <p:nvPicPr>
          <p:cNvPr id="7" name="Picture 1" descr="C:\Users\Jo\Pictures\Global Networking Groups.jpg"/>
          <p:cNvPicPr>
            <a:picLocks noChangeAspect="1" noChangeArrowheads="1"/>
          </p:cNvPicPr>
          <p:nvPr/>
        </p:nvPicPr>
        <p:blipFill>
          <a:blip r:embed="rId4" cstate="print"/>
          <a:srcRect/>
          <a:stretch>
            <a:fillRect/>
          </a:stretch>
        </p:blipFill>
        <p:spPr bwMode="auto">
          <a:xfrm>
            <a:off x="1000100" y="3500438"/>
            <a:ext cx="815427" cy="815427"/>
          </a:xfrm>
          <a:prstGeom prst="rect">
            <a:avLst/>
          </a:prstGeom>
          <a:noFill/>
        </p:spPr>
      </p:pic>
      <p:pic>
        <p:nvPicPr>
          <p:cNvPr id="10" name="Picture 9" descr="volunteer.jpg"/>
          <p:cNvPicPr>
            <a:picLocks noChangeAspect="1"/>
          </p:cNvPicPr>
          <p:nvPr/>
        </p:nvPicPr>
        <p:blipFill>
          <a:blip r:embed="rId5" cstate="print"/>
          <a:stretch>
            <a:fillRect/>
          </a:stretch>
        </p:blipFill>
        <p:spPr>
          <a:xfrm>
            <a:off x="2000232" y="4786322"/>
            <a:ext cx="857256" cy="826395"/>
          </a:xfrm>
          <a:prstGeom prst="rect">
            <a:avLst/>
          </a:prstGeom>
        </p:spPr>
      </p:pic>
      <p:pic>
        <p:nvPicPr>
          <p:cNvPr id="8" name="Picture 7" descr="Friendship Exchange 3.jpg"/>
          <p:cNvPicPr>
            <a:picLocks noChangeAspect="1"/>
          </p:cNvPicPr>
          <p:nvPr/>
        </p:nvPicPr>
        <p:blipFill>
          <a:blip r:embed="rId6" cstate="print"/>
          <a:stretch>
            <a:fillRect/>
          </a:stretch>
        </p:blipFill>
        <p:spPr>
          <a:xfrm>
            <a:off x="5580112" y="5445224"/>
            <a:ext cx="3390459" cy="1296144"/>
          </a:xfrm>
          <a:prstGeom prst="rect">
            <a:avLst/>
          </a:prstGeom>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Rotary International Programs</a:t>
            </a:r>
            <a:endParaRPr lang="en-CA" b="1" dirty="0"/>
          </a:p>
        </p:txBody>
      </p:sp>
      <p:sp>
        <p:nvSpPr>
          <p:cNvPr id="4" name="Rectangle 3"/>
          <p:cNvSpPr/>
          <p:nvPr/>
        </p:nvSpPr>
        <p:spPr>
          <a:xfrm>
            <a:off x="0" y="3643314"/>
            <a:ext cx="9144000" cy="584775"/>
          </a:xfrm>
          <a:prstGeom prst="rect">
            <a:avLst/>
          </a:prstGeom>
        </p:spPr>
        <p:txBody>
          <a:bodyPr wrap="square">
            <a:spAutoFit/>
          </a:bodyPr>
          <a:lstStyle/>
          <a:p>
            <a:pPr algn="ctr">
              <a:buNone/>
            </a:pPr>
            <a:r>
              <a:rPr lang="en-CA" sz="3200" dirty="0" smtClean="0"/>
              <a:t>Rotary Community Corps (RCC)</a:t>
            </a:r>
          </a:p>
        </p:txBody>
      </p:sp>
      <p:sp>
        <p:nvSpPr>
          <p:cNvPr id="5" name="Rectangle 4"/>
          <p:cNvSpPr/>
          <p:nvPr/>
        </p:nvSpPr>
        <p:spPr>
          <a:xfrm>
            <a:off x="428596" y="2143116"/>
            <a:ext cx="8286808" cy="584775"/>
          </a:xfrm>
          <a:prstGeom prst="rect">
            <a:avLst/>
          </a:prstGeom>
        </p:spPr>
        <p:txBody>
          <a:bodyPr wrap="square">
            <a:spAutoFit/>
          </a:bodyPr>
          <a:lstStyle/>
          <a:p>
            <a:pPr algn="ctr">
              <a:buNone/>
            </a:pPr>
            <a:r>
              <a:rPr lang="en-CA" sz="3200" dirty="0" smtClean="0"/>
              <a:t>Rotary Fellowships </a:t>
            </a:r>
          </a:p>
        </p:txBody>
      </p:sp>
      <p:sp>
        <p:nvSpPr>
          <p:cNvPr id="6" name="Rectangle 5"/>
          <p:cNvSpPr/>
          <p:nvPr/>
        </p:nvSpPr>
        <p:spPr>
          <a:xfrm>
            <a:off x="0" y="5214950"/>
            <a:ext cx="9144000" cy="584775"/>
          </a:xfrm>
          <a:prstGeom prst="rect">
            <a:avLst/>
          </a:prstGeom>
        </p:spPr>
        <p:txBody>
          <a:bodyPr wrap="square">
            <a:spAutoFit/>
          </a:bodyPr>
          <a:lstStyle/>
          <a:p>
            <a:pPr algn="ctr">
              <a:buNone/>
            </a:pPr>
            <a:r>
              <a:rPr lang="en-CA" sz="3200" dirty="0" smtClean="0"/>
              <a:t>World Community Service (WCS)</a:t>
            </a:r>
            <a:endParaRPr lang="en-CA" sz="3200" dirty="0"/>
          </a:p>
        </p:txBody>
      </p:sp>
      <p:pic>
        <p:nvPicPr>
          <p:cNvPr id="7" name="Picture 6" descr="Golf Fellowship.jpg"/>
          <p:cNvPicPr>
            <a:picLocks noChangeAspect="1"/>
          </p:cNvPicPr>
          <p:nvPr/>
        </p:nvPicPr>
        <p:blipFill>
          <a:blip r:embed="rId4" cstate="print"/>
          <a:stretch>
            <a:fillRect/>
          </a:stretch>
        </p:blipFill>
        <p:spPr>
          <a:xfrm>
            <a:off x="1907704" y="1988840"/>
            <a:ext cx="874897" cy="703417"/>
          </a:xfrm>
          <a:prstGeom prst="rect">
            <a:avLst/>
          </a:prstGeom>
        </p:spPr>
      </p:pic>
      <p:graphicFrame>
        <p:nvGraphicFramePr>
          <p:cNvPr id="126978" name="Object 2"/>
          <p:cNvGraphicFramePr>
            <a:graphicFrameLocks noChangeAspect="1"/>
          </p:cNvGraphicFramePr>
          <p:nvPr/>
        </p:nvGraphicFramePr>
        <p:xfrm>
          <a:off x="785786" y="3500438"/>
          <a:ext cx="1085142" cy="1062026"/>
        </p:xfrm>
        <a:graphic>
          <a:graphicData uri="http://schemas.openxmlformats.org/presentationml/2006/ole">
            <p:oleObj spid="_x0000_s126981" name="Photo Editor Photo" r:id="rId5" imgW="2647619" imgH="2591162" progId="">
              <p:embed/>
            </p:oleObj>
          </a:graphicData>
        </a:graphic>
      </p:graphicFrame>
      <p:pic>
        <p:nvPicPr>
          <p:cNvPr id="126980" name="Picture 4" descr="http://www.graphics-for-rotarians.org/graphics/other/wcs.jpg"/>
          <p:cNvPicPr>
            <a:picLocks noChangeAspect="1" noChangeArrowheads="1"/>
          </p:cNvPicPr>
          <p:nvPr/>
        </p:nvPicPr>
        <p:blipFill>
          <a:blip r:embed="rId6" cstate="print"/>
          <a:srcRect/>
          <a:stretch>
            <a:fillRect/>
          </a:stretch>
        </p:blipFill>
        <p:spPr bwMode="auto">
          <a:xfrm>
            <a:off x="285720" y="5143512"/>
            <a:ext cx="1413844" cy="723888"/>
          </a:xfrm>
          <a:prstGeom prst="rect">
            <a:avLst/>
          </a:prstGeom>
          <a:noFill/>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The Rotary Foundation (TRF</a:t>
            </a:r>
            <a:r>
              <a:rPr lang="en-CA" dirty="0" smtClean="0"/>
              <a:t>)</a:t>
            </a:r>
            <a:endParaRPr lang="en-CA" dirty="0"/>
          </a:p>
        </p:txBody>
      </p:sp>
      <p:pic>
        <p:nvPicPr>
          <p:cNvPr id="6" name="Content Placeholder 5" descr="TRF Logo.jpg"/>
          <p:cNvPicPr>
            <a:picLocks noGrp="1" noChangeAspect="1"/>
          </p:cNvPicPr>
          <p:nvPr>
            <p:ph idx="1"/>
          </p:nvPr>
        </p:nvPicPr>
        <p:blipFill>
          <a:blip r:embed="rId3" cstate="print"/>
          <a:stretch>
            <a:fillRect/>
          </a:stretch>
        </p:blipFill>
        <p:spPr>
          <a:xfrm>
            <a:off x="611560" y="1700808"/>
            <a:ext cx="2382079" cy="1518124"/>
          </a:xfrm>
        </p:spPr>
      </p:pic>
      <p:pic>
        <p:nvPicPr>
          <p:cNvPr id="4" name="Picture 3" descr="boy and water.jpg"/>
          <p:cNvPicPr>
            <a:picLocks noChangeAspect="1"/>
          </p:cNvPicPr>
          <p:nvPr/>
        </p:nvPicPr>
        <p:blipFill>
          <a:blip r:embed="rId4" cstate="print"/>
          <a:stretch>
            <a:fillRect/>
          </a:stretch>
        </p:blipFill>
        <p:spPr>
          <a:xfrm>
            <a:off x="3238499" y="2571750"/>
            <a:ext cx="5701985" cy="3665562"/>
          </a:xfrm>
          <a:prstGeom prst="rect">
            <a:avLst/>
          </a:prstGeom>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The Rotary Foundation</a:t>
            </a:r>
            <a:endParaRPr lang="en-CA" b="1" dirty="0"/>
          </a:p>
        </p:txBody>
      </p:sp>
      <p:pic>
        <p:nvPicPr>
          <p:cNvPr id="34820" name="Picture 4" descr="http://www.rotary.org/SiteCollectionImages/Photos/191.jpg"/>
          <p:cNvPicPr>
            <a:picLocks noChangeAspect="1" noChangeArrowheads="1"/>
          </p:cNvPicPr>
          <p:nvPr/>
        </p:nvPicPr>
        <p:blipFill>
          <a:blip r:embed="rId3" cstate="print"/>
          <a:srcRect/>
          <a:stretch>
            <a:fillRect/>
          </a:stretch>
        </p:blipFill>
        <p:spPr bwMode="auto">
          <a:xfrm>
            <a:off x="4572000" y="1500174"/>
            <a:ext cx="3238508" cy="4416147"/>
          </a:xfrm>
          <a:prstGeom prst="rect">
            <a:avLst/>
          </a:prstGeom>
          <a:noFill/>
        </p:spPr>
      </p:pic>
      <p:sp>
        <p:nvSpPr>
          <p:cNvPr id="6" name="TextBox 5"/>
          <p:cNvSpPr txBox="1"/>
          <p:nvPr/>
        </p:nvSpPr>
        <p:spPr>
          <a:xfrm>
            <a:off x="3357554" y="5929330"/>
            <a:ext cx="5572164" cy="769441"/>
          </a:xfrm>
          <a:prstGeom prst="rect">
            <a:avLst/>
          </a:prstGeom>
          <a:noFill/>
        </p:spPr>
        <p:txBody>
          <a:bodyPr wrap="square" rtlCol="0">
            <a:spAutoFit/>
          </a:bodyPr>
          <a:lstStyle/>
          <a:p>
            <a:pPr algn="ctr"/>
            <a:r>
              <a:rPr lang="en-CA" sz="4400" b="1" dirty="0" smtClean="0"/>
              <a:t>Arch Klump</a:t>
            </a:r>
            <a:endParaRPr lang="en-CA" sz="4400" b="1" dirty="0"/>
          </a:p>
        </p:txBody>
      </p:sp>
      <p:sp>
        <p:nvSpPr>
          <p:cNvPr id="7" name="TextBox 6"/>
          <p:cNvSpPr txBox="1"/>
          <p:nvPr/>
        </p:nvSpPr>
        <p:spPr>
          <a:xfrm>
            <a:off x="642910" y="2643182"/>
            <a:ext cx="3500462" cy="1569660"/>
          </a:xfrm>
          <a:prstGeom prst="rect">
            <a:avLst/>
          </a:prstGeom>
          <a:noFill/>
        </p:spPr>
        <p:txBody>
          <a:bodyPr wrap="square" rtlCol="0">
            <a:spAutoFit/>
          </a:bodyPr>
          <a:lstStyle/>
          <a:p>
            <a:r>
              <a:rPr lang="en-CA" sz="2400" dirty="0" smtClean="0"/>
              <a:t>In 1917, an endowment was set up “for the purpose of doing good in the world”.  </a:t>
            </a:r>
            <a:endParaRPr lang="en-CA" sz="2400"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Rotary International (RI)</a:t>
            </a:r>
            <a:endParaRPr lang="en-CA" b="1" dirty="0"/>
          </a:p>
        </p:txBody>
      </p:sp>
      <p:sp>
        <p:nvSpPr>
          <p:cNvPr id="3" name="Content Placeholder 2"/>
          <p:cNvSpPr>
            <a:spLocks noGrp="1"/>
          </p:cNvSpPr>
          <p:nvPr>
            <p:ph idx="1"/>
          </p:nvPr>
        </p:nvSpPr>
        <p:spPr/>
        <p:txBody>
          <a:bodyPr>
            <a:normAutofit fontScale="55000" lnSpcReduction="20000"/>
          </a:bodyPr>
          <a:lstStyle/>
          <a:p>
            <a:pPr lvl="1" algn="ctr">
              <a:buNone/>
            </a:pPr>
            <a:r>
              <a:rPr lang="en-CA" sz="4400" b="1" dirty="0" smtClean="0"/>
              <a:t>World’s First Service Club</a:t>
            </a:r>
          </a:p>
          <a:p>
            <a:pPr lvl="1" algn="ctr">
              <a:buNone/>
            </a:pPr>
            <a:endParaRPr lang="en-CA" sz="4400" dirty="0" smtClean="0"/>
          </a:p>
          <a:p>
            <a:pPr lvl="1" algn="ctr">
              <a:buNone/>
            </a:pPr>
            <a:r>
              <a:rPr lang="en-CA" sz="4500" dirty="0" smtClean="0"/>
              <a:t>1.2 million Rotary members</a:t>
            </a:r>
          </a:p>
          <a:p>
            <a:pPr lvl="1" algn="ctr">
              <a:buNone/>
            </a:pPr>
            <a:endParaRPr lang="en-CA" sz="4500" dirty="0" smtClean="0"/>
          </a:p>
          <a:p>
            <a:pPr lvl="1" algn="ctr">
              <a:buNone/>
            </a:pPr>
            <a:r>
              <a:rPr lang="en-CA" sz="4500" dirty="0" smtClean="0"/>
              <a:t>35,000 clubs</a:t>
            </a:r>
          </a:p>
          <a:p>
            <a:pPr lvl="1" algn="ctr">
              <a:buNone/>
            </a:pPr>
            <a:endParaRPr lang="en-CA" sz="4500" dirty="0" smtClean="0"/>
          </a:p>
          <a:p>
            <a:pPr lvl="1" algn="ctr">
              <a:buNone/>
            </a:pPr>
            <a:r>
              <a:rPr lang="en-CA" sz="4500" dirty="0" smtClean="0"/>
              <a:t>22,000 clubs</a:t>
            </a:r>
          </a:p>
          <a:p>
            <a:pPr lvl="1" algn="ctr">
              <a:buNone/>
            </a:pPr>
            <a:endParaRPr lang="en-CA" sz="4500" dirty="0" smtClean="0"/>
          </a:p>
          <a:p>
            <a:pPr lvl="1" algn="ctr">
              <a:buNone/>
            </a:pPr>
            <a:r>
              <a:rPr lang="en-CA" sz="4500" dirty="0" smtClean="0"/>
              <a:t>250,000 Rotaract members </a:t>
            </a:r>
          </a:p>
          <a:p>
            <a:pPr lvl="1" algn="ctr">
              <a:buNone/>
            </a:pPr>
            <a:endParaRPr lang="en-CA" sz="4500" dirty="0" smtClean="0"/>
          </a:p>
          <a:p>
            <a:pPr lvl="1" algn="ctr">
              <a:buNone/>
            </a:pPr>
            <a:r>
              <a:rPr lang="en-CA" sz="4500" dirty="0" smtClean="0"/>
              <a:t>500,000 Interact members</a:t>
            </a:r>
          </a:p>
          <a:p>
            <a:pPr lvl="1" algn="ctr">
              <a:buNone/>
            </a:pPr>
            <a:endParaRPr lang="en-CA" sz="4200" dirty="0" smtClean="0"/>
          </a:p>
          <a:p>
            <a:pPr lvl="1" algn="ctr">
              <a:buNone/>
            </a:pPr>
            <a:endParaRPr lang="en-CA" sz="4200" dirty="0" smtClean="0"/>
          </a:p>
          <a:p>
            <a:pPr lvl="1">
              <a:buNone/>
            </a:pPr>
            <a:endParaRPr lang="en-CA"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dvAuto="50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Mission of The Rotary Foundation</a:t>
            </a:r>
            <a:endParaRPr lang="en-CA" b="1" dirty="0"/>
          </a:p>
        </p:txBody>
      </p:sp>
      <p:sp>
        <p:nvSpPr>
          <p:cNvPr id="3" name="Content Placeholder 2"/>
          <p:cNvSpPr>
            <a:spLocks noGrp="1"/>
          </p:cNvSpPr>
          <p:nvPr>
            <p:ph idx="1"/>
          </p:nvPr>
        </p:nvSpPr>
        <p:spPr/>
        <p:txBody>
          <a:bodyPr>
            <a:normAutofit/>
          </a:bodyPr>
          <a:lstStyle/>
          <a:p>
            <a:pPr algn="ctr">
              <a:buNone/>
            </a:pPr>
            <a:endParaRPr lang="en-CA" sz="3600" dirty="0" smtClean="0"/>
          </a:p>
          <a:p>
            <a:pPr algn="ctr">
              <a:buNone/>
            </a:pPr>
            <a:r>
              <a:rPr lang="en-CA" sz="3600" dirty="0" smtClean="0"/>
              <a:t>to </a:t>
            </a:r>
            <a:r>
              <a:rPr lang="en-CA" sz="3600" dirty="0"/>
              <a:t>enable Rotarians to advance</a:t>
            </a:r>
          </a:p>
          <a:p>
            <a:pPr algn="ctr">
              <a:buNone/>
            </a:pPr>
            <a:r>
              <a:rPr lang="en-CA" sz="3600" dirty="0"/>
              <a:t>world understanding, </a:t>
            </a:r>
            <a:r>
              <a:rPr lang="en-CA" sz="3600" dirty="0" smtClean="0"/>
              <a:t>goodwill </a:t>
            </a:r>
            <a:r>
              <a:rPr lang="en-CA" sz="3600" dirty="0"/>
              <a:t>and peace through the improvement of health, the </a:t>
            </a:r>
            <a:r>
              <a:rPr lang="en-CA" sz="3600" dirty="0" smtClean="0"/>
              <a:t>support of education and </a:t>
            </a:r>
            <a:r>
              <a:rPr lang="en-CA" sz="3600" dirty="0"/>
              <a:t>the alleviation of poverty.</a:t>
            </a: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TRF Trustees</a:t>
            </a:r>
            <a:endParaRPr lang="en-CA" b="1" dirty="0"/>
          </a:p>
        </p:txBody>
      </p:sp>
      <p:pic>
        <p:nvPicPr>
          <p:cNvPr id="6" name="Content Placeholder 5" descr="Trustees.jpg"/>
          <p:cNvPicPr>
            <a:picLocks noGrp="1" noChangeAspect="1"/>
          </p:cNvPicPr>
          <p:nvPr>
            <p:ph idx="1"/>
          </p:nvPr>
        </p:nvPicPr>
        <p:blipFill>
          <a:blip r:embed="rId3" cstate="print"/>
          <a:stretch>
            <a:fillRect/>
          </a:stretch>
        </p:blipFill>
        <p:spPr>
          <a:xfrm>
            <a:off x="1403648" y="1268760"/>
            <a:ext cx="6502400" cy="4330700"/>
          </a:xfrm>
        </p:spPr>
      </p:pic>
      <p:sp>
        <p:nvSpPr>
          <p:cNvPr id="4" name="TextBox 3"/>
          <p:cNvSpPr txBox="1"/>
          <p:nvPr/>
        </p:nvSpPr>
        <p:spPr>
          <a:xfrm>
            <a:off x="1691680" y="5733256"/>
            <a:ext cx="6076985" cy="584775"/>
          </a:xfrm>
          <a:prstGeom prst="rect">
            <a:avLst/>
          </a:prstGeom>
          <a:noFill/>
        </p:spPr>
        <p:txBody>
          <a:bodyPr wrap="none" rtlCol="0">
            <a:spAutoFit/>
          </a:bodyPr>
          <a:lstStyle/>
          <a:p>
            <a:r>
              <a:rPr lang="en-CA" sz="3200" dirty="0" smtClean="0"/>
              <a:t>14 Members and General Secretary</a:t>
            </a:r>
            <a:endParaRPr lang="en-CA" sz="3200"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50"/>
            <a:ext cx="8229600" cy="1143000"/>
          </a:xfrm>
        </p:spPr>
        <p:txBody>
          <a:bodyPr>
            <a:normAutofit fontScale="90000"/>
          </a:bodyPr>
          <a:lstStyle/>
          <a:p>
            <a:r>
              <a:rPr lang="en-CA" sz="4900" b="1" dirty="0" smtClean="0"/>
              <a:t>The Rotary Foundation Programs</a:t>
            </a:r>
            <a:r>
              <a:rPr lang="en-CA" dirty="0" smtClean="0"/>
              <a:t>	</a:t>
            </a:r>
            <a:endParaRPr lang="en-CA" dirty="0"/>
          </a:p>
        </p:txBody>
      </p:sp>
      <p:sp>
        <p:nvSpPr>
          <p:cNvPr id="3" name="Content Placeholder 2"/>
          <p:cNvSpPr>
            <a:spLocks noGrp="1"/>
          </p:cNvSpPr>
          <p:nvPr>
            <p:ph idx="1"/>
          </p:nvPr>
        </p:nvSpPr>
        <p:spPr/>
        <p:txBody>
          <a:bodyPr/>
          <a:lstStyle/>
          <a:p>
            <a:endParaRPr lang="en-CA" dirty="0" smtClean="0"/>
          </a:p>
          <a:p>
            <a:r>
              <a:rPr lang="en-CA" dirty="0" smtClean="0"/>
              <a:t>Annual  Fund </a:t>
            </a:r>
          </a:p>
          <a:p>
            <a:pPr>
              <a:buNone/>
            </a:pPr>
            <a:r>
              <a:rPr lang="en-CA" dirty="0" smtClean="0"/>
              <a:t>			Every Rotarian Every Year (EREY)</a:t>
            </a:r>
          </a:p>
          <a:p>
            <a:pPr>
              <a:buNone/>
            </a:pPr>
            <a:endParaRPr lang="en-CA" dirty="0" smtClean="0"/>
          </a:p>
          <a:p>
            <a:r>
              <a:rPr lang="en-CA" dirty="0" smtClean="0"/>
              <a:t>Endowment  Fund</a:t>
            </a:r>
          </a:p>
          <a:p>
            <a:endParaRPr lang="en-CA" dirty="0" smtClean="0"/>
          </a:p>
          <a:p>
            <a:r>
              <a:rPr lang="en-CA" dirty="0" smtClean="0"/>
              <a:t>Polio Plus Fund</a:t>
            </a:r>
            <a:endParaRPr lang="en-CA" dirty="0"/>
          </a:p>
        </p:txBody>
      </p:sp>
      <p:pic>
        <p:nvPicPr>
          <p:cNvPr id="4" name="Picture 3" descr="GiveTheWorldHopeAd.jpg"/>
          <p:cNvPicPr>
            <a:picLocks noChangeAspect="1"/>
          </p:cNvPicPr>
          <p:nvPr/>
        </p:nvPicPr>
        <p:blipFill>
          <a:blip r:embed="rId3" cstate="print"/>
          <a:stretch>
            <a:fillRect/>
          </a:stretch>
        </p:blipFill>
        <p:spPr>
          <a:xfrm>
            <a:off x="4429124" y="3643314"/>
            <a:ext cx="2250297" cy="3000396"/>
          </a:xfrm>
          <a:prstGeom prst="rect">
            <a:avLst/>
          </a:prstGeom>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12"/>
            <a:ext cx="8229600" cy="1143000"/>
          </a:xfrm>
        </p:spPr>
        <p:txBody>
          <a:bodyPr>
            <a:normAutofit fontScale="90000"/>
          </a:bodyPr>
          <a:lstStyle/>
          <a:p>
            <a:r>
              <a:rPr lang="en-CA" sz="6000" dirty="0" smtClean="0"/>
              <a:t/>
            </a:r>
            <a:br>
              <a:rPr lang="en-CA" sz="6000" dirty="0" smtClean="0"/>
            </a:br>
            <a:r>
              <a:rPr lang="en-CA" sz="4900" b="1" dirty="0" smtClean="0"/>
              <a:t>Annual Fund </a:t>
            </a:r>
            <a:br>
              <a:rPr lang="en-CA" sz="4900" b="1" dirty="0" smtClean="0"/>
            </a:br>
            <a:r>
              <a:rPr lang="en-CA" dirty="0" smtClean="0"/>
              <a:t/>
            </a:r>
            <a:br>
              <a:rPr lang="en-CA" dirty="0" smtClean="0"/>
            </a:br>
            <a:endParaRPr lang="en-CA" dirty="0"/>
          </a:p>
        </p:txBody>
      </p:sp>
      <p:pic>
        <p:nvPicPr>
          <p:cNvPr id="7" name="Picture 6" descr="baby bunnies.jpg"/>
          <p:cNvPicPr>
            <a:picLocks noChangeAspect="1"/>
          </p:cNvPicPr>
          <p:nvPr/>
        </p:nvPicPr>
        <p:blipFill>
          <a:blip r:embed="rId3" cstate="print"/>
          <a:stretch>
            <a:fillRect/>
          </a:stretch>
        </p:blipFill>
        <p:spPr>
          <a:xfrm>
            <a:off x="4067944" y="3717032"/>
            <a:ext cx="4572000" cy="2208149"/>
          </a:xfrm>
          <a:prstGeom prst="rect">
            <a:avLst/>
          </a:prstGeom>
        </p:spPr>
      </p:pic>
      <p:pic>
        <p:nvPicPr>
          <p:cNvPr id="8" name="Picture 7" descr="heart bunnies.jpg"/>
          <p:cNvPicPr>
            <a:picLocks noChangeAspect="1"/>
          </p:cNvPicPr>
          <p:nvPr/>
        </p:nvPicPr>
        <p:blipFill>
          <a:blip r:embed="rId4" cstate="print"/>
          <a:stretch>
            <a:fillRect/>
          </a:stretch>
        </p:blipFill>
        <p:spPr>
          <a:xfrm>
            <a:off x="611560" y="1700808"/>
            <a:ext cx="3240360" cy="3240360"/>
          </a:xfrm>
          <a:prstGeom prst="rect">
            <a:avLst/>
          </a:prstGeom>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Annual Fund</a:t>
            </a:r>
            <a:endParaRPr lang="en-CA" b="1" dirty="0"/>
          </a:p>
        </p:txBody>
      </p:sp>
      <p:pic>
        <p:nvPicPr>
          <p:cNvPr id="4" name="Content Placeholder 3" descr="every.gif"/>
          <p:cNvPicPr>
            <a:picLocks noGrp="1" noChangeAspect="1"/>
          </p:cNvPicPr>
          <p:nvPr>
            <p:ph idx="1"/>
          </p:nvPr>
        </p:nvPicPr>
        <p:blipFill>
          <a:blip r:embed="rId3" cstate="print"/>
          <a:stretch>
            <a:fillRect/>
          </a:stretch>
        </p:blipFill>
        <p:spPr>
          <a:xfrm>
            <a:off x="683568" y="1484784"/>
            <a:ext cx="2746598" cy="2746598"/>
          </a:xfrm>
          <a:prstGeom prst="rect">
            <a:avLst/>
          </a:prstGeom>
        </p:spPr>
      </p:pic>
      <p:sp>
        <p:nvSpPr>
          <p:cNvPr id="5" name="TextBox 4"/>
          <p:cNvSpPr txBox="1"/>
          <p:nvPr/>
        </p:nvSpPr>
        <p:spPr>
          <a:xfrm>
            <a:off x="4211960" y="3284984"/>
            <a:ext cx="4248472" cy="369332"/>
          </a:xfrm>
          <a:prstGeom prst="rect">
            <a:avLst/>
          </a:prstGeom>
          <a:noFill/>
        </p:spPr>
        <p:txBody>
          <a:bodyPr wrap="square" rtlCol="0">
            <a:spAutoFit/>
          </a:bodyPr>
          <a:lstStyle/>
          <a:p>
            <a:endParaRPr lang="en-CA" dirty="0"/>
          </a:p>
        </p:txBody>
      </p:sp>
      <p:sp>
        <p:nvSpPr>
          <p:cNvPr id="6" name="TextBox 5"/>
          <p:cNvSpPr txBox="1"/>
          <p:nvPr/>
        </p:nvSpPr>
        <p:spPr>
          <a:xfrm>
            <a:off x="2699792" y="4293096"/>
            <a:ext cx="6444208" cy="2123658"/>
          </a:xfrm>
          <a:prstGeom prst="rect">
            <a:avLst/>
          </a:prstGeom>
          <a:noFill/>
        </p:spPr>
        <p:txBody>
          <a:bodyPr wrap="square" rtlCol="0">
            <a:spAutoFit/>
          </a:bodyPr>
          <a:lstStyle/>
          <a:p>
            <a:pPr algn="ctr"/>
            <a:r>
              <a:rPr lang="en-CA" sz="6600" b="1" dirty="0" smtClean="0">
                <a:solidFill>
                  <a:srgbClr val="FFFF00"/>
                </a:solidFill>
              </a:rPr>
              <a:t>SUSTAINING MEMBER</a:t>
            </a:r>
            <a:endParaRPr lang="en-CA" sz="6600" b="1"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12"/>
            <a:ext cx="8229600" cy="1143000"/>
          </a:xfrm>
        </p:spPr>
        <p:txBody>
          <a:bodyPr>
            <a:normAutofit fontScale="90000"/>
          </a:bodyPr>
          <a:lstStyle/>
          <a:p>
            <a:r>
              <a:rPr lang="en-CA" dirty="0" smtClean="0"/>
              <a:t/>
            </a:r>
            <a:br>
              <a:rPr lang="en-CA" dirty="0" smtClean="0"/>
            </a:br>
            <a:r>
              <a:rPr lang="en-CA" sz="4900" b="1" dirty="0" smtClean="0"/>
              <a:t>Endowment Fund </a:t>
            </a:r>
            <a:r>
              <a:rPr lang="en-CA" sz="3200" dirty="0" smtClean="0"/>
              <a:t/>
            </a:r>
            <a:br>
              <a:rPr lang="en-CA" sz="3200" dirty="0" smtClean="0"/>
            </a:br>
            <a:endParaRPr lang="en-CA" dirty="0"/>
          </a:p>
        </p:txBody>
      </p:sp>
      <p:pic>
        <p:nvPicPr>
          <p:cNvPr id="241665" name="Picture 1" descr="C:\Users\Joyce\Documents\Endowment Fund.jpg"/>
          <p:cNvPicPr>
            <a:picLocks noChangeAspect="1" noChangeArrowheads="1"/>
          </p:cNvPicPr>
          <p:nvPr/>
        </p:nvPicPr>
        <p:blipFill>
          <a:blip r:embed="rId3" cstate="print"/>
          <a:srcRect/>
          <a:stretch>
            <a:fillRect/>
          </a:stretch>
        </p:blipFill>
        <p:spPr bwMode="auto">
          <a:xfrm>
            <a:off x="1115616" y="1844824"/>
            <a:ext cx="6904693" cy="3888432"/>
          </a:xfrm>
          <a:prstGeom prst="rect">
            <a:avLst/>
          </a:prstGeom>
          <a:noFill/>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50"/>
            <a:ext cx="8229600" cy="1143000"/>
          </a:xfrm>
        </p:spPr>
        <p:txBody>
          <a:bodyPr>
            <a:noAutofit/>
          </a:bodyPr>
          <a:lstStyle/>
          <a:p>
            <a:r>
              <a:rPr lang="en-CA" b="1" dirty="0" smtClean="0"/>
              <a:t>PolioPlus Fund</a:t>
            </a:r>
            <a:br>
              <a:rPr lang="en-CA" b="1" dirty="0" smtClean="0"/>
            </a:br>
            <a:endParaRPr lang="en-CA" b="1" dirty="0"/>
          </a:p>
        </p:txBody>
      </p:sp>
      <p:pic>
        <p:nvPicPr>
          <p:cNvPr id="5" name="Content Placeholder 4" descr="ENDPOLIONOW_4p.gif"/>
          <p:cNvPicPr>
            <a:picLocks noGrp="1" noChangeAspect="1"/>
          </p:cNvPicPr>
          <p:nvPr>
            <p:ph idx="1"/>
          </p:nvPr>
        </p:nvPicPr>
        <p:blipFill>
          <a:blip r:embed="rId3" cstate="print"/>
          <a:stretch>
            <a:fillRect/>
          </a:stretch>
        </p:blipFill>
        <p:spPr>
          <a:xfrm>
            <a:off x="500034" y="1500174"/>
            <a:ext cx="3551256" cy="4525963"/>
          </a:xfrm>
        </p:spPr>
      </p:pic>
      <p:pic>
        <p:nvPicPr>
          <p:cNvPr id="4" name="Picture 3" descr="0910_polioday.jpg"/>
          <p:cNvPicPr>
            <a:picLocks noChangeAspect="1"/>
          </p:cNvPicPr>
          <p:nvPr/>
        </p:nvPicPr>
        <p:blipFill>
          <a:blip r:embed="rId4" cstate="print"/>
          <a:stretch>
            <a:fillRect/>
          </a:stretch>
        </p:blipFill>
        <p:spPr>
          <a:xfrm>
            <a:off x="4500562" y="1571612"/>
            <a:ext cx="2357454" cy="2186003"/>
          </a:xfrm>
          <a:prstGeom prst="rect">
            <a:avLst/>
          </a:prstGeom>
        </p:spPr>
      </p:pic>
      <p:pic>
        <p:nvPicPr>
          <p:cNvPr id="6" name="Picture 5" descr="Polio little finger.jpg"/>
          <p:cNvPicPr>
            <a:picLocks noChangeAspect="1"/>
          </p:cNvPicPr>
          <p:nvPr/>
        </p:nvPicPr>
        <p:blipFill>
          <a:blip r:embed="rId5" cstate="print"/>
          <a:stretch>
            <a:fillRect/>
          </a:stretch>
        </p:blipFill>
        <p:spPr>
          <a:xfrm>
            <a:off x="6215074" y="3429000"/>
            <a:ext cx="2721269" cy="1343974"/>
          </a:xfrm>
          <a:prstGeom prst="rect">
            <a:avLst/>
          </a:prstGeom>
        </p:spPr>
      </p:pic>
      <p:pic>
        <p:nvPicPr>
          <p:cNvPr id="80897" name="Picture 1" descr="C:\Users\Jo\Pictures\225907.jpg"/>
          <p:cNvPicPr>
            <a:picLocks noChangeAspect="1" noChangeArrowheads="1"/>
          </p:cNvPicPr>
          <p:nvPr/>
        </p:nvPicPr>
        <p:blipFill>
          <a:blip r:embed="rId6" cstate="print"/>
          <a:srcRect/>
          <a:stretch>
            <a:fillRect/>
          </a:stretch>
        </p:blipFill>
        <p:spPr bwMode="auto">
          <a:xfrm>
            <a:off x="4214810" y="4286256"/>
            <a:ext cx="3071834" cy="2026777"/>
          </a:xfrm>
          <a:prstGeom prst="rect">
            <a:avLst/>
          </a:prstGeom>
          <a:noFill/>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Educational Programs</a:t>
            </a:r>
            <a:endParaRPr lang="en-CA" b="1" dirty="0"/>
          </a:p>
        </p:txBody>
      </p:sp>
      <p:sp>
        <p:nvSpPr>
          <p:cNvPr id="3" name="Content Placeholder 2"/>
          <p:cNvSpPr>
            <a:spLocks noGrp="1"/>
          </p:cNvSpPr>
          <p:nvPr>
            <p:ph idx="1"/>
          </p:nvPr>
        </p:nvSpPr>
        <p:spPr/>
        <p:txBody>
          <a:bodyPr/>
          <a:lstStyle/>
          <a:p>
            <a:endParaRPr lang="en-CA" dirty="0" smtClean="0"/>
          </a:p>
          <a:p>
            <a:endParaRPr lang="en-CA" dirty="0" smtClean="0"/>
          </a:p>
          <a:p>
            <a:endParaRPr lang="en-CA" dirty="0" smtClean="0"/>
          </a:p>
          <a:p>
            <a:pPr>
              <a:buNone/>
            </a:pPr>
            <a:r>
              <a:rPr lang="en-CA" dirty="0" smtClean="0"/>
              <a:t>Ambassadorial Scholarships</a:t>
            </a:r>
          </a:p>
          <a:p>
            <a:endParaRPr lang="en-CA" sz="800" dirty="0" smtClean="0"/>
          </a:p>
          <a:p>
            <a:pPr>
              <a:buNone/>
            </a:pPr>
            <a:r>
              <a:rPr lang="en-CA" dirty="0" smtClean="0"/>
              <a:t>Rotary World Peace Fellowships</a:t>
            </a:r>
          </a:p>
          <a:p>
            <a:endParaRPr lang="en-CA" sz="800" dirty="0" smtClean="0"/>
          </a:p>
          <a:p>
            <a:endParaRPr lang="en-CA" dirty="0"/>
          </a:p>
        </p:txBody>
      </p:sp>
      <p:pic>
        <p:nvPicPr>
          <p:cNvPr id="6" name="Picture 5" descr="Rotary Peace Scholar, North Bay.jpg"/>
          <p:cNvPicPr>
            <a:picLocks noChangeAspect="1"/>
          </p:cNvPicPr>
          <p:nvPr/>
        </p:nvPicPr>
        <p:blipFill>
          <a:blip r:embed="rId3" cstate="print"/>
          <a:stretch>
            <a:fillRect/>
          </a:stretch>
        </p:blipFill>
        <p:spPr>
          <a:xfrm>
            <a:off x="6084168" y="2348880"/>
            <a:ext cx="2673997" cy="4021048"/>
          </a:xfrm>
          <a:prstGeom prst="rect">
            <a:avLst/>
          </a:prstGeom>
        </p:spPr>
      </p:pic>
      <p:pic>
        <p:nvPicPr>
          <p:cNvPr id="78850" name="Picture 2" descr="C:\Users\Jo\Pictures\rotary-center.gif"/>
          <p:cNvPicPr>
            <a:picLocks noChangeAspect="1" noChangeArrowheads="1"/>
          </p:cNvPicPr>
          <p:nvPr/>
        </p:nvPicPr>
        <p:blipFill>
          <a:blip r:embed="rId4" cstate="print"/>
          <a:srcRect/>
          <a:stretch>
            <a:fillRect/>
          </a:stretch>
        </p:blipFill>
        <p:spPr bwMode="auto">
          <a:xfrm>
            <a:off x="755576" y="1412776"/>
            <a:ext cx="1800200" cy="1800200"/>
          </a:xfrm>
          <a:prstGeom prst="rect">
            <a:avLst/>
          </a:prstGeom>
          <a:noFill/>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Paul Harris Fellows</a:t>
            </a:r>
            <a:endParaRPr lang="en-CA" b="1" dirty="0"/>
          </a:p>
        </p:txBody>
      </p:sp>
      <p:sp>
        <p:nvSpPr>
          <p:cNvPr id="3" name="Content Placeholder 2"/>
          <p:cNvSpPr>
            <a:spLocks noGrp="1"/>
          </p:cNvSpPr>
          <p:nvPr>
            <p:ph idx="1"/>
          </p:nvPr>
        </p:nvSpPr>
        <p:spPr/>
        <p:txBody>
          <a:bodyPr/>
          <a:lstStyle/>
          <a:p>
            <a:pPr algn="ctr">
              <a:buNone/>
            </a:pPr>
            <a:endParaRPr lang="en-CA" dirty="0" smtClean="0"/>
          </a:p>
          <a:p>
            <a:pPr>
              <a:buNone/>
            </a:pPr>
            <a:r>
              <a:rPr lang="en-CA" dirty="0" smtClean="0"/>
              <a:t>Donors of $1,000 US or more </a:t>
            </a:r>
          </a:p>
          <a:p>
            <a:pPr>
              <a:buNone/>
            </a:pPr>
            <a:r>
              <a:rPr lang="en-CA" dirty="0" smtClean="0"/>
              <a:t>			to</a:t>
            </a:r>
          </a:p>
          <a:p>
            <a:pPr>
              <a:buNone/>
            </a:pPr>
            <a:r>
              <a:rPr lang="en-CA" dirty="0" smtClean="0"/>
              <a:t>Annual Fund </a:t>
            </a:r>
          </a:p>
          <a:p>
            <a:pPr>
              <a:buNone/>
            </a:pPr>
            <a:r>
              <a:rPr lang="en-CA" dirty="0" smtClean="0"/>
              <a:t>PolioPlus</a:t>
            </a:r>
          </a:p>
          <a:p>
            <a:pPr>
              <a:buNone/>
            </a:pPr>
            <a:endParaRPr lang="en-CA" dirty="0" smtClean="0"/>
          </a:p>
          <a:p>
            <a:pPr>
              <a:buNone/>
            </a:pPr>
            <a:r>
              <a:rPr lang="en-CA" dirty="0" smtClean="0"/>
              <a:t>Paul Harris Society</a:t>
            </a:r>
          </a:p>
        </p:txBody>
      </p:sp>
      <p:pic>
        <p:nvPicPr>
          <p:cNvPr id="6" name="Picture 5" descr="PHF Pin.jpg"/>
          <p:cNvPicPr>
            <a:picLocks noChangeAspect="1"/>
          </p:cNvPicPr>
          <p:nvPr/>
        </p:nvPicPr>
        <p:blipFill>
          <a:blip r:embed="rId3" cstate="print"/>
          <a:stretch>
            <a:fillRect/>
          </a:stretch>
        </p:blipFill>
        <p:spPr>
          <a:xfrm>
            <a:off x="6000760" y="1785926"/>
            <a:ext cx="1857388" cy="1835100"/>
          </a:xfrm>
          <a:prstGeom prst="rect">
            <a:avLst/>
          </a:prstGeom>
        </p:spPr>
      </p:pic>
      <p:pic>
        <p:nvPicPr>
          <p:cNvPr id="7" name="Picture 6" descr="Paul Harris Society.jpg"/>
          <p:cNvPicPr>
            <a:picLocks noChangeAspect="1"/>
          </p:cNvPicPr>
          <p:nvPr/>
        </p:nvPicPr>
        <p:blipFill>
          <a:blip r:embed="rId4" cstate="print"/>
          <a:stretch>
            <a:fillRect/>
          </a:stretch>
        </p:blipFill>
        <p:spPr>
          <a:xfrm>
            <a:off x="3857620" y="4368478"/>
            <a:ext cx="1143008" cy="2159015"/>
          </a:xfrm>
          <a:prstGeom prst="rect">
            <a:avLst/>
          </a:prstGeom>
        </p:spPr>
      </p:pic>
      <p:pic>
        <p:nvPicPr>
          <p:cNvPr id="198657" name="Picture 1" descr="C:\Users\Jo\Pictures\cert.jpg"/>
          <p:cNvPicPr>
            <a:picLocks noChangeAspect="1" noChangeArrowheads="1"/>
          </p:cNvPicPr>
          <p:nvPr/>
        </p:nvPicPr>
        <p:blipFill>
          <a:blip r:embed="rId5" cstate="print"/>
          <a:srcRect/>
          <a:stretch>
            <a:fillRect/>
          </a:stretch>
        </p:blipFill>
        <p:spPr bwMode="auto">
          <a:xfrm>
            <a:off x="5715008" y="4214818"/>
            <a:ext cx="2866082" cy="2185749"/>
          </a:xfrm>
          <a:prstGeom prst="rect">
            <a:avLst/>
          </a:prstGeom>
          <a:noFill/>
        </p:spPr>
      </p:pic>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Benefactor</a:t>
            </a:r>
            <a:endParaRPr lang="en-CA" b="1" dirty="0"/>
          </a:p>
        </p:txBody>
      </p:sp>
      <p:sp>
        <p:nvSpPr>
          <p:cNvPr id="3" name="Content Placeholder 2"/>
          <p:cNvSpPr>
            <a:spLocks noGrp="1"/>
          </p:cNvSpPr>
          <p:nvPr>
            <p:ph idx="1"/>
          </p:nvPr>
        </p:nvSpPr>
        <p:spPr>
          <a:xfrm>
            <a:off x="571472" y="4286256"/>
            <a:ext cx="8229600" cy="2071702"/>
          </a:xfrm>
        </p:spPr>
        <p:txBody>
          <a:bodyPr>
            <a:normAutofit/>
          </a:bodyPr>
          <a:lstStyle/>
          <a:p>
            <a:pPr algn="ctr">
              <a:buNone/>
            </a:pPr>
            <a:endParaRPr lang="en-CA" sz="4000" dirty="0" smtClean="0"/>
          </a:p>
          <a:p>
            <a:pPr algn="ctr">
              <a:buNone/>
            </a:pPr>
            <a:endParaRPr lang="en-CA" sz="800" dirty="0"/>
          </a:p>
          <a:p>
            <a:pPr algn="ctr">
              <a:buNone/>
            </a:pPr>
            <a:r>
              <a:rPr lang="en-CA" sz="4000" dirty="0" smtClean="0"/>
              <a:t>Beneficiary of $1,000 or more</a:t>
            </a:r>
            <a:endParaRPr lang="en-CA" sz="4000" dirty="0"/>
          </a:p>
        </p:txBody>
      </p:sp>
      <p:pic>
        <p:nvPicPr>
          <p:cNvPr id="53250" name="Picture 2"/>
          <p:cNvPicPr>
            <a:picLocks noChangeAspect="1" noChangeArrowheads="1"/>
          </p:cNvPicPr>
          <p:nvPr/>
        </p:nvPicPr>
        <p:blipFill>
          <a:blip r:embed="rId3" cstate="print"/>
          <a:srcRect/>
          <a:stretch>
            <a:fillRect/>
          </a:stretch>
        </p:blipFill>
        <p:spPr bwMode="auto">
          <a:xfrm>
            <a:off x="3428992" y="1643050"/>
            <a:ext cx="2357454" cy="267734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Calibri" pitchFamily="34" charset="0"/>
              </a:rPr>
              <a:t>The Organization of Rotary</a:t>
            </a:r>
            <a:endParaRPr lang="en-CA" b="1" dirty="0">
              <a:latin typeface="Calibri" pitchFamily="34" charset="0"/>
            </a:endParaRPr>
          </a:p>
        </p:txBody>
      </p:sp>
      <p:sp>
        <p:nvSpPr>
          <p:cNvPr id="3" name="Content Placeholder 2"/>
          <p:cNvSpPr>
            <a:spLocks noGrp="1"/>
          </p:cNvSpPr>
          <p:nvPr>
            <p:ph idx="1"/>
          </p:nvPr>
        </p:nvSpPr>
        <p:spPr>
          <a:xfrm>
            <a:off x="1403648" y="1628800"/>
            <a:ext cx="6408712" cy="3240360"/>
          </a:xfrm>
        </p:spPr>
        <p:txBody>
          <a:bodyPr>
            <a:normAutofit fontScale="85000" lnSpcReduction="20000"/>
          </a:bodyPr>
          <a:lstStyle/>
          <a:p>
            <a:pPr algn="ctr">
              <a:lnSpc>
                <a:spcPct val="200000"/>
              </a:lnSpc>
              <a:buNone/>
            </a:pPr>
            <a:r>
              <a:rPr lang="en-CA" sz="4000" dirty="0" smtClean="0"/>
              <a:t>Grassroots</a:t>
            </a:r>
          </a:p>
          <a:p>
            <a:pPr algn="ctr">
              <a:lnSpc>
                <a:spcPct val="200000"/>
              </a:lnSpc>
              <a:buNone/>
            </a:pPr>
            <a:r>
              <a:rPr lang="en-CA" sz="4000" dirty="0" smtClean="0"/>
              <a:t>Service</a:t>
            </a:r>
          </a:p>
          <a:p>
            <a:pPr algn="ctr">
              <a:lnSpc>
                <a:spcPct val="200000"/>
              </a:lnSpc>
              <a:buNone/>
            </a:pPr>
            <a:r>
              <a:rPr lang="en-CA" sz="4000" dirty="0" smtClean="0"/>
              <a:t>District and International</a:t>
            </a:r>
            <a:endParaRPr lang="en-CA" sz="4000" dirty="0"/>
          </a:p>
        </p:txBody>
      </p:sp>
      <p:pic>
        <p:nvPicPr>
          <p:cNvPr id="6" name="Picture 5" descr="Rotary.png"/>
          <p:cNvPicPr>
            <a:picLocks noChangeAspect="1"/>
          </p:cNvPicPr>
          <p:nvPr/>
        </p:nvPicPr>
        <p:blipFill>
          <a:blip r:embed="rId3" cstate="print"/>
          <a:stretch>
            <a:fillRect/>
          </a:stretch>
        </p:blipFill>
        <p:spPr>
          <a:xfrm rot="21028038">
            <a:off x="990249" y="1719457"/>
            <a:ext cx="2143125" cy="2143125"/>
          </a:xfrm>
          <a:prstGeom prst="rect">
            <a:avLst/>
          </a:prstGeom>
        </p:spPr>
      </p:pic>
      <p:pic>
        <p:nvPicPr>
          <p:cNvPr id="7" name="Picture 6" descr="Rotary.jpg"/>
          <p:cNvPicPr>
            <a:picLocks noChangeAspect="1"/>
          </p:cNvPicPr>
          <p:nvPr/>
        </p:nvPicPr>
        <p:blipFill>
          <a:blip r:embed="rId4" cstate="print"/>
          <a:stretch>
            <a:fillRect/>
          </a:stretch>
        </p:blipFill>
        <p:spPr>
          <a:xfrm rot="542059">
            <a:off x="6012160" y="1772816"/>
            <a:ext cx="2247900" cy="2038350"/>
          </a:xfrm>
          <a:prstGeom prst="rect">
            <a:avLst/>
          </a:prstGeom>
        </p:spPr>
      </p:pic>
      <p:pic>
        <p:nvPicPr>
          <p:cNvPr id="8" name="Picture 7" descr="members.jpg"/>
          <p:cNvPicPr>
            <a:picLocks noChangeAspect="1"/>
          </p:cNvPicPr>
          <p:nvPr/>
        </p:nvPicPr>
        <p:blipFill>
          <a:blip r:embed="rId5" cstate="print"/>
          <a:stretch>
            <a:fillRect/>
          </a:stretch>
        </p:blipFill>
        <p:spPr>
          <a:xfrm rot="20946351">
            <a:off x="752673" y="4883107"/>
            <a:ext cx="2619375" cy="1743075"/>
          </a:xfrm>
          <a:prstGeom prst="rect">
            <a:avLst/>
          </a:prstGeom>
        </p:spPr>
      </p:pic>
      <p:pic>
        <p:nvPicPr>
          <p:cNvPr id="11" name="Picture 10" descr="houses_at_aprik_p3435267.jpg"/>
          <p:cNvPicPr>
            <a:picLocks noChangeAspect="1"/>
          </p:cNvPicPr>
          <p:nvPr/>
        </p:nvPicPr>
        <p:blipFill>
          <a:blip r:embed="rId6" cstate="print"/>
          <a:stretch>
            <a:fillRect/>
          </a:stretch>
        </p:blipFill>
        <p:spPr>
          <a:xfrm rot="301055">
            <a:off x="5580112" y="4653136"/>
            <a:ext cx="2938249" cy="1900680"/>
          </a:xfrm>
          <a:prstGeom prst="rect">
            <a:avLst/>
          </a:prstGeom>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CA" b="1" dirty="0" smtClean="0"/>
              <a:t>Bequest Society</a:t>
            </a:r>
            <a:endParaRPr lang="en-CA" b="1" dirty="0"/>
          </a:p>
        </p:txBody>
      </p:sp>
      <p:sp>
        <p:nvSpPr>
          <p:cNvPr id="3" name="Content Placeholder 2"/>
          <p:cNvSpPr>
            <a:spLocks noGrp="1"/>
          </p:cNvSpPr>
          <p:nvPr>
            <p:ph idx="1"/>
          </p:nvPr>
        </p:nvSpPr>
        <p:spPr>
          <a:xfrm>
            <a:off x="500034" y="5143488"/>
            <a:ext cx="8229600" cy="1714512"/>
          </a:xfrm>
        </p:spPr>
        <p:txBody>
          <a:bodyPr>
            <a:normAutofit/>
          </a:bodyPr>
          <a:lstStyle/>
          <a:p>
            <a:pPr algn="ctr">
              <a:buNone/>
            </a:pPr>
            <a:endParaRPr lang="en-CA" sz="4000" dirty="0" smtClean="0"/>
          </a:p>
          <a:p>
            <a:pPr algn="ctr">
              <a:buNone/>
            </a:pPr>
            <a:r>
              <a:rPr lang="en-CA" sz="4000" dirty="0" smtClean="0"/>
              <a:t>Beneficiary of $10,000 US or more</a:t>
            </a:r>
            <a:endParaRPr lang="en-CA" sz="4000" dirty="0"/>
          </a:p>
        </p:txBody>
      </p:sp>
      <p:pic>
        <p:nvPicPr>
          <p:cNvPr id="52226" name="Picture 2"/>
          <p:cNvPicPr>
            <a:picLocks noChangeAspect="1" noChangeArrowheads="1"/>
          </p:cNvPicPr>
          <p:nvPr/>
        </p:nvPicPr>
        <p:blipFill>
          <a:blip r:embed="rId3" cstate="print"/>
          <a:srcRect/>
          <a:stretch>
            <a:fillRect/>
          </a:stretch>
        </p:blipFill>
        <p:spPr bwMode="auto">
          <a:xfrm>
            <a:off x="4786314" y="1785926"/>
            <a:ext cx="2732080" cy="2599809"/>
          </a:xfrm>
          <a:prstGeom prst="rect">
            <a:avLst/>
          </a:prstGeom>
          <a:noFill/>
          <a:ln w="9525">
            <a:noFill/>
            <a:miter lim="800000"/>
            <a:headEnd/>
            <a:tailEnd/>
          </a:ln>
          <a:effectLst/>
        </p:spPr>
      </p:pic>
      <p:sp>
        <p:nvSpPr>
          <p:cNvPr id="68612" name="AutoShape 4" descr="data:image/jpeg;base64,/9j/4AAQSkZJRgABAQAAAQABAAD/2wCEAAkGBhQQEBAUEhQUFBUVEBcUFxUVFRIWFhwXHRUVFBUYExcYHSYeGBwkGRgWHy8gIykpOCwsFh4xNTArNSYrLikBCQoKDgwOGg8PGi8kHSQqKS4sNCwwMiwuMC0vKSw0KSwtLC8sLCksNCksLCwsLCosKS8sLCwtLCwsKSwsLCksLP/AABEIAIQAeAMBIgACEQEDEQH/xAAbAAABBQEBAAAAAAAAAAAAAAAAAQIEBQYDB//EAD4QAAIBAwIEAwQJAgMJAQAAAAECAwAREgQhBRMxQQYiUTJCYXEUI3KBkaGx4fBSYkOCozNTc4OSssLR8RX/xAAaAQACAwEBAAAAAAAAAAAAAAACAwABBQQG/8QAKhEAAgIBBAAFBAIDAAAAAAAAAAECEQMEEiExE0FRYYEycaHwweEFkdH/2gAMAwEAAhEDEQA/APM7UYUt6K2NsWjPuSG3p6yen7UU0wHqp/nyqtso8xL3RlxIcwB+H6Uy1MEvrsfyroKDcpBpNfYSnootc/h+9T49CsaK82XnGSRKQrMu/nkZgRGhsbbEt1AA3pGlW1/o6hfXKf7vPl8qGM65Sv8AATg5LuiveX7hRnUqTRqylostgSyNa4F7ZKQBmo2vsCOpBG9QyKrxJMLw4odzKC6nZgD+v41zK00xVPFkD4UWOwA6MbfELRsP4K58gU5YBS7foMr3OoYeg/M0UwLRTNzAcUdBSmkpachTEvSg0UlqrlPguk0dGYN7Qv8AHv8Af6124RwwSaiCPLyPMit9ksMtvs3qJf1qVw3WcmaKS18JFcj1AYE/kCPv++gyVJP1ChFxao2On8PSLPNqddGEXkieNCUYb+wtgeqKoUJ9j0rSyMxlUK2SFC6AKhVwI2YEe8Vysp3974XOF/8A0mR3i1EskkTRIschJkxjDZ6eWMN7S2JDAb+Zh1UCr6TjCCFXimiidIhGqZq8TDZG29q5XJrlQb7EGwNed1uLLKab5XFUb2jyY1BpcdkDU+G3kmSfRJkgi50qDBcCLCWOxIFyptgPVrbbVkNbBy5ZY/8Adyun/SxX9AKvIOKHmIkUrxQRwkSuCULxZZzu9v6tkVeu6DqTWcl1RleSRhvJI0hGwtkxNhWpg3wpTfl8/Jm59krcPUWim5UoNddo56oKKKKhAApaSirTBHCpnD9DzM2ZsI4wC72uRe4VFFxd2IIA+BJsATUM1bzLbTaSMbZmSVj185lOnS/2Ui/1H9TRSdcFRVi6VXkuNNpgQNrlOa/+Z28t/gqi1ctUuDFdRDgbdUUIw+IX2XA9PzBr0SCWJRNpoWZRCyKMGZPICVlIZQGZwbDHuxJF71X8cCyacQyE3bSGeMlg5EqK8jb2vjiAbnb/AGg3sAMOH+Q3ZNrjx+fubEtFWPdu5/B5/qdNy2tcMCAVYXsyncEX7foQQelR3WrCcX08Zt7M7Rj5PHzbfcyMf+YfWoBNbidrntGPJU+OmSIOInFUcCRASQrEqRfduW4vhfqRYqTuV9UOpjBvy9R9nOAf6mP/AIVGNKG9aWo+joLd7WPn1LSDHERRXB5aksWI9kysTdrdh0G9gKQ2Pa3y2/LpRammmRShxQuT3uyXoOGc57BgoALu7A4oii7O2N729OpJUDcip2kgLsU0kORHvuiSSH4sGukd+yr8rta9WXg/gH0uGWNZI4mkmALSdMIkEpUW3N3dGO4sIAe1aTg0kenSHTK1nk0nMLBmVTK6rIpdh7uOVm9EXtes3V6mONcK36eXyaGl07m6b4MVrtJPFb6TCLXHWNE69s4gCpPx/A1WavTBcWS5RrgXsGBFska21wCDfuCDtuB6ZJKiJGsgYxzzyQspaR2OQVUsrG5F8gd/ZkQ72rKcW8OfRdFzDLFKsuLhVPmUpOsVyb73SVwSAN9uwpem1fiLlU/bp/8AKGajTeE+7XP3MteinlRSVrODRm7kwqzj+u0yqBd4C5sOrQMeYxUd+W5cn4SE+4araWNypBUkEG4KkggjoQRuCPUdKklfXZSaXfRtOC8fWWRgy5SzhRKoQsXdSTlCVBILWyKG24urbCq/jnEwkkqRtKxwOmXmqwaOK92jAIyZyxYXtsGPW96rNB4hkglSZI4zKjXVxlGSTtZ0X6tri4PlHX8GcQ4zO8sr2jjldiXlTJpLnc4Mx+r2IHkA6dqzo6NRy71F/wC+LO+Wrbx7HJfyc+JyYiOAWJjLSS2OwmcBeX6EoigH+5n7AVCpqRBRYfz508Cu6EWlyccpWwtRaiimUCIDTiKSgVASy4W2aSQEgF2SSPIgDmqGQKSdhmjstz72Ha9W/BOP8po1dWEsQaBTiScGJUxOntowJIVlBIyKlSKy1S4+KyLgTi5Ugqz58xSD5cZUIewI2BJtbbbaubPg8SLTV2dGHNsaaZpvEWtXSzKEWaN4xzBDKMY0lYbyqrddrWUAC+/bGs1rG5URi/xZmV5B7yRJ5kV7i4Z3xe1/ZRCepFdeJ+J9TqJea/KWTELzApZlAvbl5EhDuTsOpve9VipYkklmYksxJJJJJJJPXr+tJwafZFRqvX3G5s++W5sTeink0V27fc5LFopyIT0H8+NWfD+HgpJIxbBOpQXdmAyxj2IUAeZnbZRbuQC51FbpdCrt7Y9levk3PtW2Hp8/j+lcS1a/wjo0nm+tgddNiwyhiLkt0W8jhmbe/mA6jsDtTaqEc0pJEykscWVMZMbtixjTyvta+PobGuZ6lOTgvL3OhaZpKb8/YqVFLXXUaYxsVbqO43BGxBU+hBBHzrlT1VcCHd8gaSlNJUCFooovURQUVL4foeazZHCNEzke17Jkq7L7zFiFC9ywHS9W3B4pJZVGngblrIuWGJkIBuwMzDZyu/kxtfoBSsmVQv8AkZjxubSM7eltWv8AGenMc7MmmZdPZbJKoIDWAbzKS0VyRa7dfW9qzWqgVVVo74NfrYsGFslc+oBU37hgfWgw5VkSfr8hZMbha/oi9OnX1/8AVFITRXRbX0iNqfZ2kl7DYdPn8613AOOS6eXRQQlVWeCJHuuW88pd2X0azBf8qgg2FYs1rPDfEtMqczUQtO0EHLAQ2ZbSZxTDcbAnAsL44o1rNSdXJzXKGaaOx8GnTXxyRSLCxAiewCM6fV4DAx42LeYHY3IA7703W8YOmZ2UqZtPAksWV3XEqI5ldhuu7G24JDJY7VU+H+KrqTJFymfnMJZIkRicgPM8TKD5d2IU4lSbAkbVE0XG4BqyJI5tWkjYMrbSFF2iiVWIJCkAtci+C9ADfzmPSzjk5T45Z6DLqMbxcNclHxnUtMI5ntlI86tYADyvHKDYf8dlt2CrVZU7jurjecrBYQxZKgDZDJ3Mj4t7wFwgbe4jX4VBr0mDmFnn8v1AaSlp/Ia18Wta98Ta3remNpdgJX0c6KUU5UvRxi5dFOaj2ajwtwRdVp5IzNHBlM0haToRFEuC9RsDM7H0AvY2rQ8M1MSJHpltvoVfI5hBIyJMWkt1UqXbLoL79BbEaKRXjeDygl1kjZjZeaAUxYnYB1Nr/wBSpewJIteB8faN40ZZOao+jAhSWMZYWhlQlWBDbBgbgWFiKx9fppzTindc18Gloc8U03xfn8mnyRU08ZQmLUTSwlBmSQWVUxBNrruCR2deuIIyfGPDw0+hVxPHNzEimxTqjCQQkHc3DLMwJ2uY+m16k+JtV9GnKrFJDKE2VyMUZxZ5IlUm7MNhawBBI3rN608pBpx7ZkEk4/pwVlhib+4ZOzDsSo6rXPpME4RXNW1x+9D9XmhKXHlZBVSaK6/z/wC0lbagjJcmKaIpijKykqwNwymzA9Lg/wAv0oPSudXkXkVD1stuHeJJtM/MhWJZMSua5oSDa4ZAeWeg3sOxsLVD1HEZXzHkiEl+Zy8i75e3nK5LWJuSL2PS1q4iil+BDsPxZ9CIoAAFLb+dfy7/ALUVY+HIw2s0oYXH0iO49fOu1PaaV+gq1dEpdKYXWGFc9Ttm1gxRupjivsMfef1U2IC3Oni4ZqV0U0DJE+oklDrMdQfpC+w2IFsux6MB5jtXHhXi+SfTOZUQtptMqxsq7kytizSZN0yCXxte/wDdcXiFJJYSVCGTTmQKygMBy2AxPVt/Pl1BCjY7nzur1OSEtlLj5/Ubml08Jx3X6+x540TNIYpVxm6KSApLdllIsGDe69upHUE1VyTD9u/4fzvW31XjKTTxLJCkeeo07xMXTIkRtZZVUEWu7yeU3F/lWO4tpwuq1SqNl1Mqje+wkYAXrU02oySjVVf6zO1GCCk/NoiEk/KpcXE5Vx3VsLY8xbsuPs4SCzqB2Fza21qjWpa6HjUvqFKTj0Ttb4i1U8hleRRIwsZVUcy1rAK5uVAHTG3U771XRQhRYfv99PoqRxwh0ipTlLsKKKKaBQhNIBSinAVSi5OyXtVIBS0lIzgU21HsVzIWnLqDGVYHEqwIPxBuPzF/uriHv02/Wjkjvv8AOlyyOSpBxgou2bLw5Hp5ZNRO04gjMLEoUyXJyc4ZQf8ADJ3U7X8oBVlsI83i1JNOyPEz3UYlpELKRYi0mNybDG5F8dr7VmYmZGDIxRh0ZTiwuLG1u1trd66NxGbK/MW/ryYCf+2s6el3O5q/wd+PUuCqLr8mn8RppoDpdQk3PXkqVjwCrzFty44x15YYlmJv0IuWasil/e3JJYn4kkn5bmka7OXd3kc9XdiWO1up36C1Lan4cbguROSe5jr0U2lp1ihaKS9F6hBaKS9FXZB1BoopvkL8zkzn1oVBvRRXLdscOI2ptFFHIiBGrpRRRY3wBMFQEXpgNLRVz7RIdMWiiihCCiiioUFFFFQh/9k="/>
          <p:cNvSpPr>
            <a:spLocks noChangeAspect="1" noChangeArrowheads="1"/>
          </p:cNvSpPr>
          <p:nvPr/>
        </p:nvSpPr>
        <p:spPr bwMode="auto">
          <a:xfrm>
            <a:off x="63500" y="-614363"/>
            <a:ext cx="1143000" cy="12573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68614" name="AutoShape 6" descr="data:image/jpeg;base64,/9j/4AAQSkZJRgABAQAAAQABAAD/2wCEAAkGBhQQEBAUEhQUFBUVEBcUFxUVFRIWFhwXHRUVFBUYExcYHSYeGBwkGRgWHy8gIykpOCwsFh4xNTArNSYrLikBCQoKDgwOGg8PGi8kHSQqKS4sNCwwMiwuMC0vKSw0KSwtLC8sLCksNCksLCwsLCosKS8sLCwtLCwsKSwsLCksLP/AABEIAIQAeAMBIgACEQEDEQH/xAAbAAABBQEBAAAAAAAAAAAAAAAAAQIEBQYDB//EAD4QAAIBAwIEAwQJAgMJAQAAAAECAwAREgQhBRMxQQYiUTJCYXEUI3KBkaGx4fBSYkOCozNTc4OSssLR8RX/xAAaAQACAwEBAAAAAAAAAAAAAAACAwABBQQG/8QAKhEAAgIBBAAFBAIDAAAAAAAAAAECEQMEEiExE0FRYYEycaHwweEFkdH/2gAMAwEAAhEDEQA/APM7UYUt6K2NsWjPuSG3p6yen7UU0wHqp/nyqtso8xL3RlxIcwB+H6Uy1MEvrsfyroKDcpBpNfYSnootc/h+9T49CsaK82XnGSRKQrMu/nkZgRGhsbbEt1AA3pGlW1/o6hfXKf7vPl8qGM65Sv8AATg5LuiveX7hRnUqTRqylostgSyNa4F7ZKQBmo2vsCOpBG9QyKrxJMLw4odzKC6nZgD+v41zK00xVPFkD4UWOwA6MbfELRsP4K58gU5YBS7foMr3OoYeg/M0UwLRTNzAcUdBSmkpachTEvSg0UlqrlPguk0dGYN7Qv8AHv8Af6124RwwSaiCPLyPMit9ksMtvs3qJf1qVw3WcmaKS18JFcj1AYE/kCPv++gyVJP1ChFxao2On8PSLPNqddGEXkieNCUYb+wtgeqKoUJ9j0rSyMxlUK2SFC6AKhVwI2YEe8Vysp3974XOF/8A0mR3i1EskkTRIschJkxjDZ6eWMN7S2JDAb+Zh1UCr6TjCCFXimiidIhGqZq8TDZG29q5XJrlQb7EGwNed1uLLKab5XFUb2jyY1BpcdkDU+G3kmSfRJkgi50qDBcCLCWOxIFyptgPVrbbVkNbBy5ZY/8Adyun/SxX9AKvIOKHmIkUrxQRwkSuCULxZZzu9v6tkVeu6DqTWcl1RleSRhvJI0hGwtkxNhWpg3wpTfl8/Jm59krcPUWim5UoNddo56oKKKKhAApaSirTBHCpnD9DzM2ZsI4wC72uRe4VFFxd2IIA+BJsATUM1bzLbTaSMbZmSVj185lOnS/2Ui/1H9TRSdcFRVi6VXkuNNpgQNrlOa/+Z28t/gqi1ctUuDFdRDgbdUUIw+IX2XA9PzBr0SCWJRNpoWZRCyKMGZPICVlIZQGZwbDHuxJF71X8cCyacQyE3bSGeMlg5EqK8jb2vjiAbnb/AGg3sAMOH+Q3ZNrjx+fubEtFWPdu5/B5/qdNy2tcMCAVYXsyncEX7foQQelR3WrCcX08Zt7M7Rj5PHzbfcyMf+YfWoBNbidrntGPJU+OmSIOInFUcCRASQrEqRfduW4vhfqRYqTuV9UOpjBvy9R9nOAf6mP/AIVGNKG9aWo+joLd7WPn1LSDHERRXB5aksWI9kysTdrdh0G9gKQ2Pa3y2/LpRammmRShxQuT3uyXoOGc57BgoALu7A4oii7O2N729OpJUDcip2kgLsU0kORHvuiSSH4sGukd+yr8rta9WXg/gH0uGWNZI4mkmALSdMIkEpUW3N3dGO4sIAe1aTg0kenSHTK1nk0nMLBmVTK6rIpdh7uOVm9EXtes3V6mONcK36eXyaGl07m6b4MVrtJPFb6TCLXHWNE69s4gCpPx/A1WavTBcWS5RrgXsGBFska21wCDfuCDtuB6ZJKiJGsgYxzzyQspaR2OQVUsrG5F8gd/ZkQ72rKcW8OfRdFzDLFKsuLhVPmUpOsVyb73SVwSAN9uwpem1fiLlU/bp/8AKGajTeE+7XP3MteinlRSVrODRm7kwqzj+u0yqBd4C5sOrQMeYxUd+W5cn4SE+4araWNypBUkEG4KkggjoQRuCPUdKklfXZSaXfRtOC8fWWRgy5SzhRKoQsXdSTlCVBILWyKG24urbCq/jnEwkkqRtKxwOmXmqwaOK92jAIyZyxYXtsGPW96rNB4hkglSZI4zKjXVxlGSTtZ0X6tri4PlHX8GcQ4zO8sr2jjldiXlTJpLnc4Mx+r2IHkA6dqzo6NRy71F/wC+LO+Wrbx7HJfyc+JyYiOAWJjLSS2OwmcBeX6EoigH+5n7AVCpqRBRYfz508Cu6EWlyccpWwtRaiimUCIDTiKSgVASy4W2aSQEgF2SSPIgDmqGQKSdhmjstz72Ha9W/BOP8po1dWEsQaBTiScGJUxOntowJIVlBIyKlSKy1S4+KyLgTi5Ugqz58xSD5cZUIewI2BJtbbbaubPg8SLTV2dGHNsaaZpvEWtXSzKEWaN4xzBDKMY0lYbyqrddrWUAC+/bGs1rG5URi/xZmV5B7yRJ5kV7i4Z3xe1/ZRCepFdeJ+J9TqJea/KWTELzApZlAvbl5EhDuTsOpve9VipYkklmYksxJJJJJJJPXr+tJwafZFRqvX3G5s++W5sTeink0V27fc5LFopyIT0H8+NWfD+HgpJIxbBOpQXdmAyxj2IUAeZnbZRbuQC51FbpdCrt7Y9levk3PtW2Hp8/j+lcS1a/wjo0nm+tgddNiwyhiLkt0W8jhmbe/mA6jsDtTaqEc0pJEykscWVMZMbtixjTyvta+PobGuZ6lOTgvL3OhaZpKb8/YqVFLXXUaYxsVbqO43BGxBU+hBBHzrlT1VcCHd8gaSlNJUCFooovURQUVL4foeazZHCNEzke17Jkq7L7zFiFC9ywHS9W3B4pJZVGngblrIuWGJkIBuwMzDZyu/kxtfoBSsmVQv8AkZjxubSM7eltWv8AGenMc7MmmZdPZbJKoIDWAbzKS0VyRa7dfW9qzWqgVVVo74NfrYsGFslc+oBU37hgfWgw5VkSfr8hZMbha/oi9OnX1/8AVFITRXRbX0iNqfZ2kl7DYdPn8613AOOS6eXRQQlVWeCJHuuW88pd2X0azBf8qgg2FYs1rPDfEtMqczUQtO0EHLAQ2ZbSZxTDcbAnAsL44o1rNSdXJzXKGaaOx8GnTXxyRSLCxAiewCM6fV4DAx42LeYHY3IA7703W8YOmZ2UqZtPAksWV3XEqI5ldhuu7G24JDJY7VU+H+KrqTJFymfnMJZIkRicgPM8TKD5d2IU4lSbAkbVE0XG4BqyJI5tWkjYMrbSFF2iiVWIJCkAtci+C9ADfzmPSzjk5T45Z6DLqMbxcNclHxnUtMI5ntlI86tYADyvHKDYf8dlt2CrVZU7jurjecrBYQxZKgDZDJ3Mj4t7wFwgbe4jX4VBr0mDmFnn8v1AaSlp/Ia18Wta98Ta3remNpdgJX0c6KUU5UvRxi5dFOaj2ajwtwRdVp5IzNHBlM0haToRFEuC9RsDM7H0AvY2rQ8M1MSJHpltvoVfI5hBIyJMWkt1UqXbLoL79BbEaKRXjeDygl1kjZjZeaAUxYnYB1Nr/wBSpewJIteB8faN40ZZOao+jAhSWMZYWhlQlWBDbBgbgWFiKx9fppzTindc18Gloc8U03xfn8mnyRU08ZQmLUTSwlBmSQWVUxBNrruCR2deuIIyfGPDw0+hVxPHNzEimxTqjCQQkHc3DLMwJ2uY+m16k+JtV9GnKrFJDKE2VyMUZxZ5IlUm7MNhawBBI3rN608pBpx7ZkEk4/pwVlhib+4ZOzDsSo6rXPpME4RXNW1x+9D9XmhKXHlZBVSaK6/z/wC0lbagjJcmKaIpijKykqwNwymzA9Lg/wAv0oPSudXkXkVD1stuHeJJtM/MhWJZMSua5oSDa4ZAeWeg3sOxsLVD1HEZXzHkiEl+Zy8i75e3nK5LWJuSL2PS1q4iil+BDsPxZ9CIoAAFLb+dfy7/ALUVY+HIw2s0oYXH0iO49fOu1PaaV+gq1dEpdKYXWGFc9Ttm1gxRupjivsMfef1U2IC3Oni4ZqV0U0DJE+oklDrMdQfpC+w2IFsux6MB5jtXHhXi+SfTOZUQtptMqxsq7kytizSZN0yCXxte/wDdcXiFJJYSVCGTTmQKygMBy2AxPVt/Pl1BCjY7nzur1OSEtlLj5/Ubml08Jx3X6+x540TNIYpVxm6KSApLdllIsGDe69upHUE1VyTD9u/4fzvW31XjKTTxLJCkeeo07xMXTIkRtZZVUEWu7yeU3F/lWO4tpwuq1SqNl1Mqje+wkYAXrU02oySjVVf6zO1GCCk/NoiEk/KpcXE5Vx3VsLY8xbsuPs4SCzqB2Fza21qjWpa6HjUvqFKTj0Ttb4i1U8hleRRIwsZVUcy1rAK5uVAHTG3U771XRQhRYfv99PoqRxwh0ipTlLsKKKKaBQhNIBSinAVSi5OyXtVIBS0lIzgU21HsVzIWnLqDGVYHEqwIPxBuPzF/uriHv02/Wjkjvv8AOlyyOSpBxgou2bLw5Hp5ZNRO04gjMLEoUyXJyc4ZQf8ADJ3U7X8oBVlsI83i1JNOyPEz3UYlpELKRYi0mNybDG5F8dr7VmYmZGDIxRh0ZTiwuLG1u1trd66NxGbK/MW/ryYCf+2s6el3O5q/wd+PUuCqLr8mn8RppoDpdQk3PXkqVjwCrzFty44x15YYlmJv0IuWasil/e3JJYn4kkn5bmka7OXd3kc9XdiWO1up36C1Lan4cbguROSe5jr0U2lp1ihaKS9F6hBaKS9FXZB1BoopvkL8zkzn1oVBvRRXLdscOI2ptFFHIiBGrpRRRY3wBMFQEXpgNLRVz7RIdMWiiihCCiiioUFFFFQh/9k="/>
          <p:cNvSpPr>
            <a:spLocks noChangeAspect="1" noChangeArrowheads="1"/>
          </p:cNvSpPr>
          <p:nvPr/>
        </p:nvSpPr>
        <p:spPr bwMode="auto">
          <a:xfrm>
            <a:off x="63500" y="-614363"/>
            <a:ext cx="1143000" cy="12573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68616" name="AutoShape 8" descr="data:image/jpeg;base64,/9j/4AAQSkZJRgABAQAAAQABAAD/2wCEAAkGBhQQEBAUEhQUFBUVEBcUFxUVFRIWFhwXHRUVFBUYExcYHSYeGBwkGRgWHy8gIykpOCwsFh4xNTArNSYrLikBCQoKDgwOGg8PGi8kHSQqKS4sNCwwMiwuMC0vKSw0KSwtLC8sLCksNCksLCwsLCosKS8sLCwtLCwsKSwsLCksLP/AABEIAIQAeAMBIgACEQEDEQH/xAAbAAABBQEBAAAAAAAAAAAAAAAAAQIEBQYDB//EAD4QAAIBAwIEAwQJAgMJAQAAAAECAwAREgQhBRMxQQYiUTJCYXEUI3KBkaGx4fBSYkOCozNTc4OSssLR8RX/xAAaAQACAwEBAAAAAAAAAAAAAAACAwABBQQG/8QAKhEAAgIBBAAFBAIDAAAAAAAAAAECEQMEEiExE0FRYYEycaHwweEFkdH/2gAMAwEAAhEDEQA/APM7UYUt6K2NsWjPuSG3p6yen7UU0wHqp/nyqtso8xL3RlxIcwB+H6Uy1MEvrsfyroKDcpBpNfYSnootc/h+9T49CsaK82XnGSRKQrMu/nkZgRGhsbbEt1AA3pGlW1/o6hfXKf7vPl8qGM65Sv8AATg5LuiveX7hRnUqTRqylostgSyNa4F7ZKQBmo2vsCOpBG9QyKrxJMLw4odzKC6nZgD+v41zK00xVPFkD4UWOwA6MbfELRsP4K58gU5YBS7foMr3OoYeg/M0UwLRTNzAcUdBSmkpachTEvSg0UlqrlPguk0dGYN7Qv8AHv8Af6124RwwSaiCPLyPMit9ksMtvs3qJf1qVw3WcmaKS18JFcj1AYE/kCPv++gyVJP1ChFxao2On8PSLPNqddGEXkieNCUYb+wtgeqKoUJ9j0rSyMxlUK2SFC6AKhVwI2YEe8Vysp3974XOF/8A0mR3i1EskkTRIschJkxjDZ6eWMN7S2JDAb+Zh1UCr6TjCCFXimiidIhGqZq8TDZG29q5XJrlQb7EGwNed1uLLKab5XFUb2jyY1BpcdkDU+G3kmSfRJkgi50qDBcCLCWOxIFyptgPVrbbVkNbBy5ZY/8Adyun/SxX9AKvIOKHmIkUrxQRwkSuCULxZZzu9v6tkVeu6DqTWcl1RleSRhvJI0hGwtkxNhWpg3wpTfl8/Jm59krcPUWim5UoNddo56oKKKKhAApaSirTBHCpnD9DzM2ZsI4wC72uRe4VFFxd2IIA+BJsATUM1bzLbTaSMbZmSVj185lOnS/2Ui/1H9TRSdcFRVi6VXkuNNpgQNrlOa/+Z28t/gqi1ctUuDFdRDgbdUUIw+IX2XA9PzBr0SCWJRNpoWZRCyKMGZPICVlIZQGZwbDHuxJF71X8cCyacQyE3bSGeMlg5EqK8jb2vjiAbnb/AGg3sAMOH+Q3ZNrjx+fubEtFWPdu5/B5/qdNy2tcMCAVYXsyncEX7foQQelR3WrCcX08Zt7M7Rj5PHzbfcyMf+YfWoBNbidrntGPJU+OmSIOInFUcCRASQrEqRfduW4vhfqRYqTuV9UOpjBvy9R9nOAf6mP/AIVGNKG9aWo+joLd7WPn1LSDHERRXB5aksWI9kysTdrdh0G9gKQ2Pa3y2/LpRammmRShxQuT3uyXoOGc57BgoALu7A4oii7O2N729OpJUDcip2kgLsU0kORHvuiSSH4sGukd+yr8rta9WXg/gH0uGWNZI4mkmALSdMIkEpUW3N3dGO4sIAe1aTg0kenSHTK1nk0nMLBmVTK6rIpdh7uOVm9EXtes3V6mONcK36eXyaGl07m6b4MVrtJPFb6TCLXHWNE69s4gCpPx/A1WavTBcWS5RrgXsGBFska21wCDfuCDtuB6ZJKiJGsgYxzzyQspaR2OQVUsrG5F8gd/ZkQ72rKcW8OfRdFzDLFKsuLhVPmUpOsVyb73SVwSAN9uwpem1fiLlU/bp/8AKGajTeE+7XP3MteinlRSVrODRm7kwqzj+u0yqBd4C5sOrQMeYxUd+W5cn4SE+4araWNypBUkEG4KkggjoQRuCPUdKklfXZSaXfRtOC8fWWRgy5SzhRKoQsXdSTlCVBILWyKG24urbCq/jnEwkkqRtKxwOmXmqwaOK92jAIyZyxYXtsGPW96rNB4hkglSZI4zKjXVxlGSTtZ0X6tri4PlHX8GcQ4zO8sr2jjldiXlTJpLnc4Mx+r2IHkA6dqzo6NRy71F/wC+LO+Wrbx7HJfyc+JyYiOAWJjLSS2OwmcBeX6EoigH+5n7AVCpqRBRYfz508Cu6EWlyccpWwtRaiimUCIDTiKSgVASy4W2aSQEgF2SSPIgDmqGQKSdhmjstz72Ha9W/BOP8po1dWEsQaBTiScGJUxOntowJIVlBIyKlSKy1S4+KyLgTi5Ugqz58xSD5cZUIewI2BJtbbbaubPg8SLTV2dGHNsaaZpvEWtXSzKEWaN4xzBDKMY0lYbyqrddrWUAC+/bGs1rG5URi/xZmV5B7yRJ5kV7i4Z3xe1/ZRCepFdeJ+J9TqJea/KWTELzApZlAvbl5EhDuTsOpve9VipYkklmYksxJJJJJJJPXr+tJwafZFRqvX3G5s++W5sTeink0V27fc5LFopyIT0H8+NWfD+HgpJIxbBOpQXdmAyxj2IUAeZnbZRbuQC51FbpdCrt7Y9levk3PtW2Hp8/j+lcS1a/wjo0nm+tgddNiwyhiLkt0W8jhmbe/mA6jsDtTaqEc0pJEykscWVMZMbtixjTyvta+PobGuZ6lOTgvL3OhaZpKb8/YqVFLXXUaYxsVbqO43BGxBU+hBBHzrlT1VcCHd8gaSlNJUCFooovURQUVL4foeazZHCNEzke17Jkq7L7zFiFC9ywHS9W3B4pJZVGngblrIuWGJkIBuwMzDZyu/kxtfoBSsmVQv8AkZjxubSM7eltWv8AGenMc7MmmZdPZbJKoIDWAbzKS0VyRa7dfW9qzWqgVVVo74NfrYsGFslc+oBU37hgfWgw5VkSfr8hZMbha/oi9OnX1/8AVFITRXRbX0iNqfZ2kl7DYdPn8613AOOS6eXRQQlVWeCJHuuW88pd2X0azBf8qgg2FYs1rPDfEtMqczUQtO0EHLAQ2ZbSZxTDcbAnAsL44o1rNSdXJzXKGaaOx8GnTXxyRSLCxAiewCM6fV4DAx42LeYHY3IA7703W8YOmZ2UqZtPAksWV3XEqI5ldhuu7G24JDJY7VU+H+KrqTJFymfnMJZIkRicgPM8TKD5d2IU4lSbAkbVE0XG4BqyJI5tWkjYMrbSFF2iiVWIJCkAtci+C9ADfzmPSzjk5T45Z6DLqMbxcNclHxnUtMI5ntlI86tYADyvHKDYf8dlt2CrVZU7jurjecrBYQxZKgDZDJ3Mj4t7wFwgbe4jX4VBr0mDmFnn8v1AaSlp/Ia18Wta98Ta3remNpdgJX0c6KUU5UvRxi5dFOaj2ajwtwRdVp5IzNHBlM0haToRFEuC9RsDM7H0AvY2rQ8M1MSJHpltvoVfI5hBIyJMWkt1UqXbLoL79BbEaKRXjeDygl1kjZjZeaAUxYnYB1Nr/wBSpewJIteB8faN40ZZOao+jAhSWMZYWhlQlWBDbBgbgWFiKx9fppzTindc18Gloc8U03xfn8mnyRU08ZQmLUTSwlBmSQWVUxBNrruCR2deuIIyfGPDw0+hVxPHNzEimxTqjCQQkHc3DLMwJ2uY+m16k+JtV9GnKrFJDKE2VyMUZxZ5IlUm7MNhawBBI3rN608pBpx7ZkEk4/pwVlhib+4ZOzDsSo6rXPpME4RXNW1x+9D9XmhKXHlZBVSaK6/z/wC0lbagjJcmKaIpijKykqwNwymzA9Lg/wAv0oPSudXkXkVD1stuHeJJtM/MhWJZMSua5oSDa4ZAeWeg3sOxsLVD1HEZXzHkiEl+Zy8i75e3nK5LWJuSL2PS1q4iil+BDsPxZ9CIoAAFLb+dfy7/ALUVY+HIw2s0oYXH0iO49fOu1PaaV+gq1dEpdKYXWGFc9Ttm1gxRupjivsMfef1U2IC3Oni4ZqV0U0DJE+oklDrMdQfpC+w2IFsux6MB5jtXHhXi+SfTOZUQtptMqxsq7kytizSZN0yCXxte/wDdcXiFJJYSVCGTTmQKygMBy2AxPVt/Pl1BCjY7nzur1OSEtlLj5/Ubml08Jx3X6+x540TNIYpVxm6KSApLdllIsGDe69upHUE1VyTD9u/4fzvW31XjKTTxLJCkeeo07xMXTIkRtZZVUEWu7yeU3F/lWO4tpwuq1SqNl1Mqje+wkYAXrU02oySjVVf6zO1GCCk/NoiEk/KpcXE5Vx3VsLY8xbsuPs4SCzqB2Fza21qjWpa6HjUvqFKTj0Ttb4i1U8hleRRIwsZVUcy1rAK5uVAHTG3U771XRQhRYfv99PoqRxwh0ipTlLsKKKKaBQhNIBSinAVSi5OyXtVIBS0lIzgU21HsVzIWnLqDGVYHEqwIPxBuPzF/uriHv02/Wjkjvv8AOlyyOSpBxgou2bLw5Hp5ZNRO04gjMLEoUyXJyc4ZQf8ADJ3U7X8oBVlsI83i1JNOyPEz3UYlpELKRYi0mNybDG5F8dr7VmYmZGDIxRh0ZTiwuLG1u1trd66NxGbK/MW/ryYCf+2s6el3O5q/wd+PUuCqLr8mn8RppoDpdQk3PXkqVjwCrzFty44x15YYlmJv0IuWasil/e3JJYn4kkn5bmka7OXd3kc9XdiWO1up36C1Lan4cbguROSe5jr0U2lp1ihaKS9F6hBaKS9FXZB1BoopvkL8zkzn1oVBvRRXLdscOI2ptFFHIiBGrpRRRY3wBMFQEXpgNLRVz7RIdMWiiihCCiiioUFFFFQh/9k="/>
          <p:cNvSpPr>
            <a:spLocks noChangeAspect="1" noChangeArrowheads="1"/>
          </p:cNvSpPr>
          <p:nvPr/>
        </p:nvSpPr>
        <p:spPr bwMode="auto">
          <a:xfrm>
            <a:off x="63500" y="-614363"/>
            <a:ext cx="1143000" cy="12573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68618" name="AutoShape 10" descr="data:image/jpeg;base64,/9j/4AAQSkZJRgABAQAAAQABAAD/2wCEAAkGBhQQEBAUEhQUFBUVEBcUFxUVFRIWFhwXHRUVFBUYExcYHSYeGBwkGRgWHy8gIykpOCwsFh4xNTArNSYrLikBCQoKDgwOGg8PGi8kHSQqKS4sNCwwMiwuMC0vKSw0KSwtLC8sLCksNCksLCwsLCosKS8sLCwtLCwsKSwsLCksLP/AABEIAIQAeAMBIgACEQEDEQH/xAAbAAABBQEBAAAAAAAAAAAAAAAAAQIEBQYDB//EAD4QAAIBAwIEAwQJAgMJAQAAAAECAwAREgQhBRMxQQYiUTJCYXEUI3KBkaGx4fBSYkOCozNTc4OSssLR8RX/xAAaAQACAwEBAAAAAAAAAAAAAAACAwABBQQG/8QAKhEAAgIBBAAFBAIDAAAAAAAAAAECEQMEEiExE0FRYYEycaHwweEFkdH/2gAMAwEAAhEDEQA/APM7UYUt6K2NsWjPuSG3p6yen7UU0wHqp/nyqtso8xL3RlxIcwB+H6Uy1MEvrsfyroKDcpBpNfYSnootc/h+9T49CsaK82XnGSRKQrMu/nkZgRGhsbbEt1AA3pGlW1/o6hfXKf7vPl8qGM65Sv8AATg5LuiveX7hRnUqTRqylostgSyNa4F7ZKQBmo2vsCOpBG9QyKrxJMLw4odzKC6nZgD+v41zK00xVPFkD4UWOwA6MbfELRsP4K58gU5YBS7foMr3OoYeg/M0UwLRTNzAcUdBSmkpachTEvSg0UlqrlPguk0dGYN7Qv8AHv8Af6124RwwSaiCPLyPMit9ksMtvs3qJf1qVw3WcmaKS18JFcj1AYE/kCPv++gyVJP1ChFxao2On8PSLPNqddGEXkieNCUYb+wtgeqKoUJ9j0rSyMxlUK2SFC6AKhVwI2YEe8Vysp3974XOF/8A0mR3i1EskkTRIschJkxjDZ6eWMN7S2JDAb+Zh1UCr6TjCCFXimiidIhGqZq8TDZG29q5XJrlQb7EGwNed1uLLKab5XFUb2jyY1BpcdkDU+G3kmSfRJkgi50qDBcCLCWOxIFyptgPVrbbVkNbBy5ZY/8Adyun/SxX9AKvIOKHmIkUrxQRwkSuCULxZZzu9v6tkVeu6DqTWcl1RleSRhvJI0hGwtkxNhWpg3wpTfl8/Jm59krcPUWim5UoNddo56oKKKKhAApaSirTBHCpnD9DzM2ZsI4wC72uRe4VFFxd2IIA+BJsATUM1bzLbTaSMbZmSVj185lOnS/2Ui/1H9TRSdcFRVi6VXkuNNpgQNrlOa/+Z28t/gqi1ctUuDFdRDgbdUUIw+IX2XA9PzBr0SCWJRNpoWZRCyKMGZPICVlIZQGZwbDHuxJF71X8cCyacQyE3bSGeMlg5EqK8jb2vjiAbnb/AGg3sAMOH+Q3ZNrjx+fubEtFWPdu5/B5/qdNy2tcMCAVYXsyncEX7foQQelR3WrCcX08Zt7M7Rj5PHzbfcyMf+YfWoBNbidrntGPJU+OmSIOInFUcCRASQrEqRfduW4vhfqRYqTuV9UOpjBvy9R9nOAf6mP/AIVGNKG9aWo+joLd7WPn1LSDHERRXB5aksWI9kysTdrdh0G9gKQ2Pa3y2/LpRammmRShxQuT3uyXoOGc57BgoALu7A4oii7O2N729OpJUDcip2kgLsU0kORHvuiSSH4sGukd+yr8rta9WXg/gH0uGWNZI4mkmALSdMIkEpUW3N3dGO4sIAe1aTg0kenSHTK1nk0nMLBmVTK6rIpdh7uOVm9EXtes3V6mONcK36eXyaGl07m6b4MVrtJPFb6TCLXHWNE69s4gCpPx/A1WavTBcWS5RrgXsGBFska21wCDfuCDtuB6ZJKiJGsgYxzzyQspaR2OQVUsrG5F8gd/ZkQ72rKcW8OfRdFzDLFKsuLhVPmUpOsVyb73SVwSAN9uwpem1fiLlU/bp/8AKGajTeE+7XP3MteinlRSVrODRm7kwqzj+u0yqBd4C5sOrQMeYxUd+W5cn4SE+4araWNypBUkEG4KkggjoQRuCPUdKklfXZSaXfRtOC8fWWRgy5SzhRKoQsXdSTlCVBILWyKG24urbCq/jnEwkkqRtKxwOmXmqwaOK92jAIyZyxYXtsGPW96rNB4hkglSZI4zKjXVxlGSTtZ0X6tri4PlHX8GcQ4zO8sr2jjldiXlTJpLnc4Mx+r2IHkA6dqzo6NRy71F/wC+LO+Wrbx7HJfyc+JyYiOAWJjLSS2OwmcBeX6EoigH+5n7AVCpqRBRYfz508Cu6EWlyccpWwtRaiimUCIDTiKSgVASy4W2aSQEgF2SSPIgDmqGQKSdhmjstz72Ha9W/BOP8po1dWEsQaBTiScGJUxOntowJIVlBIyKlSKy1S4+KyLgTi5Ugqz58xSD5cZUIewI2BJtbbbaubPg8SLTV2dGHNsaaZpvEWtXSzKEWaN4xzBDKMY0lYbyqrddrWUAC+/bGs1rG5URi/xZmV5B7yRJ5kV7i4Z3xe1/ZRCepFdeJ+J9TqJea/KWTELzApZlAvbl5EhDuTsOpve9VipYkklmYksxJJJJJJJPXr+tJwafZFRqvX3G5s++W5sTeink0V27fc5LFopyIT0H8+NWfD+HgpJIxbBOpQXdmAyxj2IUAeZnbZRbuQC51FbpdCrt7Y9levk3PtW2Hp8/j+lcS1a/wjo0nm+tgddNiwyhiLkt0W8jhmbe/mA6jsDtTaqEc0pJEykscWVMZMbtixjTyvta+PobGuZ6lOTgvL3OhaZpKb8/YqVFLXXUaYxsVbqO43BGxBU+hBBHzrlT1VcCHd8gaSlNJUCFooovURQUVL4foeazZHCNEzke17Jkq7L7zFiFC9ywHS9W3B4pJZVGngblrIuWGJkIBuwMzDZyu/kxtfoBSsmVQv8AkZjxubSM7eltWv8AGenMc7MmmZdPZbJKoIDWAbzKS0VyRa7dfW9qzWqgVVVo74NfrYsGFslc+oBU37hgfWgw5VkSfr8hZMbha/oi9OnX1/8AVFITRXRbX0iNqfZ2kl7DYdPn8613AOOS6eXRQQlVWeCJHuuW88pd2X0azBf8qgg2FYs1rPDfEtMqczUQtO0EHLAQ2ZbSZxTDcbAnAsL44o1rNSdXJzXKGaaOx8GnTXxyRSLCxAiewCM6fV4DAx42LeYHY3IA7703W8YOmZ2UqZtPAksWV3XEqI5ldhuu7G24JDJY7VU+H+KrqTJFymfnMJZIkRicgPM8TKD5d2IU4lSbAkbVE0XG4BqyJI5tWkjYMrbSFF2iiVWIJCkAtci+C9ADfzmPSzjk5T45Z6DLqMbxcNclHxnUtMI5ntlI86tYADyvHKDYf8dlt2CrVZU7jurjecrBYQxZKgDZDJ3Mj4t7wFwgbe4jX4VBr0mDmFnn8v1AaSlp/Ia18Wta98Ta3remNpdgJX0c6KUU5UvRxi5dFOaj2ajwtwRdVp5IzNHBlM0haToRFEuC9RsDM7H0AvY2rQ8M1MSJHpltvoVfI5hBIyJMWkt1UqXbLoL79BbEaKRXjeDygl1kjZjZeaAUxYnYB1Nr/wBSpewJIteB8faN40ZZOao+jAhSWMZYWhlQlWBDbBgbgWFiKx9fppzTindc18Gloc8U03xfn8mnyRU08ZQmLUTSwlBmSQWVUxBNrruCR2deuIIyfGPDw0+hVxPHNzEimxTqjCQQkHc3DLMwJ2uY+m16k+JtV9GnKrFJDKE2VyMUZxZ5IlUm7MNhawBBI3rN608pBpx7ZkEk4/pwVlhib+4ZOzDsSo6rXPpME4RXNW1x+9D9XmhKXHlZBVSaK6/z/wC0lbagjJcmKaIpijKykqwNwymzA9Lg/wAv0oPSudXkXkVD1stuHeJJtM/MhWJZMSua5oSDa4ZAeWeg3sOxsLVD1HEZXzHkiEl+Zy8i75e3nK5LWJuSL2PS1q4iil+BDsPxZ9CIoAAFLb+dfy7/ALUVY+HIw2s0oYXH0iO49fOu1PaaV+gq1dEpdKYXWGFc9Ttm1gxRupjivsMfef1U2IC3Oni4ZqV0U0DJE+oklDrMdQfpC+w2IFsux6MB5jtXHhXi+SfTOZUQtptMqxsq7kytizSZN0yCXxte/wDdcXiFJJYSVCGTTmQKygMBy2AxPVt/Pl1BCjY7nzur1OSEtlLj5/Ubml08Jx3X6+x540TNIYpVxm6KSApLdllIsGDe69upHUE1VyTD9u/4fzvW31XjKTTxLJCkeeo07xMXTIkRtZZVUEWu7yeU3F/lWO4tpwuq1SqNl1Mqje+wkYAXrU02oySjVVf6zO1GCCk/NoiEk/KpcXE5Vx3VsLY8xbsuPs4SCzqB2Fza21qjWpa6HjUvqFKTj0Ttb4i1U8hleRRIwsZVUcy1rAK5uVAHTG3U771XRQhRYfv99PoqRxwh0ipTlLsKKKKaBQhNIBSinAVSi5OyXtVIBS0lIzgU21HsVzIWnLqDGVYHEqwIPxBuPzF/uriHv02/Wjkjvv8AOlyyOSpBxgou2bLw5Hp5ZNRO04gjMLEoUyXJyc4ZQf8ADJ3U7X8oBVlsI83i1JNOyPEz3UYlpELKRYi0mNybDG5F8dr7VmYmZGDIxRh0ZTiwuLG1u1trd66NxGbK/MW/ryYCf+2s6el3O5q/wd+PUuCqLr8mn8RppoDpdQk3PXkqVjwCrzFty44x15YYlmJv0IuWasil/e3JJYn4kkn5bmka7OXd3kc9XdiWO1up36C1Lan4cbguROSe5jr0U2lp1ihaKS9F6hBaKS9FXZB1BoopvkL8zkzn1oVBvRRXLdscOI2ptFFHIiBGrpRRRY3wBMFQEXpgNLRVz7RIdMWiiihCCiiioUFFFFQh/9k="/>
          <p:cNvSpPr>
            <a:spLocks noChangeAspect="1" noChangeArrowheads="1"/>
          </p:cNvSpPr>
          <p:nvPr/>
        </p:nvSpPr>
        <p:spPr bwMode="auto">
          <a:xfrm>
            <a:off x="63500" y="-614363"/>
            <a:ext cx="1143000" cy="12573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pic>
        <p:nvPicPr>
          <p:cNvPr id="10" name="Picture 9" descr="clip_image010.jpg"/>
          <p:cNvPicPr>
            <a:picLocks noChangeAspect="1"/>
          </p:cNvPicPr>
          <p:nvPr/>
        </p:nvPicPr>
        <p:blipFill>
          <a:blip r:embed="rId4" cstate="print"/>
          <a:stretch>
            <a:fillRect/>
          </a:stretch>
        </p:blipFill>
        <p:spPr>
          <a:xfrm>
            <a:off x="714348" y="1428736"/>
            <a:ext cx="3500462" cy="3368649"/>
          </a:xfrm>
          <a:prstGeom prst="rect">
            <a:avLst/>
          </a:prstGeom>
        </p:spPr>
      </p:pic>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Major Donors</a:t>
            </a:r>
            <a:endParaRPr lang="en-CA" b="1" dirty="0"/>
          </a:p>
        </p:txBody>
      </p:sp>
      <p:pic>
        <p:nvPicPr>
          <p:cNvPr id="66562" name="Picture 2" descr="http://t1.gstatic.com/images?q=tbn:ANd9GcR-cPvSmGyQH5ykmGv94MMTfrfOiBcb1-f6lnyDPnNHxVCRbeHK"/>
          <p:cNvPicPr>
            <a:picLocks noGrp="1" noChangeAspect="1" noChangeArrowheads="1"/>
          </p:cNvPicPr>
          <p:nvPr>
            <p:ph idx="1"/>
          </p:nvPr>
        </p:nvPicPr>
        <p:blipFill>
          <a:blip r:embed="rId3" cstate="print"/>
          <a:srcRect/>
          <a:stretch>
            <a:fillRect/>
          </a:stretch>
        </p:blipFill>
        <p:spPr bwMode="auto">
          <a:xfrm>
            <a:off x="4929190" y="3786190"/>
            <a:ext cx="3760161" cy="1840079"/>
          </a:xfrm>
          <a:prstGeom prst="rect">
            <a:avLst/>
          </a:prstGeom>
          <a:noFill/>
        </p:spPr>
      </p:pic>
      <p:sp>
        <p:nvSpPr>
          <p:cNvPr id="5" name="TextBox 4"/>
          <p:cNvSpPr txBox="1"/>
          <p:nvPr/>
        </p:nvSpPr>
        <p:spPr>
          <a:xfrm>
            <a:off x="928662" y="5643578"/>
            <a:ext cx="8215338" cy="646331"/>
          </a:xfrm>
          <a:prstGeom prst="rect">
            <a:avLst/>
          </a:prstGeom>
          <a:noFill/>
        </p:spPr>
        <p:txBody>
          <a:bodyPr wrap="square" rtlCol="0">
            <a:spAutoFit/>
          </a:bodyPr>
          <a:lstStyle/>
          <a:p>
            <a:pPr algn="r"/>
            <a:r>
              <a:rPr lang="en-CA" sz="3600" dirty="0" smtClean="0"/>
              <a:t>Donate a gift of $</a:t>
            </a:r>
            <a:r>
              <a:rPr lang="en-CA" sz="3200" dirty="0" smtClean="0"/>
              <a:t>250,000</a:t>
            </a:r>
            <a:r>
              <a:rPr lang="en-CA" sz="3600" dirty="0" smtClean="0"/>
              <a:t> </a:t>
            </a:r>
            <a:endParaRPr lang="en-CA" sz="3600" dirty="0"/>
          </a:p>
        </p:txBody>
      </p:sp>
      <p:pic>
        <p:nvPicPr>
          <p:cNvPr id="66566" name="Picture 6" descr="http://t3.gstatic.com/images?q=tbn:ANd9GcS9rOY_ugO6c1TQ6OyCb9Jl53ijRl3mTNc7P2ea_6B88MGhNcSxbipUurY"/>
          <p:cNvPicPr>
            <a:picLocks noChangeAspect="1" noChangeArrowheads="1"/>
          </p:cNvPicPr>
          <p:nvPr/>
        </p:nvPicPr>
        <p:blipFill>
          <a:blip r:embed="rId4" cstate="print"/>
          <a:srcRect/>
          <a:stretch>
            <a:fillRect/>
          </a:stretch>
        </p:blipFill>
        <p:spPr bwMode="auto">
          <a:xfrm>
            <a:off x="642910" y="1714488"/>
            <a:ext cx="4249288" cy="1128717"/>
          </a:xfrm>
          <a:prstGeom prst="rect">
            <a:avLst/>
          </a:prstGeom>
          <a:noFill/>
        </p:spPr>
      </p:pic>
      <p:sp>
        <p:nvSpPr>
          <p:cNvPr id="8" name="TextBox 7"/>
          <p:cNvSpPr txBox="1"/>
          <p:nvPr/>
        </p:nvSpPr>
        <p:spPr>
          <a:xfrm>
            <a:off x="428596" y="3000372"/>
            <a:ext cx="4429156" cy="584775"/>
          </a:xfrm>
          <a:prstGeom prst="rect">
            <a:avLst/>
          </a:prstGeom>
          <a:noFill/>
        </p:spPr>
        <p:txBody>
          <a:bodyPr wrap="square" rtlCol="0">
            <a:spAutoFit/>
          </a:bodyPr>
          <a:lstStyle/>
          <a:p>
            <a:r>
              <a:rPr lang="en-CA" sz="3200" dirty="0" smtClean="0"/>
              <a:t>Donate a gift of $10,000</a:t>
            </a:r>
            <a:endParaRPr lang="en-CA" sz="3200" dirty="0"/>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 Grant Structure</a:t>
            </a:r>
            <a:endParaRPr lang="en-CA" b="1" dirty="0"/>
          </a:p>
        </p:txBody>
      </p:sp>
      <p:sp>
        <p:nvSpPr>
          <p:cNvPr id="3" name="Content Placeholder 2"/>
          <p:cNvSpPr>
            <a:spLocks noGrp="1"/>
          </p:cNvSpPr>
          <p:nvPr>
            <p:ph idx="1"/>
          </p:nvPr>
        </p:nvSpPr>
        <p:spPr/>
        <p:txBody>
          <a:bodyPr/>
          <a:lstStyle/>
          <a:p>
            <a:pPr algn="ctr"/>
            <a:endParaRPr lang="en-CA" dirty="0" smtClean="0"/>
          </a:p>
          <a:p>
            <a:pPr>
              <a:buNone/>
            </a:pPr>
            <a:r>
              <a:rPr lang="en-CA" dirty="0" smtClean="0"/>
              <a:t> </a:t>
            </a:r>
          </a:p>
          <a:p>
            <a:pPr>
              <a:buNone/>
            </a:pPr>
            <a:r>
              <a:rPr lang="en-CA" dirty="0" smtClean="0"/>
              <a:t>District Grants</a:t>
            </a:r>
          </a:p>
          <a:p>
            <a:pPr>
              <a:buNone/>
            </a:pPr>
            <a:endParaRPr lang="en-CA" dirty="0" smtClean="0"/>
          </a:p>
          <a:p>
            <a:pPr>
              <a:buNone/>
            </a:pPr>
            <a:r>
              <a:rPr lang="en-CA" dirty="0" smtClean="0"/>
              <a:t>Global Grants</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endParaRPr lang="en-CA" dirty="0" smtClean="0"/>
          </a:p>
          <a:p>
            <a:pPr>
              <a:buNone/>
            </a:pPr>
            <a:endParaRPr lang="en-CA" dirty="0"/>
          </a:p>
        </p:txBody>
      </p:sp>
      <p:pic>
        <p:nvPicPr>
          <p:cNvPr id="76803" name="Picture 3" descr="C:\Users\Jo\Pictures\2008-08-10 South Africa Slide Show\Africa2\Africa 121.jpg"/>
          <p:cNvPicPr>
            <a:picLocks noChangeAspect="1" noChangeArrowheads="1"/>
          </p:cNvPicPr>
          <p:nvPr/>
        </p:nvPicPr>
        <p:blipFill>
          <a:blip r:embed="rId3" cstate="print"/>
          <a:srcRect/>
          <a:stretch>
            <a:fillRect/>
          </a:stretch>
        </p:blipFill>
        <p:spPr bwMode="auto">
          <a:xfrm>
            <a:off x="3857620" y="2564904"/>
            <a:ext cx="4676402" cy="3507302"/>
          </a:xfrm>
          <a:prstGeom prst="rect">
            <a:avLst/>
          </a:prstGeom>
          <a:noFill/>
        </p:spPr>
      </p:pic>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Outstanding Performance</a:t>
            </a:r>
            <a:endParaRPr lang="en-CA" b="1" dirty="0"/>
          </a:p>
        </p:txBody>
      </p:sp>
      <p:pic>
        <p:nvPicPr>
          <p:cNvPr id="4" name="Content Placeholder 3" descr="charity.png"/>
          <p:cNvPicPr>
            <a:picLocks noGrp="1" noChangeAspect="1"/>
          </p:cNvPicPr>
          <p:nvPr>
            <p:ph idx="1"/>
          </p:nvPr>
        </p:nvPicPr>
        <p:blipFill>
          <a:blip r:embed="rId3" cstate="print"/>
          <a:stretch>
            <a:fillRect/>
          </a:stretch>
        </p:blipFill>
        <p:spPr>
          <a:xfrm>
            <a:off x="899592" y="1556792"/>
            <a:ext cx="7278911" cy="4536504"/>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b="1" dirty="0" smtClean="0"/>
              <a:t>TRF 6 </a:t>
            </a:r>
            <a:r>
              <a:rPr lang="en-CA" sz="4800" b="1" dirty="0" smtClean="0"/>
              <a:t>Areas</a:t>
            </a:r>
            <a:r>
              <a:rPr lang="en-CA" b="1" dirty="0" smtClean="0"/>
              <a:t> of Focus</a:t>
            </a:r>
            <a:br>
              <a:rPr lang="en-CA" b="1" dirty="0" smtClean="0"/>
            </a:br>
            <a:endParaRPr lang="en-CA" b="1" dirty="0"/>
          </a:p>
        </p:txBody>
      </p:sp>
      <p:sp>
        <p:nvSpPr>
          <p:cNvPr id="4" name="TextBox 3"/>
          <p:cNvSpPr txBox="1"/>
          <p:nvPr/>
        </p:nvSpPr>
        <p:spPr>
          <a:xfrm>
            <a:off x="142844" y="1772816"/>
            <a:ext cx="8715436" cy="523220"/>
          </a:xfrm>
          <a:prstGeom prst="rect">
            <a:avLst/>
          </a:prstGeom>
          <a:noFill/>
        </p:spPr>
        <p:txBody>
          <a:bodyPr wrap="square" rtlCol="0">
            <a:spAutoFit/>
          </a:bodyPr>
          <a:lstStyle/>
          <a:p>
            <a:pPr algn="ctr"/>
            <a:r>
              <a:rPr lang="en-CA" sz="2800" b="1" dirty="0" smtClean="0"/>
              <a:t> </a:t>
            </a:r>
            <a:r>
              <a:rPr lang="en-CA" sz="2800" dirty="0" smtClean="0"/>
              <a:t>Peace and conflict prevention /resolution</a:t>
            </a:r>
            <a:endParaRPr lang="en-CA" sz="2800" dirty="0"/>
          </a:p>
        </p:txBody>
      </p:sp>
      <p:sp>
        <p:nvSpPr>
          <p:cNvPr id="5" name="TextBox 4"/>
          <p:cNvSpPr txBox="1"/>
          <p:nvPr/>
        </p:nvSpPr>
        <p:spPr>
          <a:xfrm>
            <a:off x="142876" y="2492896"/>
            <a:ext cx="9001124" cy="523220"/>
          </a:xfrm>
          <a:prstGeom prst="rect">
            <a:avLst/>
          </a:prstGeom>
          <a:noFill/>
        </p:spPr>
        <p:txBody>
          <a:bodyPr wrap="square" rtlCol="0">
            <a:spAutoFit/>
          </a:bodyPr>
          <a:lstStyle/>
          <a:p>
            <a:pPr algn="ctr"/>
            <a:r>
              <a:rPr lang="en-CA" dirty="0" smtClean="0"/>
              <a:t> </a:t>
            </a:r>
            <a:r>
              <a:rPr lang="en-CA" sz="2800" dirty="0" smtClean="0"/>
              <a:t>Disease prevention and treatment</a:t>
            </a:r>
            <a:endParaRPr lang="en-CA" sz="2800" dirty="0"/>
          </a:p>
        </p:txBody>
      </p:sp>
      <p:sp>
        <p:nvSpPr>
          <p:cNvPr id="6" name="TextBox 5"/>
          <p:cNvSpPr txBox="1"/>
          <p:nvPr/>
        </p:nvSpPr>
        <p:spPr>
          <a:xfrm>
            <a:off x="71406" y="3284984"/>
            <a:ext cx="9072594" cy="523220"/>
          </a:xfrm>
          <a:prstGeom prst="rect">
            <a:avLst/>
          </a:prstGeom>
          <a:noFill/>
        </p:spPr>
        <p:txBody>
          <a:bodyPr wrap="square" rtlCol="0">
            <a:spAutoFit/>
          </a:bodyPr>
          <a:lstStyle/>
          <a:p>
            <a:pPr algn="ctr"/>
            <a:r>
              <a:rPr lang="en-CA" dirty="0" smtClean="0"/>
              <a:t>   </a:t>
            </a:r>
            <a:r>
              <a:rPr lang="en-CA" sz="2800" dirty="0" smtClean="0"/>
              <a:t>Water and sanitation</a:t>
            </a:r>
            <a:endParaRPr lang="en-CA" sz="2800" dirty="0"/>
          </a:p>
        </p:txBody>
      </p:sp>
      <p:sp>
        <p:nvSpPr>
          <p:cNvPr id="7" name="TextBox 6"/>
          <p:cNvSpPr txBox="1"/>
          <p:nvPr/>
        </p:nvSpPr>
        <p:spPr>
          <a:xfrm>
            <a:off x="0" y="4077072"/>
            <a:ext cx="9144000" cy="523220"/>
          </a:xfrm>
          <a:prstGeom prst="rect">
            <a:avLst/>
          </a:prstGeom>
          <a:noFill/>
        </p:spPr>
        <p:txBody>
          <a:bodyPr wrap="square" rtlCol="0">
            <a:spAutoFit/>
          </a:bodyPr>
          <a:lstStyle/>
          <a:p>
            <a:pPr algn="ctr"/>
            <a:r>
              <a:rPr lang="en-CA" dirty="0" smtClean="0"/>
              <a:t>    </a:t>
            </a:r>
            <a:r>
              <a:rPr lang="en-CA" sz="2800" dirty="0" smtClean="0"/>
              <a:t>Maternal and child health</a:t>
            </a:r>
            <a:endParaRPr lang="en-CA" sz="2800" dirty="0"/>
          </a:p>
        </p:txBody>
      </p:sp>
      <p:sp>
        <p:nvSpPr>
          <p:cNvPr id="8" name="TextBox 7"/>
          <p:cNvSpPr txBox="1"/>
          <p:nvPr/>
        </p:nvSpPr>
        <p:spPr>
          <a:xfrm>
            <a:off x="0" y="4869160"/>
            <a:ext cx="9144000" cy="523220"/>
          </a:xfrm>
          <a:prstGeom prst="rect">
            <a:avLst/>
          </a:prstGeom>
          <a:noFill/>
        </p:spPr>
        <p:txBody>
          <a:bodyPr wrap="square" rtlCol="0">
            <a:spAutoFit/>
          </a:bodyPr>
          <a:lstStyle/>
          <a:p>
            <a:pPr algn="ctr"/>
            <a:r>
              <a:rPr lang="en-CA" dirty="0" smtClean="0"/>
              <a:t>    </a:t>
            </a:r>
            <a:r>
              <a:rPr lang="en-CA" sz="2800" dirty="0" smtClean="0"/>
              <a:t>Basic education and literacy</a:t>
            </a:r>
            <a:endParaRPr lang="en-CA" sz="2800" dirty="0"/>
          </a:p>
        </p:txBody>
      </p:sp>
      <p:sp>
        <p:nvSpPr>
          <p:cNvPr id="10" name="TextBox 9"/>
          <p:cNvSpPr txBox="1"/>
          <p:nvPr/>
        </p:nvSpPr>
        <p:spPr>
          <a:xfrm>
            <a:off x="0" y="5661248"/>
            <a:ext cx="9144000" cy="523220"/>
          </a:xfrm>
          <a:prstGeom prst="rect">
            <a:avLst/>
          </a:prstGeom>
          <a:noFill/>
        </p:spPr>
        <p:txBody>
          <a:bodyPr wrap="square" rtlCol="0">
            <a:spAutoFit/>
          </a:bodyPr>
          <a:lstStyle/>
          <a:p>
            <a:pPr algn="ctr"/>
            <a:r>
              <a:rPr lang="en-CA" sz="2800" dirty="0" smtClean="0"/>
              <a:t>    Economic and community development</a:t>
            </a:r>
            <a:endParaRPr lang="en-CA" sz="2800" dirty="0"/>
          </a:p>
        </p:txBody>
      </p:sp>
      <p:sp>
        <p:nvSpPr>
          <p:cNvPr id="12" name="Content Placeholder 2"/>
          <p:cNvSpPr txBox="1">
            <a:spLocks/>
          </p:cNvSpPr>
          <p:nvPr/>
        </p:nvSpPr>
        <p:spPr>
          <a:xfrm>
            <a:off x="457200" y="1600201"/>
            <a:ext cx="8229600" cy="614354"/>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643998" cy="1428760"/>
          </a:xfrm>
          <a:solidFill>
            <a:schemeClr val="accent4">
              <a:lumMod val="75000"/>
            </a:schemeClr>
          </a:solidFill>
        </p:spPr>
        <p:txBody>
          <a:bodyPr>
            <a:noAutofit/>
          </a:bodyPr>
          <a:lstStyle/>
          <a:p>
            <a:r>
              <a:rPr lang="en-CA" b="1" dirty="0" smtClean="0"/>
              <a:t>Peace and Conflict Prevention/Resolution</a:t>
            </a:r>
            <a:endParaRPr lang="en-CA" b="1" dirty="0"/>
          </a:p>
        </p:txBody>
      </p:sp>
      <p:sp>
        <p:nvSpPr>
          <p:cNvPr id="3" name="Content Placeholder 2"/>
          <p:cNvSpPr>
            <a:spLocks noGrp="1"/>
          </p:cNvSpPr>
          <p:nvPr>
            <p:ph idx="1"/>
          </p:nvPr>
        </p:nvSpPr>
        <p:spPr>
          <a:xfrm>
            <a:off x="285720" y="1600200"/>
            <a:ext cx="8643998" cy="4525963"/>
          </a:xfrm>
        </p:spPr>
        <p:txBody>
          <a:bodyPr/>
          <a:lstStyle/>
          <a:p>
            <a:r>
              <a:rPr lang="en-CA" dirty="0" smtClean="0"/>
              <a:t>42 million people are currently displaced by armed conflict or persecution</a:t>
            </a:r>
          </a:p>
          <a:p>
            <a:r>
              <a:rPr lang="en-CA" dirty="0" smtClean="0"/>
              <a:t>90% of casualties in armed conflicts are civilians and at least 50% are children</a:t>
            </a:r>
            <a:endParaRPr lang="en-CA" dirty="0"/>
          </a:p>
        </p:txBody>
      </p:sp>
      <p:pic>
        <p:nvPicPr>
          <p:cNvPr id="51201" name="Picture 1"/>
          <p:cNvPicPr>
            <a:picLocks noChangeAspect="1" noChangeArrowheads="1"/>
          </p:cNvPicPr>
          <p:nvPr/>
        </p:nvPicPr>
        <p:blipFill>
          <a:blip r:embed="rId3" cstate="print"/>
          <a:srcRect/>
          <a:stretch>
            <a:fillRect/>
          </a:stretch>
        </p:blipFill>
        <p:spPr bwMode="auto">
          <a:xfrm>
            <a:off x="80933" y="162725"/>
            <a:ext cx="1776423" cy="1408887"/>
          </a:xfrm>
          <a:prstGeom prst="rect">
            <a:avLst/>
          </a:prstGeom>
          <a:noFill/>
          <a:ln w="9525">
            <a:noFill/>
            <a:miter lim="800000"/>
            <a:headEnd/>
            <a:tailEnd/>
          </a:ln>
          <a:effectLst/>
        </p:spPr>
      </p:pic>
      <p:pic>
        <p:nvPicPr>
          <p:cNvPr id="51202" name="Picture 2" descr="C:\Users\Jo\Pictures\225326.jpg"/>
          <p:cNvPicPr>
            <a:picLocks noChangeAspect="1" noChangeArrowheads="1"/>
          </p:cNvPicPr>
          <p:nvPr/>
        </p:nvPicPr>
        <p:blipFill>
          <a:blip r:embed="rId4" cstate="print"/>
          <a:srcRect/>
          <a:stretch>
            <a:fillRect/>
          </a:stretch>
        </p:blipFill>
        <p:spPr bwMode="auto">
          <a:xfrm>
            <a:off x="2428860" y="4057220"/>
            <a:ext cx="3357586" cy="2586465"/>
          </a:xfrm>
          <a:prstGeom prst="rect">
            <a:avLst/>
          </a:prstGeom>
          <a:noFill/>
        </p:spPr>
      </p:pic>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229600" cy="1285884"/>
          </a:xfrm>
          <a:solidFill>
            <a:srgbClr val="00B050"/>
          </a:solidFill>
        </p:spPr>
        <p:txBody>
          <a:bodyPr>
            <a:normAutofit fontScale="90000"/>
          </a:bodyPr>
          <a:lstStyle/>
          <a:p>
            <a:r>
              <a:rPr lang="en-CA" dirty="0" smtClean="0"/>
              <a:t>          </a:t>
            </a:r>
            <a:r>
              <a:rPr lang="en-CA" sz="4900" b="1" dirty="0" smtClean="0"/>
              <a:t>Disease Prevention and Treatment    </a:t>
            </a:r>
            <a:endParaRPr lang="en-CA" sz="4900" b="1" dirty="0"/>
          </a:p>
        </p:txBody>
      </p:sp>
      <p:pic>
        <p:nvPicPr>
          <p:cNvPr id="53249" name="Picture 1"/>
          <p:cNvPicPr>
            <a:picLocks noChangeAspect="1" noChangeArrowheads="1"/>
          </p:cNvPicPr>
          <p:nvPr/>
        </p:nvPicPr>
        <p:blipFill>
          <a:blip r:embed="rId3" cstate="print"/>
          <a:srcRect/>
          <a:stretch>
            <a:fillRect/>
          </a:stretch>
        </p:blipFill>
        <p:spPr bwMode="auto">
          <a:xfrm>
            <a:off x="285721" y="357167"/>
            <a:ext cx="1643074" cy="1285884"/>
          </a:xfrm>
          <a:prstGeom prst="rect">
            <a:avLst/>
          </a:prstGeom>
          <a:noFill/>
          <a:ln w="9525">
            <a:noFill/>
            <a:miter lim="800000"/>
            <a:headEnd/>
            <a:tailEnd/>
          </a:ln>
          <a:effectLst/>
        </p:spPr>
      </p:pic>
      <p:sp>
        <p:nvSpPr>
          <p:cNvPr id="6" name="TextBox 5"/>
          <p:cNvSpPr txBox="1"/>
          <p:nvPr/>
        </p:nvSpPr>
        <p:spPr>
          <a:xfrm>
            <a:off x="500034" y="2000240"/>
            <a:ext cx="7858180" cy="1077218"/>
          </a:xfrm>
          <a:prstGeom prst="rect">
            <a:avLst/>
          </a:prstGeom>
          <a:noFill/>
        </p:spPr>
        <p:txBody>
          <a:bodyPr wrap="square" rtlCol="0">
            <a:spAutoFit/>
          </a:bodyPr>
          <a:lstStyle/>
          <a:p>
            <a:pPr>
              <a:buFont typeface="Arial" pitchFamily="34" charset="0"/>
              <a:buChar char="•"/>
            </a:pPr>
            <a:r>
              <a:rPr lang="en-CA" sz="3200" dirty="0" smtClean="0"/>
              <a:t>  1 billion people suffer from neglected tropical diseases each year</a:t>
            </a:r>
            <a:endParaRPr lang="en-CA" sz="3200" dirty="0"/>
          </a:p>
        </p:txBody>
      </p:sp>
      <p:pic>
        <p:nvPicPr>
          <p:cNvPr id="180226" name="Picture 2" descr="http://t1.gstatic.com/images?q=tbn:ANd9GcRSxH9pDeAzIESkNLCJq5T0aKbfJ7VPy2KlFdqRVzl-xTU9Aizl-w"/>
          <p:cNvPicPr>
            <a:picLocks noChangeAspect="1" noChangeArrowheads="1"/>
          </p:cNvPicPr>
          <p:nvPr/>
        </p:nvPicPr>
        <p:blipFill>
          <a:blip r:embed="rId4" cstate="print"/>
          <a:srcRect/>
          <a:stretch>
            <a:fillRect/>
          </a:stretch>
        </p:blipFill>
        <p:spPr bwMode="auto">
          <a:xfrm rot="16200000">
            <a:off x="2991272" y="2652274"/>
            <a:ext cx="3090018" cy="4643470"/>
          </a:xfrm>
          <a:prstGeom prst="rect">
            <a:avLst/>
          </a:prstGeom>
          <a:noFill/>
        </p:spPr>
      </p:pic>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r>
              <a:rPr lang="en-CA" b="1" dirty="0" smtClean="0"/>
              <a:t>Water and Sanitation</a:t>
            </a:r>
            <a:endParaRPr lang="en-CA" b="1" dirty="0"/>
          </a:p>
        </p:txBody>
      </p:sp>
      <p:sp>
        <p:nvSpPr>
          <p:cNvPr id="3" name="Content Placeholder 2"/>
          <p:cNvSpPr>
            <a:spLocks noGrp="1"/>
          </p:cNvSpPr>
          <p:nvPr>
            <p:ph idx="1"/>
          </p:nvPr>
        </p:nvSpPr>
        <p:spPr/>
        <p:txBody>
          <a:bodyPr/>
          <a:lstStyle/>
          <a:p>
            <a:r>
              <a:rPr lang="en-CA" dirty="0" smtClean="0"/>
              <a:t>884 million people do not have clean drinking water </a:t>
            </a:r>
          </a:p>
          <a:p>
            <a:r>
              <a:rPr lang="en-CA" dirty="0" smtClean="0"/>
              <a:t>2.6 billion people lack access to adequate sanitation</a:t>
            </a:r>
            <a:endParaRPr lang="en-CA" dirty="0"/>
          </a:p>
        </p:txBody>
      </p:sp>
      <p:pic>
        <p:nvPicPr>
          <p:cNvPr id="4" name="Picture 3" descr="Water.jpg"/>
          <p:cNvPicPr>
            <a:picLocks noChangeAspect="1"/>
          </p:cNvPicPr>
          <p:nvPr/>
        </p:nvPicPr>
        <p:blipFill>
          <a:blip r:embed="rId3" cstate="print"/>
          <a:stretch>
            <a:fillRect/>
          </a:stretch>
        </p:blipFill>
        <p:spPr>
          <a:xfrm>
            <a:off x="785786" y="3929066"/>
            <a:ext cx="7858180" cy="2705275"/>
          </a:xfrm>
          <a:prstGeom prst="rect">
            <a:avLst/>
          </a:prstGeom>
        </p:spPr>
      </p:pic>
      <p:pic>
        <p:nvPicPr>
          <p:cNvPr id="54273" name="Picture 1"/>
          <p:cNvPicPr>
            <a:picLocks noChangeAspect="1" noChangeArrowheads="1"/>
          </p:cNvPicPr>
          <p:nvPr/>
        </p:nvPicPr>
        <p:blipFill>
          <a:blip r:embed="rId4" cstate="print"/>
          <a:srcRect/>
          <a:stretch>
            <a:fillRect/>
          </a:stretch>
        </p:blipFill>
        <p:spPr bwMode="auto">
          <a:xfrm>
            <a:off x="428596" y="285728"/>
            <a:ext cx="1357322" cy="1095383"/>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CA" dirty="0" smtClean="0"/>
              <a:t>         </a:t>
            </a:r>
            <a:r>
              <a:rPr lang="en-CA" b="1" dirty="0" smtClean="0"/>
              <a:t>Maternal and Child Health</a:t>
            </a:r>
            <a:r>
              <a:rPr lang="en-CA" dirty="0" smtClean="0"/>
              <a:t>	</a:t>
            </a:r>
            <a:endParaRPr lang="en-CA" dirty="0"/>
          </a:p>
        </p:txBody>
      </p:sp>
      <p:sp>
        <p:nvSpPr>
          <p:cNvPr id="3" name="Content Placeholder 2"/>
          <p:cNvSpPr>
            <a:spLocks noGrp="1"/>
          </p:cNvSpPr>
          <p:nvPr>
            <p:ph idx="1"/>
          </p:nvPr>
        </p:nvSpPr>
        <p:spPr/>
        <p:txBody>
          <a:bodyPr/>
          <a:lstStyle/>
          <a:p>
            <a:r>
              <a:rPr lang="en-CA" dirty="0" smtClean="0"/>
              <a:t>8.9 million children die before the age of 5</a:t>
            </a:r>
          </a:p>
          <a:p>
            <a:endParaRPr lang="en-CA" dirty="0" smtClean="0"/>
          </a:p>
          <a:p>
            <a:endParaRPr lang="en-CA" dirty="0" smtClean="0"/>
          </a:p>
          <a:p>
            <a:endParaRPr lang="en-CA" dirty="0" smtClean="0"/>
          </a:p>
          <a:p>
            <a:endParaRPr lang="en-CA" dirty="0"/>
          </a:p>
        </p:txBody>
      </p:sp>
      <p:pic>
        <p:nvPicPr>
          <p:cNvPr id="4" name="Picture 3" descr="Health.jpg"/>
          <p:cNvPicPr>
            <a:picLocks noChangeAspect="1"/>
          </p:cNvPicPr>
          <p:nvPr/>
        </p:nvPicPr>
        <p:blipFill>
          <a:blip r:embed="rId3" cstate="print"/>
          <a:stretch>
            <a:fillRect/>
          </a:stretch>
        </p:blipFill>
        <p:spPr>
          <a:xfrm>
            <a:off x="1857356" y="2500306"/>
            <a:ext cx="5030952" cy="3350693"/>
          </a:xfrm>
          <a:prstGeom prst="rect">
            <a:avLst/>
          </a:prstGeom>
        </p:spPr>
      </p:pic>
      <p:pic>
        <p:nvPicPr>
          <p:cNvPr id="58369" name="Picture 1"/>
          <p:cNvPicPr>
            <a:picLocks noChangeAspect="1" noChangeArrowheads="1"/>
          </p:cNvPicPr>
          <p:nvPr/>
        </p:nvPicPr>
        <p:blipFill>
          <a:blip r:embed="rId4" cstate="print"/>
          <a:srcRect/>
          <a:stretch>
            <a:fillRect/>
          </a:stretch>
        </p:blipFill>
        <p:spPr bwMode="auto">
          <a:xfrm>
            <a:off x="428596" y="285728"/>
            <a:ext cx="1441184" cy="114300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p>
            <a:r>
              <a:rPr lang="en-CA" dirty="0" smtClean="0"/>
              <a:t>          </a:t>
            </a:r>
            <a:r>
              <a:rPr lang="en-CA" b="1" dirty="0" smtClean="0"/>
              <a:t>Basic Education and Literacy</a:t>
            </a:r>
            <a:endParaRPr lang="en-CA" b="1" dirty="0"/>
          </a:p>
        </p:txBody>
      </p:sp>
      <p:sp>
        <p:nvSpPr>
          <p:cNvPr id="3" name="Content Placeholder 2"/>
          <p:cNvSpPr>
            <a:spLocks noGrp="1"/>
          </p:cNvSpPr>
          <p:nvPr>
            <p:ph idx="1"/>
          </p:nvPr>
        </p:nvSpPr>
        <p:spPr/>
        <p:txBody>
          <a:bodyPr/>
          <a:lstStyle/>
          <a:p>
            <a:r>
              <a:rPr lang="en-CA" dirty="0" smtClean="0"/>
              <a:t>1 in 5 adults cannot read</a:t>
            </a:r>
          </a:p>
          <a:p>
            <a:r>
              <a:rPr lang="en-CA" dirty="0" smtClean="0"/>
              <a:t>Women account for 2/3 of this group</a:t>
            </a:r>
          </a:p>
          <a:p>
            <a:r>
              <a:rPr lang="en-CA" dirty="0" smtClean="0"/>
              <a:t>72 million children are not in school</a:t>
            </a:r>
          </a:p>
          <a:p>
            <a:endParaRPr lang="en-CA" dirty="0" smtClean="0"/>
          </a:p>
          <a:p>
            <a:endParaRPr lang="en-CA" dirty="0"/>
          </a:p>
        </p:txBody>
      </p:sp>
      <p:pic>
        <p:nvPicPr>
          <p:cNvPr id="4" name="Picture 3" descr="Literacy.jpg"/>
          <p:cNvPicPr>
            <a:picLocks noChangeAspect="1"/>
          </p:cNvPicPr>
          <p:nvPr/>
        </p:nvPicPr>
        <p:blipFill>
          <a:blip r:embed="rId3" cstate="print"/>
          <a:stretch>
            <a:fillRect/>
          </a:stretch>
        </p:blipFill>
        <p:spPr>
          <a:xfrm>
            <a:off x="1142976" y="3643314"/>
            <a:ext cx="6003062" cy="2714620"/>
          </a:xfrm>
          <a:prstGeom prst="rect">
            <a:avLst/>
          </a:prstGeom>
        </p:spPr>
      </p:pic>
      <p:pic>
        <p:nvPicPr>
          <p:cNvPr id="56321" name="Picture 1"/>
          <p:cNvPicPr>
            <a:picLocks noChangeAspect="1" noChangeArrowheads="1"/>
          </p:cNvPicPr>
          <p:nvPr/>
        </p:nvPicPr>
        <p:blipFill>
          <a:blip r:embed="rId4" cstate="print"/>
          <a:srcRect/>
          <a:stretch>
            <a:fillRect/>
          </a:stretch>
        </p:blipFill>
        <p:spPr bwMode="auto">
          <a:xfrm>
            <a:off x="428596" y="285728"/>
            <a:ext cx="1441184" cy="114300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smtClean="0">
                <a:latin typeface="Calibri" pitchFamily="34" charset="0"/>
              </a:rPr>
              <a:t>Rotary International President</a:t>
            </a:r>
            <a:r>
              <a:rPr lang="en-CA" b="1" dirty="0">
                <a:latin typeface="Calibri" pitchFamily="34" charset="0"/>
              </a:rPr>
              <a:t/>
            </a:r>
            <a:br>
              <a:rPr lang="en-CA" b="1" dirty="0">
                <a:latin typeface="Calibri" pitchFamily="34" charset="0"/>
              </a:rPr>
            </a:br>
            <a:r>
              <a:rPr lang="en-CA" b="1" dirty="0" smtClean="0">
                <a:latin typeface="Calibri" pitchFamily="34" charset="0"/>
              </a:rPr>
              <a:t>2020 - 2021</a:t>
            </a:r>
            <a:endParaRPr lang="en-CA" b="1" dirty="0">
              <a:latin typeface="Calibri" pitchFamily="34" charset="0"/>
            </a:endParaRPr>
          </a:p>
        </p:txBody>
      </p:sp>
      <p:sp>
        <p:nvSpPr>
          <p:cNvPr id="6" name="TextBox 5"/>
          <p:cNvSpPr txBox="1"/>
          <p:nvPr/>
        </p:nvSpPr>
        <p:spPr>
          <a:xfrm>
            <a:off x="1115616" y="6237312"/>
            <a:ext cx="6840760" cy="369332"/>
          </a:xfrm>
          <a:prstGeom prst="rect">
            <a:avLst/>
          </a:prstGeom>
          <a:noFill/>
        </p:spPr>
        <p:txBody>
          <a:bodyPr wrap="square" rtlCol="0">
            <a:spAutoFit/>
          </a:bodyPr>
          <a:lstStyle/>
          <a:p>
            <a:pPr algn="ctr"/>
            <a:r>
              <a:rPr lang="en-CA" dirty="0" err="1" smtClean="0"/>
              <a:t>Holger</a:t>
            </a:r>
            <a:r>
              <a:rPr lang="en-CA" dirty="0" smtClean="0"/>
              <a:t> </a:t>
            </a:r>
            <a:r>
              <a:rPr lang="en-CA" dirty="0" err="1" smtClean="0"/>
              <a:t>Knaack</a:t>
            </a:r>
            <a:r>
              <a:rPr lang="en-CA" dirty="0" smtClean="0"/>
              <a:t> from </a:t>
            </a:r>
            <a:r>
              <a:rPr lang="en-CA" dirty="0" err="1" smtClean="0"/>
              <a:t>Herzogtum</a:t>
            </a:r>
            <a:r>
              <a:rPr lang="en-CA" dirty="0" smtClean="0"/>
              <a:t> </a:t>
            </a:r>
            <a:r>
              <a:rPr lang="en-CA" dirty="0" err="1" smtClean="0"/>
              <a:t>Lauenburg-Molln</a:t>
            </a:r>
            <a:r>
              <a:rPr lang="en-CA" dirty="0" smtClean="0"/>
              <a:t>,  Germany</a:t>
            </a:r>
            <a:endParaRPr lang="en-CA" dirty="0"/>
          </a:p>
        </p:txBody>
      </p:sp>
      <p:pic>
        <p:nvPicPr>
          <p:cNvPr id="7" name="Picture 6" descr="RI Pres.jpg"/>
          <p:cNvPicPr>
            <a:picLocks noChangeAspect="1"/>
          </p:cNvPicPr>
          <p:nvPr/>
        </p:nvPicPr>
        <p:blipFill>
          <a:blip r:embed="rId3" cstate="print"/>
          <a:stretch>
            <a:fillRect/>
          </a:stretch>
        </p:blipFill>
        <p:spPr>
          <a:xfrm>
            <a:off x="2771800" y="1772816"/>
            <a:ext cx="3084165" cy="4117519"/>
          </a:xfrm>
          <a:prstGeom prst="rect">
            <a:avLst/>
          </a:prstGeom>
        </p:spPr>
      </p:pic>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1143000"/>
          </a:xfrm>
          <a:solidFill>
            <a:srgbClr val="FFC000"/>
          </a:solidFill>
        </p:spPr>
        <p:txBody>
          <a:bodyPr>
            <a:noAutofit/>
          </a:bodyPr>
          <a:lstStyle/>
          <a:p>
            <a:r>
              <a:rPr lang="en-CA" b="1" dirty="0" smtClean="0"/>
              <a:t>     Economic and Community Development</a:t>
            </a:r>
            <a:endParaRPr lang="en-CA" b="1" dirty="0"/>
          </a:p>
        </p:txBody>
      </p:sp>
      <p:sp>
        <p:nvSpPr>
          <p:cNvPr id="3" name="Content Placeholder 2"/>
          <p:cNvSpPr>
            <a:spLocks noGrp="1"/>
          </p:cNvSpPr>
          <p:nvPr>
            <p:ph idx="1"/>
          </p:nvPr>
        </p:nvSpPr>
        <p:spPr/>
        <p:txBody>
          <a:bodyPr/>
          <a:lstStyle/>
          <a:p>
            <a:r>
              <a:rPr lang="en-CA" dirty="0" smtClean="0"/>
              <a:t>1.4 billion or 1 in 4 people live on less than $1.25 a day</a:t>
            </a:r>
          </a:p>
          <a:p>
            <a:endParaRPr lang="en-CA" dirty="0" smtClean="0"/>
          </a:p>
          <a:p>
            <a:endParaRPr lang="en-CA" dirty="0"/>
          </a:p>
        </p:txBody>
      </p:sp>
      <p:pic>
        <p:nvPicPr>
          <p:cNvPr id="52225" name="Picture 1"/>
          <p:cNvPicPr>
            <a:picLocks noChangeAspect="1" noChangeArrowheads="1"/>
          </p:cNvPicPr>
          <p:nvPr/>
        </p:nvPicPr>
        <p:blipFill>
          <a:blip r:embed="rId3" cstate="print"/>
          <a:srcRect/>
          <a:stretch>
            <a:fillRect/>
          </a:stretch>
        </p:blipFill>
        <p:spPr bwMode="auto">
          <a:xfrm>
            <a:off x="285719" y="285728"/>
            <a:ext cx="1357323" cy="1076500"/>
          </a:xfrm>
          <a:prstGeom prst="rect">
            <a:avLst/>
          </a:prstGeom>
          <a:noFill/>
          <a:ln w="9525">
            <a:noFill/>
            <a:miter lim="800000"/>
            <a:headEnd/>
            <a:tailEnd/>
          </a:ln>
          <a:effectLst/>
        </p:spPr>
      </p:pic>
      <p:pic>
        <p:nvPicPr>
          <p:cNvPr id="52227" name="Picture 3" descr="C:\Users\Jo\Pictures\micro_loans_2.jpg"/>
          <p:cNvPicPr>
            <a:picLocks noChangeAspect="1" noChangeArrowheads="1"/>
          </p:cNvPicPr>
          <p:nvPr/>
        </p:nvPicPr>
        <p:blipFill>
          <a:blip r:embed="rId4" cstate="print"/>
          <a:srcRect/>
          <a:stretch>
            <a:fillRect/>
          </a:stretch>
        </p:blipFill>
        <p:spPr bwMode="auto">
          <a:xfrm>
            <a:off x="357158" y="3429000"/>
            <a:ext cx="3540098" cy="2009946"/>
          </a:xfrm>
          <a:prstGeom prst="rect">
            <a:avLst/>
          </a:prstGeom>
          <a:noFill/>
        </p:spPr>
      </p:pic>
      <p:pic>
        <p:nvPicPr>
          <p:cNvPr id="52228" name="Picture 4" descr="C:\Users\Jo\Pictures\micro_loans_1.jpg"/>
          <p:cNvPicPr>
            <a:picLocks noChangeAspect="1" noChangeArrowheads="1"/>
          </p:cNvPicPr>
          <p:nvPr/>
        </p:nvPicPr>
        <p:blipFill>
          <a:blip r:embed="rId5" cstate="print"/>
          <a:srcRect/>
          <a:stretch>
            <a:fillRect/>
          </a:stretch>
        </p:blipFill>
        <p:spPr bwMode="auto">
          <a:xfrm>
            <a:off x="4429124" y="3428999"/>
            <a:ext cx="3571900" cy="2028001"/>
          </a:xfrm>
          <a:prstGeom prst="rect">
            <a:avLst/>
          </a:prstGeom>
          <a:noFill/>
        </p:spPr>
      </p:pic>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Key Meetings</a:t>
            </a:r>
            <a:endParaRPr lang="en-CA" b="1" dirty="0"/>
          </a:p>
        </p:txBody>
      </p:sp>
      <p:sp>
        <p:nvSpPr>
          <p:cNvPr id="3" name="Content Placeholder 2"/>
          <p:cNvSpPr>
            <a:spLocks noGrp="1"/>
          </p:cNvSpPr>
          <p:nvPr>
            <p:ph idx="1"/>
          </p:nvPr>
        </p:nvSpPr>
        <p:spPr>
          <a:xfrm>
            <a:off x="0" y="1988840"/>
            <a:ext cx="8229600" cy="4525963"/>
          </a:xfrm>
        </p:spPr>
        <p:txBody>
          <a:bodyPr/>
          <a:lstStyle/>
          <a:p>
            <a:pPr algn="ctr">
              <a:buNone/>
            </a:pPr>
            <a:endParaRPr lang="en-CA" dirty="0" smtClean="0"/>
          </a:p>
          <a:p>
            <a:pPr>
              <a:buNone/>
            </a:pPr>
            <a:endParaRPr lang="en-CA" dirty="0" smtClean="0"/>
          </a:p>
          <a:p>
            <a:pPr>
              <a:buNone/>
            </a:pPr>
            <a:endParaRPr lang="en-CA" dirty="0" smtClean="0"/>
          </a:p>
        </p:txBody>
      </p:sp>
      <p:pic>
        <p:nvPicPr>
          <p:cNvPr id="245762" name="Picture 2" descr="https://clubrunner.blob.core.windows.net/00000050040/Images/2020-Rotary-Virtual-Convention_20200601-114138.jpg"/>
          <p:cNvPicPr>
            <a:picLocks noChangeAspect="1" noChangeArrowheads="1"/>
          </p:cNvPicPr>
          <p:nvPr/>
        </p:nvPicPr>
        <p:blipFill>
          <a:blip r:embed="rId3" cstate="print"/>
          <a:srcRect/>
          <a:stretch>
            <a:fillRect/>
          </a:stretch>
        </p:blipFill>
        <p:spPr bwMode="auto">
          <a:xfrm>
            <a:off x="251520" y="1628800"/>
            <a:ext cx="4876800" cy="2552700"/>
          </a:xfrm>
          <a:prstGeom prst="rect">
            <a:avLst/>
          </a:prstGeom>
          <a:noFill/>
        </p:spPr>
      </p:pic>
      <p:pic>
        <p:nvPicPr>
          <p:cNvPr id="245764" name="Picture 4" descr="https://district7010conference.com/wp-content/uploads/2019/10/RotaryDontStopBelieving-291x300.jpg"/>
          <p:cNvPicPr>
            <a:picLocks noChangeAspect="1" noChangeArrowheads="1"/>
          </p:cNvPicPr>
          <p:nvPr/>
        </p:nvPicPr>
        <p:blipFill>
          <a:blip r:embed="rId4" cstate="print"/>
          <a:srcRect/>
          <a:stretch>
            <a:fillRect/>
          </a:stretch>
        </p:blipFill>
        <p:spPr bwMode="auto">
          <a:xfrm>
            <a:off x="5868144" y="2420888"/>
            <a:ext cx="2771775" cy="2857500"/>
          </a:xfrm>
          <a:prstGeom prst="rect">
            <a:avLst/>
          </a:prstGeom>
          <a:noFill/>
        </p:spPr>
      </p:pic>
      <p:sp>
        <p:nvSpPr>
          <p:cNvPr id="12" name="TextBox 11"/>
          <p:cNvSpPr txBox="1"/>
          <p:nvPr/>
        </p:nvSpPr>
        <p:spPr>
          <a:xfrm>
            <a:off x="755576" y="4293096"/>
            <a:ext cx="3843040" cy="646331"/>
          </a:xfrm>
          <a:prstGeom prst="rect">
            <a:avLst/>
          </a:prstGeom>
          <a:noFill/>
        </p:spPr>
        <p:txBody>
          <a:bodyPr wrap="none" rtlCol="0">
            <a:spAutoFit/>
          </a:bodyPr>
          <a:lstStyle/>
          <a:p>
            <a:r>
              <a:rPr lang="en-CA" sz="3600" dirty="0" smtClean="0"/>
              <a:t>June 20 to 26, 2020</a:t>
            </a:r>
            <a:endParaRPr lang="en-CA" sz="3600" dirty="0"/>
          </a:p>
        </p:txBody>
      </p:sp>
      <p:sp>
        <p:nvSpPr>
          <p:cNvPr id="13" name="TextBox 12"/>
          <p:cNvSpPr txBox="1"/>
          <p:nvPr/>
        </p:nvSpPr>
        <p:spPr>
          <a:xfrm>
            <a:off x="4499992" y="5805264"/>
            <a:ext cx="4487319" cy="646331"/>
          </a:xfrm>
          <a:prstGeom prst="rect">
            <a:avLst/>
          </a:prstGeom>
          <a:noFill/>
        </p:spPr>
        <p:txBody>
          <a:bodyPr wrap="none" rtlCol="0">
            <a:spAutoFit/>
          </a:bodyPr>
          <a:lstStyle/>
          <a:p>
            <a:r>
              <a:rPr lang="en-CA" sz="3600" dirty="0" smtClean="0"/>
              <a:t>November 6 to 8, 2020</a:t>
            </a:r>
            <a:endParaRPr lang="en-CA" sz="3600" dirty="0"/>
          </a:p>
        </p:txBody>
      </p:sp>
    </p:spTree>
  </p:cSld>
  <p:clrMapOvr>
    <a:masterClrMapping/>
  </p:clrMapOvr>
  <p:transition>
    <p:wheel spokes="3"/>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COVID-19 </a:t>
            </a:r>
            <a:endParaRPr lang="en-CA" b="1" dirty="0"/>
          </a:p>
        </p:txBody>
      </p:sp>
      <p:pic>
        <p:nvPicPr>
          <p:cNvPr id="4" name="Content Placeholder 3" descr="covid-191.jpg"/>
          <p:cNvPicPr>
            <a:picLocks noGrp="1" noChangeAspect="1"/>
          </p:cNvPicPr>
          <p:nvPr>
            <p:ph idx="1"/>
          </p:nvPr>
        </p:nvPicPr>
        <p:blipFill>
          <a:blip r:embed="rId3" cstate="print"/>
          <a:stretch>
            <a:fillRect/>
          </a:stretch>
        </p:blipFill>
        <p:spPr>
          <a:xfrm>
            <a:off x="467544" y="1628800"/>
            <a:ext cx="8035683" cy="4229307"/>
          </a:xfrm>
        </p:spPr>
      </p:pic>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Learn More</a:t>
            </a:r>
            <a:endParaRPr lang="en-CA" b="1" dirty="0"/>
          </a:p>
        </p:txBody>
      </p:sp>
      <p:sp>
        <p:nvSpPr>
          <p:cNvPr id="3" name="Content Placeholder 2"/>
          <p:cNvSpPr>
            <a:spLocks noGrp="1"/>
          </p:cNvSpPr>
          <p:nvPr>
            <p:ph idx="1"/>
          </p:nvPr>
        </p:nvSpPr>
        <p:spPr>
          <a:xfrm>
            <a:off x="428596" y="1484785"/>
            <a:ext cx="8286808" cy="1152128"/>
          </a:xfrm>
        </p:spPr>
        <p:txBody>
          <a:bodyPr>
            <a:normAutofit/>
          </a:bodyPr>
          <a:lstStyle/>
          <a:p>
            <a:pPr algn="ctr">
              <a:buNone/>
            </a:pPr>
            <a:r>
              <a:rPr lang="en-CA" sz="6000" dirty="0" smtClean="0"/>
              <a:t>www.rotary.org</a:t>
            </a:r>
            <a:endParaRPr lang="en-CA" sz="6000" dirty="0"/>
          </a:p>
        </p:txBody>
      </p:sp>
      <p:pic>
        <p:nvPicPr>
          <p:cNvPr id="5" name="Picture 4" descr="last slide.jpg"/>
          <p:cNvPicPr>
            <a:picLocks noChangeAspect="1"/>
          </p:cNvPicPr>
          <p:nvPr/>
        </p:nvPicPr>
        <p:blipFill>
          <a:blip r:embed="rId3" cstate="print"/>
          <a:stretch>
            <a:fillRect/>
          </a:stretch>
        </p:blipFill>
        <p:spPr>
          <a:xfrm>
            <a:off x="2051720" y="2924944"/>
            <a:ext cx="5040560" cy="3354264"/>
          </a:xfrm>
          <a:prstGeom prst="rect">
            <a:avLst/>
          </a:prstGeo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2020– 2021 Theme</a:t>
            </a:r>
            <a:endParaRPr lang="en-CA" b="1" dirty="0"/>
          </a:p>
        </p:txBody>
      </p:sp>
      <p:pic>
        <p:nvPicPr>
          <p:cNvPr id="6" name="Content Placeholder 5" descr="RI theme.png"/>
          <p:cNvPicPr>
            <a:picLocks noGrp="1" noChangeAspect="1"/>
          </p:cNvPicPr>
          <p:nvPr>
            <p:ph idx="1"/>
          </p:nvPr>
        </p:nvPicPr>
        <p:blipFill>
          <a:blip r:embed="rId3" cstate="print"/>
          <a:stretch>
            <a:fillRect/>
          </a:stretch>
        </p:blipFill>
        <p:spPr>
          <a:xfrm>
            <a:off x="1835696" y="1628800"/>
            <a:ext cx="5287392" cy="396044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RI Board of Directors</a:t>
            </a:r>
            <a:endParaRPr lang="en-CA" b="1" dirty="0"/>
          </a:p>
        </p:txBody>
      </p:sp>
      <p:pic>
        <p:nvPicPr>
          <p:cNvPr id="4" name="Content Placeholder 3" descr="RI Board.jpg"/>
          <p:cNvPicPr>
            <a:picLocks noGrp="1" noChangeAspect="1"/>
          </p:cNvPicPr>
          <p:nvPr>
            <p:ph idx="1"/>
          </p:nvPr>
        </p:nvPicPr>
        <p:blipFill>
          <a:blip r:embed="rId3" cstate="print"/>
          <a:stretch>
            <a:fillRect/>
          </a:stretch>
        </p:blipFill>
        <p:spPr>
          <a:xfrm>
            <a:off x="1515533" y="1556792"/>
            <a:ext cx="6112933" cy="4072467"/>
          </a:xfrm>
        </p:spPr>
      </p:pic>
      <p:sp>
        <p:nvSpPr>
          <p:cNvPr id="5" name="TextBox 4"/>
          <p:cNvSpPr txBox="1"/>
          <p:nvPr/>
        </p:nvSpPr>
        <p:spPr>
          <a:xfrm>
            <a:off x="1475656" y="5780782"/>
            <a:ext cx="6120680" cy="1077218"/>
          </a:xfrm>
          <a:prstGeom prst="rect">
            <a:avLst/>
          </a:prstGeom>
          <a:noFill/>
        </p:spPr>
        <p:txBody>
          <a:bodyPr wrap="square" rtlCol="0">
            <a:spAutoFit/>
          </a:bodyPr>
          <a:lstStyle/>
          <a:p>
            <a:pPr algn="ctr"/>
            <a:r>
              <a:rPr lang="en-CA" sz="3200" dirty="0" smtClean="0"/>
              <a:t>19 members</a:t>
            </a:r>
          </a:p>
          <a:p>
            <a:pPr algn="ctr"/>
            <a:r>
              <a:rPr lang="en-CA" sz="3200" dirty="0" smtClean="0"/>
              <a:t>President  and President-elect</a:t>
            </a:r>
            <a:endParaRPr lang="en-CA"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lstStyle/>
          <a:p>
            <a:r>
              <a:rPr lang="en-CA" b="1" dirty="0" smtClean="0"/>
              <a:t>The Secretariat</a:t>
            </a:r>
            <a:r>
              <a:rPr lang="en-CA" dirty="0" smtClean="0"/>
              <a:t/>
            </a:r>
            <a:br>
              <a:rPr lang="en-CA" dirty="0" smtClean="0"/>
            </a:br>
            <a:r>
              <a:rPr lang="en-CA" sz="3600" dirty="0" smtClean="0"/>
              <a:t>RI </a:t>
            </a:r>
            <a:r>
              <a:rPr lang="en-CA" sz="3600" b="1" dirty="0" smtClean="0"/>
              <a:t>Headquarters Evanston, Illinois</a:t>
            </a:r>
            <a:r>
              <a:rPr lang="en-CA" sz="3600" dirty="0" smtClean="0"/>
              <a:t/>
            </a:r>
            <a:br>
              <a:rPr lang="en-CA" sz="3600" dirty="0" smtClean="0"/>
            </a:br>
            <a:endParaRPr lang="en-CA" sz="3600" dirty="0"/>
          </a:p>
        </p:txBody>
      </p:sp>
      <p:sp>
        <p:nvSpPr>
          <p:cNvPr id="293890" name="AutoShape 2" descr="General secretary and chief executive officer | My Rot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93892" name="AutoShape 4" descr="General secretary and chief executive officer | My Rot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93894" name="AutoShape 6" descr="John Hewko, Head Of Rotary, Explains Polio's Leg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163842" name="AutoShape 2" descr="John Hewko, Head Of Rotary, Explains Polio's Leg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163844" name="AutoShape 4" descr="Rotary International is administered by... - Rotaract Club of Wari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163846" name="AutoShape 6" descr="Rotary International is administered by... - Rotaract Club of Wari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9" name="TextBox 8"/>
          <p:cNvSpPr txBox="1"/>
          <p:nvPr/>
        </p:nvSpPr>
        <p:spPr>
          <a:xfrm>
            <a:off x="4139952" y="3717032"/>
            <a:ext cx="331236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7704" y="1844824"/>
            <a:ext cx="5619750" cy="2933700"/>
          </a:xfrm>
          <a:prstGeom prst="rect">
            <a:avLst/>
          </a:prstGeom>
        </p:spPr>
      </p:pic>
      <p:pic>
        <p:nvPicPr>
          <p:cNvPr id="11" name="Picture 1" descr="C:\Users\Jo\Pictures\hewko.jpg"/>
          <p:cNvPicPr>
            <a:picLocks noChangeAspect="1" noChangeArrowheads="1"/>
          </p:cNvPicPr>
          <p:nvPr/>
        </p:nvPicPr>
        <p:blipFill>
          <a:blip r:embed="rId4" cstate="print"/>
          <a:srcRect/>
          <a:stretch>
            <a:fillRect/>
          </a:stretch>
        </p:blipFill>
        <p:spPr bwMode="auto">
          <a:xfrm>
            <a:off x="7596336" y="4293096"/>
            <a:ext cx="1345770" cy="1682213"/>
          </a:xfrm>
          <a:prstGeom prst="rect">
            <a:avLst/>
          </a:prstGeom>
          <a:noFill/>
        </p:spPr>
      </p:pic>
      <p:sp>
        <p:nvSpPr>
          <p:cNvPr id="12" name="TextBox 11"/>
          <p:cNvSpPr txBox="1"/>
          <p:nvPr/>
        </p:nvSpPr>
        <p:spPr>
          <a:xfrm>
            <a:off x="6948264" y="6165304"/>
            <a:ext cx="2088232" cy="523220"/>
          </a:xfrm>
          <a:prstGeom prst="rect">
            <a:avLst/>
          </a:prstGeom>
          <a:noFill/>
        </p:spPr>
        <p:txBody>
          <a:bodyPr wrap="square" rtlCol="0">
            <a:spAutoFit/>
          </a:bodyPr>
          <a:lstStyle/>
          <a:p>
            <a:pPr algn="r"/>
            <a:r>
              <a:rPr lang="en-CA" sz="2800" dirty="0" smtClean="0"/>
              <a:t>John</a:t>
            </a:r>
            <a:r>
              <a:rPr lang="en-CA" dirty="0" smtClean="0"/>
              <a:t> </a:t>
            </a:r>
            <a:r>
              <a:rPr lang="en-CA" sz="2800" dirty="0" smtClean="0"/>
              <a:t>Hewko</a:t>
            </a:r>
            <a:endParaRPr lang="en-CA" sz="2800" dirty="0"/>
          </a:p>
        </p:txBody>
      </p:sp>
      <p:sp>
        <p:nvSpPr>
          <p:cNvPr id="13" name="TextBox 12"/>
          <p:cNvSpPr txBox="1"/>
          <p:nvPr/>
        </p:nvSpPr>
        <p:spPr>
          <a:xfrm>
            <a:off x="1979712" y="5013176"/>
            <a:ext cx="5256584" cy="1754326"/>
          </a:xfrm>
          <a:prstGeom prst="rect">
            <a:avLst/>
          </a:prstGeom>
          <a:noFill/>
        </p:spPr>
        <p:txBody>
          <a:bodyPr wrap="square" rtlCol="0">
            <a:spAutoFit/>
          </a:bodyPr>
          <a:lstStyle/>
          <a:p>
            <a:pPr algn="ctr"/>
            <a:r>
              <a:rPr lang="en-CA" sz="3600" dirty="0" smtClean="0"/>
              <a:t>Chief Operating Officer</a:t>
            </a:r>
          </a:p>
          <a:p>
            <a:pPr algn="ctr"/>
            <a:r>
              <a:rPr lang="en-CA" sz="3600" dirty="0" smtClean="0"/>
              <a:t>RI General Secretary</a:t>
            </a:r>
          </a:p>
          <a:p>
            <a:pPr algn="ctr"/>
            <a:r>
              <a:rPr lang="en-CA" sz="3600" dirty="0" smtClean="0"/>
              <a:t>800 Staff</a:t>
            </a:r>
            <a:endParaRPr lang="en-CA" sz="3600"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31081</TotalTime>
  <Words>4349</Words>
  <Application>Microsoft Office PowerPoint</Application>
  <PresentationFormat>On-screen Show (4:3)</PresentationFormat>
  <Paragraphs>654</Paragraphs>
  <Slides>63</Slides>
  <Notes>63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Photo Editor Photo</vt:lpstr>
      <vt:lpstr>Slide 1</vt:lpstr>
      <vt:lpstr>The Beginning </vt:lpstr>
      <vt:lpstr>Motto </vt:lpstr>
      <vt:lpstr>Rotary International (RI)</vt:lpstr>
      <vt:lpstr>The Organization of Rotary</vt:lpstr>
      <vt:lpstr>Rotary International President 2020 - 2021</vt:lpstr>
      <vt:lpstr>2020– 2021 Theme</vt:lpstr>
      <vt:lpstr>RI Board of Directors</vt:lpstr>
      <vt:lpstr>The Secretariat RI Headquarters Evanston, Illinois </vt:lpstr>
      <vt:lpstr>Slide 10</vt:lpstr>
      <vt:lpstr>Slide 11</vt:lpstr>
      <vt:lpstr>Slide 12</vt:lpstr>
      <vt:lpstr>Slide 13</vt:lpstr>
      <vt:lpstr>Women in Rotary</vt:lpstr>
      <vt:lpstr>RI Action Plan</vt:lpstr>
      <vt:lpstr>Priority #1 Increase Our Impact</vt:lpstr>
      <vt:lpstr>Priority #2 Expand Our Reach</vt:lpstr>
      <vt:lpstr>Priority #3 Enhance Participant Engagement</vt:lpstr>
      <vt:lpstr>Priority #4 Increase Our Ability to Adapt  </vt:lpstr>
      <vt:lpstr>Rotary’s World and Our Rotary Family</vt:lpstr>
      <vt:lpstr>Councils – Legislation and Resolutions</vt:lpstr>
      <vt:lpstr>Rotary.org – My Rotary</vt:lpstr>
      <vt:lpstr>Slide 23</vt:lpstr>
      <vt:lpstr>The Four-Way Test  </vt:lpstr>
      <vt:lpstr>Slide 25</vt:lpstr>
      <vt:lpstr>District 7010</vt:lpstr>
      <vt:lpstr>2020 -2021 District Governor</vt:lpstr>
      <vt:lpstr>District 7010</vt:lpstr>
      <vt:lpstr>Clubs</vt:lpstr>
      <vt:lpstr>Benefits and Responsibilities of  Membership</vt:lpstr>
      <vt:lpstr>Club Flexibility</vt:lpstr>
      <vt:lpstr>Classification Principle</vt:lpstr>
      <vt:lpstr>Slide 33</vt:lpstr>
      <vt:lpstr>Rotary International Programs </vt:lpstr>
      <vt:lpstr>Rotary International Programs</vt:lpstr>
      <vt:lpstr>Rotary International Programs</vt:lpstr>
      <vt:lpstr>Rotary International Programs</vt:lpstr>
      <vt:lpstr>The Rotary Foundation (TRF)</vt:lpstr>
      <vt:lpstr>The Rotary Foundation</vt:lpstr>
      <vt:lpstr>Mission of The Rotary Foundation</vt:lpstr>
      <vt:lpstr>TRF Trustees</vt:lpstr>
      <vt:lpstr>The Rotary Foundation Programs </vt:lpstr>
      <vt:lpstr> Annual Fund   </vt:lpstr>
      <vt:lpstr>Annual Fund</vt:lpstr>
      <vt:lpstr> Endowment Fund  </vt:lpstr>
      <vt:lpstr>PolioPlus Fund </vt:lpstr>
      <vt:lpstr>Educational Programs</vt:lpstr>
      <vt:lpstr>Paul Harris Fellows</vt:lpstr>
      <vt:lpstr>Benefactor</vt:lpstr>
      <vt:lpstr>Bequest Society</vt:lpstr>
      <vt:lpstr>Major Donors</vt:lpstr>
      <vt:lpstr> Grant Structure</vt:lpstr>
      <vt:lpstr>Outstanding Performance</vt:lpstr>
      <vt:lpstr>TRF 6 Areas of Focus </vt:lpstr>
      <vt:lpstr>Peace and Conflict Prevention/Resolution</vt:lpstr>
      <vt:lpstr>          Disease Prevention and Treatment    </vt:lpstr>
      <vt:lpstr>Water and Sanitation</vt:lpstr>
      <vt:lpstr>         Maternal and Child Health </vt:lpstr>
      <vt:lpstr>          Basic Education and Literacy</vt:lpstr>
      <vt:lpstr>     Economic and Community Development</vt:lpstr>
      <vt:lpstr>Key Meetings</vt:lpstr>
      <vt:lpstr>COVID-19 </vt:lpstr>
      <vt:lpstr>Learn More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dc:creator>
  <cp:lastModifiedBy>Joyce Campbell</cp:lastModifiedBy>
  <cp:revision>1247</cp:revision>
  <dcterms:created xsi:type="dcterms:W3CDTF">2009-09-26T21:35:53Z</dcterms:created>
  <dcterms:modified xsi:type="dcterms:W3CDTF">2020-08-04T19:47:16Z</dcterms:modified>
</cp:coreProperties>
</file>