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 id="259" r:id="rId6"/>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p:scale>
          <a:sx n="150" d="100"/>
          <a:sy n="150" d="100"/>
        </p:scale>
        <p:origin x="-1912" y="1304"/>
      </p:cViewPr>
      <p:guideLst>
        <p:guide orient="horz" pos="2923"/>
        <p:guide pos="217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CA"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23D9E86E-66C1-9440-9549-79B7A8823D70}" type="datetimeFigureOut">
              <a:rPr lang="en-US" smtClean="0"/>
              <a:t>21-02-03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A8484-BE4F-8C48-9EF3-6FDD2AAD5966}" type="slidenum">
              <a:rPr lang="en-US" smtClean="0"/>
              <a:t>‹#›</a:t>
            </a:fld>
            <a:endParaRPr lang="en-US"/>
          </a:p>
        </p:txBody>
      </p:sp>
    </p:spTree>
    <p:extLst>
      <p:ext uri="{BB962C8B-B14F-4D97-AF65-F5344CB8AC3E}">
        <p14:creationId xmlns:p14="http://schemas.microsoft.com/office/powerpoint/2010/main" val="398057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23D9E86E-66C1-9440-9549-79B7A8823D70}" type="datetimeFigureOut">
              <a:rPr lang="en-US" smtClean="0"/>
              <a:t>21-02-03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A8484-BE4F-8C48-9EF3-6FDD2AAD5966}" type="slidenum">
              <a:rPr lang="en-US" smtClean="0"/>
              <a:t>‹#›</a:t>
            </a:fld>
            <a:endParaRPr lang="en-US"/>
          </a:p>
        </p:txBody>
      </p:sp>
    </p:spTree>
    <p:extLst>
      <p:ext uri="{BB962C8B-B14F-4D97-AF65-F5344CB8AC3E}">
        <p14:creationId xmlns:p14="http://schemas.microsoft.com/office/powerpoint/2010/main" val="545200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23D9E86E-66C1-9440-9549-79B7A8823D70}" type="datetimeFigureOut">
              <a:rPr lang="en-US" smtClean="0"/>
              <a:t>21-02-03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A8484-BE4F-8C48-9EF3-6FDD2AAD5966}" type="slidenum">
              <a:rPr lang="en-US" smtClean="0"/>
              <a:t>‹#›</a:t>
            </a:fld>
            <a:endParaRPr lang="en-US"/>
          </a:p>
        </p:txBody>
      </p:sp>
    </p:spTree>
    <p:extLst>
      <p:ext uri="{BB962C8B-B14F-4D97-AF65-F5344CB8AC3E}">
        <p14:creationId xmlns:p14="http://schemas.microsoft.com/office/powerpoint/2010/main" val="1750247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23D9E86E-66C1-9440-9549-79B7A8823D70}" type="datetimeFigureOut">
              <a:rPr lang="en-US" smtClean="0"/>
              <a:t>21-02-03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A8484-BE4F-8C48-9EF3-6FDD2AAD5966}" type="slidenum">
              <a:rPr lang="en-US" smtClean="0"/>
              <a:t>‹#›</a:t>
            </a:fld>
            <a:endParaRPr lang="en-US"/>
          </a:p>
        </p:txBody>
      </p:sp>
    </p:spTree>
    <p:extLst>
      <p:ext uri="{BB962C8B-B14F-4D97-AF65-F5344CB8AC3E}">
        <p14:creationId xmlns:p14="http://schemas.microsoft.com/office/powerpoint/2010/main" val="2214802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23D9E86E-66C1-9440-9549-79B7A8823D70}" type="datetimeFigureOut">
              <a:rPr lang="en-US" smtClean="0"/>
              <a:t>21-02-03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A8484-BE4F-8C48-9EF3-6FDD2AAD5966}" type="slidenum">
              <a:rPr lang="en-US" smtClean="0"/>
              <a:t>‹#›</a:t>
            </a:fld>
            <a:endParaRPr lang="en-US"/>
          </a:p>
        </p:txBody>
      </p:sp>
    </p:spTree>
    <p:extLst>
      <p:ext uri="{BB962C8B-B14F-4D97-AF65-F5344CB8AC3E}">
        <p14:creationId xmlns:p14="http://schemas.microsoft.com/office/powerpoint/2010/main" val="2944327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23D9E86E-66C1-9440-9549-79B7A8823D70}" type="datetimeFigureOut">
              <a:rPr lang="en-US" smtClean="0"/>
              <a:t>21-02-03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DA8484-BE4F-8C48-9EF3-6FDD2AAD5966}" type="slidenum">
              <a:rPr lang="en-US" smtClean="0"/>
              <a:t>‹#›</a:t>
            </a:fld>
            <a:endParaRPr lang="en-US"/>
          </a:p>
        </p:txBody>
      </p:sp>
    </p:spTree>
    <p:extLst>
      <p:ext uri="{BB962C8B-B14F-4D97-AF65-F5344CB8AC3E}">
        <p14:creationId xmlns:p14="http://schemas.microsoft.com/office/powerpoint/2010/main" val="2366155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23D9E86E-66C1-9440-9549-79B7A8823D70}" type="datetimeFigureOut">
              <a:rPr lang="en-US" smtClean="0"/>
              <a:t>21-02-03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DA8484-BE4F-8C48-9EF3-6FDD2AAD5966}" type="slidenum">
              <a:rPr lang="en-US" smtClean="0"/>
              <a:t>‹#›</a:t>
            </a:fld>
            <a:endParaRPr lang="en-US"/>
          </a:p>
        </p:txBody>
      </p:sp>
    </p:spTree>
    <p:extLst>
      <p:ext uri="{BB962C8B-B14F-4D97-AF65-F5344CB8AC3E}">
        <p14:creationId xmlns:p14="http://schemas.microsoft.com/office/powerpoint/2010/main" val="876874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23D9E86E-66C1-9440-9549-79B7A8823D70}" type="datetimeFigureOut">
              <a:rPr lang="en-US" smtClean="0"/>
              <a:t>21-02-03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DA8484-BE4F-8C48-9EF3-6FDD2AAD5966}" type="slidenum">
              <a:rPr lang="en-US" smtClean="0"/>
              <a:t>‹#›</a:t>
            </a:fld>
            <a:endParaRPr lang="en-US"/>
          </a:p>
        </p:txBody>
      </p:sp>
    </p:spTree>
    <p:extLst>
      <p:ext uri="{BB962C8B-B14F-4D97-AF65-F5344CB8AC3E}">
        <p14:creationId xmlns:p14="http://schemas.microsoft.com/office/powerpoint/2010/main" val="518532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D9E86E-66C1-9440-9549-79B7A8823D70}" type="datetimeFigureOut">
              <a:rPr lang="en-US" smtClean="0"/>
              <a:t>21-02-03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DA8484-BE4F-8C48-9EF3-6FDD2AAD5966}" type="slidenum">
              <a:rPr lang="en-US" smtClean="0"/>
              <a:t>‹#›</a:t>
            </a:fld>
            <a:endParaRPr lang="en-US"/>
          </a:p>
        </p:txBody>
      </p:sp>
    </p:spTree>
    <p:extLst>
      <p:ext uri="{BB962C8B-B14F-4D97-AF65-F5344CB8AC3E}">
        <p14:creationId xmlns:p14="http://schemas.microsoft.com/office/powerpoint/2010/main" val="3057542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23D9E86E-66C1-9440-9549-79B7A8823D70}" type="datetimeFigureOut">
              <a:rPr lang="en-US" smtClean="0"/>
              <a:t>21-02-03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DA8484-BE4F-8C48-9EF3-6FDD2AAD5966}" type="slidenum">
              <a:rPr lang="en-US" smtClean="0"/>
              <a:t>‹#›</a:t>
            </a:fld>
            <a:endParaRPr lang="en-US"/>
          </a:p>
        </p:txBody>
      </p:sp>
    </p:spTree>
    <p:extLst>
      <p:ext uri="{BB962C8B-B14F-4D97-AF65-F5344CB8AC3E}">
        <p14:creationId xmlns:p14="http://schemas.microsoft.com/office/powerpoint/2010/main" val="1454133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23D9E86E-66C1-9440-9549-79B7A8823D70}" type="datetimeFigureOut">
              <a:rPr lang="en-US" smtClean="0"/>
              <a:t>21-02-03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DA8484-BE4F-8C48-9EF3-6FDD2AAD5966}" type="slidenum">
              <a:rPr lang="en-US" smtClean="0"/>
              <a:t>‹#›</a:t>
            </a:fld>
            <a:endParaRPr lang="en-US"/>
          </a:p>
        </p:txBody>
      </p:sp>
    </p:spTree>
    <p:extLst>
      <p:ext uri="{BB962C8B-B14F-4D97-AF65-F5344CB8AC3E}">
        <p14:creationId xmlns:p14="http://schemas.microsoft.com/office/powerpoint/2010/main" val="80568725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3D9E86E-66C1-9440-9549-79B7A8823D70}" type="datetimeFigureOut">
              <a:rPr lang="en-US" smtClean="0"/>
              <a:t>21-02-03</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7DA8484-BE4F-8C48-9EF3-6FDD2AAD5966}" type="slidenum">
              <a:rPr lang="en-US" smtClean="0"/>
              <a:t>‹#›</a:t>
            </a:fld>
            <a:endParaRPr lang="en-US"/>
          </a:p>
        </p:txBody>
      </p:sp>
    </p:spTree>
    <p:extLst>
      <p:ext uri="{BB962C8B-B14F-4D97-AF65-F5344CB8AC3E}">
        <p14:creationId xmlns:p14="http://schemas.microsoft.com/office/powerpoint/2010/main" val="421599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hyperlink" Target="http://commitwithnphnicaragua.simplesite.com/" TargetMode="External"/><Relationship Id="rId7" Type="http://schemas.openxmlformats.org/officeDocument/2006/relationships/image" Target="../media/image5.jpeg"/><Relationship Id="rId8" Type="http://schemas.openxmlformats.org/officeDocument/2006/relationships/image" Target="../media/image6.jpeg"/><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hyperlink" Target="http://commitwithnphnicaragua.simplesite.com/" TargetMode="External"/><Relationship Id="rId5" Type="http://schemas.openxmlformats.org/officeDocument/2006/relationships/image" Target="../media/image5.jpeg"/><Relationship Id="rId6"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4" Type="http://schemas.openxmlformats.org/officeDocument/2006/relationships/image" Target="../media/image11.jpeg"/><Relationship Id="rId5" Type="http://schemas.openxmlformats.org/officeDocument/2006/relationships/image" Target="../media/image12.jpeg"/><Relationship Id="rId6" Type="http://schemas.openxmlformats.org/officeDocument/2006/relationships/hyperlink" Target="http://commitwithnphnicaragua.simplesite.com/" TargetMode="External"/><Relationship Id="rId7" Type="http://schemas.openxmlformats.org/officeDocument/2006/relationships/image" Target="../media/image6.jpeg"/><Relationship Id="rId8" Type="http://schemas.openxmlformats.org/officeDocument/2006/relationships/image" Target="../media/image5.jpeg"/><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14.jpeg"/><Relationship Id="rId4" Type="http://schemas.openxmlformats.org/officeDocument/2006/relationships/hyperlink" Target="http://commitwithnphnicaragua.simplesite.com/" TargetMode="External"/><Relationship Id="rId5" Type="http://schemas.openxmlformats.org/officeDocument/2006/relationships/image" Target="../media/image6.jpeg"/><Relationship Id="rId6" Type="http://schemas.openxmlformats.org/officeDocument/2006/relationships/image" Target="../media/image5.jpeg"/><Relationship Id="rId1" Type="http://schemas.openxmlformats.org/officeDocument/2006/relationships/slideLayout" Target="../slideLayouts/slideLayout2.xml"/><Relationship Id="rId2" Type="http://schemas.openxmlformats.org/officeDocument/2006/relationships/image" Target="../media/image13.jpeg"/></Relationships>
</file>

<file path=ppt/slides/_rels/slide5.xml.rels><?xml version="1.0" encoding="UTF-8" standalone="yes"?>
<Relationships xmlns="http://schemas.openxmlformats.org/package/2006/relationships"><Relationship Id="rId3" Type="http://schemas.openxmlformats.org/officeDocument/2006/relationships/hyperlink" Target="https://rotarystratford.com/SitePage/donate-now" TargetMode="External"/><Relationship Id="rId4" Type="http://schemas.openxmlformats.org/officeDocument/2006/relationships/image" Target="../media/image15.jpeg"/><Relationship Id="rId5" Type="http://schemas.openxmlformats.org/officeDocument/2006/relationships/image" Target="../media/image16.jpeg"/><Relationship Id="rId6" Type="http://schemas.openxmlformats.org/officeDocument/2006/relationships/image" Target="../media/image17.jpeg"/><Relationship Id="rId7" Type="http://schemas.openxmlformats.org/officeDocument/2006/relationships/image" Target="../media/image18.jpeg"/><Relationship Id="rId8" Type="http://schemas.openxmlformats.org/officeDocument/2006/relationships/hyperlink" Target="http://commitwithnphnicaragua.simplesite.com/" TargetMode="External"/><Relationship Id="rId9" Type="http://schemas.openxmlformats.org/officeDocument/2006/relationships/image" Target="../media/image5.jpeg"/><Relationship Id="rId1" Type="http://schemas.openxmlformats.org/officeDocument/2006/relationships/slideLayout" Target="../slideLayouts/slideLayout2.xml"/><Relationship Id="rId2" Type="http://schemas.openxmlformats.org/officeDocument/2006/relationships/hyperlink" Target="mailto:davidknoppert@sympatico.c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138531" y="4411144"/>
            <a:ext cx="4771202" cy="3869266"/>
            <a:chOff x="1731481" y="1050590"/>
            <a:chExt cx="6786493" cy="5096039"/>
          </a:xfrm>
        </p:grpSpPr>
        <p:pic>
          <p:nvPicPr>
            <p:cNvPr id="10" name="Picture 9" descr="nicaraguarap.gif"/>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731481" y="1050590"/>
              <a:ext cx="6786493" cy="5096039"/>
            </a:xfrm>
            <a:prstGeom prst="rect">
              <a:avLst/>
            </a:prstGeom>
          </p:spPr>
        </p:pic>
        <p:pic>
          <p:nvPicPr>
            <p:cNvPr id="11" name="Picture 10" descr="red_star_PNG21.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flipH="1">
              <a:off x="4017359" y="4408825"/>
              <a:ext cx="270463" cy="258293"/>
            </a:xfrm>
            <a:prstGeom prst="rect">
              <a:avLst/>
            </a:prstGeom>
            <a:noFill/>
          </p:spPr>
        </p:pic>
        <p:pic>
          <p:nvPicPr>
            <p:cNvPr id="12" name="Picture 11" descr="red_star_PNG21.pn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flipH="1">
              <a:off x="4227779" y="4609069"/>
              <a:ext cx="280120" cy="267515"/>
            </a:xfrm>
            <a:prstGeom prst="rect">
              <a:avLst/>
            </a:prstGeom>
          </p:spPr>
        </p:pic>
        <p:pic>
          <p:nvPicPr>
            <p:cNvPr id="13" name="Picture 12" descr="red_star_PNG21.png"/>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flipH="1">
              <a:off x="3703162" y="4334107"/>
              <a:ext cx="252076" cy="240733"/>
            </a:xfrm>
            <a:prstGeom prst="rect">
              <a:avLst/>
            </a:prstGeom>
          </p:spPr>
        </p:pic>
        <p:sp>
          <p:nvSpPr>
            <p:cNvPr id="14" name="TextBox 13"/>
            <p:cNvSpPr txBox="1"/>
            <p:nvPr/>
          </p:nvSpPr>
          <p:spPr>
            <a:xfrm>
              <a:off x="1841247" y="4408825"/>
              <a:ext cx="1952675" cy="1236345"/>
            </a:xfrm>
            <a:prstGeom prst="rect">
              <a:avLst/>
            </a:prstGeom>
            <a:noFill/>
          </p:spPr>
          <p:txBody>
            <a:bodyPr wrap="square" rtlCol="0">
              <a:spAutoFit/>
            </a:bodyPr>
            <a:lstStyle/>
            <a:p>
              <a:r>
                <a:rPr lang="en-US" sz="1100" b="1" dirty="0" smtClean="0">
                  <a:solidFill>
                    <a:srgbClr val="FF0000"/>
                  </a:solidFill>
                  <a:latin typeface="Calibri"/>
                </a:rPr>
                <a:t>Stove Project villages we support:</a:t>
              </a:r>
            </a:p>
            <a:p>
              <a:r>
                <a:rPr lang="en-US" sz="1100" b="1" dirty="0" smtClean="0">
                  <a:solidFill>
                    <a:srgbClr val="000000"/>
                  </a:solidFill>
                  <a:latin typeface="Calibri"/>
                </a:rPr>
                <a:t>Nandarola</a:t>
              </a:r>
            </a:p>
            <a:p>
              <a:r>
                <a:rPr lang="en-US" sz="1100" b="1" dirty="0" smtClean="0">
                  <a:solidFill>
                    <a:srgbClr val="000000"/>
                  </a:solidFill>
                  <a:latin typeface="Calibri"/>
                </a:rPr>
                <a:t>La Vigia</a:t>
              </a:r>
            </a:p>
            <a:p>
              <a:r>
                <a:rPr lang="en-US" sz="1100" b="1" dirty="0" smtClean="0">
                  <a:solidFill>
                    <a:srgbClr val="000000"/>
                  </a:solidFill>
                  <a:latin typeface="Calibri"/>
                </a:rPr>
                <a:t>El Piedra</a:t>
              </a:r>
              <a:endParaRPr lang="en-US" sz="1100" b="1" dirty="0">
                <a:solidFill>
                  <a:srgbClr val="000000"/>
                </a:solidFill>
                <a:latin typeface="Calibri"/>
              </a:endParaRPr>
            </a:p>
          </p:txBody>
        </p:sp>
      </p:grpSp>
      <p:sp>
        <p:nvSpPr>
          <p:cNvPr id="15" name="Text Box 118"/>
          <p:cNvSpPr txBox="1"/>
          <p:nvPr/>
        </p:nvSpPr>
        <p:spPr>
          <a:xfrm>
            <a:off x="499534" y="2468666"/>
            <a:ext cx="6062134" cy="1790067"/>
          </a:xfrm>
          <a:prstGeom prst="rect">
            <a:avLst/>
          </a:prstGeom>
          <a:noFill/>
          <a:ln>
            <a:noFill/>
          </a:ln>
          <a:effectLst/>
          <a:extLst>
            <a:ext uri="{C572A759-6A51-4108-AA02-DFA0A04FC94B}">
              <ma14:wrappingTextBoxFlag xmlns:ma14="http://schemas.microsoft.com/office/mac/drawingml/2011/main" val="1"/>
            </a:ext>
          </a:extLst>
        </p:spPr>
        <p:txBody>
          <a:bodyPr rot="0" spcFirstLastPara="0" vert="horz" wrap="square" lIns="91440" tIns="45720" rIns="91440" bIns="45720" numCol="1" spcCol="0" rtlCol="0" fromWordArt="0" anchor="t" anchorCtr="0" forceAA="0" compatLnSpc="1">
            <a:prstTxWarp prst="textNoShape">
              <a:avLst/>
            </a:prstTxWarp>
            <a:noAutofit/>
          </a:bodyPr>
          <a:lstStyle/>
          <a:p>
            <a:pPr marR="0" lvl="0">
              <a:lnSpc>
                <a:spcPct val="120000"/>
              </a:lnSpc>
              <a:spcBef>
                <a:spcPts val="0"/>
              </a:spcBef>
              <a:spcAft>
                <a:spcPts val="0"/>
              </a:spcAft>
              <a:tabLst>
                <a:tab pos="0" algn="l"/>
              </a:tabLst>
            </a:pPr>
            <a:r>
              <a:rPr lang="en-CA" sz="1600" b="1" dirty="0">
                <a:solidFill>
                  <a:srgbClr val="FF0000"/>
                </a:solidFill>
                <a:effectLst/>
                <a:latin typeface="Arial"/>
                <a:ea typeface="ＭＳ 明朝"/>
                <a:cs typeface="Times New Roman"/>
              </a:rPr>
              <a:t>COMMIT</a:t>
            </a:r>
            <a:r>
              <a:rPr lang="en-CA" sz="1400" dirty="0">
                <a:effectLst/>
                <a:latin typeface="Arial"/>
                <a:ea typeface="ＭＳ 明朝"/>
                <a:cs typeface="Times New Roman"/>
              </a:rPr>
              <a:t> is a team of dedicated volunteers from Southwestern Ontario working under the umbrella of the </a:t>
            </a:r>
            <a:r>
              <a:rPr lang="en-CA" sz="1400" dirty="0" smtClean="0">
                <a:effectLst/>
                <a:latin typeface="Arial"/>
                <a:ea typeface="ＭＳ 明朝"/>
                <a:cs typeface="Times New Roman"/>
              </a:rPr>
              <a:t>Rotary Club of Stratford Charitable Foundation and supported by the Stratford Rotary Club.  We are committed to bettering the lives of people in less advantaged countries through medical, social and educational programs.  We are  involved in many projects in Nicaragua, including an Eco-Friendly Stove Project.</a:t>
            </a:r>
          </a:p>
          <a:p>
            <a:pPr marR="0" lvl="0">
              <a:lnSpc>
                <a:spcPct val="110000"/>
              </a:lnSpc>
              <a:spcBef>
                <a:spcPts val="0"/>
              </a:spcBef>
              <a:spcAft>
                <a:spcPts val="0"/>
              </a:spcAft>
              <a:tabLst>
                <a:tab pos="0" algn="l"/>
              </a:tabLst>
            </a:pPr>
            <a:endParaRPr lang="en-CA" sz="800" dirty="0">
              <a:latin typeface="Arial"/>
              <a:ea typeface="ＭＳ 明朝"/>
              <a:cs typeface="Times New Roman"/>
            </a:endParaRPr>
          </a:p>
          <a:p>
            <a:pPr marR="0" lvl="0">
              <a:lnSpc>
                <a:spcPct val="110000"/>
              </a:lnSpc>
              <a:spcBef>
                <a:spcPts val="0"/>
              </a:spcBef>
              <a:spcAft>
                <a:spcPts val="0"/>
              </a:spcAft>
              <a:tabLst>
                <a:tab pos="0" algn="l"/>
              </a:tabLst>
            </a:pPr>
            <a:endParaRPr lang="en-CA" sz="1400" dirty="0">
              <a:effectLst/>
              <a:latin typeface="Verdana"/>
              <a:ea typeface="ＭＳ 明朝"/>
              <a:cs typeface="Times New Roman"/>
            </a:endParaRPr>
          </a:p>
          <a:p>
            <a:pPr marR="0" lvl="0">
              <a:spcBef>
                <a:spcPts val="0"/>
              </a:spcBef>
              <a:spcAft>
                <a:spcPts val="0"/>
              </a:spcAft>
              <a:tabLst>
                <a:tab pos="0" algn="l"/>
              </a:tabLst>
            </a:pPr>
            <a:r>
              <a:rPr lang="en-US" sz="1100" dirty="0">
                <a:effectLst/>
                <a:latin typeface="Arial"/>
                <a:ea typeface="ＭＳ 明朝"/>
                <a:cs typeface="Times New Roman"/>
              </a:rPr>
              <a:t> </a:t>
            </a:r>
            <a:endParaRPr lang="en-CA" sz="1200" dirty="0">
              <a:effectLst/>
              <a:latin typeface="Verdana"/>
              <a:ea typeface="ＭＳ 明朝"/>
              <a:cs typeface="Times New Roman"/>
            </a:endParaRPr>
          </a:p>
        </p:txBody>
      </p:sp>
      <p:sp>
        <p:nvSpPr>
          <p:cNvPr id="4" name="TextBox 3"/>
          <p:cNvSpPr txBox="1"/>
          <p:nvPr/>
        </p:nvSpPr>
        <p:spPr>
          <a:xfrm>
            <a:off x="-2590800" y="5588000"/>
            <a:ext cx="184666" cy="369332"/>
          </a:xfrm>
          <a:prstGeom prst="rect">
            <a:avLst/>
          </a:prstGeom>
          <a:noFill/>
        </p:spPr>
        <p:txBody>
          <a:bodyPr wrap="none" rtlCol="0">
            <a:spAutoFit/>
          </a:bodyPr>
          <a:lstStyle/>
          <a:p>
            <a:endParaRPr lang="en-US" dirty="0"/>
          </a:p>
        </p:txBody>
      </p:sp>
      <p:grpSp>
        <p:nvGrpSpPr>
          <p:cNvPr id="19" name="Group 18"/>
          <p:cNvGrpSpPr/>
          <p:nvPr/>
        </p:nvGrpSpPr>
        <p:grpSpPr>
          <a:xfrm>
            <a:off x="625557" y="732384"/>
            <a:ext cx="2371645" cy="1193800"/>
            <a:chOff x="2357176" y="612039"/>
            <a:chExt cx="4542148" cy="1850380"/>
          </a:xfrm>
        </p:grpSpPr>
        <p:pic>
          <p:nvPicPr>
            <p:cNvPr id="20" name="Placeholder">
              <a:hlinkClick r:id="rId6"/>
            </p:cNvPr>
            <p:cNvPicPr/>
            <p:nvPr/>
          </p:nvPicPr>
          <p:blipFill>
            <a:blip r:embed="rId7" cstate="screen">
              <a:extLst>
                <a:ext uri="{28A0092B-C50C-407E-A947-70E740481C1C}">
                  <a14:useLocalDpi xmlns:a14="http://schemas.microsoft.com/office/drawing/2010/main"/>
                </a:ext>
              </a:extLst>
            </a:blip>
            <a:stretch>
              <a:fillRect/>
            </a:stretch>
          </p:blipFill>
          <p:spPr bwMode="auto">
            <a:xfrm>
              <a:off x="3581397" y="612039"/>
              <a:ext cx="2247713" cy="1850380"/>
            </a:xfrm>
            <a:prstGeom prst="ellipse">
              <a:avLst/>
            </a:prstGeom>
            <a:solidFill>
              <a:schemeClr val="bg1">
                <a:alpha val="0"/>
              </a:schemeClr>
            </a:solidFill>
            <a:ln w="25400" cap="flat" cmpd="sng" algn="ctr">
              <a:solidFill>
                <a:schemeClr val="tx1"/>
              </a:solidFill>
              <a:prstDash val="solid"/>
              <a:miter lim="800000"/>
              <a:headEnd type="none" w="med" len="med"/>
              <a:tailEnd type="none" w="med" len="med"/>
            </a:ln>
            <a:effectLst/>
          </p:spPr>
        </p:pic>
        <p:sp>
          <p:nvSpPr>
            <p:cNvPr id="21" name="Rectangle 20"/>
            <p:cNvSpPr/>
            <p:nvPr/>
          </p:nvSpPr>
          <p:spPr>
            <a:xfrm>
              <a:off x="2357176" y="1095453"/>
              <a:ext cx="4542148" cy="1001808"/>
            </a:xfrm>
            <a:prstGeom prst="rect">
              <a:avLst/>
            </a:prstGeom>
            <a:noFill/>
          </p:spPr>
          <p:txBody>
            <a:bodyPr wrap="square" lIns="91440" tIns="45720" rIns="91440" bIns="45720">
              <a:spAutoFit/>
            </a:bodyPr>
            <a:lstStyle/>
            <a:p>
              <a:pPr algn="ctr"/>
              <a:r>
                <a:rPr lang="en-CA" sz="1600" b="1" cap="none" spc="0" dirty="0" smtClean="0">
                  <a:ln w="12700">
                    <a:solidFill>
                      <a:schemeClr val="tx1"/>
                    </a:solidFill>
                    <a:prstDash val="solid"/>
                  </a:ln>
                  <a:solidFill>
                    <a:schemeClr val="accent6"/>
                  </a:solidFill>
                </a:rPr>
                <a:t>Nicaraguan</a:t>
              </a:r>
            </a:p>
            <a:p>
              <a:pPr algn="ctr"/>
              <a:r>
                <a:rPr lang="en-CA" sz="2000" b="1" cap="none" spc="0" dirty="0" smtClean="0">
                  <a:ln w="12700">
                    <a:solidFill>
                      <a:schemeClr val="tx1"/>
                    </a:solidFill>
                    <a:prstDash val="solid"/>
                  </a:ln>
                  <a:solidFill>
                    <a:schemeClr val="accent6"/>
                  </a:solidFill>
                  <a:effectLst>
                    <a:outerShdw blurRad="41275" dist="20320" dir="1800000" algn="tl" rotWithShape="0">
                      <a:srgbClr val="000000">
                        <a:alpha val="40000"/>
                      </a:srgbClr>
                    </a:outerShdw>
                  </a:effectLst>
                  <a:latin typeface="Arial Black"/>
                  <a:cs typeface="Arial Black"/>
                </a:rPr>
                <a:t>Stove Project</a:t>
              </a:r>
              <a:endParaRPr lang="en-CA" sz="2000" b="1" cap="none" spc="0" dirty="0">
                <a:ln w="12700">
                  <a:solidFill>
                    <a:schemeClr val="tx1"/>
                  </a:solidFill>
                  <a:prstDash val="solid"/>
                </a:ln>
                <a:solidFill>
                  <a:schemeClr val="accent6"/>
                </a:solidFill>
                <a:effectLst>
                  <a:outerShdw blurRad="41275" dist="20320" dir="1800000" algn="tl" rotWithShape="0">
                    <a:srgbClr val="000000">
                      <a:alpha val="40000"/>
                    </a:srgbClr>
                  </a:outerShdw>
                </a:effectLst>
                <a:latin typeface="Arial Black"/>
                <a:cs typeface="Arial Black"/>
              </a:endParaRPr>
            </a:p>
          </p:txBody>
        </p:sp>
      </p:grpSp>
      <p:pic>
        <p:nvPicPr>
          <p:cNvPr id="16" name="Placeholder">
            <a:hlinkClick r:id="rId6"/>
          </p:cNvPr>
          <p:cNvPicPr/>
          <p:nvPr/>
        </p:nvPicPr>
        <p:blipFill>
          <a:blip r:embed="rId8" cstate="screen">
            <a:extLst>
              <a:ext uri="{28A0092B-C50C-407E-A947-70E740481C1C}">
                <a14:useLocalDpi xmlns:a14="http://schemas.microsoft.com/office/drawing/2010/main"/>
              </a:ext>
            </a:extLst>
          </a:blip>
          <a:stretch>
            <a:fillRect/>
          </a:stretch>
        </p:blipFill>
        <p:spPr bwMode="auto">
          <a:xfrm>
            <a:off x="4550573" y="722815"/>
            <a:ext cx="1197016" cy="1203369"/>
          </a:xfrm>
          <a:prstGeom prst="ellipse">
            <a:avLst/>
          </a:prstGeom>
          <a:noFill/>
          <a:ln w="25400" cap="flat" cmpd="sng" algn="ctr">
            <a:solidFill>
              <a:srgbClr val="FFFFFF"/>
            </a:solidFill>
            <a:prstDash val="solid"/>
            <a:miter lim="800000"/>
            <a:headEnd type="none" w="med" len="med"/>
            <a:tailEnd type="none" w="med" len="med"/>
          </a:ln>
          <a:effectLst/>
        </p:spPr>
      </p:pic>
    </p:spTree>
    <p:extLst>
      <p:ext uri="{BB962C8B-B14F-4D97-AF65-F5344CB8AC3E}">
        <p14:creationId xmlns:p14="http://schemas.microsoft.com/office/powerpoint/2010/main" val="265743119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90983" y="1149629"/>
            <a:ext cx="1754020" cy="430887"/>
          </a:xfrm>
          <a:prstGeom prst="rect">
            <a:avLst/>
          </a:prstGeom>
          <a:noFill/>
        </p:spPr>
        <p:txBody>
          <a:bodyPr wrap="square" lIns="91440" tIns="45720" rIns="91440" bIns="45720">
            <a:spAutoFit/>
          </a:bodyPr>
          <a:lstStyle/>
          <a:p>
            <a:pPr algn="ctr"/>
            <a:r>
              <a:rPr lang="en-CA" sz="2200" b="1" cap="none" spc="0" dirty="0" smtClean="0">
                <a:ln w="12700">
                  <a:solidFill>
                    <a:schemeClr val="tx1"/>
                  </a:solidFill>
                  <a:prstDash val="solid"/>
                </a:ln>
                <a:solidFill>
                  <a:srgbClr val="F79646"/>
                </a:solidFill>
                <a:effectLst>
                  <a:outerShdw blurRad="41275" dist="20320" dir="1800000" algn="tl" rotWithShape="0">
                    <a:srgbClr val="000000">
                      <a:alpha val="40000"/>
                    </a:srgbClr>
                  </a:outerShdw>
                </a:effectLst>
              </a:rPr>
              <a:t>The Problem</a:t>
            </a:r>
          </a:p>
        </p:txBody>
      </p:sp>
      <p:sp>
        <p:nvSpPr>
          <p:cNvPr id="5" name="TextBox 4"/>
          <p:cNvSpPr txBox="1"/>
          <p:nvPr/>
        </p:nvSpPr>
        <p:spPr>
          <a:xfrm>
            <a:off x="848845" y="7953683"/>
            <a:ext cx="2343086" cy="461665"/>
          </a:xfrm>
          <a:prstGeom prst="rect">
            <a:avLst/>
          </a:prstGeom>
          <a:noFill/>
        </p:spPr>
        <p:txBody>
          <a:bodyPr wrap="square" rtlCol="0">
            <a:spAutoFit/>
          </a:bodyPr>
          <a:lstStyle/>
          <a:p>
            <a:pPr algn="ctr"/>
            <a:r>
              <a:rPr lang="en-US" sz="1200" dirty="0" smtClean="0">
                <a:solidFill>
                  <a:srgbClr val="000000"/>
                </a:solidFill>
              </a:rPr>
              <a:t>Old open fire stoves in the village of Nandarola, Nicaragua.</a:t>
            </a:r>
            <a:endParaRPr lang="en-US" sz="1200" dirty="0">
              <a:solidFill>
                <a:srgbClr val="000000"/>
              </a:solidFill>
            </a:endParaRPr>
          </a:p>
        </p:txBody>
      </p:sp>
      <p:sp>
        <p:nvSpPr>
          <p:cNvPr id="8" name="TextBox 7"/>
          <p:cNvSpPr txBox="1"/>
          <p:nvPr/>
        </p:nvSpPr>
        <p:spPr>
          <a:xfrm>
            <a:off x="616599" y="1682978"/>
            <a:ext cx="5903858" cy="3983654"/>
          </a:xfrm>
          <a:prstGeom prst="rect">
            <a:avLst/>
          </a:prstGeom>
          <a:noFill/>
        </p:spPr>
        <p:txBody>
          <a:bodyPr wrap="square" rtlCol="0">
            <a:spAutoFit/>
          </a:bodyPr>
          <a:lstStyle/>
          <a:p>
            <a:pPr marL="285750" indent="-285750">
              <a:lnSpc>
                <a:spcPct val="110000"/>
              </a:lnSpc>
              <a:buFont typeface="Arial"/>
              <a:buChar char="•"/>
            </a:pPr>
            <a:r>
              <a:rPr lang="en-US" sz="1400" dirty="0" smtClean="0"/>
              <a:t>Thick toxic smoke rising from stoves and fires inside homes is associated with approximately 4 million deaths per year in developing countries, like Nicaragua;</a:t>
            </a:r>
          </a:p>
          <a:p>
            <a:pPr marL="285750" indent="-285750">
              <a:lnSpc>
                <a:spcPct val="110000"/>
              </a:lnSpc>
              <a:buFont typeface="Arial"/>
              <a:buChar char="•"/>
            </a:pPr>
            <a:endParaRPr lang="en-US" sz="800" dirty="0" smtClean="0"/>
          </a:p>
          <a:p>
            <a:pPr marL="285750" indent="-285750">
              <a:lnSpc>
                <a:spcPct val="110000"/>
              </a:lnSpc>
              <a:buFont typeface="Arial"/>
              <a:buChar char="•"/>
            </a:pPr>
            <a:r>
              <a:rPr lang="en-US" sz="1400" dirty="0" smtClean="0"/>
              <a:t>Approximately 4 million people, mainly women and children, suffer from severe burns associated with open fire burning; </a:t>
            </a:r>
          </a:p>
          <a:p>
            <a:pPr>
              <a:lnSpc>
                <a:spcPct val="110000"/>
              </a:lnSpc>
            </a:pPr>
            <a:endParaRPr lang="en-US" sz="800" dirty="0" smtClean="0"/>
          </a:p>
          <a:p>
            <a:pPr marL="285750" indent="-285750">
              <a:lnSpc>
                <a:spcPct val="110000"/>
              </a:lnSpc>
              <a:buFont typeface="Arial"/>
              <a:buChar char="•"/>
            </a:pPr>
            <a:r>
              <a:rPr lang="en-US" sz="1400" dirty="0" smtClean="0"/>
              <a:t>More than 3 billion people cook with solid fuels such as dung, wood, agricultural residues and coal, without proper ventilation;</a:t>
            </a:r>
          </a:p>
          <a:p>
            <a:pPr>
              <a:lnSpc>
                <a:spcPct val="110000"/>
              </a:lnSpc>
            </a:pPr>
            <a:endParaRPr lang="en-US" sz="800" dirty="0" smtClean="0"/>
          </a:p>
          <a:p>
            <a:pPr marL="285750" indent="-285750">
              <a:lnSpc>
                <a:spcPct val="110000"/>
              </a:lnSpc>
              <a:buFont typeface="Arial"/>
              <a:buChar char="•"/>
            </a:pPr>
            <a:r>
              <a:rPr lang="en-US" sz="1400" dirty="0" smtClean="0"/>
              <a:t>Smoke from burning these fuels gives off poisonous chemicals that cause respiratory illnesses such as bronchitis and pneumonia;</a:t>
            </a:r>
          </a:p>
          <a:p>
            <a:pPr marL="285750" indent="-285750">
              <a:lnSpc>
                <a:spcPct val="110000"/>
              </a:lnSpc>
              <a:buFont typeface="Arial"/>
              <a:buChar char="•"/>
            </a:pPr>
            <a:endParaRPr lang="en-US" sz="800" dirty="0" smtClean="0"/>
          </a:p>
          <a:p>
            <a:pPr marL="285750" indent="-285750">
              <a:lnSpc>
                <a:spcPct val="110000"/>
              </a:lnSpc>
              <a:buFont typeface="Arial"/>
              <a:buChar char="•"/>
            </a:pPr>
            <a:r>
              <a:rPr lang="en-US" sz="1400" dirty="0" smtClean="0"/>
              <a:t>The effects of smoke from stoves in developing countries contribute significantly to the global greenhouse effect;</a:t>
            </a:r>
          </a:p>
          <a:p>
            <a:pPr>
              <a:lnSpc>
                <a:spcPct val="110000"/>
              </a:lnSpc>
            </a:pPr>
            <a:endParaRPr lang="en-US" sz="800" b="1" dirty="0" smtClean="0"/>
          </a:p>
          <a:p>
            <a:pPr marL="285750" indent="-285750">
              <a:lnSpc>
                <a:spcPct val="110000"/>
              </a:lnSpc>
              <a:buFont typeface="Arial"/>
              <a:buChar char="•"/>
            </a:pPr>
            <a:r>
              <a:rPr lang="en-US" sz="1400" dirty="0" smtClean="0"/>
              <a:t>Almost all of the people in the villages whom we help are susceptible to the toxic effects of smoke in their homes.</a:t>
            </a:r>
          </a:p>
          <a:p>
            <a:pPr>
              <a:lnSpc>
                <a:spcPct val="110000"/>
              </a:lnSpc>
            </a:pPr>
            <a:endParaRPr lang="en-US" sz="800" dirty="0"/>
          </a:p>
        </p:txBody>
      </p:sp>
      <p:pic>
        <p:nvPicPr>
          <p:cNvPr id="10" name="Picture 9" descr="IMG_1311 (1).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435186" y="6660093"/>
            <a:ext cx="2992140" cy="1994760"/>
          </a:xfrm>
          <a:prstGeom prst="rect">
            <a:avLst/>
          </a:prstGeom>
        </p:spPr>
      </p:pic>
      <p:pic>
        <p:nvPicPr>
          <p:cNvPr id="11" name="Picture 10" descr="IMG_1000.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78314" y="5847101"/>
            <a:ext cx="2984500" cy="1989667"/>
          </a:xfrm>
          <a:prstGeom prst="rect">
            <a:avLst/>
          </a:prstGeom>
        </p:spPr>
      </p:pic>
      <p:grpSp>
        <p:nvGrpSpPr>
          <p:cNvPr id="12" name="Group 11"/>
          <p:cNvGrpSpPr/>
          <p:nvPr/>
        </p:nvGrpSpPr>
        <p:grpSpPr>
          <a:xfrm>
            <a:off x="371554" y="376764"/>
            <a:ext cx="2371645" cy="1203751"/>
            <a:chOff x="2357176" y="612037"/>
            <a:chExt cx="4542148" cy="1865804"/>
          </a:xfrm>
        </p:grpSpPr>
        <p:pic>
          <p:nvPicPr>
            <p:cNvPr id="13" name="Placeholder">
              <a:hlinkClick r:id="rId4"/>
            </p:cNvPr>
            <p:cNvPicPr/>
            <p:nvPr/>
          </p:nvPicPr>
          <p:blipFill>
            <a:blip r:embed="rId5" cstate="screen">
              <a:extLst>
                <a:ext uri="{28A0092B-C50C-407E-A947-70E740481C1C}">
                  <a14:useLocalDpi xmlns:a14="http://schemas.microsoft.com/office/drawing/2010/main"/>
                </a:ext>
              </a:extLst>
            </a:blip>
            <a:stretch>
              <a:fillRect/>
            </a:stretch>
          </p:blipFill>
          <p:spPr bwMode="auto">
            <a:xfrm>
              <a:off x="3581397" y="612037"/>
              <a:ext cx="2215289" cy="1865804"/>
            </a:xfrm>
            <a:prstGeom prst="ellipse">
              <a:avLst/>
            </a:prstGeom>
            <a:solidFill>
              <a:schemeClr val="bg1">
                <a:alpha val="0"/>
              </a:schemeClr>
            </a:solidFill>
            <a:ln w="25400" cap="flat" cmpd="sng" algn="ctr">
              <a:solidFill>
                <a:schemeClr val="tx1"/>
              </a:solidFill>
              <a:prstDash val="solid"/>
              <a:miter lim="800000"/>
              <a:headEnd type="none" w="med" len="med"/>
              <a:tailEnd type="none" w="med" len="med"/>
            </a:ln>
            <a:effectLst/>
          </p:spPr>
        </p:pic>
        <p:sp>
          <p:nvSpPr>
            <p:cNvPr id="14" name="Rectangle 13"/>
            <p:cNvSpPr/>
            <p:nvPr/>
          </p:nvSpPr>
          <p:spPr>
            <a:xfrm>
              <a:off x="2357176" y="1095453"/>
              <a:ext cx="4542148" cy="1001808"/>
            </a:xfrm>
            <a:prstGeom prst="rect">
              <a:avLst/>
            </a:prstGeom>
            <a:noFill/>
          </p:spPr>
          <p:txBody>
            <a:bodyPr wrap="square" lIns="91440" tIns="45720" rIns="91440" bIns="45720">
              <a:spAutoFit/>
            </a:bodyPr>
            <a:lstStyle/>
            <a:p>
              <a:pPr algn="ctr"/>
              <a:r>
                <a:rPr lang="en-CA" sz="1600" b="1" cap="none" spc="0" dirty="0" smtClean="0">
                  <a:ln w="12700">
                    <a:solidFill>
                      <a:schemeClr val="tx1"/>
                    </a:solidFill>
                    <a:prstDash val="solid"/>
                  </a:ln>
                  <a:solidFill>
                    <a:schemeClr val="accent6"/>
                  </a:solidFill>
                </a:rPr>
                <a:t>Nicaraguan</a:t>
              </a:r>
            </a:p>
            <a:p>
              <a:pPr algn="ctr"/>
              <a:r>
                <a:rPr lang="en-CA" sz="2000" b="1" cap="none" spc="0" dirty="0" smtClean="0">
                  <a:ln w="12700">
                    <a:solidFill>
                      <a:schemeClr val="tx1"/>
                    </a:solidFill>
                    <a:prstDash val="solid"/>
                  </a:ln>
                  <a:solidFill>
                    <a:schemeClr val="accent6"/>
                  </a:solidFill>
                  <a:effectLst>
                    <a:outerShdw blurRad="41275" dist="20320" dir="1800000" algn="tl" rotWithShape="0">
                      <a:srgbClr val="000000">
                        <a:alpha val="40000"/>
                      </a:srgbClr>
                    </a:outerShdw>
                  </a:effectLst>
                  <a:latin typeface="Arial Black"/>
                  <a:cs typeface="Arial Black"/>
                </a:rPr>
                <a:t>Stove Project</a:t>
              </a:r>
              <a:endParaRPr lang="en-CA" sz="2000" b="1" cap="none" spc="0" dirty="0">
                <a:ln w="12700">
                  <a:solidFill>
                    <a:schemeClr val="tx1"/>
                  </a:solidFill>
                  <a:prstDash val="solid"/>
                </a:ln>
                <a:solidFill>
                  <a:schemeClr val="accent6"/>
                </a:solidFill>
                <a:effectLst>
                  <a:outerShdw blurRad="41275" dist="20320" dir="1800000" algn="tl" rotWithShape="0">
                    <a:srgbClr val="000000">
                      <a:alpha val="40000"/>
                    </a:srgbClr>
                  </a:outerShdw>
                </a:effectLst>
                <a:latin typeface="Arial Black"/>
                <a:cs typeface="Arial Black"/>
              </a:endParaRPr>
            </a:p>
          </p:txBody>
        </p:sp>
      </p:grpSp>
      <p:pic>
        <p:nvPicPr>
          <p:cNvPr id="15" name="Placeholder">
            <a:hlinkClick r:id="rId4"/>
          </p:cNvPr>
          <p:cNvPicPr/>
          <p:nvPr/>
        </p:nvPicPr>
        <p:blipFill>
          <a:blip r:embed="rId6" cstate="screen">
            <a:extLst>
              <a:ext uri="{28A0092B-C50C-407E-A947-70E740481C1C}">
                <a14:useLocalDpi xmlns:a14="http://schemas.microsoft.com/office/drawing/2010/main"/>
              </a:ext>
            </a:extLst>
          </a:blip>
          <a:stretch>
            <a:fillRect/>
          </a:stretch>
        </p:blipFill>
        <p:spPr bwMode="auto">
          <a:xfrm>
            <a:off x="4813040" y="360213"/>
            <a:ext cx="1197016" cy="1203369"/>
          </a:xfrm>
          <a:prstGeom prst="ellipse">
            <a:avLst/>
          </a:prstGeom>
          <a:noFill/>
          <a:ln w="25400" cap="flat" cmpd="sng" algn="ctr">
            <a:solidFill>
              <a:srgbClr val="FFFFFF"/>
            </a:solidFill>
            <a:prstDash val="solid"/>
            <a:miter lim="800000"/>
            <a:headEnd type="none" w="med" len="med"/>
            <a:tailEnd type="none" w="med" len="med"/>
          </a:ln>
          <a:effectLst/>
        </p:spPr>
      </p:pic>
    </p:spTree>
    <p:extLst>
      <p:ext uri="{BB962C8B-B14F-4D97-AF65-F5344CB8AC3E}">
        <p14:creationId xmlns:p14="http://schemas.microsoft.com/office/powerpoint/2010/main" val="42091066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77333" y="1793882"/>
            <a:ext cx="5731932" cy="2621231"/>
          </a:xfrm>
          <a:prstGeom prst="rect">
            <a:avLst/>
          </a:prstGeom>
          <a:noFill/>
        </p:spPr>
        <p:txBody>
          <a:bodyPr wrap="square" rtlCol="0">
            <a:spAutoFit/>
          </a:bodyPr>
          <a:lstStyle/>
          <a:p>
            <a:r>
              <a:rPr lang="en-US" sz="1400" b="1" dirty="0" smtClean="0">
                <a:solidFill>
                  <a:srgbClr val="000000"/>
                </a:solidFill>
              </a:rPr>
              <a:t>DESIGN:</a:t>
            </a:r>
          </a:p>
          <a:p>
            <a:r>
              <a:rPr lang="en-US" sz="1400" dirty="0" smtClean="0">
                <a:solidFill>
                  <a:srgbClr val="000000"/>
                </a:solidFill>
              </a:rPr>
              <a:t>Six families in the village of Nandarola received an eco and health friendly steel or concrete stove: </a:t>
            </a:r>
          </a:p>
          <a:p>
            <a:endParaRPr lang="en-US" sz="800" dirty="0">
              <a:solidFill>
                <a:srgbClr val="000000"/>
              </a:solidFill>
            </a:endParaRPr>
          </a:p>
          <a:p>
            <a:r>
              <a:rPr lang="en-US" sz="1400" b="1" dirty="0" smtClean="0">
                <a:solidFill>
                  <a:srgbClr val="000000"/>
                </a:solidFill>
              </a:rPr>
              <a:t>RESULTS</a:t>
            </a:r>
            <a:r>
              <a:rPr lang="en-US" sz="1400" dirty="0" smtClean="0">
                <a:solidFill>
                  <a:srgbClr val="000000"/>
                </a:solidFill>
              </a:rPr>
              <a:t> at 1 year:</a:t>
            </a:r>
            <a:endParaRPr lang="en-US" sz="800" dirty="0" smtClean="0">
              <a:solidFill>
                <a:srgbClr val="000000"/>
              </a:solidFill>
            </a:endParaRPr>
          </a:p>
          <a:p>
            <a:pPr marL="358775" lvl="1" indent="-271463">
              <a:lnSpc>
                <a:spcPct val="120000"/>
              </a:lnSpc>
              <a:buFont typeface="Arial"/>
              <a:buChar char="•"/>
            </a:pPr>
            <a:r>
              <a:rPr lang="en-US" sz="1400" dirty="0" smtClean="0">
                <a:solidFill>
                  <a:srgbClr val="000000"/>
                </a:solidFill>
              </a:rPr>
              <a:t>Little or no toxic smoke in their home;</a:t>
            </a:r>
          </a:p>
          <a:p>
            <a:pPr marL="358775" lvl="1" indent="-271463">
              <a:lnSpc>
                <a:spcPct val="120000"/>
              </a:lnSpc>
              <a:buFont typeface="Arial"/>
              <a:buChar char="•"/>
            </a:pPr>
            <a:r>
              <a:rPr lang="en-US" sz="1400" dirty="0" smtClean="0">
                <a:solidFill>
                  <a:srgbClr val="000000"/>
                </a:solidFill>
              </a:rPr>
              <a:t>Decreased respiratory issues (difficulty breathing) and eye irritations;</a:t>
            </a:r>
          </a:p>
          <a:p>
            <a:pPr marL="358775" lvl="1" indent="-271463">
              <a:lnSpc>
                <a:spcPct val="120000"/>
              </a:lnSpc>
              <a:buFont typeface="Arial"/>
              <a:buChar char="•"/>
            </a:pPr>
            <a:r>
              <a:rPr lang="en-US" sz="1400" dirty="0" smtClean="0">
                <a:solidFill>
                  <a:srgbClr val="000000"/>
                </a:solidFill>
              </a:rPr>
              <a:t>Increased heat efficiency with 40% less wood required, which has a positive effect on reforestation efforts and decreased global warming;</a:t>
            </a:r>
          </a:p>
          <a:p>
            <a:pPr marL="358775" lvl="1" indent="-271463">
              <a:lnSpc>
                <a:spcPct val="120000"/>
              </a:lnSpc>
              <a:buFont typeface="Arial"/>
              <a:buChar char="•"/>
            </a:pPr>
            <a:r>
              <a:rPr lang="en-US" sz="1400" dirty="0" smtClean="0">
                <a:solidFill>
                  <a:srgbClr val="000000"/>
                </a:solidFill>
              </a:rPr>
              <a:t>Decreased fear of burns and improved safety; </a:t>
            </a:r>
          </a:p>
          <a:p>
            <a:pPr marL="358775" lvl="1" indent="-271463">
              <a:lnSpc>
                <a:spcPct val="120000"/>
              </a:lnSpc>
              <a:buFont typeface="Arial"/>
              <a:buChar char="•"/>
            </a:pPr>
            <a:r>
              <a:rPr lang="en-US" sz="1400" dirty="0" smtClean="0">
                <a:solidFill>
                  <a:srgbClr val="000000"/>
                </a:solidFill>
              </a:rPr>
              <a:t>Pride  of ownership.</a:t>
            </a:r>
            <a:endParaRPr lang="en-US" sz="1400" dirty="0">
              <a:solidFill>
                <a:srgbClr val="000000"/>
              </a:solidFill>
            </a:endParaRPr>
          </a:p>
        </p:txBody>
      </p:sp>
      <p:sp>
        <p:nvSpPr>
          <p:cNvPr id="6" name="Rectangle 5"/>
          <p:cNvSpPr/>
          <p:nvPr/>
        </p:nvSpPr>
        <p:spPr>
          <a:xfrm>
            <a:off x="2706737" y="1224907"/>
            <a:ext cx="1543978" cy="430887"/>
          </a:xfrm>
          <a:prstGeom prst="rect">
            <a:avLst/>
          </a:prstGeom>
          <a:noFill/>
        </p:spPr>
        <p:txBody>
          <a:bodyPr wrap="square" lIns="91440" tIns="45720" rIns="91440" bIns="45720">
            <a:spAutoFit/>
          </a:bodyPr>
          <a:lstStyle/>
          <a:p>
            <a:pPr algn="ctr"/>
            <a:r>
              <a:rPr lang="en-CA" sz="2200" b="1" cap="none" spc="0" dirty="0" smtClean="0">
                <a:ln w="12700">
                  <a:solidFill>
                    <a:schemeClr val="tx1"/>
                  </a:solidFill>
                  <a:prstDash val="solid"/>
                </a:ln>
                <a:solidFill>
                  <a:srgbClr val="F79646"/>
                </a:solidFill>
                <a:effectLst>
                  <a:outerShdw blurRad="41275" dist="20320" dir="1800000" algn="tl" rotWithShape="0">
                    <a:srgbClr val="000000">
                      <a:alpha val="40000"/>
                    </a:srgbClr>
                  </a:outerShdw>
                </a:effectLst>
              </a:rPr>
              <a:t>Pilot</a:t>
            </a:r>
          </a:p>
        </p:txBody>
      </p:sp>
      <p:pic>
        <p:nvPicPr>
          <p:cNvPr id="3" name="Picture 2" descr="IMG_1363 (1).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43500" y="4519723"/>
            <a:ext cx="2546463" cy="1697641"/>
          </a:xfrm>
          <a:prstGeom prst="rect">
            <a:avLst/>
          </a:prstGeom>
        </p:spPr>
      </p:pic>
      <p:pic>
        <p:nvPicPr>
          <p:cNvPr id="4" name="Picture 3" descr="IMG_1366.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11201" y="6742007"/>
            <a:ext cx="2476501" cy="1651000"/>
          </a:xfrm>
          <a:prstGeom prst="rect">
            <a:avLst/>
          </a:prstGeom>
        </p:spPr>
      </p:pic>
      <p:pic>
        <p:nvPicPr>
          <p:cNvPr id="10" name="Picture 9" descr="IMG_8035_Original.jp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671941" y="6488007"/>
            <a:ext cx="1820704" cy="2427605"/>
          </a:xfrm>
          <a:prstGeom prst="rect">
            <a:avLst/>
          </a:prstGeom>
        </p:spPr>
      </p:pic>
      <p:pic>
        <p:nvPicPr>
          <p:cNvPr id="15" name="Picture 14" descr="IMG_1321 (1).jpg"/>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676649" y="4367317"/>
            <a:ext cx="2554925" cy="1703283"/>
          </a:xfrm>
          <a:prstGeom prst="rect">
            <a:avLst/>
          </a:prstGeom>
        </p:spPr>
      </p:pic>
      <p:sp>
        <p:nvSpPr>
          <p:cNvPr id="12" name="TextBox 11"/>
          <p:cNvSpPr txBox="1"/>
          <p:nvPr/>
        </p:nvSpPr>
        <p:spPr>
          <a:xfrm>
            <a:off x="718013" y="6252639"/>
            <a:ext cx="2444286" cy="276999"/>
          </a:xfrm>
          <a:prstGeom prst="rect">
            <a:avLst/>
          </a:prstGeom>
          <a:noFill/>
        </p:spPr>
        <p:txBody>
          <a:bodyPr wrap="square" rtlCol="0">
            <a:spAutoFit/>
          </a:bodyPr>
          <a:lstStyle/>
          <a:p>
            <a:pPr algn="ctr"/>
            <a:r>
              <a:rPr lang="en-US" sz="1200" b="1" dirty="0" smtClean="0">
                <a:solidFill>
                  <a:srgbClr val="000000"/>
                </a:solidFill>
              </a:rPr>
              <a:t>Villager signing  pilot stove contract </a:t>
            </a:r>
            <a:endParaRPr lang="en-US" sz="1200" b="1" dirty="0">
              <a:solidFill>
                <a:srgbClr val="000000"/>
              </a:solidFill>
            </a:endParaRPr>
          </a:p>
        </p:txBody>
      </p:sp>
      <p:sp>
        <p:nvSpPr>
          <p:cNvPr id="17" name="TextBox 16"/>
          <p:cNvSpPr txBox="1"/>
          <p:nvPr/>
        </p:nvSpPr>
        <p:spPr>
          <a:xfrm>
            <a:off x="749332" y="8424332"/>
            <a:ext cx="2444286" cy="276999"/>
          </a:xfrm>
          <a:prstGeom prst="rect">
            <a:avLst/>
          </a:prstGeom>
          <a:noFill/>
        </p:spPr>
        <p:txBody>
          <a:bodyPr wrap="square" rtlCol="0" anchor="ctr" anchorCtr="0">
            <a:spAutoFit/>
          </a:bodyPr>
          <a:lstStyle/>
          <a:p>
            <a:pPr algn="ctr"/>
            <a:r>
              <a:rPr lang="en-US" sz="1200" b="1" dirty="0" smtClean="0">
                <a:solidFill>
                  <a:srgbClr val="000000"/>
                </a:solidFill>
              </a:rPr>
              <a:t>Installing stove vent</a:t>
            </a:r>
            <a:endParaRPr lang="en-US" sz="1200" b="1" dirty="0">
              <a:solidFill>
                <a:srgbClr val="000000"/>
              </a:solidFill>
            </a:endParaRPr>
          </a:p>
        </p:txBody>
      </p:sp>
      <p:sp>
        <p:nvSpPr>
          <p:cNvPr id="18" name="TextBox 17"/>
          <p:cNvSpPr txBox="1"/>
          <p:nvPr/>
        </p:nvSpPr>
        <p:spPr>
          <a:xfrm>
            <a:off x="3755431" y="6097199"/>
            <a:ext cx="2444286" cy="276999"/>
          </a:xfrm>
          <a:prstGeom prst="rect">
            <a:avLst/>
          </a:prstGeom>
          <a:noFill/>
        </p:spPr>
        <p:txBody>
          <a:bodyPr wrap="square" rtlCol="0">
            <a:spAutoFit/>
          </a:bodyPr>
          <a:lstStyle/>
          <a:p>
            <a:pPr algn="ctr"/>
            <a:r>
              <a:rPr lang="en-US" sz="1200" b="1" dirty="0" smtClean="0">
                <a:solidFill>
                  <a:srgbClr val="000000"/>
                </a:solidFill>
              </a:rPr>
              <a:t>Building the stoves</a:t>
            </a:r>
            <a:endParaRPr lang="en-US" sz="1200" b="1" dirty="0">
              <a:solidFill>
                <a:srgbClr val="000000"/>
              </a:solidFill>
            </a:endParaRPr>
          </a:p>
        </p:txBody>
      </p:sp>
      <p:sp>
        <p:nvSpPr>
          <p:cNvPr id="19" name="TextBox 18"/>
          <p:cNvSpPr txBox="1"/>
          <p:nvPr/>
        </p:nvSpPr>
        <p:spPr>
          <a:xfrm>
            <a:off x="5391149" y="7550556"/>
            <a:ext cx="1308788" cy="461665"/>
          </a:xfrm>
          <a:prstGeom prst="rect">
            <a:avLst/>
          </a:prstGeom>
          <a:noFill/>
        </p:spPr>
        <p:txBody>
          <a:bodyPr wrap="square" rtlCol="0">
            <a:spAutoFit/>
          </a:bodyPr>
          <a:lstStyle/>
          <a:p>
            <a:pPr algn="ctr"/>
            <a:r>
              <a:rPr lang="en-US" sz="1200" b="1" dirty="0" smtClean="0">
                <a:solidFill>
                  <a:srgbClr val="000000"/>
                </a:solidFill>
              </a:rPr>
              <a:t>Proud of their new stove</a:t>
            </a:r>
            <a:endParaRPr lang="en-US" sz="1200" b="1" dirty="0">
              <a:solidFill>
                <a:srgbClr val="000000"/>
              </a:solidFill>
            </a:endParaRPr>
          </a:p>
        </p:txBody>
      </p:sp>
      <p:pic>
        <p:nvPicPr>
          <p:cNvPr id="23" name="Placeholder">
            <a:hlinkClick r:id="rId6"/>
          </p:cNvPr>
          <p:cNvPicPr/>
          <p:nvPr/>
        </p:nvPicPr>
        <p:blipFill>
          <a:blip r:embed="rId7" cstate="screen">
            <a:extLst>
              <a:ext uri="{28A0092B-C50C-407E-A947-70E740481C1C}">
                <a14:useLocalDpi xmlns:a14="http://schemas.microsoft.com/office/drawing/2010/main"/>
              </a:ext>
            </a:extLst>
          </a:blip>
          <a:stretch>
            <a:fillRect/>
          </a:stretch>
        </p:blipFill>
        <p:spPr bwMode="auto">
          <a:xfrm>
            <a:off x="4813040" y="360213"/>
            <a:ext cx="1197016" cy="1203369"/>
          </a:xfrm>
          <a:prstGeom prst="ellipse">
            <a:avLst/>
          </a:prstGeom>
          <a:noFill/>
          <a:ln w="25400" cap="flat" cmpd="sng" algn="ctr">
            <a:solidFill>
              <a:srgbClr val="FFFFFF"/>
            </a:solidFill>
            <a:prstDash val="solid"/>
            <a:miter lim="800000"/>
            <a:headEnd type="none" w="med" len="med"/>
            <a:tailEnd type="none" w="med" len="med"/>
          </a:ln>
          <a:effectLst/>
        </p:spPr>
      </p:pic>
      <p:grpSp>
        <p:nvGrpSpPr>
          <p:cNvPr id="16" name="Group 15"/>
          <p:cNvGrpSpPr/>
          <p:nvPr/>
        </p:nvGrpSpPr>
        <p:grpSpPr>
          <a:xfrm>
            <a:off x="371554" y="376764"/>
            <a:ext cx="2371645" cy="1203751"/>
            <a:chOff x="2357176" y="612037"/>
            <a:chExt cx="4542148" cy="1865804"/>
          </a:xfrm>
        </p:grpSpPr>
        <p:pic>
          <p:nvPicPr>
            <p:cNvPr id="24" name="Placeholder">
              <a:hlinkClick r:id="rId6"/>
            </p:cNvPr>
            <p:cNvPicPr/>
            <p:nvPr/>
          </p:nvPicPr>
          <p:blipFill>
            <a:blip r:embed="rId8" cstate="screen">
              <a:extLst>
                <a:ext uri="{28A0092B-C50C-407E-A947-70E740481C1C}">
                  <a14:useLocalDpi xmlns:a14="http://schemas.microsoft.com/office/drawing/2010/main"/>
                </a:ext>
              </a:extLst>
            </a:blip>
            <a:stretch>
              <a:fillRect/>
            </a:stretch>
          </p:blipFill>
          <p:spPr bwMode="auto">
            <a:xfrm>
              <a:off x="3581397" y="612037"/>
              <a:ext cx="2215289" cy="1865804"/>
            </a:xfrm>
            <a:prstGeom prst="ellipse">
              <a:avLst/>
            </a:prstGeom>
            <a:solidFill>
              <a:schemeClr val="bg1">
                <a:alpha val="0"/>
              </a:schemeClr>
            </a:solidFill>
            <a:ln w="25400" cap="flat" cmpd="sng" algn="ctr">
              <a:solidFill>
                <a:schemeClr val="tx1"/>
              </a:solidFill>
              <a:prstDash val="solid"/>
              <a:miter lim="800000"/>
              <a:headEnd type="none" w="med" len="med"/>
              <a:tailEnd type="none" w="med" len="med"/>
            </a:ln>
            <a:effectLst/>
          </p:spPr>
        </p:pic>
        <p:sp>
          <p:nvSpPr>
            <p:cNvPr id="25" name="Rectangle 24"/>
            <p:cNvSpPr/>
            <p:nvPr/>
          </p:nvSpPr>
          <p:spPr>
            <a:xfrm>
              <a:off x="2357176" y="1095453"/>
              <a:ext cx="4542148" cy="1001808"/>
            </a:xfrm>
            <a:prstGeom prst="rect">
              <a:avLst/>
            </a:prstGeom>
            <a:noFill/>
          </p:spPr>
          <p:txBody>
            <a:bodyPr wrap="square" lIns="91440" tIns="45720" rIns="91440" bIns="45720">
              <a:spAutoFit/>
            </a:bodyPr>
            <a:lstStyle/>
            <a:p>
              <a:pPr algn="ctr"/>
              <a:r>
                <a:rPr lang="en-CA" sz="1600" b="1" cap="none" spc="0" dirty="0" smtClean="0">
                  <a:ln w="12700">
                    <a:solidFill>
                      <a:schemeClr val="tx1"/>
                    </a:solidFill>
                    <a:prstDash val="solid"/>
                  </a:ln>
                  <a:solidFill>
                    <a:schemeClr val="accent6"/>
                  </a:solidFill>
                </a:rPr>
                <a:t>Nicaraguan</a:t>
              </a:r>
            </a:p>
            <a:p>
              <a:pPr algn="ctr"/>
              <a:r>
                <a:rPr lang="en-CA" sz="2000" b="1" cap="none" spc="0" dirty="0" smtClean="0">
                  <a:ln w="12700">
                    <a:solidFill>
                      <a:schemeClr val="tx1"/>
                    </a:solidFill>
                    <a:prstDash val="solid"/>
                  </a:ln>
                  <a:solidFill>
                    <a:schemeClr val="accent6"/>
                  </a:solidFill>
                  <a:effectLst>
                    <a:outerShdw blurRad="41275" dist="20320" dir="1800000" algn="tl" rotWithShape="0">
                      <a:srgbClr val="000000">
                        <a:alpha val="40000"/>
                      </a:srgbClr>
                    </a:outerShdw>
                  </a:effectLst>
                  <a:latin typeface="Arial Black"/>
                  <a:cs typeface="Arial Black"/>
                </a:rPr>
                <a:t>Stove Project</a:t>
              </a:r>
              <a:endParaRPr lang="en-CA" sz="2000" b="1" cap="none" spc="0" dirty="0">
                <a:ln w="12700">
                  <a:solidFill>
                    <a:schemeClr val="tx1"/>
                  </a:solidFill>
                  <a:prstDash val="solid"/>
                </a:ln>
                <a:solidFill>
                  <a:schemeClr val="accent6"/>
                </a:solidFill>
                <a:effectLst>
                  <a:outerShdw blurRad="41275" dist="20320" dir="1800000" algn="tl" rotWithShape="0">
                    <a:srgbClr val="000000">
                      <a:alpha val="40000"/>
                    </a:srgbClr>
                  </a:outerShdw>
                </a:effectLst>
                <a:latin typeface="Arial Black"/>
                <a:cs typeface="Arial Black"/>
              </a:endParaRPr>
            </a:p>
          </p:txBody>
        </p:sp>
      </p:grpSp>
    </p:spTree>
    <p:extLst>
      <p:ext uri="{BB962C8B-B14F-4D97-AF65-F5344CB8AC3E}">
        <p14:creationId xmlns:p14="http://schemas.microsoft.com/office/powerpoint/2010/main" val="167671290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94755" y="1318044"/>
            <a:ext cx="2101563" cy="430887"/>
          </a:xfrm>
          <a:prstGeom prst="rect">
            <a:avLst/>
          </a:prstGeom>
          <a:noFill/>
        </p:spPr>
        <p:txBody>
          <a:bodyPr wrap="square" lIns="91440" tIns="45720" rIns="91440" bIns="45720">
            <a:spAutoFit/>
          </a:bodyPr>
          <a:lstStyle/>
          <a:p>
            <a:pPr algn="ctr"/>
            <a:r>
              <a:rPr lang="en-CA" sz="2200" b="1" cap="none" spc="0" dirty="0" smtClean="0">
                <a:ln w="12700">
                  <a:solidFill>
                    <a:schemeClr val="tx1"/>
                  </a:solidFill>
                  <a:prstDash val="solid"/>
                </a:ln>
                <a:solidFill>
                  <a:srgbClr val="F79646"/>
                </a:solidFill>
                <a:effectLst>
                  <a:outerShdw blurRad="41275" dist="20320" dir="1800000" algn="tl" rotWithShape="0">
                    <a:srgbClr val="000000">
                      <a:alpha val="40000"/>
                    </a:srgbClr>
                  </a:outerShdw>
                </a:effectLst>
              </a:rPr>
              <a:t>Reforestation</a:t>
            </a:r>
          </a:p>
        </p:txBody>
      </p:sp>
      <p:pic>
        <p:nvPicPr>
          <p:cNvPr id="13" name="Picture 12" descr="IMG_1215 (1).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015061" y="6467560"/>
            <a:ext cx="3360340" cy="2240226"/>
          </a:xfrm>
          <a:prstGeom prst="rect">
            <a:avLst/>
          </a:prstGeom>
        </p:spPr>
      </p:pic>
      <p:sp>
        <p:nvSpPr>
          <p:cNvPr id="14" name="TextBox 13"/>
          <p:cNvSpPr txBox="1"/>
          <p:nvPr/>
        </p:nvSpPr>
        <p:spPr>
          <a:xfrm>
            <a:off x="745069" y="1878552"/>
            <a:ext cx="5731932" cy="2246769"/>
          </a:xfrm>
          <a:prstGeom prst="rect">
            <a:avLst/>
          </a:prstGeom>
          <a:noFill/>
        </p:spPr>
        <p:txBody>
          <a:bodyPr wrap="square" rtlCol="0">
            <a:spAutoFit/>
          </a:bodyPr>
          <a:lstStyle/>
          <a:p>
            <a:r>
              <a:rPr lang="en-US" sz="1400" dirty="0" smtClean="0">
                <a:solidFill>
                  <a:srgbClr val="000000"/>
                </a:solidFill>
              </a:rPr>
              <a:t>COMMIT’s Garden Project, started two years ago in the village of Nandarola, Nicaragua, has been working with local farmers to establish sustainable agricultural practices. Significant wood is used in open fire stoves, which is a major contributor to deforestation and global warming.</a:t>
            </a:r>
          </a:p>
          <a:p>
            <a:endParaRPr lang="en-US" sz="1400" dirty="0">
              <a:solidFill>
                <a:srgbClr val="000000"/>
              </a:solidFill>
            </a:endParaRPr>
          </a:p>
          <a:p>
            <a:r>
              <a:rPr lang="en-US" sz="1400" dirty="0" smtClean="0">
                <a:solidFill>
                  <a:srgbClr val="000000"/>
                </a:solidFill>
              </a:rPr>
              <a:t>Our Garden Project has focused on the planting of new trees, trying to offset the devastating effects of deforestation.  Replacing current open fire stoves with eco-friendly ones will reduce the use of wood by approximately 40% and contribute to global efforts of reforestation.</a:t>
            </a:r>
          </a:p>
          <a:p>
            <a:endParaRPr lang="en-US" sz="1400" dirty="0">
              <a:solidFill>
                <a:srgbClr val="000000"/>
              </a:solidFill>
            </a:endParaRPr>
          </a:p>
        </p:txBody>
      </p:sp>
      <p:pic>
        <p:nvPicPr>
          <p:cNvPr id="15" name="Picture 14" descr="IMG_2633.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45069" y="4263404"/>
            <a:ext cx="3598334" cy="2398889"/>
          </a:xfrm>
          <a:prstGeom prst="rect">
            <a:avLst/>
          </a:prstGeom>
        </p:spPr>
      </p:pic>
      <p:sp>
        <p:nvSpPr>
          <p:cNvPr id="16" name="TextBox 15"/>
          <p:cNvSpPr txBox="1"/>
          <p:nvPr/>
        </p:nvSpPr>
        <p:spPr>
          <a:xfrm>
            <a:off x="4460846" y="5126567"/>
            <a:ext cx="2008253" cy="461665"/>
          </a:xfrm>
          <a:prstGeom prst="rect">
            <a:avLst/>
          </a:prstGeom>
          <a:noFill/>
        </p:spPr>
        <p:txBody>
          <a:bodyPr wrap="square" rtlCol="0">
            <a:spAutoFit/>
          </a:bodyPr>
          <a:lstStyle/>
          <a:p>
            <a:pPr algn="ctr"/>
            <a:r>
              <a:rPr lang="en-US" sz="1200" b="1" dirty="0" smtClean="0">
                <a:solidFill>
                  <a:srgbClr val="000000"/>
                </a:solidFill>
              </a:rPr>
              <a:t>COMMIT Team with local farmers in Nandarola </a:t>
            </a:r>
            <a:endParaRPr lang="en-US" sz="1200" b="1" dirty="0">
              <a:solidFill>
                <a:srgbClr val="000000"/>
              </a:solidFill>
            </a:endParaRPr>
          </a:p>
        </p:txBody>
      </p:sp>
      <p:sp>
        <p:nvSpPr>
          <p:cNvPr id="17" name="TextBox 16"/>
          <p:cNvSpPr txBox="1"/>
          <p:nvPr/>
        </p:nvSpPr>
        <p:spPr>
          <a:xfrm>
            <a:off x="489414" y="7564967"/>
            <a:ext cx="2444286" cy="276999"/>
          </a:xfrm>
          <a:prstGeom prst="rect">
            <a:avLst/>
          </a:prstGeom>
          <a:noFill/>
        </p:spPr>
        <p:txBody>
          <a:bodyPr wrap="square" rtlCol="0">
            <a:spAutoFit/>
          </a:bodyPr>
          <a:lstStyle/>
          <a:p>
            <a:pPr algn="ctr"/>
            <a:r>
              <a:rPr lang="en-US" sz="1200" b="1" dirty="0" smtClean="0">
                <a:solidFill>
                  <a:srgbClr val="000000"/>
                </a:solidFill>
              </a:rPr>
              <a:t>Seedling trees ready for planting</a:t>
            </a:r>
            <a:endParaRPr lang="en-US" sz="1200" b="1" dirty="0">
              <a:solidFill>
                <a:srgbClr val="000000"/>
              </a:solidFill>
            </a:endParaRPr>
          </a:p>
        </p:txBody>
      </p:sp>
      <p:pic>
        <p:nvPicPr>
          <p:cNvPr id="11" name="Placeholder">
            <a:hlinkClick r:id="rId4"/>
          </p:cNvPr>
          <p:cNvPicPr/>
          <p:nvPr/>
        </p:nvPicPr>
        <p:blipFill>
          <a:blip r:embed="rId5" cstate="screen">
            <a:extLst>
              <a:ext uri="{28A0092B-C50C-407E-A947-70E740481C1C}">
                <a14:useLocalDpi xmlns:a14="http://schemas.microsoft.com/office/drawing/2010/main"/>
              </a:ext>
            </a:extLst>
          </a:blip>
          <a:stretch>
            <a:fillRect/>
          </a:stretch>
        </p:blipFill>
        <p:spPr bwMode="auto">
          <a:xfrm>
            <a:off x="4813040" y="360213"/>
            <a:ext cx="1197016" cy="1203369"/>
          </a:xfrm>
          <a:prstGeom prst="ellipse">
            <a:avLst/>
          </a:prstGeom>
          <a:noFill/>
          <a:ln w="25400" cap="flat" cmpd="sng" algn="ctr">
            <a:solidFill>
              <a:srgbClr val="FFFFFF"/>
            </a:solidFill>
            <a:prstDash val="solid"/>
            <a:miter lim="800000"/>
            <a:headEnd type="none" w="med" len="med"/>
            <a:tailEnd type="none" w="med" len="med"/>
          </a:ln>
          <a:effectLst/>
        </p:spPr>
      </p:pic>
      <p:grpSp>
        <p:nvGrpSpPr>
          <p:cNvPr id="2" name="Group 1"/>
          <p:cNvGrpSpPr/>
          <p:nvPr/>
        </p:nvGrpSpPr>
        <p:grpSpPr>
          <a:xfrm>
            <a:off x="371554" y="376764"/>
            <a:ext cx="2371645" cy="1166400"/>
            <a:chOff x="371554" y="376764"/>
            <a:chExt cx="2371645" cy="1166400"/>
          </a:xfrm>
        </p:grpSpPr>
        <p:pic>
          <p:nvPicPr>
            <p:cNvPr id="18" name="Placeholder">
              <a:hlinkClick r:id="rId4"/>
            </p:cNvPr>
            <p:cNvPicPr/>
            <p:nvPr/>
          </p:nvPicPr>
          <p:blipFill>
            <a:blip r:embed="rId6" cstate="screen">
              <a:extLst>
                <a:ext uri="{28A0092B-C50C-407E-A947-70E740481C1C}">
                  <a14:useLocalDpi xmlns:a14="http://schemas.microsoft.com/office/drawing/2010/main"/>
                </a:ext>
              </a:extLst>
            </a:blip>
            <a:stretch>
              <a:fillRect/>
            </a:stretch>
          </p:blipFill>
          <p:spPr bwMode="auto">
            <a:xfrm>
              <a:off x="1010770" y="376764"/>
              <a:ext cx="1155600" cy="1166400"/>
            </a:xfrm>
            <a:prstGeom prst="ellipse">
              <a:avLst/>
            </a:prstGeom>
            <a:solidFill>
              <a:schemeClr val="bg1">
                <a:alpha val="0"/>
              </a:schemeClr>
            </a:solidFill>
            <a:ln w="25400" cap="flat" cmpd="sng" algn="ctr">
              <a:solidFill>
                <a:schemeClr val="tx1"/>
              </a:solidFill>
              <a:prstDash val="solid"/>
              <a:miter lim="800000"/>
              <a:headEnd type="none" w="med" len="med"/>
              <a:tailEnd type="none" w="med" len="med"/>
            </a:ln>
            <a:effectLst/>
          </p:spPr>
        </p:pic>
        <p:sp>
          <p:nvSpPr>
            <p:cNvPr id="19" name="Rectangle 18"/>
            <p:cNvSpPr/>
            <p:nvPr/>
          </p:nvSpPr>
          <p:spPr>
            <a:xfrm>
              <a:off x="371554" y="688647"/>
              <a:ext cx="2371645" cy="646331"/>
            </a:xfrm>
            <a:prstGeom prst="rect">
              <a:avLst/>
            </a:prstGeom>
            <a:noFill/>
          </p:spPr>
          <p:txBody>
            <a:bodyPr wrap="square" lIns="91440" tIns="45720" rIns="91440" bIns="45720">
              <a:spAutoFit/>
            </a:bodyPr>
            <a:lstStyle/>
            <a:p>
              <a:pPr algn="ctr"/>
              <a:r>
                <a:rPr lang="en-CA" sz="1600" b="1" cap="none" spc="0" dirty="0" smtClean="0">
                  <a:ln w="12700">
                    <a:solidFill>
                      <a:schemeClr val="tx1"/>
                    </a:solidFill>
                    <a:prstDash val="solid"/>
                  </a:ln>
                  <a:solidFill>
                    <a:schemeClr val="accent6"/>
                  </a:solidFill>
                </a:rPr>
                <a:t>Nicaraguan</a:t>
              </a:r>
            </a:p>
            <a:p>
              <a:pPr algn="ctr"/>
              <a:r>
                <a:rPr lang="en-CA" sz="2000" b="1" cap="none" spc="0" dirty="0" smtClean="0">
                  <a:ln w="12700">
                    <a:solidFill>
                      <a:schemeClr val="tx1"/>
                    </a:solidFill>
                    <a:prstDash val="solid"/>
                  </a:ln>
                  <a:solidFill>
                    <a:schemeClr val="accent6"/>
                  </a:solidFill>
                  <a:effectLst>
                    <a:outerShdw blurRad="41275" dist="20320" dir="1800000" algn="tl" rotWithShape="0">
                      <a:srgbClr val="000000">
                        <a:alpha val="40000"/>
                      </a:srgbClr>
                    </a:outerShdw>
                  </a:effectLst>
                  <a:latin typeface="Arial Black"/>
                  <a:cs typeface="Arial Black"/>
                </a:rPr>
                <a:t>Stove Project</a:t>
              </a:r>
              <a:endParaRPr lang="en-CA" sz="2000" b="1" cap="none" spc="0" dirty="0">
                <a:ln w="12700">
                  <a:solidFill>
                    <a:schemeClr val="tx1"/>
                  </a:solidFill>
                  <a:prstDash val="solid"/>
                </a:ln>
                <a:solidFill>
                  <a:schemeClr val="accent6"/>
                </a:solidFill>
                <a:effectLst>
                  <a:outerShdw blurRad="41275" dist="20320" dir="1800000" algn="tl" rotWithShape="0">
                    <a:srgbClr val="000000">
                      <a:alpha val="40000"/>
                    </a:srgbClr>
                  </a:outerShdw>
                </a:effectLst>
                <a:latin typeface="Arial Black"/>
                <a:cs typeface="Arial Black"/>
              </a:endParaRPr>
            </a:p>
          </p:txBody>
        </p:sp>
      </p:grpSp>
    </p:spTree>
    <p:extLst>
      <p:ext uri="{BB962C8B-B14F-4D97-AF65-F5344CB8AC3E}">
        <p14:creationId xmlns:p14="http://schemas.microsoft.com/office/powerpoint/2010/main" val="33681405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82334" y="640757"/>
            <a:ext cx="3733800" cy="707886"/>
          </a:xfrm>
          <a:prstGeom prst="rect">
            <a:avLst/>
          </a:prstGeom>
          <a:noFill/>
        </p:spPr>
        <p:txBody>
          <a:bodyPr wrap="square" lIns="91440" tIns="45720" rIns="91440" bIns="45720">
            <a:spAutoFit/>
          </a:bodyPr>
          <a:lstStyle/>
          <a:p>
            <a:pPr algn="ctr"/>
            <a:r>
              <a:rPr lang="en-CA" sz="2000" b="1" cap="none" spc="0" dirty="0" smtClean="0">
                <a:ln w="12700">
                  <a:solidFill>
                    <a:schemeClr val="tx1"/>
                  </a:solidFill>
                  <a:prstDash val="solid"/>
                </a:ln>
                <a:solidFill>
                  <a:schemeClr val="accent6"/>
                </a:solidFill>
                <a:effectLst>
                  <a:outerShdw blurRad="41275" dist="20320" dir="1800000" algn="tl" rotWithShape="0">
                    <a:srgbClr val="000000">
                      <a:alpha val="40000"/>
                    </a:srgbClr>
                  </a:outerShdw>
                </a:effectLst>
                <a:latin typeface="Arial Black"/>
                <a:cs typeface="Arial Black"/>
              </a:rPr>
              <a:t>YOU CAN PURCHASE A STOVE</a:t>
            </a:r>
            <a:endParaRPr lang="en-CA" sz="2000" b="1" cap="none" spc="0" dirty="0">
              <a:ln w="12700">
                <a:solidFill>
                  <a:schemeClr val="tx1"/>
                </a:solidFill>
                <a:prstDash val="solid"/>
              </a:ln>
              <a:solidFill>
                <a:schemeClr val="accent6"/>
              </a:solidFill>
              <a:effectLst>
                <a:outerShdw blurRad="41275" dist="20320" dir="1800000" algn="tl" rotWithShape="0">
                  <a:srgbClr val="000000">
                    <a:alpha val="40000"/>
                  </a:srgbClr>
                </a:outerShdw>
              </a:effectLst>
              <a:latin typeface="Arial Black"/>
              <a:cs typeface="Arial Black"/>
            </a:endParaRPr>
          </a:p>
        </p:txBody>
      </p:sp>
      <p:sp>
        <p:nvSpPr>
          <p:cNvPr id="5" name="TextBox 4"/>
          <p:cNvSpPr txBox="1"/>
          <p:nvPr/>
        </p:nvSpPr>
        <p:spPr>
          <a:xfrm>
            <a:off x="668865" y="1819501"/>
            <a:ext cx="5706530" cy="2154436"/>
          </a:xfrm>
          <a:prstGeom prst="rect">
            <a:avLst/>
          </a:prstGeom>
          <a:noFill/>
        </p:spPr>
        <p:txBody>
          <a:bodyPr wrap="square" rtlCol="0">
            <a:spAutoFit/>
          </a:bodyPr>
          <a:lstStyle/>
          <a:p>
            <a:pPr algn="ctr"/>
            <a:r>
              <a:rPr lang="en-US" sz="1600" b="1" dirty="0" smtClean="0">
                <a:solidFill>
                  <a:srgbClr val="000000"/>
                </a:solidFill>
              </a:rPr>
              <a:t>$142 Canadian will purchase a new family stove.  </a:t>
            </a:r>
          </a:p>
          <a:p>
            <a:endParaRPr lang="en-US" sz="800" b="1" dirty="0">
              <a:solidFill>
                <a:srgbClr val="000000"/>
              </a:solidFill>
            </a:endParaRPr>
          </a:p>
          <a:p>
            <a:pPr algn="ctr"/>
            <a:r>
              <a:rPr lang="en-US" sz="1400" dirty="0" smtClean="0">
                <a:solidFill>
                  <a:srgbClr val="000000"/>
                </a:solidFill>
              </a:rPr>
              <a:t>Your name, the name of a loved one, or your Rotary Club will be appropriately recognized.  </a:t>
            </a:r>
          </a:p>
          <a:p>
            <a:pPr algn="ctr"/>
            <a:endParaRPr lang="en-US" sz="800" b="1" dirty="0">
              <a:solidFill>
                <a:srgbClr val="000000"/>
              </a:solidFill>
            </a:endParaRPr>
          </a:p>
          <a:p>
            <a:pPr algn="ctr"/>
            <a:r>
              <a:rPr lang="en-US" sz="1400" b="1" dirty="0" smtClean="0">
                <a:solidFill>
                  <a:srgbClr val="000000"/>
                </a:solidFill>
              </a:rPr>
              <a:t>For further information please contact: </a:t>
            </a:r>
            <a:r>
              <a:rPr lang="en-US" sz="1400" b="1" dirty="0" smtClean="0">
                <a:solidFill>
                  <a:srgbClr val="000000"/>
                </a:solidFill>
                <a:hlinkClick r:id="rId2"/>
              </a:rPr>
              <a:t>davidknoppert@sympatico.ca</a:t>
            </a:r>
            <a:r>
              <a:rPr lang="en-US" sz="1400" b="1" dirty="0" smtClean="0">
                <a:solidFill>
                  <a:srgbClr val="000000"/>
                </a:solidFill>
              </a:rPr>
              <a:t> </a:t>
            </a:r>
          </a:p>
          <a:p>
            <a:pPr algn="ctr"/>
            <a:endParaRPr lang="en-US" sz="800" b="1" dirty="0">
              <a:solidFill>
                <a:srgbClr val="000000"/>
              </a:solidFill>
            </a:endParaRPr>
          </a:p>
          <a:p>
            <a:pPr algn="ctr"/>
            <a:r>
              <a:rPr lang="en-US" sz="1600" b="1" dirty="0" smtClean="0">
                <a:solidFill>
                  <a:srgbClr val="000000"/>
                </a:solidFill>
              </a:rPr>
              <a:t>Direct donations can be made easily via e-transfer.</a:t>
            </a:r>
          </a:p>
          <a:p>
            <a:pPr algn="ctr"/>
            <a:r>
              <a:rPr lang="en-US" sz="1200" b="1" dirty="0" smtClean="0">
                <a:solidFill>
                  <a:srgbClr val="000000"/>
                </a:solidFill>
              </a:rPr>
              <a:t>(Please specify that your donation is for the Stove Project)</a:t>
            </a:r>
          </a:p>
          <a:p>
            <a:pPr algn="ctr"/>
            <a:endParaRPr lang="en-US" sz="800" b="1" dirty="0">
              <a:solidFill>
                <a:srgbClr val="000000"/>
              </a:solidFill>
            </a:endParaRPr>
          </a:p>
          <a:p>
            <a:pPr algn="ctr"/>
            <a:r>
              <a:rPr lang="en-US" sz="1400" b="1" dirty="0" smtClean="0">
                <a:solidFill>
                  <a:srgbClr val="000000"/>
                </a:solidFill>
              </a:rPr>
              <a:t>Click here: </a:t>
            </a:r>
            <a:r>
              <a:rPr lang="en-US" sz="1400" b="1" dirty="0" smtClean="0">
                <a:solidFill>
                  <a:srgbClr val="000000"/>
                </a:solidFill>
                <a:hlinkClick r:id="rId3"/>
              </a:rPr>
              <a:t>https://rotarystratford.com/SitePage/donate-now</a:t>
            </a:r>
            <a:endParaRPr lang="en-US" sz="1400" b="1" dirty="0" smtClean="0">
              <a:solidFill>
                <a:srgbClr val="000000"/>
              </a:solidFill>
            </a:endParaRPr>
          </a:p>
        </p:txBody>
      </p:sp>
      <p:pic>
        <p:nvPicPr>
          <p:cNvPr id="12" name="Picture 11" descr="IMG_8054_Original.jp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394677" y="4197983"/>
            <a:ext cx="1941242" cy="2588322"/>
          </a:xfrm>
          <a:prstGeom prst="rect">
            <a:avLst/>
          </a:prstGeom>
        </p:spPr>
      </p:pic>
      <p:pic>
        <p:nvPicPr>
          <p:cNvPr id="14" name="Picture 13" descr="IMG_8075_Original.jpg"/>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50109" y="4197983"/>
            <a:ext cx="2253114" cy="1689836"/>
          </a:xfrm>
          <a:prstGeom prst="rect">
            <a:avLst/>
          </a:prstGeom>
        </p:spPr>
      </p:pic>
      <p:sp>
        <p:nvSpPr>
          <p:cNvPr id="7" name="TextBox 6"/>
          <p:cNvSpPr txBox="1"/>
          <p:nvPr/>
        </p:nvSpPr>
        <p:spPr>
          <a:xfrm>
            <a:off x="777962" y="5887819"/>
            <a:ext cx="2187828" cy="461665"/>
          </a:xfrm>
          <a:prstGeom prst="rect">
            <a:avLst/>
          </a:prstGeom>
          <a:noFill/>
        </p:spPr>
        <p:txBody>
          <a:bodyPr wrap="square" rtlCol="0">
            <a:spAutoFit/>
          </a:bodyPr>
          <a:lstStyle/>
          <a:p>
            <a:pPr algn="ctr"/>
            <a:r>
              <a:rPr lang="en-US" sz="1200" b="1" dirty="0" smtClean="0">
                <a:solidFill>
                  <a:srgbClr val="000000"/>
                </a:solidFill>
              </a:rPr>
              <a:t>New eco-friendly stove with pots &amp; pans.</a:t>
            </a:r>
            <a:endParaRPr lang="en-US" sz="1200" b="1" dirty="0">
              <a:solidFill>
                <a:srgbClr val="000000"/>
              </a:solidFill>
            </a:endParaRPr>
          </a:p>
        </p:txBody>
      </p:sp>
      <p:pic>
        <p:nvPicPr>
          <p:cNvPr id="20" name="Picture 19" descr="IMG_1373 2 2.jpg"/>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993839" y="6462763"/>
            <a:ext cx="2566373" cy="2290624"/>
          </a:xfrm>
          <a:prstGeom prst="rect">
            <a:avLst/>
          </a:prstGeom>
        </p:spPr>
      </p:pic>
      <p:pic>
        <p:nvPicPr>
          <p:cNvPr id="21" name="Picture 20" descr="IMG_1311 (1) 2.jpg"/>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979588" y="6221330"/>
            <a:ext cx="2423652" cy="2180458"/>
          </a:xfrm>
          <a:prstGeom prst="rect">
            <a:avLst/>
          </a:prstGeom>
        </p:spPr>
      </p:pic>
      <p:sp>
        <p:nvSpPr>
          <p:cNvPr id="22" name="TextBox 21"/>
          <p:cNvSpPr txBox="1"/>
          <p:nvPr/>
        </p:nvSpPr>
        <p:spPr>
          <a:xfrm>
            <a:off x="3979588" y="8401788"/>
            <a:ext cx="2187828" cy="461665"/>
          </a:xfrm>
          <a:prstGeom prst="rect">
            <a:avLst/>
          </a:prstGeom>
          <a:noFill/>
        </p:spPr>
        <p:txBody>
          <a:bodyPr wrap="square" rtlCol="0">
            <a:spAutoFit/>
          </a:bodyPr>
          <a:lstStyle/>
          <a:p>
            <a:pPr algn="ctr"/>
            <a:r>
              <a:rPr lang="en-US" sz="1200" b="1" dirty="0" smtClean="0">
                <a:solidFill>
                  <a:srgbClr val="000000"/>
                </a:solidFill>
              </a:rPr>
              <a:t>These are the families that need our help!</a:t>
            </a:r>
            <a:endParaRPr lang="en-US" sz="1200" b="1" dirty="0">
              <a:solidFill>
                <a:srgbClr val="000000"/>
              </a:solidFill>
            </a:endParaRPr>
          </a:p>
        </p:txBody>
      </p:sp>
      <p:grpSp>
        <p:nvGrpSpPr>
          <p:cNvPr id="16" name="Group 15"/>
          <p:cNvGrpSpPr/>
          <p:nvPr/>
        </p:nvGrpSpPr>
        <p:grpSpPr>
          <a:xfrm>
            <a:off x="371554" y="376764"/>
            <a:ext cx="2371645" cy="1203751"/>
            <a:chOff x="2357176" y="612037"/>
            <a:chExt cx="4542148" cy="1865804"/>
          </a:xfrm>
        </p:grpSpPr>
        <p:pic>
          <p:nvPicPr>
            <p:cNvPr id="17" name="Placeholder">
              <a:hlinkClick r:id="rId8"/>
            </p:cNvPr>
            <p:cNvPicPr/>
            <p:nvPr/>
          </p:nvPicPr>
          <p:blipFill>
            <a:blip r:embed="rId9" cstate="screen">
              <a:extLst>
                <a:ext uri="{28A0092B-C50C-407E-A947-70E740481C1C}">
                  <a14:useLocalDpi xmlns:a14="http://schemas.microsoft.com/office/drawing/2010/main"/>
                </a:ext>
              </a:extLst>
            </a:blip>
            <a:stretch>
              <a:fillRect/>
            </a:stretch>
          </p:blipFill>
          <p:spPr bwMode="auto">
            <a:xfrm>
              <a:off x="3581397" y="612037"/>
              <a:ext cx="2215289" cy="1865804"/>
            </a:xfrm>
            <a:prstGeom prst="ellipse">
              <a:avLst/>
            </a:prstGeom>
            <a:solidFill>
              <a:schemeClr val="bg1">
                <a:alpha val="0"/>
              </a:schemeClr>
            </a:solidFill>
            <a:ln w="25400" cap="flat" cmpd="sng" algn="ctr">
              <a:solidFill>
                <a:schemeClr val="tx1"/>
              </a:solidFill>
              <a:prstDash val="solid"/>
              <a:miter lim="800000"/>
              <a:headEnd type="none" w="med" len="med"/>
              <a:tailEnd type="none" w="med" len="med"/>
            </a:ln>
            <a:effectLst/>
          </p:spPr>
        </p:pic>
        <p:sp>
          <p:nvSpPr>
            <p:cNvPr id="18" name="Rectangle 17"/>
            <p:cNvSpPr/>
            <p:nvPr/>
          </p:nvSpPr>
          <p:spPr>
            <a:xfrm>
              <a:off x="2357176" y="1095453"/>
              <a:ext cx="4542148" cy="1001808"/>
            </a:xfrm>
            <a:prstGeom prst="rect">
              <a:avLst/>
            </a:prstGeom>
            <a:noFill/>
          </p:spPr>
          <p:txBody>
            <a:bodyPr wrap="square" lIns="91440" tIns="45720" rIns="91440" bIns="45720">
              <a:spAutoFit/>
            </a:bodyPr>
            <a:lstStyle/>
            <a:p>
              <a:pPr algn="ctr"/>
              <a:r>
                <a:rPr lang="en-CA" sz="1600" b="1" cap="none" spc="0" dirty="0" smtClean="0">
                  <a:ln w="12700">
                    <a:solidFill>
                      <a:schemeClr val="tx1"/>
                    </a:solidFill>
                    <a:prstDash val="solid"/>
                  </a:ln>
                  <a:solidFill>
                    <a:schemeClr val="accent6"/>
                  </a:solidFill>
                </a:rPr>
                <a:t>Nicaraguan</a:t>
              </a:r>
            </a:p>
            <a:p>
              <a:pPr algn="ctr"/>
              <a:r>
                <a:rPr lang="en-CA" sz="2000" b="1" cap="none" spc="0" dirty="0" smtClean="0">
                  <a:ln w="12700">
                    <a:solidFill>
                      <a:schemeClr val="tx1"/>
                    </a:solidFill>
                    <a:prstDash val="solid"/>
                  </a:ln>
                  <a:solidFill>
                    <a:schemeClr val="accent6"/>
                  </a:solidFill>
                  <a:effectLst>
                    <a:outerShdw blurRad="41275" dist="20320" dir="1800000" algn="tl" rotWithShape="0">
                      <a:srgbClr val="000000">
                        <a:alpha val="40000"/>
                      </a:srgbClr>
                    </a:outerShdw>
                  </a:effectLst>
                  <a:latin typeface="Arial Black"/>
                  <a:cs typeface="Arial Black"/>
                </a:rPr>
                <a:t>Stove Project</a:t>
              </a:r>
              <a:endParaRPr lang="en-CA" sz="2000" b="1" cap="none" spc="0" dirty="0">
                <a:ln w="12700">
                  <a:solidFill>
                    <a:schemeClr val="tx1"/>
                  </a:solidFill>
                  <a:prstDash val="solid"/>
                </a:ln>
                <a:solidFill>
                  <a:schemeClr val="accent6"/>
                </a:solidFill>
                <a:effectLst>
                  <a:outerShdw blurRad="41275" dist="20320" dir="1800000" algn="tl" rotWithShape="0">
                    <a:srgbClr val="000000">
                      <a:alpha val="40000"/>
                    </a:srgbClr>
                  </a:outerShdw>
                </a:effectLst>
                <a:latin typeface="Arial Black"/>
                <a:cs typeface="Arial Black"/>
              </a:endParaRPr>
            </a:p>
          </p:txBody>
        </p:sp>
      </p:grpSp>
    </p:spTree>
    <p:extLst>
      <p:ext uri="{BB962C8B-B14F-4D97-AF65-F5344CB8AC3E}">
        <p14:creationId xmlns:p14="http://schemas.microsoft.com/office/powerpoint/2010/main" val="95069825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F9933"/>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4745</TotalTime>
  <Words>543</Words>
  <Application>Microsoft Macintosh PowerPoint</Application>
  <PresentationFormat>On-screen Show (4:3)</PresentationFormat>
  <Paragraphs>64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MTR Consulting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Rosser</dc:creator>
  <cp:lastModifiedBy>David Knoppert</cp:lastModifiedBy>
  <cp:revision>63</cp:revision>
  <dcterms:created xsi:type="dcterms:W3CDTF">2021-01-20T20:31:00Z</dcterms:created>
  <dcterms:modified xsi:type="dcterms:W3CDTF">2021-02-03T16:30:30Z</dcterms:modified>
</cp:coreProperties>
</file>