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301" r:id="rId2"/>
    <p:sldId id="283" r:id="rId3"/>
    <p:sldId id="284" r:id="rId4"/>
    <p:sldId id="285" r:id="rId5"/>
    <p:sldId id="286" r:id="rId6"/>
    <p:sldId id="287" r:id="rId7"/>
    <p:sldId id="288" r:id="rId8"/>
    <p:sldId id="289" r:id="rId9"/>
    <p:sldId id="290" r:id="rId10"/>
    <p:sldId id="291" r:id="rId11"/>
    <p:sldId id="293" r:id="rId12"/>
    <p:sldId id="294" r:id="rId13"/>
    <p:sldId id="295" r:id="rId14"/>
    <p:sldId id="296" r:id="rId15"/>
    <p:sldId id="297" r:id="rId16"/>
    <p:sldId id="298" r:id="rId17"/>
    <p:sldId id="299" r:id="rId18"/>
    <p:sldId id="300" r:id="rId19"/>
  </p:sldIdLst>
  <p:sldSz cx="10080625" cy="7559675"/>
  <p:notesSz cx="6856413" cy="9294813"/>
  <p:defaultTextStyle>
    <a:defPPr>
      <a:defRPr lang="en-GB"/>
    </a:defPPr>
    <a:lvl1pPr algn="l" defTabSz="457200" rtl="0" fontAlgn="base" hangingPunct="0">
      <a:lnSpc>
        <a:spcPct val="93000"/>
      </a:lnSpc>
      <a:spcBef>
        <a:spcPct val="0"/>
      </a:spcBef>
      <a:spcAft>
        <a:spcPct val="0"/>
      </a:spcAft>
      <a:buClr>
        <a:srgbClr val="000000"/>
      </a:buClr>
      <a:buSzPct val="45000"/>
      <a:buFont typeface="StarSymbol" charset="0"/>
      <a:defRPr kern="1200">
        <a:solidFill>
          <a:schemeClr val="tx1"/>
        </a:solidFill>
        <a:latin typeface="Arial"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StarSymbol" charset="0"/>
      <a:defRPr kern="1200">
        <a:solidFill>
          <a:schemeClr val="tx1"/>
        </a:solidFill>
        <a:latin typeface="Arial"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StarSymbol" charset="0"/>
      <a:defRPr kern="1200">
        <a:solidFill>
          <a:schemeClr val="tx1"/>
        </a:solidFill>
        <a:latin typeface="Arial"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StarSymbol" charset="0"/>
      <a:defRPr kern="1200">
        <a:solidFill>
          <a:schemeClr val="tx1"/>
        </a:solidFill>
        <a:latin typeface="Arial"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StarSymbol"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108" autoAdjust="0"/>
  </p:normalViewPr>
  <p:slideViewPr>
    <p:cSldViewPr>
      <p:cViewPr>
        <p:scale>
          <a:sx n="60" d="100"/>
          <a:sy n="60" d="100"/>
        </p:scale>
        <p:origin x="-816"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0" d="100"/>
          <a:sy n="50" d="100"/>
        </p:scale>
        <p:origin x="-2556" y="-234"/>
      </p:cViewPr>
      <p:guideLst>
        <p:guide orient="horz" pos="2660"/>
        <p:guide pos="190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82826" tIns="41413" rIns="82826" bIns="41413" rtlCol="0"/>
          <a:lstStyle>
            <a:lvl1pPr algn="l">
              <a:defRPr sz="1100"/>
            </a:lvl1pPr>
          </a:lstStyle>
          <a:p>
            <a:pPr>
              <a:defRPr/>
            </a:pPr>
            <a:endParaRPr lang="en-029"/>
          </a:p>
        </p:txBody>
      </p:sp>
      <p:sp>
        <p:nvSpPr>
          <p:cNvPr id="3" name="Date Placeholder 2"/>
          <p:cNvSpPr>
            <a:spLocks noGrp="1"/>
          </p:cNvSpPr>
          <p:nvPr>
            <p:ph type="dt" sz="quarter" idx="1"/>
          </p:nvPr>
        </p:nvSpPr>
        <p:spPr>
          <a:xfrm>
            <a:off x="3883025" y="0"/>
            <a:ext cx="2971800" cy="465138"/>
          </a:xfrm>
          <a:prstGeom prst="rect">
            <a:avLst/>
          </a:prstGeom>
        </p:spPr>
        <p:txBody>
          <a:bodyPr vert="horz" lIns="82826" tIns="41413" rIns="82826" bIns="41413" rtlCol="0"/>
          <a:lstStyle>
            <a:lvl1pPr algn="r">
              <a:defRPr sz="1100"/>
            </a:lvl1pPr>
          </a:lstStyle>
          <a:p>
            <a:pPr>
              <a:defRPr/>
            </a:pPr>
            <a:fld id="{7A792DB2-DD1E-45FC-BDF0-D700734A6675}" type="datetimeFigureOut">
              <a:rPr lang="en-US"/>
              <a:pPr>
                <a:defRPr/>
              </a:pPr>
              <a:t>11/17/2011</a:t>
            </a:fld>
            <a:endParaRPr lang="en-029"/>
          </a:p>
        </p:txBody>
      </p:sp>
      <p:sp>
        <p:nvSpPr>
          <p:cNvPr id="4" name="Footer Placeholder 3"/>
          <p:cNvSpPr>
            <a:spLocks noGrp="1"/>
          </p:cNvSpPr>
          <p:nvPr>
            <p:ph type="ftr" sz="quarter" idx="2"/>
          </p:nvPr>
        </p:nvSpPr>
        <p:spPr>
          <a:xfrm>
            <a:off x="0" y="8828088"/>
            <a:ext cx="2971800" cy="465137"/>
          </a:xfrm>
          <a:prstGeom prst="rect">
            <a:avLst/>
          </a:prstGeom>
        </p:spPr>
        <p:txBody>
          <a:bodyPr vert="horz" lIns="82826" tIns="41413" rIns="82826" bIns="41413" rtlCol="0" anchor="b"/>
          <a:lstStyle>
            <a:lvl1pPr algn="l">
              <a:defRPr sz="1100"/>
            </a:lvl1pPr>
          </a:lstStyle>
          <a:p>
            <a:pPr>
              <a:defRPr/>
            </a:pPr>
            <a:endParaRPr lang="en-029"/>
          </a:p>
        </p:txBody>
      </p:sp>
      <p:sp>
        <p:nvSpPr>
          <p:cNvPr id="5" name="Slide Number Placeholder 4"/>
          <p:cNvSpPr>
            <a:spLocks noGrp="1"/>
          </p:cNvSpPr>
          <p:nvPr>
            <p:ph type="sldNum" sz="quarter" idx="3"/>
          </p:nvPr>
        </p:nvSpPr>
        <p:spPr>
          <a:xfrm>
            <a:off x="3883025" y="8828088"/>
            <a:ext cx="2971800" cy="465137"/>
          </a:xfrm>
          <a:prstGeom prst="rect">
            <a:avLst/>
          </a:prstGeom>
        </p:spPr>
        <p:txBody>
          <a:bodyPr vert="horz" lIns="82826" tIns="41413" rIns="82826" bIns="41413" rtlCol="0" anchor="b"/>
          <a:lstStyle>
            <a:lvl1pPr algn="r">
              <a:defRPr sz="1100"/>
            </a:lvl1pPr>
          </a:lstStyle>
          <a:p>
            <a:pPr>
              <a:defRPr/>
            </a:pPr>
            <a:fld id="{D6A556F9-BF9E-4629-B5B3-C96E6E332E2A}" type="slidenum">
              <a:rPr lang="en-029"/>
              <a:pPr>
                <a:defRPr/>
              </a:pPr>
              <a:t>‹#›</a:t>
            </a:fld>
            <a:endParaRPr lang="en-029"/>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sldImg"/>
          </p:nvPr>
        </p:nvSpPr>
        <p:spPr bwMode="auto">
          <a:xfrm>
            <a:off x="1104900" y="704850"/>
            <a:ext cx="4645025" cy="3484563"/>
          </a:xfrm>
          <a:prstGeom prst="rect">
            <a:avLst/>
          </a:prstGeom>
          <a:noFill/>
          <a:ln w="9525">
            <a:noFill/>
            <a:round/>
            <a:headEnd/>
            <a:tailEnd/>
          </a:ln>
        </p:spPr>
      </p:sp>
      <p:sp>
        <p:nvSpPr>
          <p:cNvPr id="2050" name="Rectangle 2"/>
          <p:cNvSpPr>
            <a:spLocks noGrp="1" noChangeArrowheads="1"/>
          </p:cNvSpPr>
          <p:nvPr>
            <p:ph type="body"/>
          </p:nvPr>
        </p:nvSpPr>
        <p:spPr bwMode="auto">
          <a:xfrm>
            <a:off x="685800" y="4414838"/>
            <a:ext cx="5484813" cy="41798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AU" noProof="0" smtClean="0"/>
          </a:p>
        </p:txBody>
      </p:sp>
      <p:sp>
        <p:nvSpPr>
          <p:cNvPr id="2051" name="Rectangle 3"/>
          <p:cNvSpPr>
            <a:spLocks noGrp="1" noChangeArrowheads="1"/>
          </p:cNvSpPr>
          <p:nvPr>
            <p:ph type="hdr"/>
          </p:nvPr>
        </p:nvSpPr>
        <p:spPr bwMode="auto">
          <a:xfrm>
            <a:off x="0" y="0"/>
            <a:ext cx="2974975" cy="4635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655709" algn="l"/>
                <a:tab pos="1311417" algn="l"/>
                <a:tab pos="1967126" algn="l"/>
                <a:tab pos="2622834" algn="l"/>
              </a:tabLst>
              <a:defRPr sz="1300">
                <a:solidFill>
                  <a:srgbClr val="000000"/>
                </a:solidFill>
                <a:latin typeface="Times New Roman" pitchFamily="16" charset="0"/>
                <a:cs typeface="Arial" charset="0"/>
              </a:defRPr>
            </a:lvl1pPr>
          </a:lstStyle>
          <a:p>
            <a:pPr>
              <a:defRPr/>
            </a:pPr>
            <a:endParaRPr lang="en-GB"/>
          </a:p>
        </p:txBody>
      </p:sp>
      <p:sp>
        <p:nvSpPr>
          <p:cNvPr id="2052" name="Rectangle 4"/>
          <p:cNvSpPr>
            <a:spLocks noGrp="1" noChangeArrowheads="1"/>
          </p:cNvSpPr>
          <p:nvPr>
            <p:ph type="dt"/>
          </p:nvPr>
        </p:nvSpPr>
        <p:spPr bwMode="auto">
          <a:xfrm>
            <a:off x="3879850" y="0"/>
            <a:ext cx="2974975" cy="4635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655709" algn="l"/>
                <a:tab pos="1311417" algn="l"/>
                <a:tab pos="1967126" algn="l"/>
                <a:tab pos="2622834" algn="l"/>
              </a:tabLst>
              <a:defRPr sz="1300">
                <a:solidFill>
                  <a:srgbClr val="000000"/>
                </a:solidFill>
                <a:latin typeface="Times New Roman" pitchFamily="16" charset="0"/>
                <a:cs typeface="Arial" charset="0"/>
              </a:defRPr>
            </a:lvl1pPr>
          </a:lstStyle>
          <a:p>
            <a:pPr>
              <a:defRPr/>
            </a:pPr>
            <a:endParaRPr lang="en-GB"/>
          </a:p>
        </p:txBody>
      </p:sp>
      <p:sp>
        <p:nvSpPr>
          <p:cNvPr id="2053" name="Rectangle 5"/>
          <p:cNvSpPr>
            <a:spLocks noGrp="1" noChangeArrowheads="1"/>
          </p:cNvSpPr>
          <p:nvPr>
            <p:ph type="ftr"/>
          </p:nvPr>
        </p:nvSpPr>
        <p:spPr bwMode="auto">
          <a:xfrm>
            <a:off x="0" y="8829675"/>
            <a:ext cx="2974975" cy="4635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655709" algn="l"/>
                <a:tab pos="1311417" algn="l"/>
                <a:tab pos="1967126" algn="l"/>
                <a:tab pos="2622834" algn="l"/>
              </a:tabLst>
              <a:defRPr sz="1300">
                <a:solidFill>
                  <a:srgbClr val="000000"/>
                </a:solidFill>
                <a:latin typeface="Times New Roman" pitchFamily="16" charset="0"/>
                <a:cs typeface="Arial" charset="0"/>
              </a:defRPr>
            </a:lvl1pPr>
          </a:lstStyle>
          <a:p>
            <a:pPr>
              <a:defRPr/>
            </a:pPr>
            <a:endParaRPr lang="en-GB"/>
          </a:p>
        </p:txBody>
      </p:sp>
      <p:sp>
        <p:nvSpPr>
          <p:cNvPr id="2054" name="Rectangle 6"/>
          <p:cNvSpPr>
            <a:spLocks noGrp="1" noChangeArrowheads="1"/>
          </p:cNvSpPr>
          <p:nvPr>
            <p:ph type="sldNum"/>
          </p:nvPr>
        </p:nvSpPr>
        <p:spPr bwMode="auto">
          <a:xfrm>
            <a:off x="3879850" y="8829675"/>
            <a:ext cx="2974975" cy="4635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655709" algn="l"/>
                <a:tab pos="1311417" algn="l"/>
                <a:tab pos="1967126" algn="l"/>
                <a:tab pos="2622834" algn="l"/>
              </a:tabLst>
              <a:defRPr sz="1300">
                <a:solidFill>
                  <a:srgbClr val="000000"/>
                </a:solidFill>
                <a:latin typeface="Times New Roman" pitchFamily="16" charset="0"/>
                <a:cs typeface="Arial" charset="0"/>
              </a:defRPr>
            </a:lvl1pPr>
          </a:lstStyle>
          <a:p>
            <a:pPr>
              <a:defRPr/>
            </a:pPr>
            <a:fld id="{FBB52F7B-3A18-47D9-B33F-E91CF1444B1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5D7ED708-13C7-4EA7-B951-8115DD45D445}" type="slidenum">
              <a:rPr lang="en-GB" smtClean="0">
                <a:latin typeface="Times New Roman" pitchFamily="18" charset="0"/>
              </a:rPr>
              <a:pPr>
                <a:tabLst>
                  <a:tab pos="655638" algn="l"/>
                  <a:tab pos="1311275" algn="l"/>
                  <a:tab pos="1966913" algn="l"/>
                  <a:tab pos="2622550" algn="l"/>
                </a:tabLst>
              </a:pPr>
              <a:t>2</a:t>
            </a:fld>
            <a:endParaRPr lang="en-GB" smtClean="0">
              <a:latin typeface="Times New Roman" pitchFamily="18" charset="0"/>
            </a:endParaRPr>
          </a:p>
        </p:txBody>
      </p:sp>
      <p:sp>
        <p:nvSpPr>
          <p:cNvPr id="21507" name="Rectangle 1"/>
          <p:cNvSpPr>
            <a:spLocks noChangeArrowheads="1" noTextEdit="1"/>
          </p:cNvSpPr>
          <p:nvPr>
            <p:ph type="sldImg"/>
          </p:nvPr>
        </p:nvSpPr>
        <p:spPr>
          <a:xfrm>
            <a:off x="1104900" y="704850"/>
            <a:ext cx="4646613" cy="3486150"/>
          </a:xfrm>
          <a:solidFill>
            <a:srgbClr val="FFFFFF"/>
          </a:solidFill>
          <a:ln>
            <a:solidFill>
              <a:srgbClr val="000000"/>
            </a:solidFill>
            <a:miter lim="800000"/>
          </a:ln>
        </p:spPr>
      </p:sp>
      <p:sp>
        <p:nvSpPr>
          <p:cNvPr id="21508" name="Text Box 2"/>
          <p:cNvSpPr>
            <a:spLocks noChangeArrowheads="1"/>
          </p:cNvSpPr>
          <p:nvPr>
            <p:ph type="body" idx="1"/>
          </p:nvPr>
        </p:nvSpPr>
        <p:spPr>
          <a:xfrm>
            <a:off x="685800" y="4414838"/>
            <a:ext cx="5486400" cy="4181475"/>
          </a:xfrm>
          <a:noFill/>
          <a:ln/>
        </p:spPr>
        <p:txBody>
          <a:bodyPr/>
          <a:lstStyle/>
          <a:p>
            <a:pPr marL="195263" indent="-195263" eaLnBrk="1">
              <a:lnSpc>
                <a:spcPct val="93000"/>
              </a:lnSpc>
              <a:spcBef>
                <a:spcPct val="0"/>
              </a:spcBef>
              <a:buSzPct val="45000"/>
              <a:tabLst>
                <a:tab pos="655638" algn="l"/>
                <a:tab pos="1311275" algn="l"/>
                <a:tab pos="1966913" algn="l"/>
                <a:tab pos="2622550" algn="l"/>
                <a:tab pos="3278188" algn="l"/>
                <a:tab pos="3933825" algn="l"/>
                <a:tab pos="4589463" algn="l"/>
                <a:tab pos="5245100" algn="l"/>
              </a:tabLst>
            </a:pPr>
            <a:r>
              <a:rPr lang="en-GB" sz="1800" smtClean="0">
                <a:latin typeface="Arial" charset="0"/>
              </a:rPr>
              <a:t>Introduction(s)</a:t>
            </a:r>
          </a:p>
          <a:p>
            <a:pPr marL="195263" indent="-195263" eaLnBrk="1">
              <a:lnSpc>
                <a:spcPct val="93000"/>
              </a:lnSpc>
              <a:spcBef>
                <a:spcPct val="0"/>
              </a:spcBef>
              <a:buSzPct val="45000"/>
              <a:tabLst>
                <a:tab pos="655638" algn="l"/>
                <a:tab pos="1311275" algn="l"/>
                <a:tab pos="1966913" algn="l"/>
                <a:tab pos="2622550" algn="l"/>
                <a:tab pos="3278188" algn="l"/>
                <a:tab pos="3933825" algn="l"/>
                <a:tab pos="4589463" algn="l"/>
                <a:tab pos="5245100" algn="l"/>
              </a:tabLst>
            </a:pPr>
            <a:endParaRPr lang="en-GB" sz="180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E7FE6D55-DCFE-45CA-8D94-6D25A65EE2BE}" type="slidenum">
              <a:rPr lang="en-GB" smtClean="0">
                <a:latin typeface="Times New Roman" pitchFamily="18" charset="0"/>
              </a:rPr>
              <a:pPr>
                <a:tabLst>
                  <a:tab pos="655638" algn="l"/>
                  <a:tab pos="1311275" algn="l"/>
                  <a:tab pos="1966913" algn="l"/>
                  <a:tab pos="2622550" algn="l"/>
                </a:tabLst>
              </a:pPr>
              <a:t>11</a:t>
            </a:fld>
            <a:endParaRPr lang="en-GB" smtClean="0">
              <a:latin typeface="Times New Roman" pitchFamily="18" charset="0"/>
            </a:endParaRPr>
          </a:p>
        </p:txBody>
      </p:sp>
      <p:sp>
        <p:nvSpPr>
          <p:cNvPr id="30723" name="Rectangle 1"/>
          <p:cNvSpPr>
            <a:spLocks noChangeArrowheads="1" noTextEdit="1"/>
          </p:cNvSpPr>
          <p:nvPr>
            <p:ph type="sldImg"/>
          </p:nvPr>
        </p:nvSpPr>
        <p:spPr>
          <a:xfrm>
            <a:off x="1104900" y="174625"/>
            <a:ext cx="4646613" cy="3486150"/>
          </a:xfrm>
          <a:solidFill>
            <a:srgbClr val="FFFFFF"/>
          </a:solidFill>
          <a:ln>
            <a:solidFill>
              <a:srgbClr val="000000"/>
            </a:solidFill>
            <a:miter lim="800000"/>
          </a:ln>
        </p:spPr>
      </p:sp>
      <p:sp>
        <p:nvSpPr>
          <p:cNvPr id="30724" name="Text Box 2"/>
          <p:cNvSpPr>
            <a:spLocks noChangeArrowheads="1"/>
          </p:cNvSpPr>
          <p:nvPr>
            <p:ph type="body" idx="1"/>
          </p:nvPr>
        </p:nvSpPr>
        <p:spPr>
          <a:xfrm>
            <a:off x="201613" y="3802063"/>
            <a:ext cx="6453187" cy="5394325"/>
          </a:xfrm>
          <a:noFill/>
          <a:ln/>
        </p:spPr>
        <p:txBody>
          <a:bodyPr/>
          <a:lstStyle/>
          <a:p>
            <a:pPr marL="195263" indent="-195263" algn="just" eaLnBrk="1">
              <a:lnSpc>
                <a:spcPct val="101000"/>
              </a:lnSpc>
              <a:spcBef>
                <a:spcPct val="0"/>
              </a:spcBef>
              <a:buSzPct val="45000"/>
              <a:tabLst>
                <a:tab pos="655638" algn="l"/>
                <a:tab pos="1311275" algn="l"/>
                <a:tab pos="1966913" algn="l"/>
                <a:tab pos="2622550" algn="l"/>
                <a:tab pos="3278188" algn="l"/>
                <a:tab pos="3933825" algn="l"/>
                <a:tab pos="4589463" algn="l"/>
                <a:tab pos="5245100" algn="l"/>
                <a:tab pos="5900738" algn="l"/>
                <a:tab pos="6556375" algn="l"/>
              </a:tabLst>
            </a:pPr>
            <a:r>
              <a:rPr lang="fr-FR" smtClean="0">
                <a:latin typeface="Times New Roman" pitchFamily="18" charset="0"/>
              </a:rPr>
              <a:t>Même si vous avez un club Rotaract sain, il ya quelques comportements manifestés par les Rotariens qui peuvent-être préjudiciables dans la relation Rotary / Rotaract, qui a un effet négatif sur les Rotaractiens désirant devenir Rotariens dans le futur. Ce sont quelques-unes des plaintes les plus courantes cit</a:t>
            </a:r>
            <a:r>
              <a:rPr lang="fr-FR" smtClean="0">
                <a:latin typeface="Times New Roman" pitchFamily="18" charset="0"/>
                <a:cs typeface="Times New Roman" pitchFamily="18" charset="0"/>
              </a:rPr>
              <a:t>ées par les</a:t>
            </a:r>
            <a:r>
              <a:rPr lang="fr-FR" smtClean="0">
                <a:latin typeface="Times New Roman" pitchFamily="18" charset="0"/>
              </a:rPr>
              <a:t> Rotaractiens.</a:t>
            </a:r>
            <a:br>
              <a:rPr lang="fr-FR" smtClean="0">
                <a:latin typeface="Times New Roman" pitchFamily="18" charset="0"/>
              </a:rPr>
            </a:br>
            <a:r>
              <a:rPr lang="fr-FR" smtClean="0">
                <a:latin typeface="Times New Roman" pitchFamily="18" charset="0"/>
              </a:rPr>
              <a:t/>
            </a:r>
            <a:br>
              <a:rPr lang="fr-FR" smtClean="0">
                <a:latin typeface="Times New Roman" pitchFamily="18" charset="0"/>
              </a:rPr>
            </a:br>
            <a:r>
              <a:rPr lang="fr-FR" smtClean="0">
                <a:latin typeface="Times New Roman" pitchFamily="18" charset="0"/>
              </a:rPr>
              <a:t>Si vous voyez Rotaract comme un programme pour les jeunes, il peut être une erreur facile de penser que les Rotaractiens sont des enfants. Cependant, tous les Rotaractiens sont des adultes, et la plupart ont des hypothèques de diplômes universitaires, conjoints, enfants, et leur propre entreprise .. Vous pourriez être surpris de constater que les Rotaractiens peuvent être plus expérimenté ou compétent que vous dans certains domaines. Traiter les Rotaractiens comme des enfants, même s'ils sont étudiants, est très humiliant. Vous devez accorder </a:t>
            </a:r>
            <a:r>
              <a:rPr lang="fr-FR" smtClean="0">
                <a:latin typeface="Times New Roman" pitchFamily="18" charset="0"/>
                <a:cs typeface="Times New Roman" pitchFamily="18" charset="0"/>
              </a:rPr>
              <a:t>à</a:t>
            </a:r>
            <a:r>
              <a:rPr lang="fr-FR" smtClean="0">
                <a:latin typeface="Times New Roman" pitchFamily="18" charset="0"/>
              </a:rPr>
              <a:t> tous les Rotaractiens le même respect que vous attendez d’eux, et de vous rappeler à tout moment qu'ils sont vos partenaires dans le service.</a:t>
            </a:r>
            <a:br>
              <a:rPr lang="fr-FR" smtClean="0">
                <a:latin typeface="Times New Roman" pitchFamily="18" charset="0"/>
              </a:rPr>
            </a:br>
            <a:r>
              <a:rPr lang="fr-FR" smtClean="0">
                <a:latin typeface="Times New Roman" pitchFamily="18" charset="0"/>
              </a:rPr>
              <a:t/>
            </a:r>
            <a:br>
              <a:rPr lang="fr-FR" smtClean="0">
                <a:latin typeface="Times New Roman" pitchFamily="18" charset="0"/>
              </a:rPr>
            </a:br>
            <a:r>
              <a:rPr lang="fr-FR" smtClean="0">
                <a:latin typeface="Times New Roman" pitchFamily="18" charset="0"/>
              </a:rPr>
              <a:t>Le deuxième point découle de cela. Les Rotaractiens sont des gens très capables, très débrouillards. Alors que certains pourraient ne pas avoir autant d'expérience </a:t>
            </a:r>
            <a:r>
              <a:rPr lang="fr-FR" smtClean="0">
                <a:latin typeface="Times New Roman" pitchFamily="18" charset="0"/>
                <a:cs typeface="Times New Roman" pitchFamily="18" charset="0"/>
              </a:rPr>
              <a:t>à réaliser une activité </a:t>
            </a:r>
            <a:r>
              <a:rPr lang="fr-FR" smtClean="0">
                <a:latin typeface="Times New Roman" pitchFamily="18" charset="0"/>
              </a:rPr>
              <a:t>de manière efficace, ou participer à des comités ou d'organiser des projets et trouver des financements ou les bons contacts. C'est une question de leur offrir un peu de formation ou d'orientation. Il est imprudent d'essayer de forcer les Rotaractiens de faire quelque chose en particulier, ou juste le faire pour eux. L'orientation et la formation sont suffisantes. Et s'ils ont besoin d'apprendre en faisant une erreur, qu'ils apprennent.</a:t>
            </a:r>
            <a:br>
              <a:rPr lang="fr-FR" smtClean="0">
                <a:latin typeface="Times New Roman" pitchFamily="18" charset="0"/>
              </a:rPr>
            </a:br>
            <a:r>
              <a:rPr lang="fr-FR" smtClean="0">
                <a:latin typeface="Times New Roman" pitchFamily="18" charset="0"/>
              </a:rPr>
              <a:t>Vous devriez aussi éviter de penser aux Rotaractiens comme une force prête et disposée au travail. Les Rotaractiens sont généralement plus disposés à prêter main forte dans vos projets, mais vous ne devriez jamais vous attendre à ce qu'ils devraient vous aider sans aucun avantage pour eux-mêmes, simplement parce qu'ils sont de votre club Rotaract. Rappelez-vous que les Rotaractiens sont des professionnels aussi bien et font face aux restrictions du temps et ont les mêmes responsabilités que les Rotariens. En outre, pareille </a:t>
            </a:r>
            <a:r>
              <a:rPr lang="fr-FR" smtClean="0">
                <a:latin typeface="Arial" charset="0"/>
                <a:cs typeface="Arial" charset="0"/>
              </a:rPr>
              <a:t>à leur</a:t>
            </a:r>
            <a:r>
              <a:rPr lang="fr-FR" smtClean="0">
                <a:latin typeface="Times New Roman" pitchFamily="18" charset="0"/>
              </a:rPr>
              <a:t> soutien - Soyez sûr d'assister à leurs projets et activités aussi.</a:t>
            </a:r>
            <a:endParaRPr lang="en-GB" smtClean="0">
              <a:latin typeface="Verdana" pitchFamily="34"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87FD5A65-DA4D-4D3E-9AA5-87E053B9F338}" type="slidenum">
              <a:rPr lang="en-GB" smtClean="0">
                <a:latin typeface="Times New Roman" pitchFamily="18" charset="0"/>
              </a:rPr>
              <a:pPr>
                <a:tabLst>
                  <a:tab pos="655638" algn="l"/>
                  <a:tab pos="1311275" algn="l"/>
                  <a:tab pos="1966913" algn="l"/>
                  <a:tab pos="2622550" algn="l"/>
                </a:tabLst>
              </a:pPr>
              <a:t>12</a:t>
            </a:fld>
            <a:endParaRPr lang="en-GB" smtClean="0">
              <a:latin typeface="Times New Roman" pitchFamily="18" charset="0"/>
            </a:endParaRPr>
          </a:p>
        </p:txBody>
      </p:sp>
      <p:sp>
        <p:nvSpPr>
          <p:cNvPr id="31747" name="Rectangle 1"/>
          <p:cNvSpPr>
            <a:spLocks noChangeArrowheads="1" noTextEdit="1"/>
          </p:cNvSpPr>
          <p:nvPr>
            <p:ph type="sldImg"/>
          </p:nvPr>
        </p:nvSpPr>
        <p:spPr>
          <a:xfrm>
            <a:off x="1106488" y="276225"/>
            <a:ext cx="4643437" cy="3484563"/>
          </a:xfrm>
          <a:solidFill>
            <a:srgbClr val="FFFFFF"/>
          </a:solidFill>
          <a:ln>
            <a:solidFill>
              <a:srgbClr val="000000"/>
            </a:solidFill>
            <a:miter lim="800000"/>
          </a:ln>
        </p:spPr>
      </p:sp>
      <p:sp>
        <p:nvSpPr>
          <p:cNvPr id="31748" name="Text Box 2"/>
          <p:cNvSpPr>
            <a:spLocks noChangeArrowheads="1"/>
          </p:cNvSpPr>
          <p:nvPr>
            <p:ph type="body" idx="1"/>
          </p:nvPr>
        </p:nvSpPr>
        <p:spPr>
          <a:xfrm>
            <a:off x="403225" y="4008438"/>
            <a:ext cx="6091238" cy="4991100"/>
          </a:xfrm>
          <a:noFill/>
          <a:ln/>
        </p:spPr>
        <p:txBody>
          <a:bodyPr/>
          <a:lstStyle/>
          <a:p>
            <a:pPr marL="206375" lvl="1" indent="0" algn="just" eaLnBrk="1">
              <a:lnSpc>
                <a:spcPct val="101000"/>
              </a:lnSpc>
              <a:spcBef>
                <a:spcPct val="0"/>
              </a:spcBef>
              <a:buSzPct val="45000"/>
              <a:tabLst>
                <a:tab pos="655638" algn="l"/>
                <a:tab pos="1311275" algn="l"/>
                <a:tab pos="1966913" algn="l"/>
                <a:tab pos="2622550" algn="l"/>
                <a:tab pos="3278188" algn="l"/>
                <a:tab pos="3933825" algn="l"/>
                <a:tab pos="4589463" algn="l"/>
                <a:tab pos="5245100" algn="l"/>
                <a:tab pos="5900738" algn="l"/>
              </a:tabLst>
            </a:pPr>
            <a:r>
              <a:rPr lang="fr-FR" sz="1400" smtClean="0">
                <a:latin typeface="Times New Roman" pitchFamily="18" charset="0"/>
              </a:rPr>
              <a:t>La FAQ du Rotaract pour les Rotariens produite par le Rotaract en Grande-Bretagne et en Irlande note:</a:t>
            </a:r>
            <a:br>
              <a:rPr lang="fr-FR" sz="1400" smtClean="0">
                <a:latin typeface="Times New Roman" pitchFamily="18" charset="0"/>
              </a:rPr>
            </a:br>
            <a:r>
              <a:rPr lang="fr-FR" sz="1400" smtClean="0">
                <a:latin typeface="Times New Roman" pitchFamily="18" charset="0"/>
              </a:rPr>
              <a:t>"Un commentaire que nous entendons souvent des Rotariens: « Nous avons essayé Rotaract et il a échoué. Tous les membres se sont mari</a:t>
            </a:r>
            <a:r>
              <a:rPr lang="fr-FR" sz="1400" smtClean="0">
                <a:latin typeface="Times New Roman" pitchFamily="18" charset="0"/>
                <a:cs typeface="Times New Roman" pitchFamily="18" charset="0"/>
              </a:rPr>
              <a:t>és et ils ont laissé le Club</a:t>
            </a:r>
            <a:r>
              <a:rPr lang="fr-FR" sz="1400" smtClean="0">
                <a:latin typeface="Times New Roman" pitchFamily="18" charset="0"/>
              </a:rPr>
              <a:t> ou ils ont eu d'autres emplois et ils sont partis. » "Eh bien, oui, cela arrive, parce que les Rotaractiens prennent des promotions ou obtiennent de nouveaux emplois, et ils laissent parfois très rapidement, de sorte que, soudain le club a peu de membres actifs. C'est le rôle du club Rotary parraine d’aider les Rotaractiens à recruter constamment de nouveaux membres. Il est clair parrainer un club Rotaract est un engagement à long terme et nécessite donc le soutien de tout le club Rotary de façon continue, d'année en année. Sans le fort soutien constant et cohérent du Rotary, le club Rotaract ne survivra pas longtemps. "</a:t>
            </a:r>
            <a:br>
              <a:rPr lang="fr-FR" sz="1400" smtClean="0">
                <a:latin typeface="Times New Roman" pitchFamily="18" charset="0"/>
              </a:rPr>
            </a:br>
            <a:r>
              <a:rPr lang="fr-FR" sz="1400" smtClean="0">
                <a:latin typeface="Times New Roman" pitchFamily="18" charset="0"/>
              </a:rPr>
              <a:t>Cela peut sembler contraire aux déclarations antérieures selon lesquelles le Rotaract ne prend pas beaucoup de temps pour sa construction par un club Rotary parrain. Le message ici est que le Rotary club parrain ne doit pas ignorer ou oublier leur club Rotaract après qu'il ait reçu leur Chartre - une relation saine est nécessaire entre les deux clubs pour que le Rotaract puisse s'épanouir vraiment.</a:t>
            </a:r>
            <a:endParaRPr lang="en-GB" sz="1400" smtClean="0">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E7A585FD-C4E8-4853-98D4-89D88AA9A10E}" type="slidenum">
              <a:rPr lang="en-GB" smtClean="0">
                <a:latin typeface="Times New Roman" pitchFamily="18" charset="0"/>
              </a:rPr>
              <a:pPr>
                <a:tabLst>
                  <a:tab pos="655638" algn="l"/>
                  <a:tab pos="1311275" algn="l"/>
                  <a:tab pos="1966913" algn="l"/>
                  <a:tab pos="2622550" algn="l"/>
                </a:tabLst>
              </a:pPr>
              <a:t>13</a:t>
            </a:fld>
            <a:endParaRPr lang="en-GB" smtClean="0">
              <a:latin typeface="Times New Roman" pitchFamily="18" charset="0"/>
            </a:endParaRPr>
          </a:p>
        </p:txBody>
      </p:sp>
      <p:sp>
        <p:nvSpPr>
          <p:cNvPr id="32771" name="Rectangle 1"/>
          <p:cNvSpPr>
            <a:spLocks noChangeArrowheads="1" noTextEdit="1"/>
          </p:cNvSpPr>
          <p:nvPr>
            <p:ph type="sldImg"/>
          </p:nvPr>
        </p:nvSpPr>
        <p:spPr>
          <a:xfrm>
            <a:off x="1106488" y="141288"/>
            <a:ext cx="4643437" cy="3484562"/>
          </a:xfrm>
          <a:solidFill>
            <a:srgbClr val="FFFFFF"/>
          </a:solidFill>
          <a:ln>
            <a:solidFill>
              <a:srgbClr val="000000"/>
            </a:solidFill>
            <a:miter lim="800000"/>
          </a:ln>
        </p:spPr>
      </p:sp>
      <p:sp>
        <p:nvSpPr>
          <p:cNvPr id="49156" name="Text Box 2"/>
          <p:cNvSpPr txBox="1">
            <a:spLocks noGrp="1" noChangeArrowheads="1"/>
          </p:cNvSpPr>
          <p:nvPr>
            <p:ph type="body" idx="1"/>
          </p:nvPr>
        </p:nvSpPr>
        <p:spPr>
          <a:xfrm>
            <a:off x="214313" y="3844925"/>
            <a:ext cx="6315075" cy="5027613"/>
          </a:xfrm>
          <a:ln/>
        </p:spPr>
        <p:txBody>
          <a:bodyPr/>
          <a:lstStyle/>
          <a:p>
            <a:pPr>
              <a:defRPr/>
            </a:pPr>
            <a:r>
              <a:rPr lang="fr-FR" dirty="0" smtClean="0"/>
              <a:t>Examinons maintenant quelques-uns des projets exceptionnels  de Rotaractiens coordonnées dans notre district:</a:t>
            </a:r>
            <a:br>
              <a:rPr lang="fr-FR" dirty="0" smtClean="0"/>
            </a:br>
            <a:r>
              <a:rPr lang="fr-FR" dirty="0" smtClean="0"/>
              <a:t/>
            </a:r>
            <a:br>
              <a:rPr lang="fr-FR" dirty="0" smtClean="0"/>
            </a:br>
            <a:r>
              <a:rPr lang="fr-FR" dirty="0" smtClean="0"/>
              <a:t>En Octobre de 2009, le club Rotaract de l'UCN a lancé son programme de recyclage durable, sur le campus principal de la </a:t>
            </a:r>
            <a:r>
              <a:rPr lang="fr-FR" dirty="0" err="1" smtClean="0"/>
              <a:t>Northern</a:t>
            </a:r>
            <a:r>
              <a:rPr lang="fr-FR" dirty="0" smtClean="0"/>
              <a:t> </a:t>
            </a:r>
            <a:r>
              <a:rPr lang="fr-FR" dirty="0" err="1" smtClean="0"/>
              <a:t>Caribbean</a:t>
            </a:r>
            <a:r>
              <a:rPr lang="fr-FR" dirty="0" smtClean="0"/>
              <a:t> </a:t>
            </a:r>
            <a:r>
              <a:rPr lang="fr-FR" dirty="0" err="1" smtClean="0"/>
              <a:t>University</a:t>
            </a:r>
            <a:r>
              <a:rPr lang="fr-FR" dirty="0" smtClean="0"/>
              <a:t>. Le projet est orienté vers la promotion de l'habitude de recyclage des matières plastiques, en commençant par les élèves de certaines écoles et les communautés autour de Mandeville.</a:t>
            </a:r>
            <a:br>
              <a:rPr lang="fr-FR" dirty="0" smtClean="0"/>
            </a:br>
            <a:r>
              <a:rPr lang="fr-FR" dirty="0" smtClean="0"/>
              <a:t>Trente fûts en plastique, peintes avec le logo de recyclage et le logo Rotaract ont été placés à des endroits choisis à travers le campus NCU, le campus de Victor Dixon High </a:t>
            </a:r>
            <a:r>
              <a:rPr lang="fr-FR" dirty="0" err="1" smtClean="0"/>
              <a:t>School</a:t>
            </a:r>
            <a:r>
              <a:rPr lang="fr-FR" dirty="0" smtClean="0"/>
              <a:t>, West </a:t>
            </a:r>
            <a:r>
              <a:rPr lang="fr-FR" dirty="0" err="1" smtClean="0"/>
              <a:t>Indies</a:t>
            </a:r>
            <a:r>
              <a:rPr lang="fr-FR" dirty="0" smtClean="0"/>
              <a:t> </a:t>
            </a:r>
            <a:r>
              <a:rPr lang="fr-FR" dirty="0" err="1" smtClean="0"/>
              <a:t>College</a:t>
            </a:r>
            <a:r>
              <a:rPr lang="fr-FR" dirty="0" smtClean="0"/>
              <a:t> </a:t>
            </a:r>
            <a:r>
              <a:rPr lang="fr-FR" dirty="0" err="1" smtClean="0"/>
              <a:t>Prep</a:t>
            </a:r>
            <a:r>
              <a:rPr lang="fr-FR" dirty="0" smtClean="0"/>
              <a:t> </a:t>
            </a:r>
            <a:r>
              <a:rPr lang="fr-FR" dirty="0" err="1" smtClean="0"/>
              <a:t>School</a:t>
            </a:r>
            <a:r>
              <a:rPr lang="fr-FR" dirty="0" smtClean="0"/>
              <a:t> campus et le Système Cedar Grove de logement. Les r</a:t>
            </a:r>
            <a:r>
              <a:rPr lang="fr-FR" dirty="0" smtClean="0">
                <a:latin typeface="Times New Roman"/>
                <a:cs typeface="Times New Roman"/>
              </a:rPr>
              <a:t>écipient</a:t>
            </a:r>
            <a:r>
              <a:rPr lang="fr-FR" dirty="0" smtClean="0"/>
              <a:t>s avec l'emblème d'une bouteille en plastique, indiques aux gens qu’elles doivent les jetés </a:t>
            </a:r>
            <a:r>
              <a:rPr lang="fr-FR" dirty="0" smtClean="0">
                <a:latin typeface="Arial"/>
                <a:cs typeface="Arial"/>
              </a:rPr>
              <a:t>à l’intérieur de ces récipients</a:t>
            </a:r>
            <a:r>
              <a:rPr lang="fr-FR" dirty="0" smtClean="0"/>
              <a:t>. Lorsque ces r</a:t>
            </a:r>
            <a:r>
              <a:rPr lang="fr-FR" dirty="0" smtClean="0">
                <a:latin typeface="Times New Roman"/>
                <a:cs typeface="Times New Roman"/>
              </a:rPr>
              <a:t>écipients</a:t>
            </a:r>
            <a:r>
              <a:rPr lang="fr-FR" dirty="0" smtClean="0"/>
              <a:t> sont pleins, ils seront ramassés par les camions de la  </a:t>
            </a:r>
            <a:r>
              <a:rPr lang="fr-FR" i="1" dirty="0" err="1" smtClean="0"/>
              <a:t>Negril</a:t>
            </a:r>
            <a:r>
              <a:rPr lang="fr-FR" i="1" dirty="0" smtClean="0"/>
              <a:t> </a:t>
            </a:r>
            <a:r>
              <a:rPr lang="fr-FR" i="1" dirty="0" err="1" smtClean="0"/>
              <a:t>Chamber</a:t>
            </a:r>
            <a:r>
              <a:rPr lang="fr-FR" i="1" dirty="0" smtClean="0"/>
              <a:t> of Commerce</a:t>
            </a:r>
            <a:r>
              <a:rPr lang="fr-FR" dirty="0" smtClean="0"/>
              <a:t>, qui seront ensuite utilis</a:t>
            </a:r>
            <a:r>
              <a:rPr lang="fr-FR" dirty="0" smtClean="0">
                <a:latin typeface="Times New Roman"/>
                <a:cs typeface="Times New Roman"/>
              </a:rPr>
              <a:t>ées</a:t>
            </a:r>
            <a:r>
              <a:rPr lang="fr-FR" dirty="0" smtClean="0"/>
              <a:t> par l’usine de recyclage à </a:t>
            </a:r>
            <a:r>
              <a:rPr lang="fr-FR" dirty="0" err="1" smtClean="0"/>
              <a:t>Negril</a:t>
            </a:r>
            <a:r>
              <a:rPr lang="fr-FR" dirty="0" smtClean="0"/>
              <a:t>, et les r</a:t>
            </a:r>
            <a:r>
              <a:rPr lang="fr-FR" dirty="0" smtClean="0">
                <a:latin typeface="Times New Roman"/>
                <a:cs typeface="Times New Roman"/>
              </a:rPr>
              <a:t>écipients </a:t>
            </a:r>
            <a:r>
              <a:rPr lang="fr-FR" dirty="0" smtClean="0"/>
              <a:t>retourn</a:t>
            </a:r>
            <a:r>
              <a:rPr lang="fr-FR" dirty="0" smtClean="0">
                <a:latin typeface="Times New Roman"/>
                <a:cs typeface="Times New Roman"/>
              </a:rPr>
              <a:t>é à leur place</a:t>
            </a:r>
            <a:r>
              <a:rPr lang="fr-FR" dirty="0" smtClean="0"/>
              <a:t>, et le processus se répète.</a:t>
            </a:r>
            <a:br>
              <a:rPr lang="fr-FR" dirty="0" smtClean="0"/>
            </a:br>
            <a:r>
              <a:rPr lang="fr-FR" dirty="0" smtClean="0"/>
              <a:t>Ces r</a:t>
            </a:r>
            <a:r>
              <a:rPr lang="fr-FR" dirty="0" smtClean="0">
                <a:latin typeface="Times New Roman"/>
                <a:cs typeface="Times New Roman"/>
              </a:rPr>
              <a:t>écipients</a:t>
            </a:r>
            <a:r>
              <a:rPr lang="fr-FR" dirty="0" smtClean="0"/>
              <a:t> évalués à plus de $ 30 000 JMD serviront aussi d'outil promotionnel pour le Rotaract Club, ainsi le logo lumineux dor</a:t>
            </a:r>
            <a:r>
              <a:rPr lang="fr-FR" dirty="0" smtClean="0">
                <a:latin typeface="Times New Roman"/>
                <a:cs typeface="Times New Roman"/>
              </a:rPr>
              <a:t>é</a:t>
            </a:r>
            <a:r>
              <a:rPr lang="fr-FR" dirty="0" smtClean="0"/>
              <a:t> sera vu partout où ces r</a:t>
            </a:r>
            <a:r>
              <a:rPr lang="fr-FR" dirty="0" smtClean="0">
                <a:latin typeface="Times New Roman"/>
                <a:cs typeface="Times New Roman"/>
              </a:rPr>
              <a:t>écipients</a:t>
            </a:r>
            <a:r>
              <a:rPr lang="fr-FR" dirty="0" smtClean="0"/>
              <a:t> sont placés.</a:t>
            </a:r>
          </a:p>
          <a:p>
            <a:pPr algn="just">
              <a:buFont typeface="Times New Roman" pitchFamily="16" charset="0"/>
              <a:buNone/>
              <a:defRPr/>
            </a:pPr>
            <a:endParaRPr lang="en-GB" sz="1400" dirty="0" smtClean="0">
              <a:latin typeface="Verdana" pitchFamily="32" charset="0"/>
            </a:endParaRPr>
          </a:p>
          <a:p>
            <a:pPr marL="207066" lvl="1" indent="0" algn="just" eaLnBrk="1">
              <a:lnSpc>
                <a:spcPct val="101000"/>
              </a:lnSpc>
              <a:spcBef>
                <a:spcPct val="0"/>
              </a:spcBef>
              <a:buSzPct val="45000"/>
              <a:tabLst>
                <a:tab pos="655709" algn="l"/>
                <a:tab pos="1311417" algn="l"/>
                <a:tab pos="1967126" algn="l"/>
                <a:tab pos="2622834" algn="l"/>
                <a:tab pos="3278543" algn="l"/>
                <a:tab pos="3934252" algn="l"/>
                <a:tab pos="4589960" algn="l"/>
                <a:tab pos="5245669" algn="l"/>
                <a:tab pos="5901378" algn="l"/>
                <a:tab pos="6557086" algn="l"/>
              </a:tabLst>
              <a:defRPr/>
            </a:pPr>
            <a:endParaRPr lang="en-GB" sz="1400" dirty="0" smtClean="0">
              <a:latin typeface="Verdana" pitchFamily="32" charset="0"/>
            </a:endParaRPr>
          </a:p>
          <a:p>
            <a:pPr marL="195562" indent="-195562" eaLnBrk="1">
              <a:lnSpc>
                <a:spcPct val="101000"/>
              </a:lnSpc>
              <a:spcBef>
                <a:spcPct val="0"/>
              </a:spcBef>
              <a:buSzPct val="45000"/>
              <a:tabLst>
                <a:tab pos="655709" algn="l"/>
                <a:tab pos="1311417" algn="l"/>
                <a:tab pos="1967126" algn="l"/>
                <a:tab pos="2622834" algn="l"/>
                <a:tab pos="3278543" algn="l"/>
                <a:tab pos="3934252" algn="l"/>
                <a:tab pos="4589960" algn="l"/>
                <a:tab pos="5245669" algn="l"/>
                <a:tab pos="5901378" algn="l"/>
                <a:tab pos="6557086" algn="l"/>
              </a:tabLst>
              <a:defRPr/>
            </a:pPr>
            <a:endParaRPr lang="en-GB" sz="1400" b="1" i="1" dirty="0" smtClean="0">
              <a:latin typeface="Verdana" pitchFamily="3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307BE8F9-739E-4CFB-8F2C-749CBE229803}" type="slidenum">
              <a:rPr lang="en-GB" smtClean="0">
                <a:latin typeface="Times New Roman" pitchFamily="18" charset="0"/>
              </a:rPr>
              <a:pPr>
                <a:tabLst>
                  <a:tab pos="655638" algn="l"/>
                  <a:tab pos="1311275" algn="l"/>
                  <a:tab pos="1966913" algn="l"/>
                  <a:tab pos="2622550" algn="l"/>
                </a:tabLst>
              </a:pPr>
              <a:t>14</a:t>
            </a:fld>
            <a:endParaRPr lang="en-GB" smtClean="0">
              <a:latin typeface="Times New Roman" pitchFamily="18" charset="0"/>
            </a:endParaRPr>
          </a:p>
        </p:txBody>
      </p:sp>
      <p:sp>
        <p:nvSpPr>
          <p:cNvPr id="33795" name="Rectangle 1"/>
          <p:cNvSpPr>
            <a:spLocks noChangeArrowheads="1" noTextEdit="1"/>
          </p:cNvSpPr>
          <p:nvPr>
            <p:ph type="sldImg"/>
          </p:nvPr>
        </p:nvSpPr>
        <p:spPr>
          <a:xfrm>
            <a:off x="1106488" y="141288"/>
            <a:ext cx="4643437" cy="3484562"/>
          </a:xfrm>
          <a:solidFill>
            <a:srgbClr val="FFFFFF"/>
          </a:solidFill>
          <a:ln>
            <a:solidFill>
              <a:srgbClr val="000000"/>
            </a:solidFill>
            <a:miter lim="800000"/>
          </a:ln>
        </p:spPr>
      </p:sp>
      <p:sp>
        <p:nvSpPr>
          <p:cNvPr id="33796" name="Text Box 2"/>
          <p:cNvSpPr>
            <a:spLocks noChangeArrowheads="1"/>
          </p:cNvSpPr>
          <p:nvPr>
            <p:ph type="body" idx="1"/>
          </p:nvPr>
        </p:nvSpPr>
        <p:spPr>
          <a:xfrm>
            <a:off x="201613" y="3844925"/>
            <a:ext cx="6453187" cy="5200650"/>
          </a:xfrm>
          <a:noFill/>
          <a:ln/>
        </p:spPr>
        <p:txBody>
          <a:bodyPr/>
          <a:lstStyle/>
          <a:p>
            <a:r>
              <a:rPr lang="fr-FR" smtClean="0">
                <a:latin typeface="Times New Roman" pitchFamily="18" charset="0"/>
              </a:rPr>
              <a:t>Dans la matinée du 13 Mars 2010, les membres du Rotaract Blue Caymand Island et du Rotary Central se sont réunis au parc de l’</a:t>
            </a:r>
            <a:r>
              <a:rPr lang="fr-FR" smtClean="0">
                <a:latin typeface="Times New Roman" pitchFamily="18" charset="0"/>
                <a:cs typeface="Times New Roman" pitchFamily="18" charset="0"/>
              </a:rPr>
              <a:t>école</a:t>
            </a:r>
            <a:r>
              <a:rPr lang="fr-FR" smtClean="0">
                <a:latin typeface="Times New Roman" pitchFamily="18" charset="0"/>
              </a:rPr>
              <a:t> West Bay, entièrement équipés pour le nettoyage! Après des heures de ramassage de feuilles et de remplissage de sacs à ordures, les résidents et les enfants du quartier de West Bay ont pu profiter du parc immaculé.</a:t>
            </a:r>
            <a:br>
              <a:rPr lang="fr-FR" smtClean="0">
                <a:latin typeface="Times New Roman" pitchFamily="18" charset="0"/>
              </a:rPr>
            </a:br>
            <a:r>
              <a:rPr lang="fr-FR" smtClean="0">
                <a:latin typeface="Times New Roman" pitchFamily="18" charset="0"/>
              </a:rPr>
              <a:t>Immédiatement après, l'équipage de nettoyage dirigés vers Abacus, Camana Bay pour un magnifique brunch style camaraderie pour mettre fin aux festivités de la Semaine mondiale du Rotaract</a:t>
            </a:r>
            <a:endParaRPr lang="en-GB" sz="1600" smtClean="0">
              <a:latin typeface="Verdan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7095CE42-34BC-4897-9099-04D92C90717D}" type="slidenum">
              <a:rPr lang="en-GB" smtClean="0">
                <a:latin typeface="Times New Roman" pitchFamily="18" charset="0"/>
              </a:rPr>
              <a:pPr>
                <a:tabLst>
                  <a:tab pos="655638" algn="l"/>
                  <a:tab pos="1311275" algn="l"/>
                  <a:tab pos="1966913" algn="l"/>
                  <a:tab pos="2622550" algn="l"/>
                </a:tabLst>
              </a:pPr>
              <a:t>15</a:t>
            </a:fld>
            <a:endParaRPr lang="en-GB" smtClean="0">
              <a:latin typeface="Times New Roman" pitchFamily="18" charset="0"/>
            </a:endParaRPr>
          </a:p>
        </p:txBody>
      </p:sp>
      <p:sp>
        <p:nvSpPr>
          <p:cNvPr id="34819" name="Rectangle 1"/>
          <p:cNvSpPr>
            <a:spLocks noChangeArrowheads="1" noTextEdit="1"/>
          </p:cNvSpPr>
          <p:nvPr>
            <p:ph type="sldImg"/>
          </p:nvPr>
        </p:nvSpPr>
        <p:spPr>
          <a:xfrm>
            <a:off x="1106488" y="141288"/>
            <a:ext cx="4643437" cy="3484562"/>
          </a:xfrm>
          <a:solidFill>
            <a:srgbClr val="FFFFFF"/>
          </a:solidFill>
          <a:ln>
            <a:solidFill>
              <a:srgbClr val="000000"/>
            </a:solidFill>
            <a:miter lim="800000"/>
          </a:ln>
        </p:spPr>
      </p:sp>
      <p:sp>
        <p:nvSpPr>
          <p:cNvPr id="34820" name="Text Box 2"/>
          <p:cNvSpPr>
            <a:spLocks noChangeArrowheads="1"/>
          </p:cNvSpPr>
          <p:nvPr>
            <p:ph type="body" idx="1"/>
          </p:nvPr>
        </p:nvSpPr>
        <p:spPr>
          <a:xfrm>
            <a:off x="0" y="3844925"/>
            <a:ext cx="6654800" cy="6064250"/>
          </a:xfrm>
          <a:noFill/>
          <a:ln/>
        </p:spPr>
        <p:txBody>
          <a:bodyPr/>
          <a:lstStyle/>
          <a:p>
            <a:r>
              <a:rPr lang="fr-FR" sz="1400" smtClean="0">
                <a:latin typeface="Times New Roman" pitchFamily="18" charset="0"/>
              </a:rPr>
              <a:t>Pendant les huit dernières années, le Rotaract Club de Kingston a accueilli ces </a:t>
            </a:r>
            <a:r>
              <a:rPr lang="fr-FR" sz="1400" i="1" smtClean="0">
                <a:latin typeface="Times New Roman" pitchFamily="18" charset="0"/>
              </a:rPr>
              <a:t>Spelling Bee Inter-Accueil</a:t>
            </a:r>
            <a:r>
              <a:rPr lang="fr-FR" sz="1400" smtClean="0">
                <a:latin typeface="Times New Roman" pitchFamily="18" charset="0"/>
              </a:rPr>
              <a:t>. Ce programme invite les enfants de la </a:t>
            </a:r>
            <a:r>
              <a:rPr lang="fr-FR" sz="1400" i="1" smtClean="0">
                <a:latin typeface="Times New Roman" pitchFamily="18" charset="0"/>
              </a:rPr>
              <a:t>Maison des Enfants</a:t>
            </a:r>
            <a:r>
              <a:rPr lang="fr-FR" sz="1400" smtClean="0">
                <a:latin typeface="Times New Roman" pitchFamily="18" charset="0"/>
              </a:rPr>
              <a:t> et des lieux de la sécurité de l'état à s'engager dans une journée de compétition, </a:t>
            </a:r>
            <a:r>
              <a:rPr lang="fr-FR" sz="1400" smtClean="0">
                <a:latin typeface="Arial" charset="0"/>
                <a:cs typeface="Arial" charset="0"/>
              </a:rPr>
              <a:t>à L’instar</a:t>
            </a:r>
            <a:r>
              <a:rPr lang="fr-FR" sz="1400" smtClean="0">
                <a:latin typeface="Times New Roman" pitchFamily="18" charset="0"/>
              </a:rPr>
              <a:t> du concours national de </a:t>
            </a:r>
            <a:r>
              <a:rPr lang="fr-FR" sz="1400" i="1" smtClean="0">
                <a:latin typeface="Times New Roman" pitchFamily="18" charset="0"/>
              </a:rPr>
              <a:t>Spelling Bee</a:t>
            </a:r>
            <a:r>
              <a:rPr lang="fr-FR" sz="1400" smtClean="0">
                <a:latin typeface="Times New Roman" pitchFamily="18" charset="0"/>
              </a:rPr>
              <a:t>. Les lauréats de cet événement reçoivent des fournitures scolaires, des subventions de frais de scolarité, et des ordinateurs. L'événement a toujours été un succès avec plus de 100 participants chaque année, le concours d'orthographe Inter-Accueil excite les enfants qui perdent le goût </a:t>
            </a:r>
            <a:r>
              <a:rPr lang="fr-FR" sz="1400" smtClean="0">
                <a:latin typeface="Arial" charset="0"/>
                <a:cs typeface="Arial" charset="0"/>
              </a:rPr>
              <a:t>à</a:t>
            </a:r>
            <a:r>
              <a:rPr lang="fr-FR" sz="1400" smtClean="0">
                <a:latin typeface="Times New Roman" pitchFamily="18" charset="0"/>
              </a:rPr>
              <a:t> l'éducation et à l'étude </a:t>
            </a:r>
            <a:r>
              <a:rPr lang="fr-FR" sz="1400" smtClean="0">
                <a:latin typeface="Arial" charset="0"/>
                <a:cs typeface="Arial" charset="0"/>
              </a:rPr>
              <a:t>à y revenir</a:t>
            </a:r>
            <a:r>
              <a:rPr lang="fr-FR" sz="1400" smtClean="0">
                <a:latin typeface="Times New Roman" pitchFamily="18" charset="0"/>
              </a:rPr>
              <a:t>, et remplit le mandat du Rotary de promouvoir l’alphabétisation </a:t>
            </a:r>
            <a:r>
              <a:rPr lang="fr-FR" sz="1400" smtClean="0">
                <a:latin typeface="Arial" charset="0"/>
                <a:cs typeface="Arial" charset="0"/>
              </a:rPr>
              <a:t>à travers</a:t>
            </a:r>
            <a:r>
              <a:rPr lang="fr-FR" sz="1400" smtClean="0">
                <a:latin typeface="Times New Roman" pitchFamily="18" charset="0"/>
              </a:rPr>
              <a:t> le monde.</a:t>
            </a:r>
          </a:p>
          <a:p>
            <a:pPr marL="390525" lvl="1" indent="-195263" eaLnBrk="1">
              <a:lnSpc>
                <a:spcPct val="0"/>
              </a:lnSpc>
              <a:spcBef>
                <a:spcPts val="800"/>
              </a:spcBef>
              <a:spcAft>
                <a:spcPts val="800"/>
              </a:spcAft>
              <a:buSzPct val="45000"/>
            </a:pPr>
            <a:endParaRPr lang="en-GB" sz="1300" smtClean="0">
              <a:latin typeface="Verdana" pitchFamily="34" charset="0"/>
            </a:endParaRPr>
          </a:p>
          <a:p>
            <a:pPr marL="390525" lvl="1" indent="-195263" eaLnBrk="1">
              <a:lnSpc>
                <a:spcPct val="0"/>
              </a:lnSpc>
              <a:spcBef>
                <a:spcPct val="0"/>
              </a:spcBef>
              <a:buSzPct val="45000"/>
            </a:pPr>
            <a:endParaRPr lang="en-GB" sz="1400" smtClean="0">
              <a:latin typeface="Verdana" pitchFamily="34" charset="0"/>
            </a:endParaRPr>
          </a:p>
          <a:p>
            <a:pPr marL="390525" lvl="1" indent="-195263" eaLnBrk="1">
              <a:lnSpc>
                <a:spcPct val="0"/>
              </a:lnSpc>
              <a:spcBef>
                <a:spcPct val="0"/>
              </a:spcBef>
              <a:buSzPct val="45000"/>
            </a:pPr>
            <a:endParaRPr lang="en-GB" sz="1400" smtClean="0">
              <a:latin typeface="Verdana" pitchFamily="34" charset="0"/>
            </a:endParaRPr>
          </a:p>
          <a:p>
            <a:pPr marL="390525" lvl="1" indent="-195263" eaLnBrk="1">
              <a:lnSpc>
                <a:spcPct val="0"/>
              </a:lnSpc>
              <a:spcBef>
                <a:spcPct val="0"/>
              </a:spcBef>
              <a:buSzPct val="45000"/>
            </a:pPr>
            <a:endParaRPr lang="en-GB" sz="1400" smtClean="0">
              <a:latin typeface="Verdana" pitchFamily="34" charset="0"/>
            </a:endParaRPr>
          </a:p>
          <a:p>
            <a:pPr algn="just" eaLnBrk="1">
              <a:lnSpc>
                <a:spcPct val="101000"/>
              </a:lnSpc>
              <a:spcBef>
                <a:spcPct val="0"/>
              </a:spcBef>
              <a:buSzPct val="45000"/>
            </a:pPr>
            <a:endParaRPr lang="en-GB" sz="1400" b="1" i="1" smtClean="0">
              <a:latin typeface="Verdan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A6C41A2C-F242-4F37-88E3-AB02260CF242}" type="slidenum">
              <a:rPr lang="en-GB" smtClean="0">
                <a:latin typeface="Times New Roman" pitchFamily="18" charset="0"/>
              </a:rPr>
              <a:pPr>
                <a:tabLst>
                  <a:tab pos="655638" algn="l"/>
                  <a:tab pos="1311275" algn="l"/>
                  <a:tab pos="1966913" algn="l"/>
                  <a:tab pos="2622550" algn="l"/>
                </a:tabLst>
              </a:pPr>
              <a:t>16</a:t>
            </a:fld>
            <a:endParaRPr lang="en-GB" smtClean="0">
              <a:latin typeface="Times New Roman" pitchFamily="18" charset="0"/>
            </a:endParaRPr>
          </a:p>
        </p:txBody>
      </p:sp>
      <p:sp>
        <p:nvSpPr>
          <p:cNvPr id="35843" name="Rectangle 1"/>
          <p:cNvSpPr>
            <a:spLocks noChangeArrowheads="1" noTextEdit="1"/>
          </p:cNvSpPr>
          <p:nvPr>
            <p:ph type="sldImg"/>
          </p:nvPr>
        </p:nvSpPr>
        <p:spPr>
          <a:xfrm>
            <a:off x="1106488" y="141288"/>
            <a:ext cx="4643437" cy="3484562"/>
          </a:xfrm>
          <a:solidFill>
            <a:srgbClr val="FFFFFF"/>
          </a:solidFill>
          <a:ln>
            <a:solidFill>
              <a:srgbClr val="000000"/>
            </a:solidFill>
            <a:miter lim="800000"/>
          </a:ln>
        </p:spPr>
      </p:sp>
      <p:sp>
        <p:nvSpPr>
          <p:cNvPr id="35844" name="Text Box 2"/>
          <p:cNvSpPr>
            <a:spLocks noChangeArrowheads="1"/>
          </p:cNvSpPr>
          <p:nvPr>
            <p:ph type="body" idx="1"/>
          </p:nvPr>
        </p:nvSpPr>
        <p:spPr>
          <a:xfrm>
            <a:off x="201613" y="3844925"/>
            <a:ext cx="6453187" cy="5200650"/>
          </a:xfrm>
          <a:noFill/>
          <a:ln/>
        </p:spPr>
        <p:txBody>
          <a:bodyPr/>
          <a:lstStyle/>
          <a:p>
            <a:r>
              <a:rPr lang="en-US" i="1" smtClean="0">
                <a:latin typeface="Times New Roman" pitchFamily="18" charset="0"/>
              </a:rPr>
              <a:t>Source Rotaract Club de East Nassau, Rapport de la Semaine Mondiale du Rotaract  </a:t>
            </a:r>
            <a:r>
              <a:rPr lang="fr-FR" i="1" smtClean="0">
                <a:latin typeface="Times New Roman" pitchFamily="18" charset="0"/>
              </a:rPr>
              <a:t>préparé par Sec. RTR. Ann Myers</a:t>
            </a:r>
            <a:r>
              <a:rPr lang="en-US" i="1" smtClean="0">
                <a:latin typeface="Times New Roman" pitchFamily="18" charset="0"/>
              </a:rPr>
              <a:t> </a:t>
            </a:r>
          </a:p>
          <a:p>
            <a:endParaRPr lang="en-US" i="1" smtClean="0">
              <a:latin typeface="Times New Roman" pitchFamily="18" charset="0"/>
            </a:endParaRPr>
          </a:p>
          <a:p>
            <a:r>
              <a:rPr lang="fr-FR" smtClean="0">
                <a:latin typeface="Times New Roman" pitchFamily="18" charset="0"/>
              </a:rPr>
              <a:t/>
            </a:r>
            <a:br>
              <a:rPr lang="fr-FR" smtClean="0">
                <a:latin typeface="Times New Roman" pitchFamily="18" charset="0"/>
              </a:rPr>
            </a:br>
            <a:r>
              <a:rPr lang="fr-FR" smtClean="0">
                <a:latin typeface="Times New Roman" pitchFamily="18" charset="0"/>
              </a:rPr>
              <a:t>"... Le but ultime de ce projet était de collecter des fonds pour les services communautaires du Rotary et du Rotaract. Au-delà de notre aspiration, nous avons atteindre d'autres objectifs moins tangibles. L'événement représenta pour le Rotaract Club de l'Est de Nassau comme la première grande  activité de levée de fond. En s'associant avec les Rotariens qui avait organisé de nombreux événements dans le passé (à savoir, une collecte de fonds annuels de double mesure intitulée, Imagine), les Rotaractiens ont été en mesure de prendre des rôles de leadership au sein du comité et d'apprendre tout au long du processus. Un autre objectif du </a:t>
            </a:r>
            <a:r>
              <a:rPr lang="fr-FR" i="1" smtClean="0">
                <a:latin typeface="Times New Roman" pitchFamily="18" charset="0"/>
              </a:rPr>
              <a:t>Secoué pas Remué </a:t>
            </a:r>
            <a:r>
              <a:rPr lang="fr-FR" smtClean="0">
                <a:latin typeface="Times New Roman" pitchFamily="18" charset="0"/>
              </a:rPr>
              <a:t>était d'attirer l'attention vers la force du Rotaract Club de l'Est de Nassau. En plus de la durée du processus de planification et d'exécution, les Rotaractiens était sur pied d'égalité avec les Rotariens. Ils avaient mis tous leur effort </a:t>
            </a:r>
            <a:r>
              <a:rPr lang="fr-FR" smtClean="0">
                <a:latin typeface="Arial" charset="0"/>
                <a:cs typeface="Arial" charset="0"/>
              </a:rPr>
              <a:t>à la réussite et à l’</a:t>
            </a:r>
            <a:r>
              <a:rPr lang="fr-FR" smtClean="0">
                <a:latin typeface="Times New Roman" pitchFamily="18" charset="0"/>
              </a:rPr>
              <a:t>impact de ce l'événement tout aussi bien que leurs homologues rotariens. Le nom du Rotaract Club de East Nassau ainsi que leur emblème était fièrement affiché avec celui du Rotary club de East Nassau, comme un partenaire égal dans le succès de </a:t>
            </a:r>
            <a:r>
              <a:rPr lang="fr-FR" i="1" smtClean="0">
                <a:latin typeface="Times New Roman" pitchFamily="18" charset="0"/>
              </a:rPr>
              <a:t>Secoué pas remué</a:t>
            </a:r>
            <a:r>
              <a:rPr lang="fr-FR" smtClean="0">
                <a:latin typeface="Times New Roman" pitchFamily="18" charset="0"/>
              </a:rPr>
              <a:t>. "</a:t>
            </a:r>
          </a:p>
          <a:p>
            <a:endParaRPr lang="en-029"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r>
              <a:rPr lang="fr-FR" smtClean="0">
                <a:latin typeface="Times New Roman" pitchFamily="18" charset="0"/>
              </a:rPr>
              <a:t>Voici quelques ressources utiles pour vous aider à vous maintenir sur la bonne voie en commençant et en construisant votre club Rotaract.</a:t>
            </a:r>
            <a:endParaRPr lang="en-029"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655638" algn="l"/>
                <a:tab pos="1311275" algn="l"/>
                <a:tab pos="1966913" algn="l"/>
                <a:tab pos="2622550" algn="l"/>
              </a:tabLst>
            </a:pPr>
            <a:fld id="{A210C08F-5F4D-4A90-BB38-CCFD90577D36}" type="slidenum">
              <a:rPr lang="en-GB" smtClean="0">
                <a:latin typeface="Times New Roman" pitchFamily="18" charset="0"/>
              </a:rPr>
              <a:pPr>
                <a:tabLst>
                  <a:tab pos="655638" algn="l"/>
                  <a:tab pos="1311275" algn="l"/>
                  <a:tab pos="1966913" algn="l"/>
                  <a:tab pos="2622550" algn="l"/>
                </a:tabLst>
              </a:pPr>
              <a:t>17</a:t>
            </a:fld>
            <a:endParaRPr lang="en-GB"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a:noFill/>
          <a:ln/>
        </p:spPr>
        <p:txBody>
          <a:bodyPr/>
          <a:lstStyle/>
          <a:p>
            <a:endParaRPr lang="en-029" smtClean="0">
              <a:latin typeface="Times New Roman" pitchFamily="18" charset="0"/>
            </a:endParaRPr>
          </a:p>
        </p:txBody>
      </p:sp>
      <p:sp>
        <p:nvSpPr>
          <p:cNvPr id="37892" name="Slide Number Placeholder 3"/>
          <p:cNvSpPr>
            <a:spLocks noGrp="1"/>
          </p:cNvSpPr>
          <p:nvPr>
            <p:ph type="sldNum" sz="quarter"/>
          </p:nvPr>
        </p:nvSpPr>
        <p:spPr>
          <a:noFill/>
        </p:spPr>
        <p:txBody>
          <a:bodyPr/>
          <a:lstStyle/>
          <a:p>
            <a:pPr>
              <a:tabLst>
                <a:tab pos="655638" algn="l"/>
                <a:tab pos="1311275" algn="l"/>
                <a:tab pos="1966913" algn="l"/>
                <a:tab pos="2622550" algn="l"/>
              </a:tabLst>
            </a:pPr>
            <a:fld id="{4D2CB3D8-0902-46B7-9010-D5A8657E9E9A}" type="slidenum">
              <a:rPr lang="en-GB" smtClean="0">
                <a:latin typeface="Times New Roman" pitchFamily="18" charset="0"/>
              </a:rPr>
              <a:pPr>
                <a:tabLst>
                  <a:tab pos="655638" algn="l"/>
                  <a:tab pos="1311275" algn="l"/>
                  <a:tab pos="1966913" algn="l"/>
                  <a:tab pos="2622550" algn="l"/>
                </a:tabLst>
              </a:pPr>
              <a:t>18</a:t>
            </a:fld>
            <a:endParaRPr lang="en-GB"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067E47D6-C13F-4EF1-AD48-CCDA7DCF3506}" type="slidenum">
              <a:rPr lang="en-GB" smtClean="0">
                <a:latin typeface="Times New Roman" pitchFamily="18" charset="0"/>
              </a:rPr>
              <a:pPr>
                <a:tabLst>
                  <a:tab pos="655638" algn="l"/>
                  <a:tab pos="1311275" algn="l"/>
                  <a:tab pos="1966913" algn="l"/>
                  <a:tab pos="2622550" algn="l"/>
                </a:tabLst>
              </a:pPr>
              <a:t>3</a:t>
            </a:fld>
            <a:endParaRPr lang="en-GB" smtClean="0">
              <a:latin typeface="Times New Roman" pitchFamily="18" charset="0"/>
            </a:endParaRPr>
          </a:p>
        </p:txBody>
      </p:sp>
      <p:sp>
        <p:nvSpPr>
          <p:cNvPr id="22531" name="Rectangle 1"/>
          <p:cNvSpPr>
            <a:spLocks noChangeArrowheads="1" noTextEdit="1"/>
          </p:cNvSpPr>
          <p:nvPr>
            <p:ph type="sldImg"/>
          </p:nvPr>
        </p:nvSpPr>
        <p:spPr>
          <a:xfrm>
            <a:off x="1104900" y="704850"/>
            <a:ext cx="4646613" cy="3486150"/>
          </a:xfrm>
          <a:solidFill>
            <a:srgbClr val="FFFFFF"/>
          </a:solidFill>
          <a:ln>
            <a:solidFill>
              <a:srgbClr val="000000"/>
            </a:solidFill>
            <a:miter lim="800000"/>
          </a:ln>
        </p:spPr>
      </p:sp>
      <p:sp>
        <p:nvSpPr>
          <p:cNvPr id="22532" name="Text Box 2"/>
          <p:cNvSpPr>
            <a:spLocks noChangeArrowheads="1"/>
          </p:cNvSpPr>
          <p:nvPr>
            <p:ph type="body" idx="1"/>
          </p:nvPr>
        </p:nvSpPr>
        <p:spPr>
          <a:xfrm>
            <a:off x="685800" y="4414838"/>
            <a:ext cx="5486400" cy="4330700"/>
          </a:xfrm>
          <a:noFill/>
          <a:ln/>
        </p:spPr>
        <p:txBody>
          <a:bodyPr/>
          <a:lstStyle/>
          <a:p>
            <a:r>
              <a:rPr lang="fr-FR" sz="1600" smtClean="0">
                <a:latin typeface="Times New Roman" pitchFamily="18" charset="0"/>
              </a:rPr>
              <a:t>L'objectif de la présentation d'aujourd'hui est de vous présenter les aspects du programme Rotaract que vous pouvez ne pas être au courant ou peut-être ni même pensé.</a:t>
            </a:r>
            <a:br>
              <a:rPr lang="fr-FR" sz="1600" smtClean="0">
                <a:latin typeface="Times New Roman" pitchFamily="18" charset="0"/>
              </a:rPr>
            </a:br>
            <a:r>
              <a:rPr lang="fr-FR" sz="1600" smtClean="0">
                <a:latin typeface="Times New Roman" pitchFamily="18" charset="0"/>
              </a:rPr>
              <a:t/>
            </a:r>
            <a:br>
              <a:rPr lang="fr-FR" sz="1600" smtClean="0">
                <a:latin typeface="Times New Roman" pitchFamily="18" charset="0"/>
              </a:rPr>
            </a:br>
            <a:r>
              <a:rPr lang="fr-FR" sz="1600" smtClean="0">
                <a:latin typeface="Times New Roman" pitchFamily="18" charset="0"/>
              </a:rPr>
              <a:t>Je vais donner quelques conseils pratiques sur comment réussir à bâtir un club Rotaract existant ou nouveau, ainsi que des conseils pour tirer la meilleure partie de la relation Rotary / Rotaract, de sorte que votre club Rotaract va continuer à grandir bien après la cérémonie de remise de charte.</a:t>
            </a:r>
            <a:br>
              <a:rPr lang="fr-FR" sz="1600" smtClean="0">
                <a:latin typeface="Times New Roman" pitchFamily="18" charset="0"/>
              </a:rPr>
            </a:br>
            <a:r>
              <a:rPr lang="fr-FR" sz="1600" smtClean="0">
                <a:latin typeface="Times New Roman" pitchFamily="18" charset="0"/>
              </a:rPr>
              <a:t/>
            </a:r>
            <a:br>
              <a:rPr lang="fr-FR" sz="1600" smtClean="0">
                <a:latin typeface="Times New Roman" pitchFamily="18" charset="0"/>
              </a:rPr>
            </a:br>
            <a:r>
              <a:rPr lang="fr-FR" sz="1600" smtClean="0">
                <a:latin typeface="Times New Roman" pitchFamily="18" charset="0"/>
              </a:rPr>
              <a:t>Enfin, nous examinerons certains des projets des dernières années, les projets en cours du Rotaract qui démontrent que le Rotaract est très pertinent et sait vraiment faire la différence dans le monde, et pour vous montrer exactement ce que les Rotaractiens sont vraiment capables.</a:t>
            </a:r>
          </a:p>
          <a:p>
            <a:pPr eaLnBrk="1">
              <a:lnSpc>
                <a:spcPct val="0"/>
              </a:lnSpc>
              <a:spcBef>
                <a:spcPct val="0"/>
              </a:spcBef>
              <a:buSzPct val="45000"/>
            </a:pPr>
            <a:endParaRPr lang="en-GB" sz="1600" smtClean="0">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08674616-B1D6-4E45-8779-6C058EC6D263}" type="slidenum">
              <a:rPr lang="en-GB" smtClean="0">
                <a:latin typeface="Times New Roman" pitchFamily="18" charset="0"/>
              </a:rPr>
              <a:pPr>
                <a:tabLst>
                  <a:tab pos="655638" algn="l"/>
                  <a:tab pos="1311275" algn="l"/>
                  <a:tab pos="1966913" algn="l"/>
                  <a:tab pos="2622550" algn="l"/>
                </a:tabLst>
              </a:pPr>
              <a:t>4</a:t>
            </a:fld>
            <a:endParaRPr lang="en-GB" smtClean="0">
              <a:latin typeface="Times New Roman" pitchFamily="18" charset="0"/>
            </a:endParaRPr>
          </a:p>
        </p:txBody>
      </p:sp>
      <p:sp>
        <p:nvSpPr>
          <p:cNvPr id="23555" name="Rectangle 1"/>
          <p:cNvSpPr>
            <a:spLocks noChangeArrowheads="1" noTextEdit="1"/>
          </p:cNvSpPr>
          <p:nvPr>
            <p:ph type="sldImg"/>
          </p:nvPr>
        </p:nvSpPr>
        <p:spPr>
          <a:xfrm>
            <a:off x="1104900" y="704850"/>
            <a:ext cx="4646613" cy="3486150"/>
          </a:xfrm>
          <a:solidFill>
            <a:srgbClr val="FFFFFF"/>
          </a:solidFill>
          <a:ln>
            <a:solidFill>
              <a:srgbClr val="000000"/>
            </a:solidFill>
            <a:miter lim="800000"/>
          </a:ln>
        </p:spPr>
      </p:sp>
      <p:sp>
        <p:nvSpPr>
          <p:cNvPr id="23556" name="Text Box 2"/>
          <p:cNvSpPr>
            <a:spLocks noChangeArrowheads="1"/>
          </p:cNvSpPr>
          <p:nvPr>
            <p:ph type="body" idx="1"/>
          </p:nvPr>
        </p:nvSpPr>
        <p:spPr>
          <a:xfrm>
            <a:off x="685800" y="4414838"/>
            <a:ext cx="5486400" cy="4181475"/>
          </a:xfrm>
          <a:noFill/>
          <a:ln/>
        </p:spPr>
        <p:txBody>
          <a:bodyPr/>
          <a:lstStyle/>
          <a:p>
            <a:pPr marL="390525" lvl="1" indent="-292100" eaLnBrk="1">
              <a:lnSpc>
                <a:spcPct val="101000"/>
              </a:lnSpc>
              <a:spcBef>
                <a:spcPct val="0"/>
              </a:spcBef>
              <a:buClr>
                <a:srgbClr val="FFFFFF"/>
              </a:buClr>
              <a:buSzPct val="75000"/>
              <a:tabLst>
                <a:tab pos="655638" algn="l"/>
                <a:tab pos="1311275" algn="l"/>
                <a:tab pos="1966913" algn="l"/>
                <a:tab pos="2622550" algn="l"/>
                <a:tab pos="3278188" algn="l"/>
                <a:tab pos="3933825" algn="l"/>
                <a:tab pos="4589463" algn="l"/>
                <a:tab pos="5245100" algn="l"/>
              </a:tabLst>
            </a:pPr>
            <a:r>
              <a:rPr lang="en-GB" sz="1400" smtClean="0">
                <a:latin typeface="Verdana" pitchFamily="34" charset="0"/>
              </a:rPr>
              <a:t>	</a:t>
            </a:r>
            <a:r>
              <a:rPr lang="fr-FR" sz="1400" smtClean="0">
                <a:latin typeface="Times New Roman" pitchFamily="18" charset="0"/>
              </a:rPr>
              <a:t>Comme indiqué par le Conseil Central du Rotary dans la norme constitutionnelle Rotaract Club, « le but du Rotaract est de fournir une opportunité pour les jeunes hommes et les femmes afin d'améliorer les connaissances et les compétences qui les aideront dans le développement personnel, pour répondre aux besoins physiques et sociaux des leurs communautés et à promouvoir de meilleures relations entre toutes les personnes dans le monde à travers un cadre d'amitié et de service ».</a:t>
            </a:r>
          </a:p>
          <a:p>
            <a:pPr marL="390525" lvl="1" indent="-292100" eaLnBrk="1">
              <a:lnSpc>
                <a:spcPct val="101000"/>
              </a:lnSpc>
              <a:spcBef>
                <a:spcPct val="0"/>
              </a:spcBef>
              <a:buClr>
                <a:srgbClr val="FFFFFF"/>
              </a:buClr>
              <a:buSzPct val="75000"/>
              <a:tabLst>
                <a:tab pos="655638" algn="l"/>
                <a:tab pos="1311275" algn="l"/>
                <a:tab pos="1966913" algn="l"/>
                <a:tab pos="2622550" algn="l"/>
                <a:tab pos="3278188" algn="l"/>
                <a:tab pos="3933825" algn="l"/>
                <a:tab pos="4589463" algn="l"/>
                <a:tab pos="5245100" algn="l"/>
              </a:tabLst>
            </a:pPr>
            <a:endParaRPr lang="en-GB" sz="1400" smtClean="0">
              <a:latin typeface="Verdana" pitchFamily="34" charset="0"/>
            </a:endParaRPr>
          </a:p>
          <a:p>
            <a:pPr marL="390525" lvl="1" indent="-292100" eaLnBrk="1">
              <a:lnSpc>
                <a:spcPct val="101000"/>
              </a:lnSpc>
              <a:spcBef>
                <a:spcPct val="0"/>
              </a:spcBef>
              <a:buClr>
                <a:srgbClr val="FFFFFF"/>
              </a:buClr>
              <a:buSzPct val="75000"/>
              <a:tabLst>
                <a:tab pos="655638" algn="l"/>
                <a:tab pos="1311275" algn="l"/>
                <a:tab pos="1966913" algn="l"/>
                <a:tab pos="2622550" algn="l"/>
                <a:tab pos="3278188" algn="l"/>
                <a:tab pos="3933825" algn="l"/>
                <a:tab pos="4589463" algn="l"/>
                <a:tab pos="5245100" algn="l"/>
              </a:tabLst>
            </a:pPr>
            <a:endParaRPr lang="en-GB" sz="1400" smtClean="0">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85FCF776-F0D7-4434-9AD8-3E1C933BF9C9}" type="slidenum">
              <a:rPr lang="en-GB" smtClean="0">
                <a:latin typeface="Times New Roman" pitchFamily="18" charset="0"/>
              </a:rPr>
              <a:pPr>
                <a:tabLst>
                  <a:tab pos="655638" algn="l"/>
                  <a:tab pos="1311275" algn="l"/>
                  <a:tab pos="1966913" algn="l"/>
                  <a:tab pos="2622550" algn="l"/>
                </a:tabLst>
              </a:pPr>
              <a:t>5</a:t>
            </a:fld>
            <a:endParaRPr lang="en-GB" smtClean="0">
              <a:latin typeface="Times New Roman" pitchFamily="18" charset="0"/>
            </a:endParaRPr>
          </a:p>
        </p:txBody>
      </p:sp>
      <p:sp>
        <p:nvSpPr>
          <p:cNvPr id="24579" name="Rectangle 1"/>
          <p:cNvSpPr>
            <a:spLocks noChangeArrowheads="1" noTextEdit="1"/>
          </p:cNvSpPr>
          <p:nvPr>
            <p:ph type="sldImg"/>
          </p:nvPr>
        </p:nvSpPr>
        <p:spPr>
          <a:xfrm>
            <a:off x="1104900" y="704850"/>
            <a:ext cx="4646613" cy="3486150"/>
          </a:xfrm>
          <a:solidFill>
            <a:srgbClr val="FFFFFF"/>
          </a:solidFill>
          <a:ln>
            <a:solidFill>
              <a:srgbClr val="000000"/>
            </a:solidFill>
            <a:miter lim="800000"/>
          </a:ln>
        </p:spPr>
      </p:sp>
      <p:sp>
        <p:nvSpPr>
          <p:cNvPr id="24580" name="Text Box 2"/>
          <p:cNvSpPr>
            <a:spLocks noChangeArrowheads="1"/>
          </p:cNvSpPr>
          <p:nvPr>
            <p:ph type="body" idx="1"/>
          </p:nvPr>
        </p:nvSpPr>
        <p:spPr>
          <a:xfrm>
            <a:off x="685800" y="4414838"/>
            <a:ext cx="5486400" cy="4181475"/>
          </a:xfrm>
          <a:noFill/>
          <a:ln/>
        </p:spPr>
        <p:txBody>
          <a:bodyPr/>
          <a:lstStyle/>
          <a:p>
            <a:pPr marL="390525" lvl="1" indent="-292100" algn="just" eaLnBrk="1">
              <a:lnSpc>
                <a:spcPct val="101000"/>
              </a:lnSpc>
              <a:spcBef>
                <a:spcPct val="0"/>
              </a:spcBef>
              <a:buSzPct val="45000"/>
              <a:tabLst>
                <a:tab pos="655638" algn="l"/>
                <a:tab pos="1311275" algn="l"/>
                <a:tab pos="1966913" algn="l"/>
                <a:tab pos="2622550" algn="l"/>
                <a:tab pos="3278188" algn="l"/>
                <a:tab pos="3933825" algn="l"/>
                <a:tab pos="4589463" algn="l"/>
                <a:tab pos="5245100" algn="l"/>
              </a:tabLst>
            </a:pPr>
            <a:r>
              <a:rPr lang="fr-FR" sz="1400" smtClean="0">
                <a:latin typeface="Times New Roman" pitchFamily="18" charset="0"/>
              </a:rPr>
              <a:t>La norme Constitutionnelle du Rotaract Club énumère cinq objectifs que le programme Rotaract cherche à atteindre. Ce sont:</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1.Développer des compétences professionnelles et de leadership;</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2.Mettre l’emphase sur le respect des droits d'autrui, et promouvoir des normes éthiques et de la dignité de toute occupation utile;</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3. Fournir des opportunités pour les jeunes afin de répondre aux besoins et aux préoccupations de la communauté et de notre monde;</a:t>
            </a:r>
            <a:endParaRPr lang="en-GB" sz="1400" smtClean="0">
              <a:latin typeface="Verdana" pitchFamily="34"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B00B1E80-F95A-47E3-9874-7BDF53DCDC24}" type="slidenum">
              <a:rPr lang="en-GB" smtClean="0">
                <a:latin typeface="Times New Roman" pitchFamily="18" charset="0"/>
              </a:rPr>
              <a:pPr>
                <a:tabLst>
                  <a:tab pos="655638" algn="l"/>
                  <a:tab pos="1311275" algn="l"/>
                  <a:tab pos="1966913" algn="l"/>
                  <a:tab pos="2622550" algn="l"/>
                </a:tabLst>
              </a:pPr>
              <a:t>6</a:t>
            </a:fld>
            <a:endParaRPr lang="en-GB" smtClean="0">
              <a:latin typeface="Times New Roman" pitchFamily="18" charset="0"/>
            </a:endParaRPr>
          </a:p>
        </p:txBody>
      </p:sp>
      <p:sp>
        <p:nvSpPr>
          <p:cNvPr id="25603" name="Rectangle 1"/>
          <p:cNvSpPr>
            <a:spLocks noChangeArrowheads="1" noTextEdit="1"/>
          </p:cNvSpPr>
          <p:nvPr>
            <p:ph type="sldImg"/>
          </p:nvPr>
        </p:nvSpPr>
        <p:spPr>
          <a:xfrm>
            <a:off x="1104900" y="704850"/>
            <a:ext cx="4646613" cy="3486150"/>
          </a:xfrm>
          <a:solidFill>
            <a:srgbClr val="FFFFFF"/>
          </a:solidFill>
          <a:ln>
            <a:solidFill>
              <a:srgbClr val="000000"/>
            </a:solidFill>
            <a:miter lim="800000"/>
          </a:ln>
        </p:spPr>
      </p:sp>
      <p:sp>
        <p:nvSpPr>
          <p:cNvPr id="25604" name="Text Box 2"/>
          <p:cNvSpPr>
            <a:spLocks noChangeArrowheads="1"/>
          </p:cNvSpPr>
          <p:nvPr>
            <p:ph type="body" idx="1"/>
          </p:nvPr>
        </p:nvSpPr>
        <p:spPr>
          <a:xfrm>
            <a:off x="604838" y="4414838"/>
            <a:ext cx="5848350" cy="4764087"/>
          </a:xfrm>
          <a:noFill/>
          <a:ln/>
        </p:spPr>
        <p:txBody>
          <a:bodyPr/>
          <a:lstStyle/>
          <a:p>
            <a:r>
              <a:rPr lang="fr-FR" sz="1400" smtClean="0">
                <a:latin typeface="Times New Roman" pitchFamily="18" charset="0"/>
              </a:rPr>
              <a:t>4. Fournir des opportunités de travailler en coopération avec les Rotary clubs parrains;</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5.Motiver les jeunes à une éventuelle adhésion au Rotary.</a:t>
            </a:r>
            <a:br>
              <a:rPr lang="fr-FR" sz="1400" smtClean="0">
                <a:latin typeface="Times New Roman" pitchFamily="18" charset="0"/>
              </a:rPr>
            </a:br>
            <a:r>
              <a:rPr lang="fr-FR" sz="1400" smtClean="0">
                <a:latin typeface="Times New Roman" pitchFamily="18" charset="0"/>
              </a:rPr>
              <a:t>  Si nourri correctement, le programme Rotaract peut être un terrain d'entraînement très puissant pour les Rotariens à venir. Non seulement, des Rotaractiens  qui sont entrain de développer des compétences de leadership, en déterminant les besoins des communautés locales et internationales et de trouver des façons de les aborder, ils font aussi l'apprentissage sur le Rotary et ce que signifie être Rotarien.</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Alors le premier avantage aux Rotariens pour parrainer un club Rotaract: Rotaract peut être un outil puissant quand il s'agit de recruter et de retenir les Rotariens à venir. Tout en travaillant avec </a:t>
            </a:r>
            <a:r>
              <a:rPr lang="fr-FR" sz="1400" b="1" i="1" smtClean="0">
                <a:latin typeface="Times New Roman" pitchFamily="18" charset="0"/>
              </a:rPr>
              <a:t>vous</a:t>
            </a:r>
            <a:r>
              <a:rPr lang="fr-FR" sz="1400" smtClean="0">
                <a:latin typeface="Times New Roman" pitchFamily="18" charset="0"/>
              </a:rPr>
              <a:t>, les Rotaractiens ont une occasion unique de juger Rotary et s’ils aimeraient être une partie de celui-ci à l'avenir, en fonction de ce qu'ils voient chez les Rotariens dont ils interagissent avec eux.</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6025193E-F364-487D-95BC-34B393AEE98D}" type="slidenum">
              <a:rPr lang="en-GB" smtClean="0">
                <a:latin typeface="Times New Roman" pitchFamily="18" charset="0"/>
              </a:rPr>
              <a:pPr>
                <a:tabLst>
                  <a:tab pos="655638" algn="l"/>
                  <a:tab pos="1311275" algn="l"/>
                  <a:tab pos="1966913" algn="l"/>
                  <a:tab pos="2622550" algn="l"/>
                </a:tabLst>
              </a:pPr>
              <a:t>7</a:t>
            </a:fld>
            <a:endParaRPr lang="en-GB" smtClean="0">
              <a:latin typeface="Times New Roman" pitchFamily="18" charset="0"/>
            </a:endParaRPr>
          </a:p>
        </p:txBody>
      </p:sp>
      <p:sp>
        <p:nvSpPr>
          <p:cNvPr id="26627" name="Rectangle 1"/>
          <p:cNvSpPr>
            <a:spLocks noChangeArrowheads="1" noTextEdit="1"/>
          </p:cNvSpPr>
          <p:nvPr>
            <p:ph type="sldImg"/>
          </p:nvPr>
        </p:nvSpPr>
        <p:spPr>
          <a:xfrm>
            <a:off x="1104900" y="206375"/>
            <a:ext cx="4646613" cy="3486150"/>
          </a:xfrm>
          <a:solidFill>
            <a:srgbClr val="FFFFFF"/>
          </a:solidFill>
          <a:ln>
            <a:solidFill>
              <a:srgbClr val="000000"/>
            </a:solidFill>
            <a:miter lim="800000"/>
          </a:ln>
        </p:spPr>
      </p:sp>
      <p:sp>
        <p:nvSpPr>
          <p:cNvPr id="26628" name="Text Box 2"/>
          <p:cNvSpPr>
            <a:spLocks noChangeArrowheads="1"/>
          </p:cNvSpPr>
          <p:nvPr>
            <p:ph type="body" idx="1"/>
          </p:nvPr>
        </p:nvSpPr>
        <p:spPr>
          <a:xfrm>
            <a:off x="201613" y="3902075"/>
            <a:ext cx="6453187" cy="5102225"/>
          </a:xfrm>
          <a:noFill/>
          <a:ln/>
        </p:spPr>
        <p:txBody>
          <a:bodyPr/>
          <a:lstStyle/>
          <a:p>
            <a:r>
              <a:rPr lang="fr-FR" sz="1400" smtClean="0">
                <a:latin typeface="Times New Roman" pitchFamily="18" charset="0"/>
              </a:rPr>
              <a:t>En tant que Rotariens, vous pouvez jouer un rôle direct en aidant à assurer </a:t>
            </a:r>
            <a:r>
              <a:rPr lang="fr-FR" sz="1400" smtClean="0">
                <a:latin typeface="Arial" charset="0"/>
                <a:cs typeface="Arial" charset="0"/>
              </a:rPr>
              <a:t>à</a:t>
            </a:r>
            <a:r>
              <a:rPr lang="fr-FR" sz="1400" smtClean="0">
                <a:latin typeface="Times New Roman" pitchFamily="18" charset="0"/>
              </a:rPr>
              <a:t> votre collectivité de jeunes leaders avec le sens de l'éthique que le Rotary incarne.</a:t>
            </a:r>
            <a:br>
              <a:rPr lang="fr-FR" sz="1400" smtClean="0">
                <a:latin typeface="Times New Roman" pitchFamily="18" charset="0"/>
              </a:rPr>
            </a:br>
            <a:r>
              <a:rPr lang="fr-FR" sz="1400" smtClean="0">
                <a:latin typeface="Times New Roman" pitchFamily="18" charset="0"/>
              </a:rPr>
              <a:t>   Assurez-vous que les Rotaractiens reçoivent une formation suffisante, en les incluant dans la formation des Assemblées de district et des Conférences de Rotary et de Rotaract.</a:t>
            </a:r>
            <a:br>
              <a:rPr lang="fr-FR" sz="1400" smtClean="0">
                <a:latin typeface="Times New Roman" pitchFamily="18" charset="0"/>
              </a:rPr>
            </a:br>
            <a:r>
              <a:rPr lang="fr-FR" sz="1400" smtClean="0">
                <a:latin typeface="Times New Roman" pitchFamily="18" charset="0"/>
              </a:rPr>
              <a:t>    Offrir des opportunités aux Rotaractiens à être des dirigeants ou animateurs lors d'événements tels que le RYLA, et à participer aux programmes Jeunesse du Club Rotary (Rotary Youth Programs) tels que le Groupe Study Exchange.</a:t>
            </a:r>
            <a:br>
              <a:rPr lang="fr-FR" sz="1400" smtClean="0">
                <a:latin typeface="Times New Roman" pitchFamily="18" charset="0"/>
              </a:rPr>
            </a:br>
            <a:r>
              <a:rPr lang="fr-FR" sz="1400" smtClean="0">
                <a:latin typeface="Times New Roman" pitchFamily="18" charset="0"/>
              </a:rPr>
              <a:t>Vous pouvez aussi directement mentorer les Rotaractiens en les invitant à participer à des projets de votre club, pas seulement comme une paire de mains supplémentaires, mais en les associant à toutes les étapes de l'organisation du projet. En faisant cela, vous pouvez augmenter leur prise de conscience de tous les aspects financiers et juridiques des projets qu'ils ne pouvaient pas préalablement exposés. Dans le même temps, les Rotaractiens peuvent être en mesure d'offrir une nouvelle perspective, avec des idées que vous n'avez pas pensé et une meilleure compréhension de ce qui fait appel aux plus jeunes. Ils peuvent également offrir l'accès à leurs propres réseaux utiles.</a:t>
            </a:r>
            <a:br>
              <a:rPr lang="fr-FR" sz="1400" smtClean="0">
                <a:latin typeface="Times New Roman" pitchFamily="18" charset="0"/>
              </a:rPr>
            </a:br>
            <a:r>
              <a:rPr lang="fr-FR" sz="1400" smtClean="0">
                <a:latin typeface="Times New Roman" pitchFamily="18" charset="0"/>
              </a:rPr>
              <a:t>   En nouant des liens forts entre les projets des jeunes du Rotaract et d'autres dans votre club et de district, vos projets peuvent devenir un gros investissement dans l'avenir du Rotary. Pensez-y, si tous les Interact, Youth Exchange, RYLA, Anciens de la Fondation et ainsi de suite rejoignaient le Rotaract, combien de futurs membres de votre club êtes-vous directement entrain de former?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F594357C-3284-4BD1-8E8C-D927118A6535}" type="slidenum">
              <a:rPr lang="en-GB" smtClean="0">
                <a:latin typeface="Times New Roman" pitchFamily="18" charset="0"/>
              </a:rPr>
              <a:pPr>
                <a:tabLst>
                  <a:tab pos="655638" algn="l"/>
                  <a:tab pos="1311275" algn="l"/>
                  <a:tab pos="1966913" algn="l"/>
                  <a:tab pos="2622550" algn="l"/>
                </a:tabLst>
              </a:pPr>
              <a:t>8</a:t>
            </a:fld>
            <a:endParaRPr lang="en-GB" smtClean="0">
              <a:latin typeface="Times New Roman" pitchFamily="18" charset="0"/>
            </a:endParaRPr>
          </a:p>
        </p:txBody>
      </p:sp>
      <p:sp>
        <p:nvSpPr>
          <p:cNvPr id="27651" name="Rectangle 1"/>
          <p:cNvSpPr>
            <a:spLocks noChangeArrowheads="1" noTextEdit="1"/>
          </p:cNvSpPr>
          <p:nvPr>
            <p:ph type="sldImg"/>
          </p:nvPr>
        </p:nvSpPr>
        <p:spPr>
          <a:xfrm>
            <a:off x="1104900" y="704850"/>
            <a:ext cx="4646613" cy="3486150"/>
          </a:xfrm>
          <a:solidFill>
            <a:srgbClr val="FFFFFF"/>
          </a:solidFill>
          <a:ln>
            <a:solidFill>
              <a:srgbClr val="000000"/>
            </a:solidFill>
            <a:miter lim="800000"/>
          </a:ln>
        </p:spPr>
      </p:sp>
      <p:sp>
        <p:nvSpPr>
          <p:cNvPr id="27652" name="Text Box 2"/>
          <p:cNvSpPr>
            <a:spLocks noChangeArrowheads="1"/>
          </p:cNvSpPr>
          <p:nvPr>
            <p:ph type="body" idx="1"/>
          </p:nvPr>
        </p:nvSpPr>
        <p:spPr>
          <a:xfrm>
            <a:off x="403225" y="4406900"/>
            <a:ext cx="6091238" cy="4183063"/>
          </a:xfrm>
          <a:noFill/>
          <a:ln/>
        </p:spPr>
        <p:txBody>
          <a:bodyPr/>
          <a:lstStyle/>
          <a:p>
            <a:r>
              <a:rPr lang="fr-FR" sz="1400" smtClean="0">
                <a:latin typeface="Times New Roman" pitchFamily="18" charset="0"/>
              </a:rPr>
              <a:t>Le Rotarien Macau Florence Hui, un ancien Rotaractien qui a fait la transition vers un Club de Rotary il y a quelques années de cela, observe:</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«Les Rotaractiens sont des passionnés qui osent essayer et explorer. Les Rotariens sont les praticiens de la philosophie du Rotary. En travaillant ensemble, ils inspirent les uns les autres et élargissent leurs horizons.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136D7004-CEAD-4260-A705-F97C75D1A54F}" type="slidenum">
              <a:rPr lang="en-GB" smtClean="0">
                <a:latin typeface="Times New Roman" pitchFamily="18" charset="0"/>
              </a:rPr>
              <a:pPr>
                <a:tabLst>
                  <a:tab pos="655638" algn="l"/>
                  <a:tab pos="1311275" algn="l"/>
                  <a:tab pos="1966913" algn="l"/>
                  <a:tab pos="2622550" algn="l"/>
                </a:tabLst>
              </a:pPr>
              <a:t>9</a:t>
            </a:fld>
            <a:endParaRPr lang="en-GB" smtClean="0">
              <a:latin typeface="Times New Roman" pitchFamily="18" charset="0"/>
            </a:endParaRPr>
          </a:p>
        </p:txBody>
      </p:sp>
      <p:sp>
        <p:nvSpPr>
          <p:cNvPr id="28675" name="Rectangle 1"/>
          <p:cNvSpPr>
            <a:spLocks noChangeArrowheads="1" noTextEdit="1"/>
          </p:cNvSpPr>
          <p:nvPr>
            <p:ph type="sldImg"/>
          </p:nvPr>
        </p:nvSpPr>
        <p:spPr>
          <a:xfrm>
            <a:off x="1104900" y="206375"/>
            <a:ext cx="4646613" cy="3486150"/>
          </a:xfrm>
          <a:solidFill>
            <a:srgbClr val="FFFFFF"/>
          </a:solidFill>
          <a:ln>
            <a:solidFill>
              <a:srgbClr val="000000"/>
            </a:solidFill>
            <a:miter lim="800000"/>
          </a:ln>
        </p:spPr>
      </p:sp>
      <p:sp>
        <p:nvSpPr>
          <p:cNvPr id="28676" name="Text Box 2"/>
          <p:cNvSpPr>
            <a:spLocks noChangeArrowheads="1"/>
          </p:cNvSpPr>
          <p:nvPr>
            <p:ph type="body" idx="1"/>
          </p:nvPr>
        </p:nvSpPr>
        <p:spPr>
          <a:xfrm>
            <a:off x="201613" y="3802063"/>
            <a:ext cx="6453187" cy="5314950"/>
          </a:xfrm>
          <a:noFill/>
          <a:ln/>
        </p:spPr>
        <p:txBody>
          <a:bodyPr/>
          <a:lstStyle/>
          <a:p>
            <a:r>
              <a:rPr lang="fr-FR" sz="1400" smtClean="0">
                <a:latin typeface="Times New Roman" pitchFamily="18" charset="0"/>
              </a:rPr>
              <a:t>Les clubs Rotaract sont leurs propres administrateurs, donc il y a peu que le Rotaract requiert du Rotary sur ​​une base continue. Cependant, il y a certaines choses que les Rotariens sont tenus de fournir aux Rotaractiens en matière de formation et de financement, comme indiqué dans l'Énoncé de la politique du Rotaract.</a:t>
            </a:r>
            <a:br>
              <a:rPr lang="fr-FR" sz="1400" smtClean="0">
                <a:latin typeface="Times New Roman" pitchFamily="18" charset="0"/>
              </a:rPr>
            </a:br>
            <a:r>
              <a:rPr lang="fr-FR" sz="1400" smtClean="0">
                <a:latin typeface="Times New Roman" pitchFamily="18" charset="0"/>
              </a:rPr>
              <a:t>Tout officier entrant du club Rotaract, les directeurs et présidents de comité doivent recevoir une formation de leadership au niveau du district, une telle formation doit inclure un séminaire de 1 à 2 jours de formation menée par le Comité de District Rotaract (ie, le RDR et son conseil d'administration) en collaboration avec le Comité du Rotary du District/ Rotaract (à savoir le DCHR et d'autres Rotariens nommés). Cette formation doit être payée par les Clubs parrains du Rotary. Les Districts doivent payer pour la présence des officiers DRRs lors des réunions multidistricts de formation au leadership.</a:t>
            </a:r>
            <a:br>
              <a:rPr lang="fr-FR" sz="1400" smtClean="0">
                <a:latin typeface="Times New Roman" pitchFamily="18" charset="0"/>
              </a:rPr>
            </a:br>
            <a:r>
              <a:rPr lang="fr-FR" sz="1400" smtClean="0">
                <a:latin typeface="Times New Roman" pitchFamily="18" charset="0"/>
              </a:rPr>
              <a:t>En ce qui concerne pour le financement des fonds pour le Rotaract autres que pour la formation, la seule autre dépense obligatoire est le droit d’entrée de $ US 50  payable une fois-pour-tout par le Rotary club parrain au RI lors de la certification d'un nouveau club Rotaract. Pour tous les autres coûts associés aux activités d'un club Rotaract, il est de la responsabilité des Rotaractiens de lever des fonds eux-mêmes au besoin. Ils ne doivent pas solliciter, ni accepter plus d'une aide financière occasionnelle ou accessoire de leur Rotary club parrain. Apprendre à lever des fonds pour leurs projets ou comment solliciter des dons en nature fait partie de leur développement professionnel, et ils n’apprennent rien si les clubs Rotary parrains leur fournissent à chaque fois les fonds dont ils ont besoin.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BAC8E442-82E4-43A2-A67A-58ABAF237B9B}" type="slidenum">
              <a:rPr lang="en-GB" smtClean="0">
                <a:latin typeface="Times New Roman" pitchFamily="18" charset="0"/>
              </a:rPr>
              <a:pPr>
                <a:tabLst>
                  <a:tab pos="655638" algn="l"/>
                  <a:tab pos="1311275" algn="l"/>
                  <a:tab pos="1966913" algn="l"/>
                  <a:tab pos="2622550" algn="l"/>
                </a:tabLst>
              </a:pPr>
              <a:t>10</a:t>
            </a:fld>
            <a:endParaRPr lang="en-GB" smtClean="0">
              <a:latin typeface="Times New Roman" pitchFamily="18" charset="0"/>
            </a:endParaRPr>
          </a:p>
        </p:txBody>
      </p:sp>
      <p:sp>
        <p:nvSpPr>
          <p:cNvPr id="29699" name="Rectangle 1"/>
          <p:cNvSpPr>
            <a:spLocks noChangeArrowheads="1" noTextEdit="1"/>
          </p:cNvSpPr>
          <p:nvPr>
            <p:ph type="sldImg"/>
          </p:nvPr>
        </p:nvSpPr>
        <p:spPr>
          <a:xfrm>
            <a:off x="1104900" y="339725"/>
            <a:ext cx="4646613" cy="3486150"/>
          </a:xfrm>
          <a:solidFill>
            <a:srgbClr val="FFFFFF"/>
          </a:solidFill>
          <a:ln>
            <a:solidFill>
              <a:srgbClr val="000000"/>
            </a:solidFill>
            <a:miter lim="800000"/>
          </a:ln>
        </p:spPr>
      </p:sp>
      <p:sp>
        <p:nvSpPr>
          <p:cNvPr id="29700" name="Text Box 2"/>
          <p:cNvSpPr>
            <a:spLocks noChangeArrowheads="1"/>
          </p:cNvSpPr>
          <p:nvPr>
            <p:ph type="body" idx="1"/>
          </p:nvPr>
        </p:nvSpPr>
        <p:spPr>
          <a:xfrm>
            <a:off x="361950" y="4013200"/>
            <a:ext cx="6091238" cy="5643563"/>
          </a:xfrm>
          <a:noFill/>
          <a:ln/>
        </p:spPr>
        <p:txBody>
          <a:bodyPr/>
          <a:lstStyle/>
          <a:p>
            <a:r>
              <a:rPr lang="fr-FR" sz="1400" smtClean="0">
                <a:latin typeface="Times New Roman" pitchFamily="18" charset="0"/>
              </a:rPr>
              <a:t>Quoique ces éléments ne sont pas des obligations, ce qui a trait au Club Rotary parrain comme indiqué dans la Constitution du Rotaract Standard et Énoncé de sa politique.</a:t>
            </a:r>
            <a:br>
              <a:rPr lang="fr-FR" sz="1400" smtClean="0">
                <a:latin typeface="Times New Roman" pitchFamily="18" charset="0"/>
              </a:rPr>
            </a:br>
            <a:r>
              <a:rPr lang="fr-FR" sz="1400" smtClean="0">
                <a:latin typeface="Times New Roman" pitchFamily="18" charset="0"/>
              </a:rPr>
              <a:t>Le Rotary International recommande que chaque Rotary club parrain de désigner un ou plusieurs membres de son club à assister aux réunions de son club Rotaract d'au moins une fois par mois.</a:t>
            </a:r>
            <a:br>
              <a:rPr lang="fr-FR" sz="1400" smtClean="0">
                <a:latin typeface="Times New Roman" pitchFamily="18" charset="0"/>
              </a:rPr>
            </a:br>
            <a:r>
              <a:rPr lang="fr-FR" sz="1400" smtClean="0">
                <a:latin typeface="Times New Roman" pitchFamily="18" charset="0"/>
              </a:rPr>
              <a:t>En outre, les Rotary Clubs qui parrainent les clubs Rotaract sont encouragés à inviter les Rotaractiens sur au moins une base trimestrielle à leurs réunions régulières, des réunions de planification de projet, et des événements spéciaux, et sont encouragés à examiner le potentiel d'adhésion au Club Rotary au sein de leurs clubs Rotaract sur ​​une base périodique .</a:t>
            </a:r>
            <a:br>
              <a:rPr lang="fr-FR" sz="1400" smtClean="0">
                <a:latin typeface="Times New Roman" pitchFamily="18" charset="0"/>
              </a:rPr>
            </a:br>
            <a:r>
              <a:rPr lang="fr-FR" sz="1400" smtClean="0">
                <a:latin typeface="Times New Roman" pitchFamily="18" charset="0"/>
              </a:rPr>
              <a:t>Bien que la participation à ces réunions n'est pas obligatoire, c'est une approche extrêmement bon à prendre, car elle contribue à renforcer la relation entre les deux clubs. Si les Rotariens n’interagissent pas avec le Rotaract Club en lieu et place d’un vague projet que personne ne sait grand-chose, alors il n'y aura plus d'intérêt pour les Rotariens de continuer à donner leur soutien au Rotaract. De plus, il y a une probabilité plus élevée que les Rotaractiens voudront se joindre à votre Rotary club une fois qu'ils ont eu 30 ans si elles trouvent à leur tour que les Rotariens sont des gens qu'ils aiment discuter avec eux.</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029"/>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029"/>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A1DB5A44-881F-4206-B46F-770655DE0E5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82A5F21A-2A48-4AA2-9FDD-1C28495CC5D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7263" y="301625"/>
            <a:ext cx="2266950" cy="6454775"/>
          </a:xfrm>
        </p:spPr>
        <p:txBody>
          <a:bodyPr vert="eaVert"/>
          <a:lstStyle/>
          <a:p>
            <a:r>
              <a:rPr lang="en-US" smtClean="0"/>
              <a:t>Click to edit Master title style</a:t>
            </a:r>
            <a:endParaRPr lang="en-029"/>
          </a:p>
        </p:txBody>
      </p:sp>
      <p:sp>
        <p:nvSpPr>
          <p:cNvPr id="3" name="Vertical Text Placeholder 2"/>
          <p:cNvSpPr>
            <a:spLocks noGrp="1"/>
          </p:cNvSpPr>
          <p:nvPr>
            <p:ph type="body" orient="vert" idx="1"/>
          </p:nvPr>
        </p:nvSpPr>
        <p:spPr>
          <a:xfrm>
            <a:off x="503238" y="301625"/>
            <a:ext cx="6651625"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9005D257-2BC9-4D4F-95CA-CF6B668FCC1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70975" cy="1260475"/>
          </a:xfrm>
        </p:spPr>
        <p:txBody>
          <a:bodyPr/>
          <a:lstStyle/>
          <a:p>
            <a:r>
              <a:rPr lang="en-US" smtClean="0"/>
              <a:t>Click to edit Master title style</a:t>
            </a:r>
            <a:endParaRPr lang="en-029"/>
          </a:p>
        </p:txBody>
      </p:sp>
      <p:sp>
        <p:nvSpPr>
          <p:cNvPr id="3" name="Rectangle 4"/>
          <p:cNvSpPr>
            <a:spLocks noGrp="1" noChangeArrowheads="1"/>
          </p:cNvSpPr>
          <p:nvPr>
            <p:ph type="dt" idx="10"/>
          </p:nvPr>
        </p:nvSpPr>
        <p:spPr>
          <a:ln/>
        </p:spPr>
        <p:txBody>
          <a:bodyPr/>
          <a:lstStyle>
            <a:lvl1pPr>
              <a:defRPr/>
            </a:lvl1pPr>
          </a:lstStyle>
          <a:p>
            <a:pPr>
              <a:defRPr/>
            </a:pPr>
            <a:endParaRPr lang="en-GB"/>
          </a:p>
        </p:txBody>
      </p:sp>
      <p:sp>
        <p:nvSpPr>
          <p:cNvPr id="4" name="Rectangle 5"/>
          <p:cNvSpPr>
            <a:spLocks noGrp="1" noChangeArrowheads="1"/>
          </p:cNvSpPr>
          <p:nvPr>
            <p:ph type="ftr" idx="11"/>
          </p:nvPr>
        </p:nvSpPr>
        <p:spPr>
          <a:ln/>
        </p:spPr>
        <p:txBody>
          <a:bodyPr/>
          <a:lstStyle>
            <a:lvl1pPr>
              <a:defRPr/>
            </a:lvl1pPr>
          </a:lstStyle>
          <a:p>
            <a:pPr>
              <a:defRPr/>
            </a:pPr>
            <a:endParaRPr lang="en-GB"/>
          </a:p>
        </p:txBody>
      </p:sp>
      <p:sp>
        <p:nvSpPr>
          <p:cNvPr id="5" name="Rectangle 6"/>
          <p:cNvSpPr>
            <a:spLocks noGrp="1" noChangeArrowheads="1"/>
          </p:cNvSpPr>
          <p:nvPr>
            <p:ph type="sldNum" idx="12"/>
          </p:nvPr>
        </p:nvSpPr>
        <p:spPr>
          <a:ln/>
        </p:spPr>
        <p:txBody>
          <a:bodyPr/>
          <a:lstStyle>
            <a:lvl1pPr>
              <a:defRPr/>
            </a:lvl1pPr>
          </a:lstStyle>
          <a:p>
            <a:pPr>
              <a:defRPr/>
            </a:pPr>
            <a:fld id="{438DAE9F-A47B-4674-9B21-321AFEE1096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60F1F195-7F00-4A90-8F89-C63ADE6E154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029"/>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D3FB9358-BEBA-447C-9929-A5CD68F0A85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sz="half" idx="1"/>
          </p:nvPr>
        </p:nvSpPr>
        <p:spPr>
          <a:xfrm>
            <a:off x="5032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Content Placeholder 3"/>
          <p:cNvSpPr>
            <a:spLocks noGrp="1"/>
          </p:cNvSpPr>
          <p:nvPr>
            <p:ph sz="half" idx="2"/>
          </p:nvPr>
        </p:nvSpPr>
        <p:spPr>
          <a:xfrm>
            <a:off x="5114925" y="1768475"/>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a:p>
        </p:txBody>
      </p:sp>
      <p:sp>
        <p:nvSpPr>
          <p:cNvPr id="7" name="Rectangle 6"/>
          <p:cNvSpPr>
            <a:spLocks noGrp="1" noChangeArrowheads="1"/>
          </p:cNvSpPr>
          <p:nvPr>
            <p:ph type="sldNum" idx="12"/>
          </p:nvPr>
        </p:nvSpPr>
        <p:spPr>
          <a:ln/>
        </p:spPr>
        <p:txBody>
          <a:bodyPr/>
          <a:lstStyle>
            <a:lvl1pPr>
              <a:defRPr/>
            </a:lvl1pPr>
          </a:lstStyle>
          <a:p>
            <a:pPr>
              <a:defRPr/>
            </a:pPr>
            <a:fld id="{13C924BF-3841-4922-AA52-8F8BF8BB501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029"/>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7" name="Rectangle 4"/>
          <p:cNvSpPr>
            <a:spLocks noGrp="1" noChangeArrowheads="1"/>
          </p:cNvSpPr>
          <p:nvPr>
            <p:ph type="dt" idx="10"/>
          </p:nvPr>
        </p:nvSpPr>
        <p:spPr>
          <a:ln/>
        </p:spPr>
        <p:txBody>
          <a:bodyPr/>
          <a:lstStyle>
            <a:lvl1pPr>
              <a:defRPr/>
            </a:lvl1pPr>
          </a:lstStyle>
          <a:p>
            <a:pPr>
              <a:defRPr/>
            </a:pPr>
            <a:endParaRPr lang="en-GB"/>
          </a:p>
        </p:txBody>
      </p:sp>
      <p:sp>
        <p:nvSpPr>
          <p:cNvPr id="8" name="Rectangle 5"/>
          <p:cNvSpPr>
            <a:spLocks noGrp="1" noChangeArrowheads="1"/>
          </p:cNvSpPr>
          <p:nvPr>
            <p:ph type="ftr" idx="11"/>
          </p:nvPr>
        </p:nvSpPr>
        <p:spPr>
          <a:ln/>
        </p:spPr>
        <p:txBody>
          <a:bodyPr/>
          <a:lstStyle>
            <a:lvl1pPr>
              <a:defRPr/>
            </a:lvl1pPr>
          </a:lstStyle>
          <a:p>
            <a:pPr>
              <a:defRPr/>
            </a:pPr>
            <a:endParaRPr lang="en-GB"/>
          </a:p>
        </p:txBody>
      </p:sp>
      <p:sp>
        <p:nvSpPr>
          <p:cNvPr id="9" name="Rectangle 6"/>
          <p:cNvSpPr>
            <a:spLocks noGrp="1" noChangeArrowheads="1"/>
          </p:cNvSpPr>
          <p:nvPr>
            <p:ph type="sldNum" idx="12"/>
          </p:nvPr>
        </p:nvSpPr>
        <p:spPr>
          <a:ln/>
        </p:spPr>
        <p:txBody>
          <a:bodyPr/>
          <a:lstStyle>
            <a:lvl1pPr>
              <a:defRPr/>
            </a:lvl1pPr>
          </a:lstStyle>
          <a:p>
            <a:pPr>
              <a:defRPr/>
            </a:pPr>
            <a:fld id="{2FF1049C-37C8-4781-8910-B33EC86C4EF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Rectangle 4"/>
          <p:cNvSpPr>
            <a:spLocks noGrp="1" noChangeArrowheads="1"/>
          </p:cNvSpPr>
          <p:nvPr>
            <p:ph type="dt" idx="10"/>
          </p:nvPr>
        </p:nvSpPr>
        <p:spPr>
          <a:ln/>
        </p:spPr>
        <p:txBody>
          <a:bodyPr/>
          <a:lstStyle>
            <a:lvl1pPr>
              <a:defRPr/>
            </a:lvl1pPr>
          </a:lstStyle>
          <a:p>
            <a:pPr>
              <a:defRPr/>
            </a:pPr>
            <a:endParaRPr lang="en-GB"/>
          </a:p>
        </p:txBody>
      </p:sp>
      <p:sp>
        <p:nvSpPr>
          <p:cNvPr id="4" name="Rectangle 5"/>
          <p:cNvSpPr>
            <a:spLocks noGrp="1" noChangeArrowheads="1"/>
          </p:cNvSpPr>
          <p:nvPr>
            <p:ph type="ftr" idx="11"/>
          </p:nvPr>
        </p:nvSpPr>
        <p:spPr>
          <a:ln/>
        </p:spPr>
        <p:txBody>
          <a:bodyPr/>
          <a:lstStyle>
            <a:lvl1pPr>
              <a:defRPr/>
            </a:lvl1pPr>
          </a:lstStyle>
          <a:p>
            <a:pPr>
              <a:defRPr/>
            </a:pPr>
            <a:endParaRPr lang="en-GB"/>
          </a:p>
        </p:txBody>
      </p:sp>
      <p:sp>
        <p:nvSpPr>
          <p:cNvPr id="5" name="Rectangle 6"/>
          <p:cNvSpPr>
            <a:spLocks noGrp="1" noChangeArrowheads="1"/>
          </p:cNvSpPr>
          <p:nvPr>
            <p:ph type="sldNum" idx="12"/>
          </p:nvPr>
        </p:nvSpPr>
        <p:spPr>
          <a:ln/>
        </p:spPr>
        <p:txBody>
          <a:bodyPr/>
          <a:lstStyle>
            <a:lvl1pPr>
              <a:defRPr/>
            </a:lvl1pPr>
          </a:lstStyle>
          <a:p>
            <a:pPr>
              <a:defRPr/>
            </a:pPr>
            <a:fld id="{40CE5F51-5913-414D-B1EC-6B7CCC5B92C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GB"/>
          </a:p>
        </p:txBody>
      </p:sp>
      <p:sp>
        <p:nvSpPr>
          <p:cNvPr id="3" name="Rectangle 5"/>
          <p:cNvSpPr>
            <a:spLocks noGrp="1" noChangeArrowheads="1"/>
          </p:cNvSpPr>
          <p:nvPr>
            <p:ph type="ftr" idx="11"/>
          </p:nvPr>
        </p:nvSpPr>
        <p:spPr>
          <a:ln/>
        </p:spPr>
        <p:txBody>
          <a:bodyPr/>
          <a:lstStyle>
            <a:lvl1pPr>
              <a:defRPr/>
            </a:lvl1pPr>
          </a:lstStyle>
          <a:p>
            <a:pPr>
              <a:defRPr/>
            </a:pPr>
            <a:endParaRPr lang="en-GB"/>
          </a:p>
        </p:txBody>
      </p:sp>
      <p:sp>
        <p:nvSpPr>
          <p:cNvPr id="4" name="Rectangle 6"/>
          <p:cNvSpPr>
            <a:spLocks noGrp="1" noChangeArrowheads="1"/>
          </p:cNvSpPr>
          <p:nvPr>
            <p:ph type="sldNum" idx="12"/>
          </p:nvPr>
        </p:nvSpPr>
        <p:spPr>
          <a:ln/>
        </p:spPr>
        <p:txBody>
          <a:bodyPr/>
          <a:lstStyle>
            <a:lvl1pPr>
              <a:defRPr/>
            </a:lvl1pPr>
          </a:lstStyle>
          <a:p>
            <a:pPr>
              <a:defRPr/>
            </a:pPr>
            <a:fld id="{1AD8F765-AF49-457D-9B76-364BF53D7DA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029"/>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a:p>
        </p:txBody>
      </p:sp>
      <p:sp>
        <p:nvSpPr>
          <p:cNvPr id="7" name="Rectangle 6"/>
          <p:cNvSpPr>
            <a:spLocks noGrp="1" noChangeArrowheads="1"/>
          </p:cNvSpPr>
          <p:nvPr>
            <p:ph type="sldNum" idx="12"/>
          </p:nvPr>
        </p:nvSpPr>
        <p:spPr>
          <a:ln/>
        </p:spPr>
        <p:txBody>
          <a:bodyPr/>
          <a:lstStyle>
            <a:lvl1pPr>
              <a:defRPr/>
            </a:lvl1pPr>
          </a:lstStyle>
          <a:p>
            <a:pPr>
              <a:defRPr/>
            </a:pPr>
            <a:fld id="{68C4F24F-4682-46F9-9640-43196DC5A04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029"/>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029"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a:p>
        </p:txBody>
      </p:sp>
      <p:sp>
        <p:nvSpPr>
          <p:cNvPr id="7" name="Rectangle 6"/>
          <p:cNvSpPr>
            <a:spLocks noGrp="1" noChangeArrowheads="1"/>
          </p:cNvSpPr>
          <p:nvPr>
            <p:ph type="sldNum" idx="12"/>
          </p:nvPr>
        </p:nvSpPr>
        <p:spPr>
          <a:ln/>
        </p:spPr>
        <p:txBody>
          <a:bodyPr/>
          <a:lstStyle>
            <a:lvl1pPr>
              <a:defRPr/>
            </a:lvl1pPr>
          </a:lstStyle>
          <a:p>
            <a:pPr>
              <a:defRPr/>
            </a:pPr>
            <a:fld id="{252A6A80-B8C3-458C-AF3A-E7FE2DAF266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cstate="email"/>
          <a:srcRect/>
          <a:stretch>
            <a:fillRect/>
          </a:stretch>
        </p:blipFill>
        <p:spPr bwMode="auto">
          <a:xfrm>
            <a:off x="0" y="0"/>
            <a:ext cx="10080625" cy="7559675"/>
          </a:xfrm>
          <a:prstGeom prst="rect">
            <a:avLst/>
          </a:prstGeom>
          <a:noFill/>
          <a:ln w="9525">
            <a:noFill/>
            <a:round/>
            <a:headEnd/>
            <a:tailEnd/>
          </a:ln>
        </p:spPr>
      </p:pic>
      <p:sp>
        <p:nvSpPr>
          <p:cNvPr id="1027" name="Rectangle 2"/>
          <p:cNvSpPr>
            <a:spLocks noGrp="1" noChangeArrowheads="1"/>
          </p:cNvSpPr>
          <p:nvPr>
            <p:ph type="title"/>
          </p:nvPr>
        </p:nvSpPr>
        <p:spPr bwMode="auto">
          <a:xfrm>
            <a:off x="503238" y="301625"/>
            <a:ext cx="9070975"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8" name="Rectangle 3"/>
          <p:cNvSpPr>
            <a:spLocks noGrp="1" noChangeArrowheads="1"/>
          </p:cNvSpPr>
          <p:nvPr>
            <p:ph type="body" idx="1"/>
          </p:nvPr>
        </p:nvSpPr>
        <p:spPr bwMode="auto">
          <a:xfrm>
            <a:off x="503238" y="1768475"/>
            <a:ext cx="9070975" cy="49879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503238" y="6886575"/>
            <a:ext cx="2346325"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cs typeface="Arial" charset="0"/>
              </a:defRPr>
            </a:lvl1pPr>
          </a:lstStyle>
          <a:p>
            <a:pPr>
              <a:defRPr/>
            </a:pPr>
            <a:endParaRPr lang="en-GB"/>
          </a:p>
        </p:txBody>
      </p:sp>
      <p:sp>
        <p:nvSpPr>
          <p:cNvPr id="1029" name="Rectangle 5"/>
          <p:cNvSpPr>
            <a:spLocks noGrp="1" noChangeArrowheads="1"/>
          </p:cNvSpPr>
          <p:nvPr>
            <p:ph type="ftr"/>
          </p:nvPr>
        </p:nvSpPr>
        <p:spPr bwMode="auto">
          <a:xfrm>
            <a:off x="3448050" y="6886575"/>
            <a:ext cx="3194050"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endParaRPr lang="en-GB"/>
          </a:p>
        </p:txBody>
      </p:sp>
      <p:sp>
        <p:nvSpPr>
          <p:cNvPr id="1030" name="Rectangle 6"/>
          <p:cNvSpPr>
            <a:spLocks noGrp="1" noChangeArrowheads="1"/>
          </p:cNvSpPr>
          <p:nvPr>
            <p:ph type="sldNum"/>
          </p:nvPr>
        </p:nvSpPr>
        <p:spPr bwMode="auto">
          <a:xfrm>
            <a:off x="7226300" y="6886575"/>
            <a:ext cx="2346325"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cs typeface="Arial" charset="0"/>
              </a:defRPr>
            </a:lvl1pPr>
          </a:lstStyle>
          <a:p>
            <a:pPr>
              <a:defRPr/>
            </a:pPr>
            <a:fld id="{E74E58BC-E5AD-4A54-AE8E-517DAB60367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101000"/>
        </a:lnSpc>
        <a:spcBef>
          <a:spcPct val="0"/>
        </a:spcBef>
        <a:spcAft>
          <a:spcPct val="0"/>
        </a:spcAft>
        <a:buClr>
          <a:srgbClr val="000000"/>
        </a:buClr>
        <a:buSzPct val="45000"/>
        <a:buFont typeface="StarSymbol" charset="0"/>
        <a:defRPr sz="4400">
          <a:solidFill>
            <a:srgbClr val="FFFFFF"/>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45000"/>
        <a:buFont typeface="StarSymbol" charset="0"/>
        <a:defRPr sz="4400">
          <a:solidFill>
            <a:srgbClr val="FFFFFF"/>
          </a:solidFill>
          <a:latin typeface="augie" charset="0"/>
        </a:defRPr>
      </a:lvl2pPr>
      <a:lvl3pPr algn="ctr" defTabSz="457200" rtl="0" eaLnBrk="0" fontAlgn="base" hangingPunct="0">
        <a:lnSpc>
          <a:spcPct val="101000"/>
        </a:lnSpc>
        <a:spcBef>
          <a:spcPct val="0"/>
        </a:spcBef>
        <a:spcAft>
          <a:spcPct val="0"/>
        </a:spcAft>
        <a:buClr>
          <a:srgbClr val="000000"/>
        </a:buClr>
        <a:buSzPct val="45000"/>
        <a:buFont typeface="StarSymbol" charset="0"/>
        <a:defRPr sz="4400">
          <a:solidFill>
            <a:srgbClr val="FFFFFF"/>
          </a:solidFill>
          <a:latin typeface="augie" charset="0"/>
        </a:defRPr>
      </a:lvl3pPr>
      <a:lvl4pPr algn="ctr" defTabSz="457200" rtl="0" eaLnBrk="0" fontAlgn="base" hangingPunct="0">
        <a:lnSpc>
          <a:spcPct val="101000"/>
        </a:lnSpc>
        <a:spcBef>
          <a:spcPct val="0"/>
        </a:spcBef>
        <a:spcAft>
          <a:spcPct val="0"/>
        </a:spcAft>
        <a:buClr>
          <a:srgbClr val="000000"/>
        </a:buClr>
        <a:buSzPct val="45000"/>
        <a:buFont typeface="StarSymbol" charset="0"/>
        <a:defRPr sz="4400">
          <a:solidFill>
            <a:srgbClr val="FFFFFF"/>
          </a:solidFill>
          <a:latin typeface="augie" charset="0"/>
        </a:defRPr>
      </a:lvl4pPr>
      <a:lvl5pPr algn="ctr" defTabSz="457200" rtl="0" eaLnBrk="0" fontAlgn="base" hangingPunct="0">
        <a:lnSpc>
          <a:spcPct val="101000"/>
        </a:lnSpc>
        <a:spcBef>
          <a:spcPct val="0"/>
        </a:spcBef>
        <a:spcAft>
          <a:spcPct val="0"/>
        </a:spcAft>
        <a:buClr>
          <a:srgbClr val="000000"/>
        </a:buClr>
        <a:buSzPct val="45000"/>
        <a:buFont typeface="StarSymbol" charset="0"/>
        <a:defRPr sz="4400">
          <a:solidFill>
            <a:srgbClr val="FFFFFF"/>
          </a:solidFill>
          <a:latin typeface="augie" charset="0"/>
        </a:defRPr>
      </a:lvl5pPr>
      <a:lvl6pPr marL="1536700" indent="-215900" algn="ctr" defTabSz="457200" rtl="0" eaLnBrk="1" fontAlgn="base" hangingPunct="1">
        <a:lnSpc>
          <a:spcPct val="101000"/>
        </a:lnSpc>
        <a:spcBef>
          <a:spcPct val="0"/>
        </a:spcBef>
        <a:spcAft>
          <a:spcPct val="0"/>
        </a:spcAft>
        <a:buClr>
          <a:srgbClr val="000000"/>
        </a:buClr>
        <a:buSzPct val="45000"/>
        <a:buFont typeface="StarSymbol" charset="0"/>
        <a:defRPr sz="4400">
          <a:solidFill>
            <a:srgbClr val="FFFFFF"/>
          </a:solidFill>
          <a:latin typeface="augie" charset="0"/>
        </a:defRPr>
      </a:lvl6pPr>
      <a:lvl7pPr marL="1993900" indent="-215900" algn="ctr" defTabSz="457200" rtl="0" eaLnBrk="1" fontAlgn="base" hangingPunct="1">
        <a:lnSpc>
          <a:spcPct val="101000"/>
        </a:lnSpc>
        <a:spcBef>
          <a:spcPct val="0"/>
        </a:spcBef>
        <a:spcAft>
          <a:spcPct val="0"/>
        </a:spcAft>
        <a:buClr>
          <a:srgbClr val="000000"/>
        </a:buClr>
        <a:buSzPct val="45000"/>
        <a:buFont typeface="StarSymbol" charset="0"/>
        <a:defRPr sz="4400">
          <a:solidFill>
            <a:srgbClr val="FFFFFF"/>
          </a:solidFill>
          <a:latin typeface="augie" charset="0"/>
        </a:defRPr>
      </a:lvl7pPr>
      <a:lvl8pPr marL="2451100" indent="-215900" algn="ctr" defTabSz="457200" rtl="0" eaLnBrk="1" fontAlgn="base" hangingPunct="1">
        <a:lnSpc>
          <a:spcPct val="101000"/>
        </a:lnSpc>
        <a:spcBef>
          <a:spcPct val="0"/>
        </a:spcBef>
        <a:spcAft>
          <a:spcPct val="0"/>
        </a:spcAft>
        <a:buClr>
          <a:srgbClr val="000000"/>
        </a:buClr>
        <a:buSzPct val="45000"/>
        <a:buFont typeface="StarSymbol" charset="0"/>
        <a:defRPr sz="4400">
          <a:solidFill>
            <a:srgbClr val="FFFFFF"/>
          </a:solidFill>
          <a:latin typeface="augie" charset="0"/>
        </a:defRPr>
      </a:lvl8pPr>
      <a:lvl9pPr marL="2908300" indent="-215900" algn="ctr" defTabSz="457200" rtl="0" eaLnBrk="1" fontAlgn="base" hangingPunct="1">
        <a:lnSpc>
          <a:spcPct val="101000"/>
        </a:lnSpc>
        <a:spcBef>
          <a:spcPct val="0"/>
        </a:spcBef>
        <a:spcAft>
          <a:spcPct val="0"/>
        </a:spcAft>
        <a:buClr>
          <a:srgbClr val="000000"/>
        </a:buClr>
        <a:buSzPct val="45000"/>
        <a:buFont typeface="StarSymbol" charset="0"/>
        <a:defRPr sz="4400">
          <a:solidFill>
            <a:srgbClr val="FFFFFF"/>
          </a:solidFill>
          <a:latin typeface="augie" charset="0"/>
        </a:defRPr>
      </a:lvl9pPr>
    </p:titleStyle>
    <p:bodyStyle>
      <a:lvl1pPr marL="431800" indent="-323850" algn="l" defTabSz="457200" rtl="0" eaLnBrk="0" fontAlgn="base" hangingPunct="0">
        <a:lnSpc>
          <a:spcPct val="101000"/>
        </a:lnSpc>
        <a:spcBef>
          <a:spcPct val="0"/>
        </a:spcBef>
        <a:spcAft>
          <a:spcPts val="1425"/>
        </a:spcAft>
        <a:buClr>
          <a:srgbClr val="FFFFFF"/>
        </a:buClr>
        <a:buSzPct val="45000"/>
        <a:buFont typeface="StarSymbol" charset="0"/>
        <a:buChar char="●"/>
        <a:defRPr sz="3200">
          <a:solidFill>
            <a:srgbClr val="FFFFFF"/>
          </a:solidFill>
          <a:latin typeface="+mn-lt"/>
          <a:ea typeface="+mn-ea"/>
          <a:cs typeface="+mn-cs"/>
        </a:defRPr>
      </a:lvl1pPr>
      <a:lvl2pPr marL="863600" indent="-287338" algn="l" defTabSz="457200" rtl="0" eaLnBrk="0" fontAlgn="base" hangingPunct="0">
        <a:lnSpc>
          <a:spcPct val="101000"/>
        </a:lnSpc>
        <a:spcBef>
          <a:spcPct val="0"/>
        </a:spcBef>
        <a:spcAft>
          <a:spcPts val="1138"/>
        </a:spcAft>
        <a:buClr>
          <a:srgbClr val="FFFFFF"/>
        </a:buClr>
        <a:buSzPct val="75000"/>
        <a:buFont typeface="Symbol" pitchFamily="18" charset="2"/>
        <a:buChar char=""/>
        <a:defRPr sz="2800">
          <a:solidFill>
            <a:srgbClr val="FFFFFF"/>
          </a:solidFill>
          <a:latin typeface="+mn-lt"/>
        </a:defRPr>
      </a:lvl2pPr>
      <a:lvl3pPr marL="1295400" indent="-215900" algn="l" defTabSz="457200" rtl="0" eaLnBrk="0" fontAlgn="base" hangingPunct="0">
        <a:lnSpc>
          <a:spcPct val="101000"/>
        </a:lnSpc>
        <a:spcBef>
          <a:spcPct val="0"/>
        </a:spcBef>
        <a:spcAft>
          <a:spcPts val="850"/>
        </a:spcAft>
        <a:buClr>
          <a:srgbClr val="FFFFFF"/>
        </a:buClr>
        <a:buSzPct val="45000"/>
        <a:buFont typeface="StarSymbol" charset="0"/>
        <a:buChar char="●"/>
        <a:defRPr sz="2400">
          <a:solidFill>
            <a:srgbClr val="FFFFFF"/>
          </a:solidFill>
          <a:latin typeface="+mn-lt"/>
        </a:defRPr>
      </a:lvl3pPr>
      <a:lvl4pPr marL="1727200" indent="-215900" algn="l" defTabSz="457200" rtl="0" eaLnBrk="0" fontAlgn="base" hangingPunct="0">
        <a:lnSpc>
          <a:spcPct val="101000"/>
        </a:lnSpc>
        <a:spcBef>
          <a:spcPct val="0"/>
        </a:spcBef>
        <a:spcAft>
          <a:spcPts val="575"/>
        </a:spcAft>
        <a:buClr>
          <a:srgbClr val="FFFFFF"/>
        </a:buClr>
        <a:buSzPct val="75000"/>
        <a:buFont typeface="Symbol" pitchFamily="18" charset="2"/>
        <a:buChar char=""/>
        <a:defRPr sz="2000">
          <a:solidFill>
            <a:srgbClr val="FFFFFF"/>
          </a:solidFill>
          <a:latin typeface="+mn-lt"/>
        </a:defRPr>
      </a:lvl4pPr>
      <a:lvl5pPr marL="2159000" indent="-215900" algn="l" defTabSz="457200" rtl="0" eaLnBrk="0" fontAlgn="base" hangingPunct="0">
        <a:lnSpc>
          <a:spcPct val="101000"/>
        </a:lnSpc>
        <a:spcBef>
          <a:spcPct val="0"/>
        </a:spcBef>
        <a:spcAft>
          <a:spcPts val="288"/>
        </a:spcAft>
        <a:buClr>
          <a:srgbClr val="FFFFFF"/>
        </a:buClr>
        <a:buSzPct val="45000"/>
        <a:buFont typeface="StarSymbol" charset="0"/>
        <a:buChar char="●"/>
        <a:defRPr sz="2000">
          <a:solidFill>
            <a:srgbClr val="FFFFFF"/>
          </a:solidFill>
          <a:latin typeface="+mn-lt"/>
        </a:defRPr>
      </a:lvl5pPr>
      <a:lvl6pPr marL="2616200" indent="-215900" algn="l" defTabSz="457200" rtl="0" eaLnBrk="1" fontAlgn="base" hangingPunct="1">
        <a:lnSpc>
          <a:spcPct val="101000"/>
        </a:lnSpc>
        <a:spcBef>
          <a:spcPct val="0"/>
        </a:spcBef>
        <a:spcAft>
          <a:spcPts val="288"/>
        </a:spcAft>
        <a:buClr>
          <a:srgbClr val="FFFFFF"/>
        </a:buClr>
        <a:buSzPct val="45000"/>
        <a:buFont typeface="StarSymbol" charset="0"/>
        <a:buChar char="●"/>
        <a:defRPr sz="2000">
          <a:solidFill>
            <a:srgbClr val="FFFFFF"/>
          </a:solidFill>
          <a:latin typeface="+mn-lt"/>
        </a:defRPr>
      </a:lvl6pPr>
      <a:lvl7pPr marL="3073400" indent="-215900" algn="l" defTabSz="457200" rtl="0" eaLnBrk="1" fontAlgn="base" hangingPunct="1">
        <a:lnSpc>
          <a:spcPct val="101000"/>
        </a:lnSpc>
        <a:spcBef>
          <a:spcPct val="0"/>
        </a:spcBef>
        <a:spcAft>
          <a:spcPts val="288"/>
        </a:spcAft>
        <a:buClr>
          <a:srgbClr val="FFFFFF"/>
        </a:buClr>
        <a:buSzPct val="45000"/>
        <a:buFont typeface="StarSymbol" charset="0"/>
        <a:buChar char="●"/>
        <a:defRPr sz="2000">
          <a:solidFill>
            <a:srgbClr val="FFFFFF"/>
          </a:solidFill>
          <a:latin typeface="+mn-lt"/>
        </a:defRPr>
      </a:lvl7pPr>
      <a:lvl8pPr marL="3530600" indent="-215900" algn="l" defTabSz="457200" rtl="0" eaLnBrk="1" fontAlgn="base" hangingPunct="1">
        <a:lnSpc>
          <a:spcPct val="101000"/>
        </a:lnSpc>
        <a:spcBef>
          <a:spcPct val="0"/>
        </a:spcBef>
        <a:spcAft>
          <a:spcPts val="288"/>
        </a:spcAft>
        <a:buClr>
          <a:srgbClr val="FFFFFF"/>
        </a:buClr>
        <a:buSzPct val="45000"/>
        <a:buFont typeface="StarSymbol" charset="0"/>
        <a:buChar char="●"/>
        <a:defRPr sz="2000">
          <a:solidFill>
            <a:srgbClr val="FFFFFF"/>
          </a:solidFill>
          <a:latin typeface="+mn-lt"/>
        </a:defRPr>
      </a:lvl8pPr>
      <a:lvl9pPr marL="3987800" indent="-215900" algn="l" defTabSz="457200" rtl="0" eaLnBrk="1" fontAlgn="base" hangingPunct="1">
        <a:lnSpc>
          <a:spcPct val="101000"/>
        </a:lnSpc>
        <a:spcBef>
          <a:spcPct val="0"/>
        </a:spcBef>
        <a:spcAft>
          <a:spcPts val="288"/>
        </a:spcAft>
        <a:buClr>
          <a:srgbClr val="FFFFFF"/>
        </a:buClr>
        <a:buSzPct val="45000"/>
        <a:buFont typeface="StarSymbol" charset="0"/>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23863" y="915988"/>
            <a:ext cx="9188450" cy="1263650"/>
          </a:xfrm>
        </p:spPr>
        <p:txBody>
          <a:bodyPr/>
          <a:lstStyle/>
          <a:p>
            <a:r>
              <a:rPr lang="en-US" smtClean="0"/>
              <a:t>RELATION ENTRE LE ROTARY ET LE ROTARACT</a:t>
            </a:r>
          </a:p>
        </p:txBody>
      </p:sp>
      <p:pic>
        <p:nvPicPr>
          <p:cNvPr id="2051" name="Picture 3"/>
          <p:cNvPicPr>
            <a:picLocks noChangeAspect="1" noChangeArrowheads="1"/>
          </p:cNvPicPr>
          <p:nvPr/>
        </p:nvPicPr>
        <p:blipFill>
          <a:blip r:embed="rId2" cstate="email"/>
          <a:srcRect/>
          <a:stretch>
            <a:fillRect/>
          </a:stretch>
        </p:blipFill>
        <p:spPr bwMode="auto">
          <a:xfrm>
            <a:off x="3640138" y="2684463"/>
            <a:ext cx="2847975" cy="284797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2057400" y="588963"/>
            <a:ext cx="7518400" cy="1263650"/>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Lst>
            </a:pPr>
            <a:r>
              <a:rPr lang="en-GB" smtClean="0"/>
              <a:t>Obligations au Rotaract</a:t>
            </a:r>
          </a:p>
        </p:txBody>
      </p:sp>
      <p:pic>
        <p:nvPicPr>
          <p:cNvPr id="11267" name="Picture 2"/>
          <p:cNvPicPr>
            <a:picLocks noChangeAspect="1" noChangeArrowheads="1"/>
          </p:cNvPicPr>
          <p:nvPr/>
        </p:nvPicPr>
        <p:blipFill>
          <a:blip r:embed="rId3" cstate="email"/>
          <a:srcRect/>
          <a:stretch>
            <a:fillRect/>
          </a:stretch>
        </p:blipFill>
        <p:spPr bwMode="auto">
          <a:xfrm>
            <a:off x="533400" y="457200"/>
            <a:ext cx="1524000" cy="1524000"/>
          </a:xfrm>
          <a:prstGeom prst="rect">
            <a:avLst/>
          </a:prstGeom>
          <a:noFill/>
          <a:ln w="9525">
            <a:noFill/>
            <a:round/>
            <a:headEnd/>
            <a:tailEnd/>
          </a:ln>
        </p:spPr>
      </p:pic>
      <p:sp>
        <p:nvSpPr>
          <p:cNvPr id="11268" name="Rectangle 3"/>
          <p:cNvSpPr>
            <a:spLocks noGrp="1" noChangeArrowheads="1"/>
          </p:cNvSpPr>
          <p:nvPr>
            <p:ph type="body" idx="1"/>
          </p:nvPr>
        </p:nvSpPr>
        <p:spPr>
          <a:xfrm>
            <a:off x="685800" y="2247900"/>
            <a:ext cx="8686800" cy="4611688"/>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R</a:t>
            </a:r>
            <a:r>
              <a:rPr lang="en-GB" sz="3000" smtClean="0">
                <a:latin typeface="Times New Roman" pitchFamily="18" charset="0"/>
                <a:cs typeface="Times New Roman" pitchFamily="18" charset="0"/>
              </a:rPr>
              <a:t>éunion</a:t>
            </a:r>
            <a:r>
              <a:rPr lang="en-GB" sz="3000" smtClean="0"/>
              <a:t>s </a:t>
            </a:r>
            <a:br>
              <a:rPr lang="en-GB" sz="3000" smtClean="0"/>
            </a:br>
            <a:r>
              <a:rPr lang="en-GB" sz="3000" smtClean="0"/>
              <a:t/>
            </a:r>
            <a:br>
              <a:rPr lang="en-GB" sz="3000" smtClean="0"/>
            </a:br>
            <a:r>
              <a:rPr lang="en-GB" sz="3000" smtClean="0"/>
              <a:t>Le Club parrain est encourag</a:t>
            </a:r>
            <a:r>
              <a:rPr lang="en-GB" sz="3000" smtClean="0">
                <a:latin typeface="Times New Roman" pitchFamily="18" charset="0"/>
                <a:cs typeface="Times New Roman" pitchFamily="18" charset="0"/>
              </a:rPr>
              <a:t>é à</a:t>
            </a:r>
            <a:r>
              <a:rPr lang="en-GB" sz="3000" smtClean="0"/>
              <a:t>:</a:t>
            </a:r>
          </a:p>
          <a:p>
            <a:pPr lvl="1"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Envoy</a:t>
            </a:r>
            <a:r>
              <a:rPr lang="en-GB" sz="3000" smtClean="0">
                <a:latin typeface="Times New Roman" pitchFamily="18" charset="0"/>
                <a:cs typeface="Times New Roman" pitchFamily="18" charset="0"/>
              </a:rPr>
              <a:t>er</a:t>
            </a:r>
            <a:r>
              <a:rPr lang="en-GB" sz="3000" smtClean="0"/>
              <a:t> un Rotarien </a:t>
            </a:r>
            <a:r>
              <a:rPr lang="en-GB" sz="3000" smtClean="0">
                <a:latin typeface="Times New Roman" pitchFamily="18" charset="0"/>
                <a:cs typeface="Times New Roman" pitchFamily="18" charset="0"/>
              </a:rPr>
              <a:t>à</a:t>
            </a:r>
            <a:r>
              <a:rPr lang="en-GB" sz="3000" smtClean="0"/>
              <a:t> la r</a:t>
            </a:r>
            <a:r>
              <a:rPr lang="en-GB" sz="3000" smtClean="0">
                <a:latin typeface="Times New Roman" pitchFamily="18" charset="0"/>
                <a:cs typeface="Times New Roman" pitchFamily="18" charset="0"/>
              </a:rPr>
              <a:t>éunion du</a:t>
            </a:r>
            <a:r>
              <a:rPr lang="en-GB" sz="3000" smtClean="0"/>
              <a:t> Rotaract une fois par mois</a:t>
            </a:r>
          </a:p>
          <a:p>
            <a:pPr lvl="1"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inviter les Rotaractiens au moins sur une base trimestrielle </a:t>
            </a:r>
            <a:r>
              <a:rPr lang="en-GB" sz="3000" smtClean="0">
                <a:latin typeface="Times New Roman" pitchFamily="18" charset="0"/>
                <a:cs typeface="Times New Roman" pitchFamily="18" charset="0"/>
              </a:rPr>
              <a:t>à leurs réunions et événements</a:t>
            </a:r>
            <a:endParaRPr lang="en-GB" sz="30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2057400" y="588963"/>
            <a:ext cx="7518400" cy="1263650"/>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Lst>
            </a:pPr>
            <a:r>
              <a:rPr lang="fr-FR" smtClean="0"/>
              <a:t>Les pièges à éviter</a:t>
            </a:r>
            <a:endParaRPr lang="en-GB" smtClean="0"/>
          </a:p>
        </p:txBody>
      </p:sp>
      <p:pic>
        <p:nvPicPr>
          <p:cNvPr id="12291" name="Picture 2"/>
          <p:cNvPicPr>
            <a:picLocks noChangeAspect="1" noChangeArrowheads="1"/>
          </p:cNvPicPr>
          <p:nvPr/>
        </p:nvPicPr>
        <p:blipFill>
          <a:blip r:embed="rId3" cstate="email"/>
          <a:srcRect/>
          <a:stretch>
            <a:fillRect/>
          </a:stretch>
        </p:blipFill>
        <p:spPr bwMode="auto">
          <a:xfrm>
            <a:off x="533400" y="457200"/>
            <a:ext cx="1524000" cy="1524000"/>
          </a:xfrm>
          <a:prstGeom prst="rect">
            <a:avLst/>
          </a:prstGeom>
          <a:noFill/>
          <a:ln w="9525">
            <a:noFill/>
            <a:round/>
            <a:headEnd/>
            <a:tailEnd/>
          </a:ln>
        </p:spPr>
      </p:pic>
      <p:sp>
        <p:nvSpPr>
          <p:cNvPr id="12292" name="Rectangle 3"/>
          <p:cNvSpPr>
            <a:spLocks noGrp="1" noChangeArrowheads="1"/>
          </p:cNvSpPr>
          <p:nvPr>
            <p:ph type="body" idx="1"/>
          </p:nvPr>
        </p:nvSpPr>
        <p:spPr>
          <a:xfrm>
            <a:off x="685800" y="2247900"/>
            <a:ext cx="8686800" cy="4611688"/>
          </a:xfrm>
        </p:spPr>
        <p:txBody>
          <a:bodyPr/>
          <a:lstStyle/>
          <a:p>
            <a:pPr eaLnBrk="1" hangingPunct="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Relations Pr</a:t>
            </a:r>
            <a:r>
              <a:rPr lang="en-GB" sz="3000" smtClean="0">
                <a:latin typeface="Times New Roman" pitchFamily="18" charset="0"/>
                <a:cs typeface="Times New Roman" pitchFamily="18" charset="0"/>
              </a:rPr>
              <a:t>éjudici</a:t>
            </a:r>
            <a:r>
              <a:rPr lang="en-GB" sz="3000" smtClean="0"/>
              <a:t>ables:</a:t>
            </a:r>
          </a:p>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Traiter les Rotaractiens comme des enfants</a:t>
            </a:r>
            <a:endParaRPr lang="en-GB" sz="3000" smtClean="0"/>
          </a:p>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Instruction/ Imposer plutôt que de conseiller</a:t>
            </a:r>
            <a:endParaRPr lang="en-GB" sz="3000" smtClean="0"/>
          </a:p>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S'attendre à l'aide / soutien de Rotaractiens, sans rien donner  en retour</a:t>
            </a:r>
            <a:endParaRPr lang="en-GB" sz="30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2057400" y="588963"/>
            <a:ext cx="7518400" cy="1263650"/>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Lst>
            </a:pPr>
            <a:r>
              <a:rPr lang="fr-FR" smtClean="0"/>
              <a:t>Les pièges à éviter</a:t>
            </a:r>
            <a:endParaRPr lang="en-GB" smtClean="0"/>
          </a:p>
        </p:txBody>
      </p:sp>
      <p:pic>
        <p:nvPicPr>
          <p:cNvPr id="13315" name="Picture 2"/>
          <p:cNvPicPr>
            <a:picLocks noChangeAspect="1" noChangeArrowheads="1"/>
          </p:cNvPicPr>
          <p:nvPr/>
        </p:nvPicPr>
        <p:blipFill>
          <a:blip r:embed="rId3" cstate="email"/>
          <a:srcRect/>
          <a:stretch>
            <a:fillRect/>
          </a:stretch>
        </p:blipFill>
        <p:spPr bwMode="auto">
          <a:xfrm>
            <a:off x="533400" y="457200"/>
            <a:ext cx="1524000" cy="1524000"/>
          </a:xfrm>
          <a:prstGeom prst="rect">
            <a:avLst/>
          </a:prstGeom>
          <a:noFill/>
          <a:ln w="9525">
            <a:noFill/>
            <a:round/>
            <a:headEnd/>
            <a:tailEnd/>
          </a:ln>
        </p:spPr>
      </p:pic>
      <p:sp>
        <p:nvSpPr>
          <p:cNvPr id="13316" name="Rectangle 3"/>
          <p:cNvSpPr>
            <a:spLocks noGrp="1" noChangeArrowheads="1"/>
          </p:cNvSpPr>
          <p:nvPr>
            <p:ph type="body" idx="1"/>
          </p:nvPr>
        </p:nvSpPr>
        <p:spPr>
          <a:xfrm>
            <a:off x="685800" y="2247900"/>
            <a:ext cx="8686800" cy="4611688"/>
          </a:xfrm>
        </p:spPr>
        <p:txBody>
          <a:bodyPr/>
          <a:lstStyle/>
          <a:p>
            <a:pPr marL="228600" indent="0" eaLnBrk="1" hangingPunct="1">
              <a:lnSpc>
                <a:spcPct val="93000"/>
              </a:lnSpc>
              <a:buClr>
                <a:srgbClr val="000000"/>
              </a:buClr>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latin typeface="Arial;Arial" pitchFamily="32" charset="0"/>
              </a:rPr>
              <a:t> “</a:t>
            </a:r>
            <a:r>
              <a:rPr lang="fr-FR" sz="2800" smtClean="0"/>
              <a:t>Un commentaire que nous entendons souvent des Rotariens: «Nous avons essayé Rotaract et il a échoué. Tous les membres se sont mari</a:t>
            </a:r>
            <a:r>
              <a:rPr lang="fr-FR" sz="2800" smtClean="0">
                <a:latin typeface="Times New Roman" pitchFamily="18" charset="0"/>
                <a:cs typeface="Times New Roman" pitchFamily="18" charset="0"/>
              </a:rPr>
              <a:t>és et ils ont laissé le Club</a:t>
            </a:r>
            <a:r>
              <a:rPr lang="fr-FR" sz="2800" smtClean="0"/>
              <a:t> ou ils ont eu d'autres emplois et ils ont laiss</a:t>
            </a:r>
            <a:r>
              <a:rPr lang="fr-FR" sz="2800" smtClean="0">
                <a:latin typeface="Times New Roman" pitchFamily="18" charset="0"/>
                <a:cs typeface="Times New Roman" pitchFamily="18" charset="0"/>
              </a:rPr>
              <a:t>é</a:t>
            </a:r>
            <a:r>
              <a:rPr lang="fr-FR" sz="2800" smtClean="0"/>
              <a:t>. "C'est le rôle du club Rotary parrain d’aider les Rotaractiens constamment à recruter de nouveaux membres. Sans le soutien constant et cohérent  du Rotary, le club Rotaract ne survivra pas longtemps</a:t>
            </a:r>
            <a:r>
              <a:rPr lang="en-GB" sz="3000" smtClean="0">
                <a:latin typeface="Arial;Arial" pitchFamily="32" charset="0"/>
              </a:rPr>
              <a:t>.” </a:t>
            </a:r>
            <a:br>
              <a:rPr lang="en-GB" sz="3000" smtClean="0">
                <a:latin typeface="Arial;Arial" pitchFamily="32" charset="0"/>
              </a:rPr>
            </a:br>
            <a:r>
              <a:rPr lang="en-GB" sz="3000" smtClean="0">
                <a:latin typeface="Arial;Arial" pitchFamily="32" charset="0"/>
              </a:rPr>
              <a:t/>
            </a:r>
            <a:br>
              <a:rPr lang="en-GB" sz="3000" smtClean="0">
                <a:latin typeface="Arial;Arial" pitchFamily="32" charset="0"/>
              </a:rPr>
            </a:br>
            <a:r>
              <a:rPr lang="en-GB" sz="3000" smtClean="0">
                <a:latin typeface="Arial;Arial" pitchFamily="32" charset="0"/>
              </a:rPr>
              <a:t>  </a:t>
            </a:r>
            <a:r>
              <a:rPr lang="en-GB" sz="2000" i="1" smtClean="0">
                <a:latin typeface="Arial;Arial" pitchFamily="32" charset="0"/>
              </a:rPr>
              <a:t>Source: RGBI Rotaract FAQ for Rotarians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719138" y="588963"/>
            <a:ext cx="8856662" cy="1263650"/>
          </a:xfrm>
        </p:spPr>
        <p:txBody>
          <a:bodyPr/>
          <a:lstStyle/>
          <a:p>
            <a:pPr algn="l" eaLnBrk="1" hangingPunct="1">
              <a:tabLst>
                <a:tab pos="723900" algn="l"/>
                <a:tab pos="1447800" algn="l"/>
                <a:tab pos="2171700" algn="l"/>
                <a:tab pos="2895600" algn="l"/>
                <a:tab pos="3619500" algn="l"/>
                <a:tab pos="4343400" algn="l"/>
                <a:tab pos="5067300" algn="l"/>
                <a:tab pos="5791200" algn="l"/>
                <a:tab pos="6515100" algn="l"/>
                <a:tab pos="7239000" algn="l"/>
              </a:tabLst>
            </a:pPr>
            <a:r>
              <a:rPr lang="en-GB" smtClean="0"/>
              <a:t>Rotaract en Action</a:t>
            </a:r>
          </a:p>
        </p:txBody>
      </p:sp>
      <p:pic>
        <p:nvPicPr>
          <p:cNvPr id="14339" name="Picture 2"/>
          <p:cNvPicPr>
            <a:picLocks noChangeAspect="1" noChangeArrowheads="1"/>
          </p:cNvPicPr>
          <p:nvPr/>
        </p:nvPicPr>
        <p:blipFill>
          <a:blip r:embed="rId3" cstate="email"/>
          <a:srcRect/>
          <a:stretch>
            <a:fillRect/>
          </a:stretch>
        </p:blipFill>
        <p:spPr bwMode="auto">
          <a:xfrm>
            <a:off x="8280400" y="539750"/>
            <a:ext cx="1322388" cy="1322388"/>
          </a:xfrm>
          <a:prstGeom prst="rect">
            <a:avLst/>
          </a:prstGeom>
          <a:noFill/>
          <a:ln w="9525">
            <a:noFill/>
            <a:round/>
            <a:headEnd/>
            <a:tailEnd/>
          </a:ln>
        </p:spPr>
      </p:pic>
      <p:sp>
        <p:nvSpPr>
          <p:cNvPr id="14340" name="Rectangle 3"/>
          <p:cNvSpPr>
            <a:spLocks noGrp="1" noChangeArrowheads="1"/>
          </p:cNvSpPr>
          <p:nvPr>
            <p:ph type="body" idx="1"/>
          </p:nvPr>
        </p:nvSpPr>
        <p:spPr>
          <a:xfrm>
            <a:off x="425450" y="1849438"/>
            <a:ext cx="8686800" cy="3802062"/>
          </a:xfrm>
        </p:spPr>
        <p:txBody>
          <a:bodyPr/>
          <a:lstStyle/>
          <a:p>
            <a:pPr marL="228600" indent="0" eaLnBrk="1" hangingPunct="1">
              <a:lnSpc>
                <a:spcPct val="93000"/>
              </a:lnSpc>
              <a:buClr>
                <a:srgbClr val="000000"/>
              </a:buClr>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b="1" smtClean="0"/>
              <a:t>Programme de recyclage durable </a:t>
            </a:r>
            <a:r>
              <a:rPr lang="fr-FR" sz="2800" smtClean="0"/>
              <a:t>Rotaract Club de Northern Caribbean University</a:t>
            </a:r>
          </a:p>
          <a:p>
            <a:pPr marL="228600" indent="0" eaLnBrk="1" hangingPunct="1">
              <a:lnSpc>
                <a:spcPct val="93000"/>
              </a:lnSpc>
              <a:buClr>
                <a:srgbClr val="000000"/>
              </a:buClr>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latin typeface="Arial;Arial" pitchFamily="32" charset="0"/>
              </a:rPr>
              <a:t> </a:t>
            </a:r>
            <a:r>
              <a:rPr lang="fr-FR" sz="2800" smtClean="0"/>
              <a:t>Promouvoir le recyclage des matières plastiques</a:t>
            </a:r>
            <a:endParaRPr lang="en-GB" sz="3000" smtClean="0">
              <a:latin typeface="Arial;Arial" pitchFamily="32" charset="0"/>
            </a:endParaRPr>
          </a:p>
          <a:p>
            <a:pPr marL="228600" indent="0" eaLnBrk="1" hangingPunct="1">
              <a:lnSpc>
                <a:spcPct val="93000"/>
              </a:lnSpc>
              <a:buClr>
                <a:srgbClr val="000000"/>
              </a:buClr>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Engager la communauté </a:t>
            </a:r>
            <a:r>
              <a:rPr lang="fr-FR" sz="2800" smtClean="0">
                <a:latin typeface="Times New Roman" pitchFamily="18" charset="0"/>
                <a:cs typeface="Times New Roman" pitchFamily="18" charset="0"/>
              </a:rPr>
              <a:t>à l’intérieur</a:t>
            </a:r>
            <a:r>
              <a:rPr lang="fr-FR" sz="2800" smtClean="0"/>
              <a:t> et hors du campus</a:t>
            </a:r>
            <a:endParaRPr lang="en-GB" sz="3000" smtClean="0">
              <a:latin typeface="Arial;Arial" pitchFamily="32" charset="0"/>
            </a:endParaRPr>
          </a:p>
          <a:p>
            <a:pPr marL="228600" indent="0" eaLnBrk="1" hangingPunct="1">
              <a:lnSpc>
                <a:spcPct val="93000"/>
              </a:lnSpc>
              <a:buClr>
                <a:srgbClr val="000000"/>
              </a:buClr>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Partenariat avec les agences nationales</a:t>
            </a:r>
          </a:p>
          <a:p>
            <a:pPr marL="228600" indent="0" eaLnBrk="1" hangingPunct="1">
              <a:lnSpc>
                <a:spcPct val="93000"/>
              </a:lnSpc>
              <a:buClr>
                <a:srgbClr val="000000"/>
              </a:buClr>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latin typeface="Arial;Arial" pitchFamily="32" charset="0"/>
              </a:rPr>
              <a:t>Promouvoir le Rotaract</a:t>
            </a:r>
            <a:br>
              <a:rPr lang="en-GB" sz="3000" smtClean="0">
                <a:latin typeface="Arial;Arial" pitchFamily="32" charset="0"/>
              </a:rPr>
            </a:br>
            <a:endParaRPr lang="en-GB" sz="3000" smtClean="0">
              <a:latin typeface="Arial;Arial" pitchFamily="32" charset="0"/>
            </a:endParaRPr>
          </a:p>
        </p:txBody>
      </p:sp>
      <p:pic>
        <p:nvPicPr>
          <p:cNvPr id="14341" name="Picture 6"/>
          <p:cNvPicPr>
            <a:picLocks noChangeAspect="1" noChangeArrowheads="1"/>
          </p:cNvPicPr>
          <p:nvPr/>
        </p:nvPicPr>
        <p:blipFill>
          <a:blip r:embed="rId4" cstate="email"/>
          <a:srcRect/>
          <a:stretch>
            <a:fillRect/>
          </a:stretch>
        </p:blipFill>
        <p:spPr bwMode="auto">
          <a:xfrm>
            <a:off x="6183313" y="4832350"/>
            <a:ext cx="3429000" cy="2233613"/>
          </a:xfrm>
          <a:prstGeom prst="rect">
            <a:avLst/>
          </a:prstGeom>
          <a:noFill/>
          <a:ln w="25400" algn="ctr">
            <a:solidFill>
              <a:srgbClr val="000099"/>
            </a:solid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057400" y="588963"/>
            <a:ext cx="7518400" cy="1263650"/>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Lst>
            </a:pPr>
            <a:r>
              <a:rPr lang="en-GB" smtClean="0"/>
              <a:t>Rotaract en Action</a:t>
            </a:r>
          </a:p>
        </p:txBody>
      </p:sp>
      <p:pic>
        <p:nvPicPr>
          <p:cNvPr id="15363" name="Picture 2"/>
          <p:cNvPicPr>
            <a:picLocks noChangeAspect="1" noChangeArrowheads="1"/>
          </p:cNvPicPr>
          <p:nvPr/>
        </p:nvPicPr>
        <p:blipFill>
          <a:blip r:embed="rId3" cstate="email"/>
          <a:srcRect/>
          <a:stretch>
            <a:fillRect/>
          </a:stretch>
        </p:blipFill>
        <p:spPr bwMode="auto">
          <a:xfrm>
            <a:off x="533400" y="457200"/>
            <a:ext cx="1524000" cy="1524000"/>
          </a:xfrm>
          <a:prstGeom prst="rect">
            <a:avLst/>
          </a:prstGeom>
          <a:noFill/>
          <a:ln w="9525">
            <a:noFill/>
            <a:round/>
            <a:headEnd/>
            <a:tailEnd/>
          </a:ln>
        </p:spPr>
      </p:pic>
      <p:sp>
        <p:nvSpPr>
          <p:cNvPr id="15364" name="Rectangle 3"/>
          <p:cNvSpPr>
            <a:spLocks noGrp="1" noChangeArrowheads="1"/>
          </p:cNvSpPr>
          <p:nvPr>
            <p:ph type="body" idx="1"/>
          </p:nvPr>
        </p:nvSpPr>
        <p:spPr>
          <a:xfrm>
            <a:off x="685800" y="2201863"/>
            <a:ext cx="8686800" cy="5605462"/>
          </a:xfrm>
        </p:spPr>
        <p:txBody>
          <a:bodyPr/>
          <a:lstStyle/>
          <a:p>
            <a:pPr marL="228600" indent="0" eaLnBrk="1" hangingPunct="1">
              <a:lnSpc>
                <a:spcPct val="93000"/>
              </a:lnSpc>
              <a:buClr>
                <a:srgbClr val="000000"/>
              </a:buClr>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latin typeface="Arial;Arial" pitchFamily="32" charset="0"/>
              </a:rPr>
              <a:t/>
            </a:r>
            <a:br>
              <a:rPr lang="en-GB" sz="3000" smtClean="0">
                <a:latin typeface="Arial;Arial" pitchFamily="32" charset="0"/>
              </a:rPr>
            </a:br>
            <a:endParaRPr lang="en-GB" sz="3000" smtClean="0">
              <a:latin typeface="Arial;Arial" pitchFamily="32" charset="0"/>
            </a:endParaRPr>
          </a:p>
        </p:txBody>
      </p:sp>
      <p:sp>
        <p:nvSpPr>
          <p:cNvPr id="15365" name="TextBox 6"/>
          <p:cNvSpPr txBox="1">
            <a:spLocks noChangeArrowheads="1"/>
          </p:cNvSpPr>
          <p:nvPr/>
        </p:nvSpPr>
        <p:spPr bwMode="auto">
          <a:xfrm>
            <a:off x="539750" y="2095500"/>
            <a:ext cx="7715250" cy="4872038"/>
          </a:xfrm>
          <a:prstGeom prst="rect">
            <a:avLst/>
          </a:prstGeom>
          <a:noFill/>
          <a:ln w="9525">
            <a:noFill/>
            <a:miter lim="800000"/>
            <a:headEnd/>
            <a:tailEnd/>
          </a:ln>
        </p:spPr>
        <p:txBody>
          <a:bodyPr>
            <a:spAutoFit/>
          </a:bodyPr>
          <a:lstStyle/>
          <a:p>
            <a:r>
              <a:rPr lang="fr-FR" sz="2400" b="1">
                <a:solidFill>
                  <a:schemeClr val="bg1"/>
                </a:solidFill>
              </a:rPr>
              <a:t>Nettoyage de Parc</a:t>
            </a:r>
          </a:p>
          <a:p>
            <a:endParaRPr lang="fr-FR" sz="2400" b="1">
              <a:solidFill>
                <a:schemeClr val="bg1"/>
              </a:solidFill>
            </a:endParaRPr>
          </a:p>
          <a:p>
            <a:r>
              <a:rPr lang="fr-FR" sz="2400">
                <a:solidFill>
                  <a:schemeClr val="bg1"/>
                </a:solidFill>
              </a:rPr>
              <a:t>Rotaract Blue Cayman Islands/ Rotary Central</a:t>
            </a:r>
          </a:p>
          <a:p>
            <a:endParaRPr lang="fr-FR"/>
          </a:p>
          <a:p>
            <a:pPr>
              <a:buFont typeface="Wingdings" pitchFamily="2" charset="2"/>
              <a:buChar char="ü"/>
            </a:pPr>
            <a:r>
              <a:rPr lang="fr-FR" sz="2400" b="1">
                <a:solidFill>
                  <a:schemeClr val="bg1"/>
                </a:solidFill>
              </a:rPr>
              <a:t>Promouvoir la sensibilisation Environnementale</a:t>
            </a:r>
          </a:p>
          <a:p>
            <a:pPr>
              <a:buFont typeface="Wingdings" pitchFamily="2" charset="2"/>
              <a:buChar char="ü"/>
            </a:pPr>
            <a:endParaRPr lang="fr-FR" sz="2400" b="1">
              <a:solidFill>
                <a:schemeClr val="bg1"/>
              </a:solidFill>
            </a:endParaRPr>
          </a:p>
          <a:p>
            <a:pPr>
              <a:buFont typeface="Wingdings" pitchFamily="2" charset="2"/>
              <a:buChar char="ü"/>
            </a:pPr>
            <a:r>
              <a:rPr lang="fr-FR" sz="2800" b="1">
                <a:solidFill>
                  <a:schemeClr val="bg1"/>
                </a:solidFill>
              </a:rPr>
              <a:t>R</a:t>
            </a:r>
            <a:r>
              <a:rPr lang="fr-FR" sz="2800" b="1">
                <a:solidFill>
                  <a:schemeClr val="bg1"/>
                </a:solidFill>
                <a:latin typeface="Times New Roman" pitchFamily="18" charset="0"/>
                <a:cs typeface="Times New Roman" pitchFamily="18" charset="0"/>
              </a:rPr>
              <a:t>épondre aux besoins de la communauté</a:t>
            </a:r>
            <a:endParaRPr lang="fr-FR" sz="2800" b="1">
              <a:solidFill>
                <a:schemeClr val="bg1"/>
              </a:solidFill>
            </a:endParaRPr>
          </a:p>
          <a:p>
            <a:pPr>
              <a:buFont typeface="Wingdings" pitchFamily="2" charset="2"/>
              <a:buChar char="ü"/>
            </a:pPr>
            <a:endParaRPr lang="fr-FR" sz="2400" b="1">
              <a:solidFill>
                <a:schemeClr val="bg1"/>
              </a:solidFill>
            </a:endParaRPr>
          </a:p>
          <a:p>
            <a:pPr>
              <a:buFont typeface="Wingdings" pitchFamily="2" charset="2"/>
              <a:buChar char="ü"/>
            </a:pPr>
            <a:r>
              <a:rPr lang="fr-FR" sz="2400" b="1">
                <a:solidFill>
                  <a:schemeClr val="bg1"/>
                </a:solidFill>
              </a:rPr>
              <a:t>Partenariat avec le Rotary Club parrain</a:t>
            </a:r>
          </a:p>
          <a:p>
            <a:endParaRPr lang="fr-FR" sz="2400" b="1">
              <a:solidFill>
                <a:schemeClr val="bg1"/>
              </a:solidFill>
            </a:endParaRPr>
          </a:p>
          <a:p>
            <a:endParaRPr lang="fr-FR" sz="2400" b="1">
              <a:solidFill>
                <a:schemeClr val="bg1"/>
              </a:solidFill>
            </a:endParaRPr>
          </a:p>
          <a:p>
            <a:endParaRPr lang="fr-FR"/>
          </a:p>
          <a:p>
            <a:endParaRPr lang="fr-FR"/>
          </a:p>
          <a:p>
            <a:endParaRPr lang="fr-FR"/>
          </a:p>
          <a:p>
            <a:endParaRPr lang="fr-FR"/>
          </a:p>
        </p:txBody>
      </p:sp>
      <p:pic>
        <p:nvPicPr>
          <p:cNvPr id="15366" name="Picture 8"/>
          <p:cNvPicPr>
            <a:picLocks noChangeAspect="1" noChangeArrowheads="1"/>
          </p:cNvPicPr>
          <p:nvPr/>
        </p:nvPicPr>
        <p:blipFill>
          <a:blip r:embed="rId4" cstate="email"/>
          <a:srcRect/>
          <a:stretch>
            <a:fillRect/>
          </a:stretch>
        </p:blipFill>
        <p:spPr bwMode="auto">
          <a:xfrm>
            <a:off x="5969000" y="4889500"/>
            <a:ext cx="3519488" cy="2247900"/>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2057400" y="588963"/>
            <a:ext cx="7518400" cy="1263650"/>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Lst>
            </a:pPr>
            <a:r>
              <a:rPr lang="en-GB" smtClean="0"/>
              <a:t>Rotaract en Action</a:t>
            </a:r>
          </a:p>
        </p:txBody>
      </p:sp>
      <p:pic>
        <p:nvPicPr>
          <p:cNvPr id="16387" name="Picture 2"/>
          <p:cNvPicPr>
            <a:picLocks noChangeAspect="1" noChangeArrowheads="1"/>
          </p:cNvPicPr>
          <p:nvPr/>
        </p:nvPicPr>
        <p:blipFill>
          <a:blip r:embed="rId3" cstate="email"/>
          <a:srcRect/>
          <a:stretch>
            <a:fillRect/>
          </a:stretch>
        </p:blipFill>
        <p:spPr bwMode="auto">
          <a:xfrm>
            <a:off x="533400" y="457200"/>
            <a:ext cx="1322388" cy="1322388"/>
          </a:xfrm>
          <a:prstGeom prst="rect">
            <a:avLst/>
          </a:prstGeom>
          <a:noFill/>
          <a:ln w="9525">
            <a:noFill/>
            <a:round/>
            <a:headEnd/>
            <a:tailEnd/>
          </a:ln>
        </p:spPr>
      </p:pic>
      <p:sp>
        <p:nvSpPr>
          <p:cNvPr id="16388" name="Rectangle 3"/>
          <p:cNvSpPr>
            <a:spLocks noGrp="1" noChangeArrowheads="1"/>
          </p:cNvSpPr>
          <p:nvPr>
            <p:ph type="body" idx="1"/>
          </p:nvPr>
        </p:nvSpPr>
        <p:spPr>
          <a:xfrm>
            <a:off x="685800" y="2219325"/>
            <a:ext cx="8686800" cy="5783263"/>
          </a:xfrm>
        </p:spPr>
        <p:txBody>
          <a:bodyPr/>
          <a:lstStyle/>
          <a:p>
            <a:pPr marL="228600" indent="0" eaLnBrk="1" hangingPunct="1">
              <a:lnSpc>
                <a:spcPct val="93000"/>
              </a:lnSpc>
              <a:buClr>
                <a:srgbClr val="000000"/>
              </a:buClr>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latin typeface="Arial;Arial" pitchFamily="32" charset="0"/>
              </a:rPr>
              <a:t/>
            </a:r>
            <a:br>
              <a:rPr lang="en-GB" sz="3000" smtClean="0">
                <a:latin typeface="Arial;Arial" pitchFamily="32" charset="0"/>
              </a:rPr>
            </a:br>
            <a:endParaRPr lang="en-GB" sz="3000" smtClean="0">
              <a:latin typeface="Arial;Arial" pitchFamily="32" charset="0"/>
            </a:endParaRPr>
          </a:p>
        </p:txBody>
      </p:sp>
      <p:pic>
        <p:nvPicPr>
          <p:cNvPr id="16389" name="Picture 7" descr="Finalists"/>
          <p:cNvPicPr>
            <a:picLocks noChangeAspect="1" noChangeArrowheads="1"/>
          </p:cNvPicPr>
          <p:nvPr/>
        </p:nvPicPr>
        <p:blipFill>
          <a:blip r:embed="rId4" cstate="email"/>
          <a:srcRect/>
          <a:stretch>
            <a:fillRect/>
          </a:stretch>
        </p:blipFill>
        <p:spPr bwMode="auto">
          <a:xfrm>
            <a:off x="6111875" y="4422775"/>
            <a:ext cx="3476625" cy="2606675"/>
          </a:xfrm>
          <a:prstGeom prst="rect">
            <a:avLst/>
          </a:prstGeom>
          <a:noFill/>
          <a:ln w="9525">
            <a:noFill/>
            <a:miter lim="800000"/>
            <a:headEnd/>
            <a:tailEnd/>
          </a:ln>
        </p:spPr>
      </p:pic>
      <p:sp>
        <p:nvSpPr>
          <p:cNvPr id="16390" name="TextBox 6"/>
          <p:cNvSpPr txBox="1">
            <a:spLocks noChangeArrowheads="1"/>
          </p:cNvSpPr>
          <p:nvPr/>
        </p:nvSpPr>
        <p:spPr bwMode="auto">
          <a:xfrm>
            <a:off x="468313" y="1779588"/>
            <a:ext cx="8894762" cy="7648575"/>
          </a:xfrm>
          <a:prstGeom prst="rect">
            <a:avLst/>
          </a:prstGeom>
          <a:noFill/>
          <a:ln w="9525">
            <a:noFill/>
            <a:miter lim="800000"/>
            <a:headEnd/>
            <a:tailEnd/>
          </a:ln>
        </p:spPr>
        <p:txBody>
          <a:bodyPr wrap="none">
            <a:spAutoFit/>
          </a:bodyPr>
          <a:lstStyle/>
          <a:p>
            <a:r>
              <a:rPr lang="en-029" sz="2400" b="1">
                <a:solidFill>
                  <a:schemeClr val="bg1"/>
                </a:solidFill>
              </a:rPr>
              <a:t>CONCOURS ANNUEL INTER-ACCUEIL D’ORTHOGRAPHE</a:t>
            </a:r>
          </a:p>
          <a:p>
            <a:r>
              <a:rPr lang="en-029" sz="2400">
                <a:solidFill>
                  <a:schemeClr val="bg1"/>
                </a:solidFill>
              </a:rPr>
              <a:t>Rotaract Club of Kingston Jamaica</a:t>
            </a:r>
          </a:p>
          <a:p>
            <a:endParaRPr lang="en-029" sz="2400">
              <a:solidFill>
                <a:schemeClr val="bg1"/>
              </a:solidFill>
            </a:endParaRPr>
          </a:p>
          <a:p>
            <a:pPr>
              <a:buFont typeface="Wingdings" pitchFamily="2" charset="2"/>
              <a:buChar char="ü"/>
            </a:pPr>
            <a:r>
              <a:rPr lang="en-029" sz="2400" b="1">
                <a:solidFill>
                  <a:schemeClr val="bg1"/>
                </a:solidFill>
              </a:rPr>
              <a:t>Promouvoir  l’alphab</a:t>
            </a:r>
            <a:r>
              <a:rPr lang="en-029" sz="2400" b="1">
                <a:solidFill>
                  <a:schemeClr val="bg1"/>
                </a:solidFill>
                <a:latin typeface="Times New Roman" pitchFamily="18" charset="0"/>
                <a:cs typeface="Times New Roman" pitchFamily="18" charset="0"/>
              </a:rPr>
              <a:t>é</a:t>
            </a:r>
            <a:r>
              <a:rPr lang="en-029" sz="2400" b="1">
                <a:solidFill>
                  <a:schemeClr val="bg1"/>
                </a:solidFill>
              </a:rPr>
              <a:t>tisation</a:t>
            </a:r>
          </a:p>
          <a:p>
            <a:pPr>
              <a:buFont typeface="Wingdings" pitchFamily="2" charset="2"/>
              <a:buChar char="ü"/>
            </a:pPr>
            <a:endParaRPr lang="en-029" sz="2400" b="1">
              <a:solidFill>
                <a:schemeClr val="bg1"/>
              </a:solidFill>
            </a:endParaRPr>
          </a:p>
          <a:p>
            <a:pPr>
              <a:buFont typeface="Wingdings" pitchFamily="2" charset="2"/>
              <a:buChar char="ü"/>
            </a:pPr>
            <a:r>
              <a:rPr lang="en-029" sz="2400" b="1">
                <a:solidFill>
                  <a:schemeClr val="bg1"/>
                </a:solidFill>
              </a:rPr>
              <a:t>Exciter les enfants concernant l’apprentissage et la lecture</a:t>
            </a:r>
          </a:p>
          <a:p>
            <a:pPr>
              <a:buFont typeface="Wingdings" pitchFamily="2" charset="2"/>
              <a:buChar char="ü"/>
            </a:pPr>
            <a:endParaRPr lang="en-029" sz="2400" b="1">
              <a:solidFill>
                <a:schemeClr val="bg1"/>
              </a:solidFill>
            </a:endParaRPr>
          </a:p>
          <a:p>
            <a:pPr>
              <a:buFont typeface="Wingdings" pitchFamily="2" charset="2"/>
              <a:buChar char="ü"/>
            </a:pPr>
            <a:r>
              <a:rPr lang="en-029" sz="2400" b="1">
                <a:solidFill>
                  <a:schemeClr val="bg1"/>
                </a:solidFill>
              </a:rPr>
              <a:t>8</a:t>
            </a:r>
            <a:r>
              <a:rPr lang="en-029" sz="2400" b="1" baseline="30000">
                <a:solidFill>
                  <a:schemeClr val="bg1"/>
                </a:solidFill>
              </a:rPr>
              <a:t>e</a:t>
            </a:r>
            <a:r>
              <a:rPr lang="en-029" sz="2400" b="1">
                <a:solidFill>
                  <a:schemeClr val="bg1"/>
                </a:solidFill>
              </a:rPr>
              <a:t> Ev</a:t>
            </a:r>
            <a:r>
              <a:rPr lang="en-029" sz="2400" b="1">
                <a:solidFill>
                  <a:schemeClr val="bg1"/>
                </a:solidFill>
                <a:latin typeface="Times New Roman" pitchFamily="18" charset="0"/>
                <a:cs typeface="Times New Roman" pitchFamily="18" charset="0"/>
              </a:rPr>
              <a:t>é</a:t>
            </a:r>
            <a:r>
              <a:rPr lang="en-029" sz="2400" b="1">
                <a:solidFill>
                  <a:schemeClr val="bg1"/>
                </a:solidFill>
              </a:rPr>
              <a:t>nement Annuel d’apprentissage de lecture (2010)</a:t>
            </a:r>
          </a:p>
          <a:p>
            <a:pPr>
              <a:buFont typeface="Wingdings" pitchFamily="2" charset="2"/>
              <a:buChar char="ü"/>
            </a:pPr>
            <a:endParaRPr lang="en-029" sz="2400" b="1">
              <a:solidFill>
                <a:schemeClr val="bg1"/>
              </a:solidFill>
            </a:endParaRPr>
          </a:p>
          <a:p>
            <a:pPr>
              <a:buFont typeface="Wingdings" pitchFamily="2" charset="2"/>
              <a:buChar char="ü"/>
            </a:pPr>
            <a:r>
              <a:rPr lang="en-029" sz="2400" b="1">
                <a:solidFill>
                  <a:schemeClr val="bg1"/>
                </a:solidFill>
              </a:rPr>
              <a:t>Plus de 100 enfants venant des orphelinats et des </a:t>
            </a:r>
          </a:p>
          <a:p>
            <a:r>
              <a:rPr lang="en-029" sz="2400" b="1">
                <a:solidFill>
                  <a:schemeClr val="bg1"/>
                </a:solidFill>
              </a:rPr>
              <a:t> lieux de la s</a:t>
            </a:r>
            <a:r>
              <a:rPr lang="en-029" sz="2400" b="1">
                <a:solidFill>
                  <a:schemeClr val="bg1"/>
                </a:solidFill>
                <a:latin typeface="Times New Roman" pitchFamily="18" charset="0"/>
                <a:cs typeface="Times New Roman" pitchFamily="18" charset="0"/>
              </a:rPr>
              <a:t>écurité</a:t>
            </a:r>
            <a:r>
              <a:rPr lang="en-029" sz="2400" b="1">
                <a:solidFill>
                  <a:schemeClr val="bg1"/>
                </a:solidFill>
              </a:rPr>
              <a:t> </a:t>
            </a:r>
          </a:p>
          <a:p>
            <a:pPr>
              <a:buFont typeface="Wingdings" pitchFamily="2" charset="2"/>
              <a:buChar char="ü"/>
            </a:pPr>
            <a:endParaRPr lang="en-029" sz="2400" b="1">
              <a:solidFill>
                <a:schemeClr val="bg1"/>
              </a:solidFill>
            </a:endParaRPr>
          </a:p>
          <a:p>
            <a:pPr>
              <a:buFont typeface="Wingdings" pitchFamily="2" charset="2"/>
              <a:buChar char="ü"/>
            </a:pPr>
            <a:r>
              <a:rPr lang="en-029" sz="2400" b="1">
                <a:solidFill>
                  <a:schemeClr val="bg1"/>
                </a:solidFill>
              </a:rPr>
              <a:t>Entreprises Jamaïcaines partenaires de</a:t>
            </a:r>
          </a:p>
          <a:p>
            <a:r>
              <a:rPr lang="en-029" sz="2400" b="1">
                <a:solidFill>
                  <a:schemeClr val="bg1"/>
                </a:solidFill>
              </a:rPr>
              <a:t> financement.</a:t>
            </a:r>
          </a:p>
          <a:p>
            <a:endParaRPr lang="en-029" sz="2400" b="1">
              <a:solidFill>
                <a:schemeClr val="bg1"/>
              </a:solidFill>
            </a:endParaRPr>
          </a:p>
          <a:p>
            <a:endParaRPr lang="en-029" sz="2400" b="1">
              <a:solidFill>
                <a:schemeClr val="bg1"/>
              </a:solidFill>
            </a:endParaRPr>
          </a:p>
          <a:p>
            <a:endParaRPr lang="en-029" sz="2400" b="1">
              <a:solidFill>
                <a:schemeClr val="bg1"/>
              </a:solidFill>
            </a:endParaRPr>
          </a:p>
          <a:p>
            <a:endParaRPr lang="en-029" sz="2400">
              <a:solidFill>
                <a:schemeClr val="bg1"/>
              </a:solidFill>
            </a:endParaRPr>
          </a:p>
          <a:p>
            <a:endParaRPr lang="en-029" sz="2400">
              <a:solidFill>
                <a:schemeClr val="bg1"/>
              </a:solidFill>
            </a:endParaRPr>
          </a:p>
          <a:p>
            <a:endParaRPr lang="en-029" sz="2400">
              <a:solidFill>
                <a:schemeClr val="bg1"/>
              </a:solidFill>
            </a:endParaRPr>
          </a:p>
          <a:p>
            <a:endParaRPr lang="en-029" sz="2400">
              <a:solidFill>
                <a:schemeClr val="bg1"/>
              </a:solidFill>
            </a:endParaRPr>
          </a:p>
          <a:p>
            <a:endParaRPr lang="en-029" sz="2400">
              <a:solidFill>
                <a:schemeClr val="bg1"/>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2057400" y="588963"/>
            <a:ext cx="7518400" cy="1263650"/>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Lst>
            </a:pPr>
            <a:r>
              <a:rPr lang="en-GB" smtClean="0"/>
              <a:t>Rotaract en Action</a:t>
            </a:r>
          </a:p>
        </p:txBody>
      </p:sp>
      <p:pic>
        <p:nvPicPr>
          <p:cNvPr id="17411" name="Picture 2"/>
          <p:cNvPicPr>
            <a:picLocks noChangeAspect="1" noChangeArrowheads="1"/>
          </p:cNvPicPr>
          <p:nvPr/>
        </p:nvPicPr>
        <p:blipFill>
          <a:blip r:embed="rId3" cstate="email"/>
          <a:srcRect/>
          <a:stretch>
            <a:fillRect/>
          </a:stretch>
        </p:blipFill>
        <p:spPr bwMode="auto">
          <a:xfrm>
            <a:off x="533400" y="457200"/>
            <a:ext cx="1524000" cy="1524000"/>
          </a:xfrm>
          <a:prstGeom prst="rect">
            <a:avLst/>
          </a:prstGeom>
          <a:noFill/>
          <a:ln w="9525">
            <a:noFill/>
            <a:round/>
            <a:headEnd/>
            <a:tailEnd/>
          </a:ln>
        </p:spPr>
      </p:pic>
      <p:sp>
        <p:nvSpPr>
          <p:cNvPr id="17412" name="Rectangle 3"/>
          <p:cNvSpPr>
            <a:spLocks noGrp="1" noChangeArrowheads="1"/>
          </p:cNvSpPr>
          <p:nvPr>
            <p:ph type="body" idx="1"/>
          </p:nvPr>
        </p:nvSpPr>
        <p:spPr>
          <a:xfrm>
            <a:off x="685800" y="2201863"/>
            <a:ext cx="8686800" cy="5605462"/>
          </a:xfrm>
        </p:spPr>
        <p:txBody>
          <a:bodyPr/>
          <a:lstStyle/>
          <a:p>
            <a:pPr marL="228600" indent="0" eaLnBrk="1" hangingPunct="1">
              <a:lnSpc>
                <a:spcPct val="93000"/>
              </a:lnSpc>
              <a:buClr>
                <a:srgbClr val="000000"/>
              </a:buClr>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latin typeface="Arial;Arial" pitchFamily="32" charset="0"/>
              </a:rPr>
              <a:t/>
            </a:r>
            <a:br>
              <a:rPr lang="en-GB" sz="3000" smtClean="0">
                <a:latin typeface="Arial;Arial" pitchFamily="32" charset="0"/>
              </a:rPr>
            </a:br>
            <a:endParaRPr lang="en-GB" sz="3000" smtClean="0">
              <a:latin typeface="Arial;Arial" pitchFamily="32" charset="0"/>
            </a:endParaRPr>
          </a:p>
        </p:txBody>
      </p:sp>
      <p:sp>
        <p:nvSpPr>
          <p:cNvPr id="20485" name="TextBox 6"/>
          <p:cNvSpPr txBox="1">
            <a:spLocks noChangeArrowheads="1"/>
          </p:cNvSpPr>
          <p:nvPr/>
        </p:nvSpPr>
        <p:spPr bwMode="auto">
          <a:xfrm>
            <a:off x="539750" y="2320925"/>
            <a:ext cx="8929688" cy="7562850"/>
          </a:xfrm>
          <a:prstGeom prst="rect">
            <a:avLst/>
          </a:prstGeom>
          <a:noFill/>
          <a:ln w="9525">
            <a:noFill/>
            <a:miter lim="800000"/>
            <a:headEnd/>
            <a:tailEnd/>
          </a:ln>
        </p:spPr>
        <p:txBody>
          <a:bodyPr>
            <a:spAutoFit/>
          </a:bodyPr>
          <a:lstStyle/>
          <a:p>
            <a:pPr>
              <a:defRPr/>
            </a:pPr>
            <a:r>
              <a:rPr lang="en-029" sz="2400" b="1" dirty="0">
                <a:solidFill>
                  <a:schemeClr val="bg1"/>
                </a:solidFill>
              </a:rPr>
              <a:t>“</a:t>
            </a:r>
            <a:r>
              <a:rPr lang="en-029" sz="2400" b="1" dirty="0" err="1">
                <a:solidFill>
                  <a:schemeClr val="bg1"/>
                </a:solidFill>
              </a:rPr>
              <a:t>Secoué</a:t>
            </a:r>
            <a:r>
              <a:rPr lang="en-029" sz="2400" b="1" dirty="0">
                <a:solidFill>
                  <a:schemeClr val="bg1"/>
                </a:solidFill>
              </a:rPr>
              <a:t> Pas </a:t>
            </a:r>
            <a:r>
              <a:rPr lang="en-029" sz="2400" b="1" dirty="0" err="1">
                <a:solidFill>
                  <a:schemeClr val="bg1"/>
                </a:solidFill>
              </a:rPr>
              <a:t>Remué</a:t>
            </a:r>
            <a:r>
              <a:rPr lang="en-029" sz="2400" b="1" dirty="0">
                <a:solidFill>
                  <a:schemeClr val="bg1"/>
                </a:solidFill>
              </a:rPr>
              <a:t>”</a:t>
            </a:r>
          </a:p>
          <a:p>
            <a:pPr>
              <a:defRPr/>
            </a:pPr>
            <a:r>
              <a:rPr lang="en-029" sz="2400" dirty="0">
                <a:solidFill>
                  <a:schemeClr val="bg1"/>
                </a:solidFill>
              </a:rPr>
              <a:t>Rotaract Club de East Nassau/ Rotary Club de East Nassau</a:t>
            </a:r>
          </a:p>
          <a:p>
            <a:pPr>
              <a:defRPr/>
            </a:pPr>
            <a:endParaRPr lang="en-029" sz="2400" b="1" dirty="0">
              <a:solidFill>
                <a:schemeClr val="bg1"/>
              </a:solidFill>
            </a:endParaRPr>
          </a:p>
          <a:p>
            <a:pPr>
              <a:defRPr/>
            </a:pPr>
            <a:r>
              <a:rPr lang="fr-FR" sz="2400" b="1" dirty="0">
                <a:solidFill>
                  <a:schemeClr val="accent3"/>
                </a:solidFill>
              </a:rPr>
              <a:t>Levée de fonds commun</a:t>
            </a:r>
          </a:p>
          <a:p>
            <a:pPr>
              <a:defRPr/>
            </a:pPr>
            <a:endParaRPr lang="en-029" sz="2400" b="1" dirty="0">
              <a:solidFill>
                <a:schemeClr val="accent3"/>
              </a:solidFill>
            </a:endParaRPr>
          </a:p>
          <a:p>
            <a:pPr>
              <a:defRPr/>
            </a:pPr>
            <a:r>
              <a:rPr lang="fr-FR" sz="2400" dirty="0"/>
              <a:t/>
            </a:r>
            <a:br>
              <a:rPr lang="fr-FR" sz="2400" dirty="0"/>
            </a:br>
            <a:r>
              <a:rPr lang="fr-FR" sz="2400" b="1" dirty="0">
                <a:solidFill>
                  <a:schemeClr val="accent3"/>
                </a:solidFill>
              </a:rPr>
              <a:t>Efforts entièrement coordonnée par les Rotaractiens et Rotariens</a:t>
            </a:r>
            <a:endParaRPr lang="en-029" sz="2400" b="1" dirty="0">
              <a:solidFill>
                <a:schemeClr val="accent3"/>
              </a:solidFill>
            </a:endParaRPr>
          </a:p>
          <a:p>
            <a:pPr>
              <a:defRPr/>
            </a:pPr>
            <a:endParaRPr lang="en-029" sz="2400" b="1" dirty="0">
              <a:solidFill>
                <a:schemeClr val="bg1"/>
              </a:solidFill>
            </a:endParaRPr>
          </a:p>
          <a:p>
            <a:pPr>
              <a:defRPr/>
            </a:pPr>
            <a:r>
              <a:rPr lang="fr-FR" sz="2400" b="1" dirty="0">
                <a:solidFill>
                  <a:schemeClr val="accent3"/>
                </a:solidFill>
              </a:rPr>
              <a:t>Plus de US $ 50.000 a été collecté!!</a:t>
            </a:r>
            <a:br>
              <a:rPr lang="fr-FR" sz="2400" b="1" dirty="0">
                <a:solidFill>
                  <a:schemeClr val="accent3"/>
                </a:solidFill>
              </a:rPr>
            </a:br>
            <a:r>
              <a:rPr lang="fr-FR" sz="2400" b="1" dirty="0">
                <a:solidFill>
                  <a:schemeClr val="accent3"/>
                </a:solidFill>
              </a:rPr>
              <a:t>pour des projets Rotaract et Rotary</a:t>
            </a:r>
            <a:endParaRPr lang="en-029" sz="2400" b="1" dirty="0">
              <a:solidFill>
                <a:schemeClr val="accent3"/>
              </a:solidFill>
            </a:endParaRPr>
          </a:p>
          <a:p>
            <a:pPr>
              <a:defRPr/>
            </a:pPr>
            <a:endParaRPr lang="en-029" sz="2400" b="1" dirty="0">
              <a:solidFill>
                <a:schemeClr val="bg1"/>
              </a:solidFill>
            </a:endParaRPr>
          </a:p>
          <a:p>
            <a:pPr>
              <a:defRPr/>
            </a:pPr>
            <a:endParaRPr lang="en-029" sz="2400" b="1" dirty="0">
              <a:solidFill>
                <a:schemeClr val="bg1"/>
              </a:solidFill>
            </a:endParaRPr>
          </a:p>
          <a:p>
            <a:pPr>
              <a:defRPr/>
            </a:pPr>
            <a:endParaRPr lang="en-029" sz="2400" b="1" dirty="0">
              <a:solidFill>
                <a:schemeClr val="bg1"/>
              </a:solidFill>
            </a:endParaRPr>
          </a:p>
          <a:p>
            <a:pPr>
              <a:defRPr/>
            </a:pPr>
            <a:endParaRPr lang="en-029" sz="2400" b="1" dirty="0">
              <a:solidFill>
                <a:schemeClr val="bg1"/>
              </a:solidFill>
            </a:endParaRPr>
          </a:p>
          <a:p>
            <a:pPr>
              <a:defRPr/>
            </a:pPr>
            <a:endParaRPr lang="en-029" sz="2400" b="1" dirty="0">
              <a:solidFill>
                <a:schemeClr val="bg1"/>
              </a:solidFill>
            </a:endParaRPr>
          </a:p>
          <a:p>
            <a:pPr>
              <a:defRPr/>
            </a:pPr>
            <a:endParaRPr lang="en-029" sz="2400" b="1" dirty="0">
              <a:solidFill>
                <a:schemeClr val="bg1"/>
              </a:solidFill>
            </a:endParaRPr>
          </a:p>
          <a:p>
            <a:pPr>
              <a:defRPr/>
            </a:pPr>
            <a:endParaRPr lang="en-029" sz="2400" b="1" dirty="0">
              <a:solidFill>
                <a:schemeClr val="bg1"/>
              </a:solidFill>
            </a:endParaRPr>
          </a:p>
          <a:p>
            <a:pPr>
              <a:defRPr/>
            </a:pPr>
            <a:endParaRPr lang="en-029" dirty="0"/>
          </a:p>
          <a:p>
            <a:pPr>
              <a:defRPr/>
            </a:pPr>
            <a:endParaRPr lang="en-029" dirty="0"/>
          </a:p>
          <a:p>
            <a:pPr>
              <a:defRPr/>
            </a:pPr>
            <a:endParaRPr lang="en-029" dirty="0"/>
          </a:p>
          <a:p>
            <a:pPr>
              <a:defRPr/>
            </a:pPr>
            <a:endParaRPr lang="en-029" dirty="0"/>
          </a:p>
          <a:p>
            <a:pPr>
              <a:defRPr/>
            </a:pPr>
            <a:endParaRPr lang="en-029" dirty="0"/>
          </a:p>
        </p:txBody>
      </p:sp>
      <p:pic>
        <p:nvPicPr>
          <p:cNvPr id="17414" name="Picture 2" descr="C:\Users\rburgess\Desktop\East Nassau Pics\Pics of Shaken not Stirred Fundraiser Event\Auctioneer, Rotarian in Costume &amp; Guests.JPG"/>
          <p:cNvPicPr>
            <a:picLocks noChangeAspect="1" noChangeArrowheads="1"/>
          </p:cNvPicPr>
          <p:nvPr/>
        </p:nvPicPr>
        <p:blipFill>
          <a:blip r:embed="rId4" cstate="email"/>
          <a:srcRect/>
          <a:stretch>
            <a:fillRect/>
          </a:stretch>
        </p:blipFill>
        <p:spPr bwMode="auto">
          <a:xfrm>
            <a:off x="6091238" y="4792663"/>
            <a:ext cx="3511550" cy="2335212"/>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029" smtClean="0"/>
              <a:t>RESSOURCES UTILES	</a:t>
            </a:r>
          </a:p>
        </p:txBody>
      </p:sp>
      <p:sp>
        <p:nvSpPr>
          <p:cNvPr id="18435" name="Content Placeholder 2"/>
          <p:cNvSpPr>
            <a:spLocks noGrp="1"/>
          </p:cNvSpPr>
          <p:nvPr>
            <p:ph idx="1"/>
          </p:nvPr>
        </p:nvSpPr>
        <p:spPr/>
        <p:txBody>
          <a:bodyPr/>
          <a:lstStyle/>
          <a:p>
            <a:pPr eaLnBrk="1" hangingPunct="1"/>
            <a:endParaRPr lang="en-029" smtClean="0"/>
          </a:p>
          <a:p>
            <a:pPr eaLnBrk="1" hangingPunct="1"/>
            <a:r>
              <a:rPr lang="en-029" smtClean="0"/>
              <a:t>www.rotaract.org</a:t>
            </a:r>
          </a:p>
          <a:p>
            <a:pPr eaLnBrk="1" hangingPunct="1"/>
            <a:endParaRPr lang="en-029" smtClean="0"/>
          </a:p>
          <a:p>
            <a:pPr eaLnBrk="1" hangingPunct="1"/>
            <a:r>
              <a:rPr lang="en-029" smtClean="0"/>
              <a:t>http://www.rotaract.org.uk</a:t>
            </a:r>
          </a:p>
          <a:p>
            <a:pPr eaLnBrk="1" hangingPunct="1"/>
            <a:endParaRPr lang="en-029" smtClean="0"/>
          </a:p>
          <a:p>
            <a:pPr eaLnBrk="1" hangingPunct="1"/>
            <a:r>
              <a:rPr lang="en-029" smtClean="0"/>
              <a:t>La Revue du Rotaract</a:t>
            </a:r>
          </a:p>
          <a:p>
            <a:pPr eaLnBrk="1" hangingPunct="1"/>
            <a:endParaRPr lang="en-029" smtClean="0"/>
          </a:p>
          <a:p>
            <a:pPr eaLnBrk="1" hangingPunct="1"/>
            <a:endParaRPr lang="en-029" smtClean="0"/>
          </a:p>
        </p:txBody>
      </p:sp>
      <p:pic>
        <p:nvPicPr>
          <p:cNvPr id="18436" name="Picture 2"/>
          <p:cNvPicPr>
            <a:picLocks noChangeAspect="1" noChangeArrowheads="1"/>
          </p:cNvPicPr>
          <p:nvPr/>
        </p:nvPicPr>
        <p:blipFill>
          <a:blip r:embed="rId3" cstate="email"/>
          <a:srcRect/>
          <a:stretch>
            <a:fillRect/>
          </a:stretch>
        </p:blipFill>
        <p:spPr bwMode="auto">
          <a:xfrm>
            <a:off x="611188" y="493713"/>
            <a:ext cx="1309687" cy="1309687"/>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eaLnBrk="1" hangingPunct="1"/>
            <a:endParaRPr lang="en-029" smtClean="0"/>
          </a:p>
          <a:p>
            <a:pPr eaLnBrk="1" hangingPunct="1"/>
            <a:endParaRPr lang="en-029" smtClean="0"/>
          </a:p>
          <a:p>
            <a:pPr algn="ctr" eaLnBrk="1" hangingPunct="1">
              <a:buFont typeface="StarSymbol" charset="0"/>
              <a:buNone/>
            </a:pPr>
            <a:endParaRPr lang="en-029" sz="6600" smtClean="0"/>
          </a:p>
          <a:p>
            <a:pPr algn="ctr" eaLnBrk="1" hangingPunct="1">
              <a:buFont typeface="StarSymbol" charset="0"/>
              <a:buNone/>
            </a:pPr>
            <a:r>
              <a:rPr lang="en-029" sz="6600" smtClean="0"/>
              <a:t>MERCI</a:t>
            </a:r>
          </a:p>
        </p:txBody>
      </p:sp>
      <p:pic>
        <p:nvPicPr>
          <p:cNvPr id="19459" name="Picture 2"/>
          <p:cNvPicPr>
            <a:picLocks noChangeAspect="1" noChangeArrowheads="1"/>
          </p:cNvPicPr>
          <p:nvPr/>
        </p:nvPicPr>
        <p:blipFill>
          <a:blip r:embed="rId3" cstate="email"/>
          <a:srcRect/>
          <a:stretch>
            <a:fillRect/>
          </a:stretch>
        </p:blipFill>
        <p:spPr bwMode="auto">
          <a:xfrm>
            <a:off x="4040188" y="827088"/>
            <a:ext cx="2024062" cy="2024062"/>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1397000" y="493713"/>
            <a:ext cx="7543800" cy="1263650"/>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Lst>
            </a:pPr>
            <a:r>
              <a:rPr lang="en-GB" smtClean="0"/>
              <a:t>Le Programme Rotaract</a:t>
            </a:r>
          </a:p>
        </p:txBody>
      </p:sp>
      <p:sp>
        <p:nvSpPr>
          <p:cNvPr id="3075" name="Rectangle 2"/>
          <p:cNvSpPr>
            <a:spLocks noGrp="1" noChangeArrowheads="1"/>
          </p:cNvSpPr>
          <p:nvPr>
            <p:ph type="subTitle" idx="4294967295"/>
          </p:nvPr>
        </p:nvSpPr>
        <p:spPr>
          <a:xfrm>
            <a:off x="503238" y="1768475"/>
            <a:ext cx="9072562" cy="4989513"/>
          </a:xfrm>
        </p:spPr>
        <p:txBody>
          <a:bodyPr anchor="ctr"/>
          <a:lstStyle/>
          <a:p>
            <a:pPr marL="0" indent="0" algn="ctr" eaLnBrk="1" hangingPunct="1">
              <a:lnSpc>
                <a:spcPct val="93000"/>
              </a:lnSpc>
              <a:spcAft>
                <a:spcPct val="0"/>
              </a:spcAft>
              <a:buClr>
                <a:srgbClr val="000000"/>
              </a:buClr>
              <a:buFont typeface="StarSymbol" charset="0"/>
              <a:buNone/>
            </a:pPr>
            <a:r>
              <a:rPr lang="en-AU" smtClean="0">
                <a:solidFill>
                  <a:srgbClr val="000000"/>
                </a:solidFill>
                <a:latin typeface="Arial" charset="0"/>
              </a:rPr>
              <a:t>,</a:t>
            </a:r>
          </a:p>
        </p:txBody>
      </p:sp>
      <p:pic>
        <p:nvPicPr>
          <p:cNvPr id="3076" name="Picture 3"/>
          <p:cNvPicPr>
            <a:picLocks noChangeAspect="1" noChangeArrowheads="1"/>
          </p:cNvPicPr>
          <p:nvPr/>
        </p:nvPicPr>
        <p:blipFill>
          <a:blip r:embed="rId3" cstate="email"/>
          <a:srcRect/>
          <a:stretch>
            <a:fillRect/>
          </a:stretch>
        </p:blipFill>
        <p:spPr bwMode="auto">
          <a:xfrm>
            <a:off x="3825875" y="2684463"/>
            <a:ext cx="2238375" cy="2238375"/>
          </a:xfrm>
          <a:prstGeom prst="rect">
            <a:avLst/>
          </a:prstGeom>
          <a:noFill/>
          <a:ln w="9525">
            <a:noFill/>
            <a:round/>
            <a:headEnd/>
            <a:tailEnd/>
          </a:ln>
        </p:spPr>
      </p:pic>
      <p:pic>
        <p:nvPicPr>
          <p:cNvPr id="3077" name="Picture 9"/>
          <p:cNvPicPr>
            <a:picLocks noChangeAspect="1" noChangeArrowheads="1"/>
          </p:cNvPicPr>
          <p:nvPr/>
        </p:nvPicPr>
        <p:blipFill>
          <a:blip r:embed="rId4" cstate="email"/>
          <a:srcRect/>
          <a:stretch>
            <a:fillRect/>
          </a:stretch>
        </p:blipFill>
        <p:spPr bwMode="auto">
          <a:xfrm>
            <a:off x="6326188" y="4565650"/>
            <a:ext cx="3043237" cy="2286000"/>
          </a:xfrm>
          <a:prstGeom prst="rect">
            <a:avLst/>
          </a:prstGeom>
          <a:noFill/>
          <a:ln w="9525">
            <a:noFill/>
            <a:miter lim="800000"/>
            <a:headEnd/>
            <a:tailEnd/>
          </a:ln>
        </p:spPr>
      </p:pic>
      <p:pic>
        <p:nvPicPr>
          <p:cNvPr id="3078" name="Picture 11" descr="http://www1.clubrunner.ca/CRGeneric/Data/1190/100385/Story/5017/n1345064319_30102906_4487.jpg"/>
          <p:cNvPicPr>
            <a:picLocks noChangeAspect="1" noChangeArrowheads="1"/>
          </p:cNvPicPr>
          <p:nvPr/>
        </p:nvPicPr>
        <p:blipFill>
          <a:blip r:embed="rId5" cstate="email"/>
          <a:srcRect/>
          <a:stretch>
            <a:fillRect/>
          </a:stretch>
        </p:blipFill>
        <p:spPr bwMode="auto">
          <a:xfrm>
            <a:off x="682625" y="4565650"/>
            <a:ext cx="3048000" cy="2286000"/>
          </a:xfrm>
          <a:prstGeom prst="rect">
            <a:avLst/>
          </a:prstGeom>
          <a:noFill/>
          <a:ln w="9525">
            <a:noFill/>
            <a:miter lim="800000"/>
            <a:headEnd/>
            <a:tailEnd/>
          </a:ln>
        </p:spPr>
      </p:pic>
      <p:pic>
        <p:nvPicPr>
          <p:cNvPr id="3079" name="Picture 16" descr="C:\Users\rburgess\Desktop\FoodDrive.jpg"/>
          <p:cNvPicPr>
            <a:picLocks noChangeAspect="1" noChangeArrowheads="1"/>
          </p:cNvPicPr>
          <p:nvPr/>
        </p:nvPicPr>
        <p:blipFill>
          <a:blip r:embed="rId6" cstate="email"/>
          <a:srcRect/>
          <a:stretch>
            <a:fillRect/>
          </a:stretch>
        </p:blipFill>
        <p:spPr bwMode="auto">
          <a:xfrm>
            <a:off x="6361113" y="1636713"/>
            <a:ext cx="3108325" cy="2286000"/>
          </a:xfrm>
          <a:prstGeom prst="rect">
            <a:avLst/>
          </a:prstGeom>
          <a:noFill/>
          <a:ln w="9525">
            <a:noFill/>
            <a:miter lim="800000"/>
            <a:headEnd/>
            <a:tailEnd/>
          </a:ln>
        </p:spPr>
      </p:pic>
      <p:pic>
        <p:nvPicPr>
          <p:cNvPr id="3080" name="Picture 18" descr="http://sphotos.ak.fbcdn.net/hphotos-ak-snc1/hs247.snc1/9417_144939637423_740722423_2762708_6847610_n.jpg"/>
          <p:cNvPicPr>
            <a:picLocks noChangeAspect="1" noChangeArrowheads="1"/>
          </p:cNvPicPr>
          <p:nvPr/>
        </p:nvPicPr>
        <p:blipFill>
          <a:blip r:embed="rId7" cstate="email"/>
          <a:srcRect/>
          <a:stretch>
            <a:fillRect/>
          </a:stretch>
        </p:blipFill>
        <p:spPr bwMode="auto">
          <a:xfrm>
            <a:off x="635000" y="1636713"/>
            <a:ext cx="3048000" cy="2286000"/>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2057400" y="588963"/>
            <a:ext cx="7518400" cy="1263650"/>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Lst>
            </a:pPr>
            <a:r>
              <a:rPr lang="en-GB" smtClean="0"/>
              <a:t>Le Programme Rotaract</a:t>
            </a:r>
          </a:p>
        </p:txBody>
      </p:sp>
      <p:pic>
        <p:nvPicPr>
          <p:cNvPr id="4099" name="Picture 2"/>
          <p:cNvPicPr>
            <a:picLocks noChangeAspect="1" noChangeArrowheads="1"/>
          </p:cNvPicPr>
          <p:nvPr/>
        </p:nvPicPr>
        <p:blipFill>
          <a:blip r:embed="rId3" cstate="email"/>
          <a:srcRect/>
          <a:stretch>
            <a:fillRect/>
          </a:stretch>
        </p:blipFill>
        <p:spPr bwMode="auto">
          <a:xfrm>
            <a:off x="533400" y="457200"/>
            <a:ext cx="1524000" cy="1524000"/>
          </a:xfrm>
          <a:prstGeom prst="rect">
            <a:avLst/>
          </a:prstGeom>
          <a:noFill/>
          <a:ln w="9525">
            <a:noFill/>
            <a:round/>
            <a:headEnd/>
            <a:tailEnd/>
          </a:ln>
        </p:spPr>
      </p:pic>
      <p:sp>
        <p:nvSpPr>
          <p:cNvPr id="4100" name="Rectangle 3"/>
          <p:cNvSpPr>
            <a:spLocks noGrp="1" noChangeArrowheads="1"/>
          </p:cNvSpPr>
          <p:nvPr>
            <p:ph type="body" idx="1"/>
          </p:nvPr>
        </p:nvSpPr>
        <p:spPr>
          <a:xfrm>
            <a:off x="396875" y="1993900"/>
            <a:ext cx="9072563" cy="5070475"/>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Qu’est-ce que le programme Rotaract?</a:t>
            </a:r>
          </a:p>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Comment un Rotary Club  parraine un club Rotaract?</a:t>
            </a:r>
          </a:p>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Quelles sont les obligations d'un club Rotary vis-</a:t>
            </a:r>
            <a:r>
              <a:rPr lang="fr-FR" sz="2800" smtClean="0">
                <a:latin typeface="Arial" charset="0"/>
                <a:cs typeface="Arial" charset="0"/>
              </a:rPr>
              <a:t>à-vis du</a:t>
            </a:r>
            <a:r>
              <a:rPr lang="fr-FR" sz="2800" smtClean="0"/>
              <a:t> club Rotaract?</a:t>
            </a:r>
          </a:p>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Conseils pour  bien réussir la formation d'un club Rotaract</a:t>
            </a:r>
          </a:p>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Les pièges à éviter</a:t>
            </a:r>
          </a:p>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Rotaractiens faisant la différence</a:t>
            </a:r>
            <a:endParaRPr lang="en-GB" sz="30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2057400" y="588963"/>
            <a:ext cx="7518400" cy="1263650"/>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Lst>
            </a:pPr>
            <a:r>
              <a:rPr lang="fr-FR" smtClean="0"/>
              <a:t>Qu'est-ce que le Rotaract?</a:t>
            </a:r>
            <a:endParaRPr lang="en-GB" smtClean="0"/>
          </a:p>
        </p:txBody>
      </p:sp>
      <p:pic>
        <p:nvPicPr>
          <p:cNvPr id="5123" name="Picture 2"/>
          <p:cNvPicPr>
            <a:picLocks noChangeAspect="1" noChangeArrowheads="1"/>
          </p:cNvPicPr>
          <p:nvPr/>
        </p:nvPicPr>
        <p:blipFill>
          <a:blip r:embed="rId3" cstate="email"/>
          <a:srcRect/>
          <a:stretch>
            <a:fillRect/>
          </a:stretch>
        </p:blipFill>
        <p:spPr bwMode="auto">
          <a:xfrm>
            <a:off x="533400" y="457200"/>
            <a:ext cx="1524000" cy="1524000"/>
          </a:xfrm>
          <a:prstGeom prst="rect">
            <a:avLst/>
          </a:prstGeom>
          <a:noFill/>
          <a:ln w="9525">
            <a:noFill/>
            <a:round/>
            <a:headEnd/>
            <a:tailEnd/>
          </a:ln>
        </p:spPr>
      </p:pic>
      <p:sp>
        <p:nvSpPr>
          <p:cNvPr id="5124" name="Rectangle 3"/>
          <p:cNvSpPr>
            <a:spLocks noGrp="1" noChangeArrowheads="1"/>
          </p:cNvSpPr>
          <p:nvPr>
            <p:ph type="body" idx="1"/>
          </p:nvPr>
        </p:nvSpPr>
        <p:spPr>
          <a:xfrm>
            <a:off x="614363" y="2249488"/>
            <a:ext cx="8686800" cy="4672012"/>
          </a:xfrm>
        </p:spPr>
        <p:txBody>
          <a:bodyPr/>
          <a:lstStyle/>
          <a:p>
            <a:pPr eaLnBrk="1" hangingPunct="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  </a:t>
            </a:r>
            <a:r>
              <a:rPr lang="fr-FR" sz="2800" smtClean="0"/>
              <a:t>Le but du Rotaract est de fournir une opportunité aux jeunes, hommes et  femmes afin d'améliorer leurs connaissances et  compétences qui les aideront dans leur développement personnel, pour répondre aux besoins physiques et sociaux de leurs communautés, et de promouvoir de meilleures relations entre toutes les personnes dans le monde grâce à un cadre de l'amitié et de service.</a:t>
            </a:r>
            <a:r>
              <a:rPr lang="en-GB" sz="1400" smtClean="0"/>
              <a:t/>
            </a:r>
            <a:br>
              <a:rPr lang="en-GB" sz="1400" smtClean="0"/>
            </a:br>
            <a:r>
              <a:rPr lang="en-GB" sz="2000" i="1" smtClean="0">
                <a:latin typeface="Arial" charset="0"/>
              </a:rPr>
              <a:t>Source: Standard Rotaract Club Constitution Article 2</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2057400" y="588963"/>
            <a:ext cx="7518400" cy="1263650"/>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Lst>
            </a:pPr>
            <a:r>
              <a:rPr lang="fr-FR" smtClean="0"/>
              <a:t>Qu'est-ce que le Rotaract?</a:t>
            </a:r>
            <a:endParaRPr lang="en-GB" smtClean="0"/>
          </a:p>
        </p:txBody>
      </p:sp>
      <p:pic>
        <p:nvPicPr>
          <p:cNvPr id="6147" name="Picture 2"/>
          <p:cNvPicPr>
            <a:picLocks noChangeAspect="1" noChangeArrowheads="1"/>
          </p:cNvPicPr>
          <p:nvPr/>
        </p:nvPicPr>
        <p:blipFill>
          <a:blip r:embed="rId3" cstate="email"/>
          <a:srcRect/>
          <a:stretch>
            <a:fillRect/>
          </a:stretch>
        </p:blipFill>
        <p:spPr bwMode="auto">
          <a:xfrm>
            <a:off x="533400" y="457200"/>
            <a:ext cx="1524000" cy="1524000"/>
          </a:xfrm>
          <a:prstGeom prst="rect">
            <a:avLst/>
          </a:prstGeom>
          <a:noFill/>
          <a:ln w="9525">
            <a:noFill/>
            <a:round/>
            <a:headEnd/>
            <a:tailEnd/>
          </a:ln>
        </p:spPr>
      </p:pic>
      <p:sp>
        <p:nvSpPr>
          <p:cNvPr id="6148" name="Rectangle 3"/>
          <p:cNvSpPr>
            <a:spLocks noGrp="1" noChangeArrowheads="1"/>
          </p:cNvSpPr>
          <p:nvPr>
            <p:ph type="body" idx="1"/>
          </p:nvPr>
        </p:nvSpPr>
        <p:spPr>
          <a:xfrm>
            <a:off x="647700" y="1979613"/>
            <a:ext cx="8653463" cy="4979987"/>
          </a:xfrm>
        </p:spPr>
        <p:txBody>
          <a:bodyPr/>
          <a:lstStyle/>
          <a:p>
            <a:pPr eaLnBrk="1" hangingPunct="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Les cinq buts du Rotaract:</a:t>
            </a:r>
          </a:p>
          <a:p>
            <a:pPr eaLnBrk="1" hangingPunct="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 _ Développer des compétences professionnelles et de leadership</a:t>
            </a:r>
          </a:p>
          <a:p>
            <a:pPr eaLnBrk="1" hangingPunct="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  _ Mettre l’emphase sur le respect des droits d'autrui, </a:t>
            </a:r>
          </a:p>
          <a:p>
            <a:pPr eaLnBrk="1" hangingPunct="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  _ Promouvoir des normes éthiques et de la dignité de toute occupation utile</a:t>
            </a:r>
          </a:p>
          <a:p>
            <a:pPr eaLnBrk="1" hangingPunct="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  _ Fournir des opportunités pour les jeunes afin de répondre aux besoins et aux préoccupations de la communauté et de notre monde</a:t>
            </a:r>
            <a:endParaRPr lang="en-GB" sz="30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srcRect/>
          <a:stretch>
            <a:fillRect/>
          </a:stretch>
        </p:blipFill>
        <p:spPr bwMode="auto">
          <a:xfrm>
            <a:off x="533400" y="457200"/>
            <a:ext cx="1524000" cy="1524000"/>
          </a:xfrm>
          <a:prstGeom prst="rect">
            <a:avLst/>
          </a:prstGeom>
          <a:noFill/>
          <a:ln w="9525">
            <a:noFill/>
            <a:round/>
            <a:headEnd/>
            <a:tailEnd/>
          </a:ln>
        </p:spPr>
      </p:pic>
      <p:sp>
        <p:nvSpPr>
          <p:cNvPr id="7171" name="Rectangle 3"/>
          <p:cNvSpPr>
            <a:spLocks noGrp="1" noChangeArrowheads="1"/>
          </p:cNvSpPr>
          <p:nvPr>
            <p:ph type="body" idx="1"/>
          </p:nvPr>
        </p:nvSpPr>
        <p:spPr>
          <a:xfrm>
            <a:off x="614363" y="2249488"/>
            <a:ext cx="8686800" cy="4611687"/>
          </a:xfrm>
        </p:spPr>
        <p:txBody>
          <a:bodyPr/>
          <a:lstStyle/>
          <a:p>
            <a:pPr eaLnBrk="1" hangingPunct="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Les cinq buts du Rotaract </a:t>
            </a:r>
            <a:r>
              <a:rPr lang="en-GB" sz="3000" smtClean="0"/>
              <a:t>:</a:t>
            </a:r>
          </a:p>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Fournir des opportunit</a:t>
            </a:r>
            <a:r>
              <a:rPr lang="en-GB" sz="3000" smtClean="0">
                <a:latin typeface="Times New Roman" pitchFamily="18" charset="0"/>
                <a:cs typeface="Times New Roman" pitchFamily="18" charset="0"/>
              </a:rPr>
              <a:t>é</a:t>
            </a:r>
            <a:r>
              <a:rPr lang="en-GB" sz="3000" smtClean="0"/>
              <a:t>s de travailler en coop</a:t>
            </a:r>
            <a:r>
              <a:rPr lang="en-GB" sz="3000" smtClean="0">
                <a:latin typeface="Times New Roman" pitchFamily="18" charset="0"/>
                <a:cs typeface="Times New Roman" pitchFamily="18" charset="0"/>
              </a:rPr>
              <a:t>é</a:t>
            </a:r>
            <a:r>
              <a:rPr lang="en-GB" sz="3000" smtClean="0"/>
              <a:t>ration avec les Rotary Clubs parrains</a:t>
            </a:r>
          </a:p>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Motiver les jeunes gens pour une </a:t>
            </a:r>
            <a:r>
              <a:rPr lang="en-GB" sz="3000" smtClean="0">
                <a:latin typeface="Times New Roman" pitchFamily="18" charset="0"/>
                <a:cs typeface="Times New Roman" pitchFamily="18" charset="0"/>
              </a:rPr>
              <a:t>é</a:t>
            </a:r>
            <a:r>
              <a:rPr lang="en-GB" sz="3000" smtClean="0"/>
              <a:t>ventuelle adh</a:t>
            </a:r>
            <a:r>
              <a:rPr lang="en-GB" sz="3000" smtClean="0">
                <a:latin typeface="Times New Roman" pitchFamily="18" charset="0"/>
                <a:cs typeface="Times New Roman" pitchFamily="18" charset="0"/>
              </a:rPr>
              <a:t>ésion</a:t>
            </a:r>
            <a:r>
              <a:rPr lang="en-GB" sz="3000" smtClean="0"/>
              <a:t> au Rotary</a:t>
            </a:r>
          </a:p>
          <a:p>
            <a:pPr eaLnBrk="1" hangingPunct="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400" smtClean="0"/>
              <a:t/>
            </a:r>
            <a:br>
              <a:rPr lang="en-GB" sz="1400" smtClean="0"/>
            </a:br>
            <a:r>
              <a:rPr lang="en-GB" sz="2000" i="1" smtClean="0">
                <a:latin typeface="Arial" charset="0"/>
              </a:rPr>
              <a:t>Source: Standard Rotaract Club Constitution Article 2</a:t>
            </a:r>
          </a:p>
        </p:txBody>
      </p:sp>
      <p:sp>
        <p:nvSpPr>
          <p:cNvPr id="7172" name="Rectangle 1"/>
          <p:cNvSpPr>
            <a:spLocks noGrp="1" noChangeArrowheads="1"/>
          </p:cNvSpPr>
          <p:nvPr>
            <p:ph type="title"/>
          </p:nvPr>
        </p:nvSpPr>
        <p:spPr>
          <a:xfrm>
            <a:off x="2057400" y="588963"/>
            <a:ext cx="7518400" cy="1263650"/>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Lst>
            </a:pPr>
            <a:r>
              <a:rPr lang="fr-FR" smtClean="0"/>
              <a:t>Qu'est-ce que le Rotaract?</a:t>
            </a:r>
            <a:endParaRPr lang="en-GB"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2057400" y="588963"/>
            <a:ext cx="7518400" cy="1263650"/>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Lst>
            </a:pPr>
            <a:r>
              <a:rPr lang="en-GB" smtClean="0"/>
              <a:t>Avantages du Rotaract</a:t>
            </a:r>
          </a:p>
        </p:txBody>
      </p:sp>
      <p:pic>
        <p:nvPicPr>
          <p:cNvPr id="8195" name="Picture 2"/>
          <p:cNvPicPr>
            <a:picLocks noChangeAspect="1" noChangeArrowheads="1"/>
          </p:cNvPicPr>
          <p:nvPr/>
        </p:nvPicPr>
        <p:blipFill>
          <a:blip r:embed="rId3" cstate="email"/>
          <a:srcRect/>
          <a:stretch>
            <a:fillRect/>
          </a:stretch>
        </p:blipFill>
        <p:spPr bwMode="auto">
          <a:xfrm>
            <a:off x="533400" y="457200"/>
            <a:ext cx="1524000" cy="1524000"/>
          </a:xfrm>
          <a:prstGeom prst="rect">
            <a:avLst/>
          </a:prstGeom>
          <a:noFill/>
          <a:ln w="9525">
            <a:noFill/>
            <a:round/>
            <a:headEnd/>
            <a:tailEnd/>
          </a:ln>
        </p:spPr>
      </p:pic>
      <p:sp>
        <p:nvSpPr>
          <p:cNvPr id="8196" name="Rectangle 3"/>
          <p:cNvSpPr>
            <a:spLocks noGrp="1" noChangeArrowheads="1"/>
          </p:cNvSpPr>
          <p:nvPr>
            <p:ph type="body" idx="1"/>
          </p:nvPr>
        </p:nvSpPr>
        <p:spPr>
          <a:xfrm>
            <a:off x="614363" y="2249488"/>
            <a:ext cx="8686800" cy="4611687"/>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Mentor dynamique de jeunes hommes / femmes</a:t>
            </a:r>
          </a:p>
          <a:p>
            <a:pPr lvl="1"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Aider </a:t>
            </a:r>
            <a:r>
              <a:rPr lang="en-GB" sz="3200" smtClean="0">
                <a:latin typeface="Times New Roman" pitchFamily="18" charset="0"/>
                <a:cs typeface="Times New Roman" pitchFamily="18" charset="0"/>
              </a:rPr>
              <a:t>à façonner l’avenir de la communauté</a:t>
            </a:r>
            <a:endParaRPr lang="en-GB" sz="3200" smtClean="0"/>
          </a:p>
          <a:p>
            <a:pPr lvl="1"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Nouvelle g</a:t>
            </a:r>
            <a:r>
              <a:rPr lang="en-GB" sz="3000" smtClean="0">
                <a:latin typeface="Times New Roman" pitchFamily="18" charset="0"/>
                <a:cs typeface="Times New Roman" pitchFamily="18" charset="0"/>
              </a:rPr>
              <a:t>é</a:t>
            </a:r>
            <a:r>
              <a:rPr lang="en-GB" sz="3000" smtClean="0"/>
              <a:t>n</a:t>
            </a:r>
            <a:r>
              <a:rPr lang="en-GB" sz="3000" smtClean="0">
                <a:latin typeface="Times New Roman" pitchFamily="18" charset="0"/>
                <a:cs typeface="Times New Roman" pitchFamily="18" charset="0"/>
              </a:rPr>
              <a:t>é</a:t>
            </a:r>
            <a:r>
              <a:rPr lang="en-GB" sz="3000" smtClean="0"/>
              <a:t>ration de Rotariens</a:t>
            </a:r>
          </a:p>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Pr</a:t>
            </a:r>
            <a:r>
              <a:rPr lang="en-GB" sz="3000" smtClean="0">
                <a:latin typeface="Times New Roman" pitchFamily="18" charset="0"/>
                <a:cs typeface="Times New Roman" pitchFamily="18" charset="0"/>
              </a:rPr>
              <a:t>écieux</a:t>
            </a:r>
            <a:r>
              <a:rPr lang="en-GB" sz="3000" smtClean="0"/>
              <a:t> partenaires-dans le-service</a:t>
            </a:r>
          </a:p>
          <a:p>
            <a:pPr lvl="1"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Nouvelles id</a:t>
            </a:r>
            <a:r>
              <a:rPr lang="en-GB" sz="3000" smtClean="0">
                <a:latin typeface="Times New Roman" pitchFamily="18" charset="0"/>
                <a:cs typeface="Times New Roman" pitchFamily="18" charset="0"/>
              </a:rPr>
              <a:t>ée</a:t>
            </a:r>
            <a:r>
              <a:rPr lang="en-GB" sz="3000" smtClean="0"/>
              <a:t>s et points de vue diff</a:t>
            </a:r>
            <a:r>
              <a:rPr lang="en-GB" sz="3000" smtClean="0">
                <a:latin typeface="Times New Roman" pitchFamily="18" charset="0"/>
                <a:cs typeface="Times New Roman" pitchFamily="18" charset="0"/>
              </a:rPr>
              <a:t>érents</a:t>
            </a:r>
            <a:endParaRPr lang="en-GB" sz="3000" smtClean="0"/>
          </a:p>
          <a:p>
            <a:pPr lvl="1"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Plus d’aide pour vos projets</a:t>
            </a:r>
          </a:p>
          <a:p>
            <a:pPr lvl="1"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smtClean="0"/>
              <a:t>accès aux réseaux des plus jeunes</a:t>
            </a:r>
            <a:endParaRPr lang="en-GB" sz="30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2057400" y="588963"/>
            <a:ext cx="7518400" cy="1263650"/>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Lst>
            </a:pPr>
            <a:r>
              <a:rPr lang="en-GB" smtClean="0"/>
              <a:t>Avantages du Rotaract</a:t>
            </a:r>
          </a:p>
        </p:txBody>
      </p:sp>
      <p:pic>
        <p:nvPicPr>
          <p:cNvPr id="9219" name="Picture 2"/>
          <p:cNvPicPr>
            <a:picLocks noChangeAspect="1" noChangeArrowheads="1"/>
          </p:cNvPicPr>
          <p:nvPr/>
        </p:nvPicPr>
        <p:blipFill>
          <a:blip r:embed="rId3" cstate="email"/>
          <a:srcRect/>
          <a:stretch>
            <a:fillRect/>
          </a:stretch>
        </p:blipFill>
        <p:spPr bwMode="auto">
          <a:xfrm>
            <a:off x="533400" y="457200"/>
            <a:ext cx="1524000" cy="1524000"/>
          </a:xfrm>
          <a:prstGeom prst="rect">
            <a:avLst/>
          </a:prstGeom>
          <a:noFill/>
          <a:ln w="9525">
            <a:noFill/>
            <a:round/>
            <a:headEnd/>
            <a:tailEnd/>
          </a:ln>
        </p:spPr>
      </p:pic>
      <p:sp>
        <p:nvSpPr>
          <p:cNvPr id="9220" name="Rectangle 3"/>
          <p:cNvSpPr>
            <a:spLocks noGrp="1" noChangeArrowheads="1"/>
          </p:cNvSpPr>
          <p:nvPr>
            <p:ph type="body" idx="1"/>
          </p:nvPr>
        </p:nvSpPr>
        <p:spPr>
          <a:xfrm>
            <a:off x="614363" y="2249488"/>
            <a:ext cx="8686800" cy="4611687"/>
          </a:xfrm>
        </p:spPr>
        <p:txBody>
          <a:bodyPr/>
          <a:lstStyle/>
          <a:p>
            <a:pPr eaLnBrk="1" hangingPunct="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 “</a:t>
            </a:r>
            <a:r>
              <a:rPr lang="fr-FR" sz="2800" smtClean="0"/>
              <a:t>Les Rotaractiens sont des passionnés qui osent essayer et explorer. Les Rotariens sont les praticiens de la philosophie du Rotary. En travaillant ensemble, ils inspirent les uns les autres et leurs horizons s’élargissent</a:t>
            </a:r>
            <a:r>
              <a:rPr lang="en-GB" sz="3000" smtClean="0"/>
              <a:t>.”</a:t>
            </a:r>
          </a:p>
          <a:p>
            <a:pPr eaLnBrk="1" hangingPunct="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800" smtClean="0"/>
              <a:t>                      </a:t>
            </a:r>
            <a:br>
              <a:rPr lang="en-GB" sz="1800" smtClean="0"/>
            </a:br>
            <a:r>
              <a:rPr lang="en-GB" sz="1800" smtClean="0"/>
              <a:t>                         Florence Hui</a:t>
            </a:r>
            <a:br>
              <a:rPr lang="en-GB" sz="1800" smtClean="0"/>
            </a:br>
            <a:r>
              <a:rPr lang="en-GB" sz="1800" smtClean="0"/>
              <a:t>                         Rotary Club of Macau </a:t>
            </a:r>
            <a:br>
              <a:rPr lang="en-GB" sz="1800" smtClean="0"/>
            </a:br>
            <a:r>
              <a:rPr lang="en-GB" sz="1800" smtClean="0"/>
              <a:t>                         District 3450, Macau</a:t>
            </a:r>
            <a:br>
              <a:rPr lang="en-GB" sz="1800" smtClean="0"/>
            </a:br>
            <a:r>
              <a:rPr lang="en-GB" sz="1800" smtClean="0"/>
              <a:t>                         Former Rotaractor who joined Rotary in </a:t>
            </a:r>
            <a:br>
              <a:rPr lang="en-GB" sz="1800" smtClean="0"/>
            </a:br>
            <a:r>
              <a:rPr lang="en-GB" sz="1800" smtClean="0"/>
              <a:t>                         July 2005</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057400" y="588963"/>
            <a:ext cx="7518400" cy="1263650"/>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Lst>
            </a:pPr>
            <a:r>
              <a:rPr lang="en-GB" smtClean="0"/>
              <a:t>Obligations au Rotaract</a:t>
            </a:r>
          </a:p>
        </p:txBody>
      </p:sp>
      <p:pic>
        <p:nvPicPr>
          <p:cNvPr id="10243" name="Picture 2"/>
          <p:cNvPicPr>
            <a:picLocks noChangeAspect="1" noChangeArrowheads="1"/>
          </p:cNvPicPr>
          <p:nvPr/>
        </p:nvPicPr>
        <p:blipFill>
          <a:blip r:embed="rId3" cstate="email"/>
          <a:srcRect/>
          <a:stretch>
            <a:fillRect/>
          </a:stretch>
        </p:blipFill>
        <p:spPr bwMode="auto">
          <a:xfrm>
            <a:off x="533400" y="457200"/>
            <a:ext cx="1524000" cy="1524000"/>
          </a:xfrm>
          <a:prstGeom prst="rect">
            <a:avLst/>
          </a:prstGeom>
          <a:noFill/>
          <a:ln w="9525">
            <a:noFill/>
            <a:round/>
            <a:headEnd/>
            <a:tailEnd/>
          </a:ln>
        </p:spPr>
      </p:pic>
      <p:sp>
        <p:nvSpPr>
          <p:cNvPr id="10244" name="Rectangle 3"/>
          <p:cNvSpPr>
            <a:spLocks noGrp="1" noChangeArrowheads="1"/>
          </p:cNvSpPr>
          <p:nvPr>
            <p:ph type="body" idx="1"/>
          </p:nvPr>
        </p:nvSpPr>
        <p:spPr>
          <a:xfrm>
            <a:off x="614363" y="1979613"/>
            <a:ext cx="8686800" cy="4643437"/>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Formation</a:t>
            </a:r>
          </a:p>
          <a:p>
            <a:pPr lvl="1"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Les officiers entrant du Rotaract Club doit recevoir une formation par le District</a:t>
            </a:r>
          </a:p>
          <a:p>
            <a:pPr lvl="1"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Formation entre plusieurs district pour les DRREs</a:t>
            </a:r>
          </a:p>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Financement</a:t>
            </a:r>
          </a:p>
          <a:p>
            <a:pPr lvl="1"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La chartre du club</a:t>
            </a:r>
          </a:p>
          <a:p>
            <a:pPr lvl="1"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La formation des officiers du club &amp; du district </a:t>
            </a:r>
          </a:p>
          <a:p>
            <a:pPr lvl="1"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smtClean="0"/>
              <a:t>Rotaractiens doivent financer tout le reste</a:t>
            </a:r>
            <a:endParaRPr lang="en-GB" sz="30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0 Rotary-Rotaract Relationship">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ugie"/>
        <a:ea typeface=""/>
        <a:cs typeface=""/>
      </a:majorFont>
      <a:minorFont>
        <a:latin typeface="augi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StarSymbol"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StarSymbol"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 Rotary-Rotaract Relationship</Template>
  <TotalTime>39</TotalTime>
  <Words>1181</Words>
  <Application>Microsoft Office PowerPoint</Application>
  <PresentationFormat>Custom</PresentationFormat>
  <Paragraphs>166</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StarSymbol</vt:lpstr>
      <vt:lpstr>augie</vt:lpstr>
      <vt:lpstr>Symbol</vt:lpstr>
      <vt:lpstr>Times New Roman</vt:lpstr>
      <vt:lpstr>Arial;Arial</vt:lpstr>
      <vt:lpstr>Wingdings</vt:lpstr>
      <vt:lpstr>Verdana</vt:lpstr>
      <vt:lpstr>10 Rotary-Rotaract Relationship</vt:lpstr>
      <vt:lpstr>RELATION ENTRE LE ROTARY ET LE ROTARACT</vt:lpstr>
      <vt:lpstr>Le Programme Rotaract</vt:lpstr>
      <vt:lpstr>Le Programme Rotaract</vt:lpstr>
      <vt:lpstr>Qu'est-ce que le Rotaract?</vt:lpstr>
      <vt:lpstr>Qu'est-ce que le Rotaract?</vt:lpstr>
      <vt:lpstr>Qu'est-ce que le Rotaract?</vt:lpstr>
      <vt:lpstr>Avantages du Rotaract</vt:lpstr>
      <vt:lpstr>Avantages du Rotaract</vt:lpstr>
      <vt:lpstr>Obligations au Rotaract</vt:lpstr>
      <vt:lpstr>Obligations au Rotaract</vt:lpstr>
      <vt:lpstr>Les pièges à éviter</vt:lpstr>
      <vt:lpstr>Les pièges à éviter</vt:lpstr>
      <vt:lpstr>Rotaract en Action</vt:lpstr>
      <vt:lpstr>Rotaract en Action</vt:lpstr>
      <vt:lpstr>Rotaract en Action</vt:lpstr>
      <vt:lpstr>Rotaract en Action</vt:lpstr>
      <vt:lpstr>RESSOURCES UTILES </vt:lpstr>
      <vt:lpstr>Slide 18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Rotaract Program</dc:title>
  <dc:creator>User</dc:creator>
  <cp:lastModifiedBy>Diana</cp:lastModifiedBy>
  <cp:revision>8</cp:revision>
  <dcterms:created xsi:type="dcterms:W3CDTF">2011-08-17T18:58:28Z</dcterms:created>
  <dcterms:modified xsi:type="dcterms:W3CDTF">2011-11-17T14:11:46Z</dcterms:modified>
</cp:coreProperties>
</file>