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5"/>
  </p:normalViewPr>
  <p:slideViewPr>
    <p:cSldViewPr snapToGrid="0" snapToObjects="1">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CA"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11/23/2017</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D140825E-4A15-4D39-8176-1F07E904CB30}" type="datetimeFigureOut">
              <a:rPr lang="en-US" smtClean="0"/>
              <a:t>11/23/2017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CA"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D140825E-4A15-4D39-8176-1F07E904CB30}" type="datetimeFigureOut">
              <a:rPr lang="en-US" smtClean="0"/>
              <a:t>11/23/2017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CA"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D140825E-4A15-4D39-8176-1F07E904CB30}" type="datetimeFigureOut">
              <a:rPr lang="en-US" smtClean="0"/>
              <a:t>11/23/2017</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CA"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D140825E-4A15-4D39-8176-1F07E904CB30}" type="datetimeFigureOut">
              <a:rPr lang="en-US" smtClean="0"/>
              <a:t>11/23/2017</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CA"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D140825E-4A15-4D39-8176-1F07E904CB30}" type="datetimeFigureOut">
              <a:rPr lang="en-US" smtClean="0"/>
              <a:t>11/23/2017</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CA"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D140825E-4A15-4D39-8176-1F07E904CB30}" type="datetimeFigureOut">
              <a:rPr lang="en-US" smtClean="0"/>
              <a:t>11/23/2017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11/23/2017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D140825E-4A15-4D39-8176-1F07E904CB30}" type="datetimeFigureOut">
              <a:rPr lang="en-US" smtClean="0"/>
              <a:t>11/23/2017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E4AAA4-6363-4581-962D-1ACCC2D600C5}"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11/23/2017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11/23/2017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5" name="Date Placeholder 4"/>
          <p:cNvSpPr>
            <a:spLocks noGrp="1"/>
          </p:cNvSpPr>
          <p:nvPr>
            <p:ph type="dt" sz="half" idx="10"/>
          </p:nvPr>
        </p:nvSpPr>
        <p:spPr/>
        <p:txBody>
          <a:bodyPr/>
          <a:lstStyle/>
          <a:p>
            <a:fld id="{D140825E-4A15-4D39-8176-1F07E904CB30}" type="datetimeFigureOut">
              <a:rPr lang="en-US" smtClean="0"/>
              <a:t>11/23/2017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D140825E-4A15-4D39-8176-1F07E904CB30}" type="datetimeFigureOut">
              <a:rPr lang="en-US" smtClean="0"/>
              <a:t>11/23/2017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CA"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D140825E-4A15-4D39-8176-1F07E904CB30}" type="datetimeFigureOut">
              <a:rPr lang="en-US" smtClean="0"/>
              <a:t>11/23/2017</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93E4AAA4-6363-4581-962D-1ACCC2D600C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toronto-2018-rotary-convention.myshopify.com"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rotary2018.org/ticketedevents"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riconvention.org/en/toronto/registe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http://www.rotary2018.org/volunteer" TargetMode="External"/><Relationship Id="rId2" Type="http://schemas.openxmlformats.org/officeDocument/2006/relationships/hyperlink" Target="https://docs.google.com/forms/d/e/1FAIpQLSeMeOB7oSrj55pMvePRTlVuOjvFd0wiF7GNxGmzFgI3rSep9Q/viewform"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file:///\\localhost\tel\(416)%20268-6819" TargetMode="External"/><Relationship Id="rId2" Type="http://schemas.openxmlformats.org/officeDocument/2006/relationships/hyperlink" Target="mailto:carole@vibearts.ca"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vibearts.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Rotary 2018</a:t>
            </a:r>
            <a:endParaRPr lang="en-US" dirty="0"/>
          </a:p>
        </p:txBody>
      </p:sp>
      <p:sp>
        <p:nvSpPr>
          <p:cNvPr id="3" name="Subtitle 2"/>
          <p:cNvSpPr>
            <a:spLocks noGrp="1"/>
          </p:cNvSpPr>
          <p:nvPr>
            <p:ph type="subTitle" idx="1"/>
          </p:nvPr>
        </p:nvSpPr>
        <p:spPr/>
        <p:txBody>
          <a:bodyPr/>
          <a:lstStyle/>
          <a:p>
            <a:r>
              <a:rPr lang="en-US" dirty="0" smtClean="0"/>
              <a:t>Information Update</a:t>
            </a:r>
            <a:endParaRPr lang="en-US" dirty="0"/>
          </a:p>
        </p:txBody>
      </p:sp>
      <p:pic>
        <p:nvPicPr>
          <p:cNvPr id="4" name="Picture 3" descr="image0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7358" y="6037730"/>
            <a:ext cx="1495425" cy="352425"/>
          </a:xfrm>
          <a:prstGeom prst="rect">
            <a:avLst/>
          </a:prstGeom>
        </p:spPr>
      </p:pic>
    </p:spTree>
    <p:extLst>
      <p:ext uri="{BB962C8B-B14F-4D97-AF65-F5344CB8AC3E}">
        <p14:creationId xmlns:p14="http://schemas.microsoft.com/office/powerpoint/2010/main" val="2213444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Rotary 2018 Merchandise is now Available for Purchase</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ctr">
              <a:buNone/>
            </a:pPr>
            <a:r>
              <a:rPr lang="en-US" dirty="0" smtClean="0">
                <a:hlinkClick r:id="rId2"/>
              </a:rPr>
              <a:t>SHOP NOW</a:t>
            </a:r>
            <a:endParaRPr lang="en-US" dirty="0"/>
          </a:p>
        </p:txBody>
      </p:sp>
      <p:pic>
        <p:nvPicPr>
          <p:cNvPr id="5" name="Picture 4" descr="Screen Shot 2017-11-12 at 6.52.52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9463" y="1903509"/>
            <a:ext cx="7583487" cy="2280541"/>
          </a:xfrm>
          <a:prstGeom prst="rect">
            <a:avLst/>
          </a:prstGeom>
        </p:spPr>
      </p:pic>
      <p:pic>
        <p:nvPicPr>
          <p:cNvPr id="6" name="Picture 5" descr="image0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7358" y="6037730"/>
            <a:ext cx="1495425" cy="352425"/>
          </a:xfrm>
          <a:prstGeom prst="rect">
            <a:avLst/>
          </a:prstGeom>
        </p:spPr>
      </p:pic>
    </p:spTree>
    <p:extLst>
      <p:ext uri="{BB962C8B-B14F-4D97-AF65-F5344CB8AC3E}">
        <p14:creationId xmlns:p14="http://schemas.microsoft.com/office/powerpoint/2010/main" val="1861968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50254"/>
            <a:ext cx="7583487" cy="1044388"/>
          </a:xfrm>
        </p:spPr>
        <p:txBody>
          <a:bodyPr/>
          <a:lstStyle/>
          <a:p>
            <a:r>
              <a:rPr lang="en-CA" sz="3200" b="1" dirty="0"/>
              <a:t>Host ticketed events can now be </a:t>
            </a:r>
            <a:r>
              <a:rPr lang="en-CA" sz="3200" b="1" dirty="0" smtClean="0"/>
              <a:t>ordered on the </a:t>
            </a:r>
            <a:r>
              <a:rPr lang="en-CA" sz="3200" b="1" dirty="0" smtClean="0">
                <a:hlinkClick r:id="rId2"/>
              </a:rPr>
              <a:t>HOC website</a:t>
            </a:r>
            <a:endParaRPr lang="en-US" sz="3200" dirty="0"/>
          </a:p>
        </p:txBody>
      </p:sp>
      <p:sp>
        <p:nvSpPr>
          <p:cNvPr id="3" name="Content Placeholder 2"/>
          <p:cNvSpPr>
            <a:spLocks noGrp="1"/>
          </p:cNvSpPr>
          <p:nvPr>
            <p:ph idx="1"/>
          </p:nvPr>
        </p:nvSpPr>
        <p:spPr>
          <a:xfrm>
            <a:off x="359660" y="1275965"/>
            <a:ext cx="6204783" cy="5148952"/>
          </a:xfrm>
        </p:spPr>
        <p:txBody>
          <a:bodyPr>
            <a:normAutofit/>
          </a:bodyPr>
          <a:lstStyle/>
          <a:p>
            <a:pPr marL="0" lvl="0" indent="0">
              <a:buNone/>
            </a:pPr>
            <a:r>
              <a:rPr lang="en-CA" sz="900" u="sng" dirty="0"/>
              <a:t>ROTARYFEST</a:t>
            </a:r>
            <a:endParaRPr lang="en-CA" sz="900" dirty="0"/>
          </a:p>
          <a:p>
            <a:pPr lvl="1"/>
            <a:r>
              <a:rPr lang="en-CA" sz="900" dirty="0"/>
              <a:t>Tuesday, June 26</a:t>
            </a:r>
            <a:r>
              <a:rPr lang="en-CA" sz="900" baseline="30000" dirty="0"/>
              <a:t>th</a:t>
            </a:r>
            <a:r>
              <a:rPr lang="en-CA" sz="900" dirty="0"/>
              <a:t>, </a:t>
            </a:r>
            <a:r>
              <a:rPr lang="en-CA" sz="900" dirty="0" smtClean="0"/>
              <a:t>2018, 4:00PM – 10:00PM</a:t>
            </a:r>
            <a:endParaRPr lang="en-CA" sz="900" dirty="0"/>
          </a:p>
          <a:p>
            <a:pPr lvl="1"/>
            <a:r>
              <a:rPr lang="en-CA" sz="900" dirty="0"/>
              <a:t>Ticket: </a:t>
            </a:r>
            <a:r>
              <a:rPr lang="en-CA" sz="900" dirty="0" smtClean="0"/>
              <a:t>$90 CDN (approx. $75 USD *)</a:t>
            </a:r>
            <a:endParaRPr lang="en-CA" sz="900" dirty="0"/>
          </a:p>
          <a:p>
            <a:pPr lvl="2"/>
            <a:r>
              <a:rPr lang="en-CA" sz="800" dirty="0"/>
              <a:t>Includes: Transportation, a meal, complimentary drink</a:t>
            </a:r>
          </a:p>
          <a:p>
            <a:pPr lvl="2"/>
            <a:r>
              <a:rPr lang="en-CA" sz="800" dirty="0"/>
              <a:t>Highlights: Fireworks, Canadian heritage featured events, music and entertainment, food and treats around the world.</a:t>
            </a:r>
          </a:p>
          <a:p>
            <a:pPr marL="0" lvl="0" indent="0">
              <a:buNone/>
            </a:pPr>
            <a:r>
              <a:rPr lang="en-CA" sz="900" u="sng" dirty="0"/>
              <a:t>Rock at the Historic Distillery District</a:t>
            </a:r>
            <a:endParaRPr lang="en-CA" sz="900" dirty="0"/>
          </a:p>
          <a:p>
            <a:pPr lvl="1"/>
            <a:r>
              <a:rPr lang="en-CA" sz="900" dirty="0"/>
              <a:t>Saturday, June 23</a:t>
            </a:r>
            <a:r>
              <a:rPr lang="en-CA" sz="900" baseline="30000" dirty="0"/>
              <a:t>rd</a:t>
            </a:r>
            <a:r>
              <a:rPr lang="en-CA" sz="900" dirty="0"/>
              <a:t>, 2018, </a:t>
            </a:r>
            <a:r>
              <a:rPr lang="en-CA" sz="900" dirty="0" smtClean="0"/>
              <a:t>6:</a:t>
            </a:r>
            <a:r>
              <a:rPr lang="en-CA" sz="900" dirty="0"/>
              <a:t>00PM – </a:t>
            </a:r>
            <a:r>
              <a:rPr lang="en-CA" sz="900" dirty="0" smtClean="0"/>
              <a:t>10:</a:t>
            </a:r>
            <a:r>
              <a:rPr lang="en-CA" sz="900" dirty="0"/>
              <a:t>00PM</a:t>
            </a:r>
          </a:p>
          <a:p>
            <a:pPr lvl="1"/>
            <a:r>
              <a:rPr lang="en-CA" sz="900" dirty="0"/>
              <a:t>Ticket: </a:t>
            </a:r>
            <a:r>
              <a:rPr lang="en-CA" sz="900" dirty="0" smtClean="0"/>
              <a:t>$120 </a:t>
            </a:r>
            <a:r>
              <a:rPr lang="en-CA" sz="900" dirty="0"/>
              <a:t>CDN (approx. $100 USD *</a:t>
            </a:r>
            <a:r>
              <a:rPr lang="en-CA" sz="900" dirty="0" smtClean="0"/>
              <a:t>)</a:t>
            </a:r>
            <a:endParaRPr lang="en-CA" sz="900" dirty="0"/>
          </a:p>
          <a:p>
            <a:pPr lvl="2"/>
            <a:r>
              <a:rPr lang="en-CA" sz="800" dirty="0"/>
              <a:t>Includes: All food, live music, buskers, attractions, and shopping at the array of shops in the District.</a:t>
            </a:r>
          </a:p>
          <a:p>
            <a:pPr lvl="2"/>
            <a:r>
              <a:rPr lang="en-CA" sz="800" dirty="0"/>
              <a:t>Highlights: Food, attractions, live country and rock music, and shopping at quaint shops, within the architectural beauty of this 185-year-old National Historic site!</a:t>
            </a:r>
          </a:p>
          <a:p>
            <a:pPr marL="0" lvl="0" indent="0">
              <a:buNone/>
            </a:pPr>
            <a:r>
              <a:rPr lang="en-CA" sz="900" u="sng" dirty="0"/>
              <a:t>Jazz at the </a:t>
            </a:r>
            <a:r>
              <a:rPr lang="en-CA" sz="900" u="sng" dirty="0" smtClean="0"/>
              <a:t>Aquarium</a:t>
            </a:r>
          </a:p>
          <a:p>
            <a:pPr lvl="1"/>
            <a:r>
              <a:rPr lang="en-CA" sz="900" dirty="0"/>
              <a:t>Saturday, June 23</a:t>
            </a:r>
            <a:r>
              <a:rPr lang="en-CA" sz="900" baseline="30000" dirty="0"/>
              <a:t>rd</a:t>
            </a:r>
            <a:r>
              <a:rPr lang="en-CA" sz="900" dirty="0"/>
              <a:t>, 2018, 7:00PM – 11:00PM</a:t>
            </a:r>
          </a:p>
          <a:p>
            <a:pPr lvl="1"/>
            <a:r>
              <a:rPr lang="en-CA" sz="900" dirty="0"/>
              <a:t>Ticket: </a:t>
            </a:r>
            <a:r>
              <a:rPr lang="en-CA" sz="900" dirty="0" smtClean="0"/>
              <a:t>$120 CDN </a:t>
            </a:r>
            <a:r>
              <a:rPr lang="en-CA" sz="900" dirty="0"/>
              <a:t>(approx. $</a:t>
            </a:r>
            <a:r>
              <a:rPr lang="en-CA" sz="900" dirty="0" smtClean="0"/>
              <a:t>100 </a:t>
            </a:r>
            <a:r>
              <a:rPr lang="en-CA" sz="900" dirty="0"/>
              <a:t>USD *</a:t>
            </a:r>
            <a:r>
              <a:rPr lang="en-CA" sz="900" dirty="0" smtClean="0"/>
              <a:t>)</a:t>
            </a:r>
            <a:endParaRPr lang="en-CA" sz="900" dirty="0"/>
          </a:p>
          <a:p>
            <a:pPr lvl="2"/>
            <a:r>
              <a:rPr lang="en-CA" sz="800" dirty="0"/>
              <a:t>Includes: food, full admission </a:t>
            </a:r>
            <a:r>
              <a:rPr lang="en-CA" sz="800" dirty="0" smtClean="0"/>
              <a:t>to the </a:t>
            </a:r>
            <a:r>
              <a:rPr lang="en-CA" sz="800" dirty="0"/>
              <a:t>Aquarium, custom dive shows, photo port package and entertainment!</a:t>
            </a:r>
          </a:p>
          <a:p>
            <a:pPr lvl="2"/>
            <a:r>
              <a:rPr lang="en-CA" sz="800" dirty="0"/>
              <a:t>Highlights: Experience aquarium in a moonlight setting, accompanied by live classical jazz music! </a:t>
            </a:r>
            <a:endParaRPr lang="en-CA" sz="1100" u="sng" dirty="0" smtClean="0"/>
          </a:p>
          <a:p>
            <a:pPr marL="0" lvl="0" indent="0">
              <a:buNone/>
            </a:pPr>
            <a:r>
              <a:rPr lang="en-CA" sz="900" u="sng" dirty="0" smtClean="0"/>
              <a:t>Host Hospitality</a:t>
            </a:r>
            <a:endParaRPr lang="en-CA" sz="900" u="sng" dirty="0"/>
          </a:p>
          <a:p>
            <a:pPr lvl="1"/>
            <a:r>
              <a:rPr lang="en-CA" sz="800" dirty="0" smtClean="0"/>
              <a:t>Ticket</a:t>
            </a:r>
            <a:r>
              <a:rPr lang="en-CA" sz="800" dirty="0"/>
              <a:t>: </a:t>
            </a:r>
            <a:r>
              <a:rPr lang="en-CA" sz="800" dirty="0" smtClean="0"/>
              <a:t>$43 CDN </a:t>
            </a:r>
            <a:r>
              <a:rPr lang="en-CA" sz="900" dirty="0"/>
              <a:t>(approx. </a:t>
            </a:r>
            <a:r>
              <a:rPr lang="en-CA" sz="900" dirty="0" smtClean="0"/>
              <a:t>$36 </a:t>
            </a:r>
            <a:r>
              <a:rPr lang="en-CA" sz="900" dirty="0"/>
              <a:t>USD *</a:t>
            </a:r>
            <a:r>
              <a:rPr lang="en-CA" sz="900" dirty="0" smtClean="0"/>
              <a:t>) </a:t>
            </a:r>
            <a:endParaRPr lang="en-CA" sz="800" dirty="0"/>
          </a:p>
          <a:p>
            <a:pPr marL="0" indent="0">
              <a:buNone/>
            </a:pPr>
            <a:r>
              <a:rPr lang="en-CA" sz="900" b="1" dirty="0" smtClean="0"/>
              <a:t>Tickets now </a:t>
            </a:r>
            <a:r>
              <a:rPr lang="en-CA" sz="900" b="1" dirty="0"/>
              <a:t>can be purchased </a:t>
            </a:r>
            <a:r>
              <a:rPr lang="en-CA" sz="900" b="1" u="sng" dirty="0" smtClean="0">
                <a:hlinkClick r:id="rId2"/>
              </a:rPr>
              <a:t>here</a:t>
            </a:r>
            <a:r>
              <a:rPr lang="en-CA" sz="900" b="1" dirty="0" smtClean="0"/>
              <a:t>. </a:t>
            </a:r>
          </a:p>
          <a:p>
            <a:pPr marL="0" lvl="0" indent="0">
              <a:buNone/>
            </a:pPr>
            <a:r>
              <a:rPr lang="en-CA" sz="900" dirty="0" smtClean="0"/>
              <a:t>*US </a:t>
            </a:r>
            <a:r>
              <a:rPr lang="en-CA" sz="900" dirty="0"/>
              <a:t>currency based on the exchange rate in effect in November, 2017, and customary credit card exchange fees</a:t>
            </a:r>
            <a:r>
              <a:rPr lang="en-CA" sz="900" dirty="0" smtClean="0"/>
              <a:t>.</a:t>
            </a:r>
            <a:endParaRPr lang="en-CA" sz="900" dirty="0"/>
          </a:p>
        </p:txBody>
      </p:sp>
      <p:pic>
        <p:nvPicPr>
          <p:cNvPr id="5" name="Picture 4" descr="image0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7358" y="6037730"/>
            <a:ext cx="1495425" cy="352425"/>
          </a:xfrm>
          <a:prstGeom prst="rect">
            <a:avLst/>
          </a:prstGeom>
        </p:spPr>
      </p:pic>
      <p:pic>
        <p:nvPicPr>
          <p:cNvPr id="6" name="Picture 5"/>
          <p:cNvPicPr>
            <a:picLocks noChangeAspect="1"/>
          </p:cNvPicPr>
          <p:nvPr/>
        </p:nvPicPr>
        <p:blipFill>
          <a:blip r:embed="rId4"/>
          <a:stretch>
            <a:fillRect/>
          </a:stretch>
        </p:blipFill>
        <p:spPr>
          <a:xfrm>
            <a:off x="6694245" y="1519080"/>
            <a:ext cx="2112188" cy="1407782"/>
          </a:xfrm>
          <a:prstGeom prst="rect">
            <a:avLst/>
          </a:prstGeom>
        </p:spPr>
      </p:pic>
      <p:pic>
        <p:nvPicPr>
          <p:cNvPr id="7" name="Picture 6"/>
          <p:cNvPicPr>
            <a:picLocks noChangeAspect="1"/>
          </p:cNvPicPr>
          <p:nvPr/>
        </p:nvPicPr>
        <p:blipFill>
          <a:blip r:embed="rId5"/>
          <a:stretch>
            <a:fillRect/>
          </a:stretch>
        </p:blipFill>
        <p:spPr>
          <a:xfrm>
            <a:off x="6694245" y="3004106"/>
            <a:ext cx="2112188" cy="1354394"/>
          </a:xfrm>
          <a:prstGeom prst="rect">
            <a:avLst/>
          </a:prstGeom>
        </p:spPr>
      </p:pic>
      <p:pic>
        <p:nvPicPr>
          <p:cNvPr id="8" name="Picture 7"/>
          <p:cNvPicPr>
            <a:picLocks noChangeAspect="1"/>
          </p:cNvPicPr>
          <p:nvPr/>
        </p:nvPicPr>
        <p:blipFill>
          <a:blip r:embed="rId6"/>
          <a:stretch>
            <a:fillRect/>
          </a:stretch>
        </p:blipFill>
        <p:spPr>
          <a:xfrm>
            <a:off x="6694245" y="4446976"/>
            <a:ext cx="2112188" cy="1408126"/>
          </a:xfrm>
          <a:prstGeom prst="rect">
            <a:avLst/>
          </a:prstGeom>
        </p:spPr>
      </p:pic>
    </p:spTree>
    <p:extLst>
      <p:ext uri="{BB962C8B-B14F-4D97-AF65-F5344CB8AC3E}">
        <p14:creationId xmlns:p14="http://schemas.microsoft.com/office/powerpoint/2010/main" val="2793446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Register for the Convention </a:t>
            </a:r>
            <a:endParaRPr lang="en-US" dirty="0"/>
          </a:p>
        </p:txBody>
      </p:sp>
      <p:sp>
        <p:nvSpPr>
          <p:cNvPr id="3" name="Content Placeholder 2"/>
          <p:cNvSpPr>
            <a:spLocks noGrp="1"/>
          </p:cNvSpPr>
          <p:nvPr>
            <p:ph idx="1"/>
          </p:nvPr>
        </p:nvSpPr>
        <p:spPr/>
        <p:txBody>
          <a:bodyPr/>
          <a:lstStyle/>
          <a:p>
            <a:pPr marL="0" lvl="0" indent="0">
              <a:buNone/>
            </a:pPr>
            <a:r>
              <a:rPr lang="en-CA" sz="2400" dirty="0"/>
              <a:t>Important deadlines</a:t>
            </a:r>
          </a:p>
          <a:p>
            <a:pPr lvl="1"/>
            <a:r>
              <a:rPr lang="en-CA" b="1" dirty="0"/>
              <a:t>15 December 2017</a:t>
            </a:r>
            <a:r>
              <a:rPr lang="en-CA" dirty="0"/>
              <a:t>: Last day for early-registration discount</a:t>
            </a:r>
          </a:p>
          <a:p>
            <a:pPr lvl="1"/>
            <a:r>
              <a:rPr lang="en-CA" b="1" dirty="0"/>
              <a:t>31 March 2018</a:t>
            </a:r>
            <a:r>
              <a:rPr lang="en-CA" dirty="0"/>
              <a:t>: Last day for preregistration discount. Last day to register groups</a:t>
            </a:r>
            <a:r>
              <a:rPr lang="en-CA" dirty="0" smtClean="0"/>
              <a:t>.</a:t>
            </a:r>
          </a:p>
          <a:p>
            <a:pPr lvl="1"/>
            <a:r>
              <a:rPr lang="en-CA" b="1" dirty="0"/>
              <a:t>27 June 2018: Last day for online registration </a:t>
            </a:r>
            <a:endParaRPr lang="en-CA" b="1" dirty="0" smtClean="0"/>
          </a:p>
          <a:p>
            <a:pPr lvl="1"/>
            <a:endParaRPr lang="en-CA" b="1" dirty="0"/>
          </a:p>
          <a:p>
            <a:pPr marL="282575" lvl="1" indent="0">
              <a:buNone/>
            </a:pPr>
            <a:r>
              <a:rPr lang="en-CA" b="1" dirty="0"/>
              <a:t>To register or for more info – visit </a:t>
            </a:r>
            <a:r>
              <a:rPr lang="en-CA" b="1" u="sng" dirty="0">
                <a:hlinkClick r:id="rId2"/>
              </a:rPr>
              <a:t>here</a:t>
            </a:r>
            <a:r>
              <a:rPr lang="en-CA" dirty="0"/>
              <a:t> </a:t>
            </a:r>
            <a:endParaRPr lang="en-CA" b="1" dirty="0" smtClean="0"/>
          </a:p>
        </p:txBody>
      </p:sp>
      <p:pic>
        <p:nvPicPr>
          <p:cNvPr id="4" name="Picture 3" descr="image0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7358" y="6037730"/>
            <a:ext cx="1495425" cy="352425"/>
          </a:xfrm>
          <a:prstGeom prst="rect">
            <a:avLst/>
          </a:prstGeom>
        </p:spPr>
      </p:pic>
    </p:spTree>
    <p:extLst>
      <p:ext uri="{BB962C8B-B14F-4D97-AF65-F5344CB8AC3E}">
        <p14:creationId xmlns:p14="http://schemas.microsoft.com/office/powerpoint/2010/main" val="523639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Help needed at the Convention</a:t>
            </a:r>
            <a:r>
              <a:rPr lang="en-CA" dirty="0"/>
              <a:t> </a:t>
            </a:r>
            <a:endParaRPr lang="en-US" dirty="0"/>
          </a:p>
        </p:txBody>
      </p:sp>
      <p:sp>
        <p:nvSpPr>
          <p:cNvPr id="3" name="Content Placeholder 2"/>
          <p:cNvSpPr>
            <a:spLocks noGrp="1"/>
          </p:cNvSpPr>
          <p:nvPr>
            <p:ph idx="1"/>
          </p:nvPr>
        </p:nvSpPr>
        <p:spPr/>
        <p:txBody>
          <a:bodyPr/>
          <a:lstStyle/>
          <a:p>
            <a:pPr lvl="0"/>
            <a:r>
              <a:rPr lang="en-CA" sz="2400" u="sng" dirty="0">
                <a:hlinkClick r:id="rId2"/>
              </a:rPr>
              <a:t>Sign up</a:t>
            </a:r>
            <a:r>
              <a:rPr lang="en-CA" sz="2400" dirty="0"/>
              <a:t> as a Host for Host Hospitality.</a:t>
            </a:r>
          </a:p>
          <a:p>
            <a:pPr lvl="0"/>
            <a:r>
              <a:rPr lang="en-CA" sz="2400" dirty="0"/>
              <a:t>Volunteer as an Ambassador before and at the convention. Sign up </a:t>
            </a:r>
            <a:r>
              <a:rPr lang="en-CA" sz="2400" u="sng" dirty="0">
                <a:hlinkClick r:id="rId3"/>
              </a:rPr>
              <a:t>here</a:t>
            </a:r>
            <a:r>
              <a:rPr lang="en-CA" sz="2400" dirty="0"/>
              <a:t>.</a:t>
            </a:r>
          </a:p>
        </p:txBody>
      </p:sp>
      <p:pic>
        <p:nvPicPr>
          <p:cNvPr id="4" name="Picture 3" descr="image0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7358" y="6037730"/>
            <a:ext cx="1495425" cy="352425"/>
          </a:xfrm>
          <a:prstGeom prst="rect">
            <a:avLst/>
          </a:prstGeom>
        </p:spPr>
      </p:pic>
      <p:pic>
        <p:nvPicPr>
          <p:cNvPr id="5" name="Picture 4"/>
          <p:cNvPicPr>
            <a:picLocks noChangeAspect="1"/>
          </p:cNvPicPr>
          <p:nvPr/>
        </p:nvPicPr>
        <p:blipFill>
          <a:blip r:embed="rId5"/>
          <a:stretch>
            <a:fillRect/>
          </a:stretch>
        </p:blipFill>
        <p:spPr>
          <a:xfrm>
            <a:off x="4351395" y="3539494"/>
            <a:ext cx="3848343" cy="2162805"/>
          </a:xfrm>
          <a:prstGeom prst="rect">
            <a:avLst/>
          </a:prstGeom>
        </p:spPr>
      </p:pic>
    </p:spTree>
    <p:extLst>
      <p:ext uri="{BB962C8B-B14F-4D97-AF65-F5344CB8AC3E}">
        <p14:creationId xmlns:p14="http://schemas.microsoft.com/office/powerpoint/2010/main" val="2972559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b="1" dirty="0"/>
              <a:t>Opportunity for all Rotary Clubs to participate in unique Community Youth Art Project 2018 – exclusive to Rotary </a:t>
            </a:r>
            <a:r>
              <a:rPr lang="en-CA" sz="2800" b="1" dirty="0" smtClean="0"/>
              <a:t>Clubs</a:t>
            </a:r>
            <a:r>
              <a:rPr lang="en-CA" sz="2800" dirty="0" smtClean="0"/>
              <a:t> </a:t>
            </a:r>
            <a:endParaRPr lang="en-US" sz="2800" dirty="0"/>
          </a:p>
        </p:txBody>
      </p:sp>
      <p:sp>
        <p:nvSpPr>
          <p:cNvPr id="3" name="Content Placeholder 2"/>
          <p:cNvSpPr>
            <a:spLocks noGrp="1"/>
          </p:cNvSpPr>
          <p:nvPr>
            <p:ph idx="1"/>
          </p:nvPr>
        </p:nvSpPr>
        <p:spPr/>
        <p:txBody>
          <a:bodyPr>
            <a:normAutofit fontScale="85000" lnSpcReduction="20000"/>
          </a:bodyPr>
          <a:lstStyle/>
          <a:p>
            <a:pPr lvl="0"/>
            <a:r>
              <a:rPr lang="en-CA" sz="2400" dirty="0"/>
              <a:t>Customized and turn-key project led by VIBE Arts will engage local youth in your community to create two 6 feet x 4 feet Rotary themed mural art reflecting Rotarian values to be displayed in Toronto’s subway system (in effect creating an underground art gallery for 1.2 million daily passengers to enjoy!).  Art will also be displayed in other properties associated with the 2018 International Rotary Convention.</a:t>
            </a:r>
          </a:p>
          <a:p>
            <a:pPr lvl="0"/>
            <a:r>
              <a:rPr lang="en-CA" sz="2400" dirty="0"/>
              <a:t>Your Rotary logo will be on display with the murals and the original art will return to your community after the exhibition.</a:t>
            </a:r>
          </a:p>
          <a:p>
            <a:pPr lvl="0"/>
            <a:r>
              <a:rPr lang="en-CA" sz="2400" dirty="0"/>
              <a:t>To learn more - please contact Carole </a:t>
            </a:r>
            <a:r>
              <a:rPr lang="en-CA" sz="2400" dirty="0" err="1"/>
              <a:t>Boivin</a:t>
            </a:r>
            <a:r>
              <a:rPr lang="en-CA" sz="2400" dirty="0"/>
              <a:t> at </a:t>
            </a:r>
            <a:r>
              <a:rPr lang="en-CA" sz="2400" u="sng" dirty="0">
                <a:hlinkClick r:id="rId2"/>
              </a:rPr>
              <a:t>carole@vibearts.ca</a:t>
            </a:r>
            <a:r>
              <a:rPr lang="en-CA" sz="2400" dirty="0"/>
              <a:t> or </a:t>
            </a:r>
            <a:r>
              <a:rPr lang="en-CA" sz="2400" dirty="0">
                <a:hlinkClick r:id="rId3" action="ppaction://hlinkfile"/>
              </a:rPr>
              <a:t>416-268-6819</a:t>
            </a:r>
            <a:endParaRPr lang="en-CA" sz="2400" dirty="0"/>
          </a:p>
          <a:p>
            <a:pPr marL="0" lvl="0" indent="0">
              <a:buNone/>
            </a:pPr>
            <a:r>
              <a:rPr lang="en-CA" sz="2400" b="1" dirty="0" smtClean="0"/>
              <a:t>More </a:t>
            </a:r>
            <a:r>
              <a:rPr lang="en-CA" sz="2400" b="1" dirty="0"/>
              <a:t>info </a:t>
            </a:r>
            <a:r>
              <a:rPr lang="en-CA" sz="2400" b="1" u="sng" dirty="0" smtClean="0">
                <a:hlinkClick r:id="rId4"/>
              </a:rPr>
              <a:t>here</a:t>
            </a:r>
            <a:endParaRPr lang="en-CA" sz="2400" dirty="0"/>
          </a:p>
        </p:txBody>
      </p:sp>
      <p:pic>
        <p:nvPicPr>
          <p:cNvPr id="4" name="Picture 3" descr="image00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7358" y="6037730"/>
            <a:ext cx="1495425" cy="352425"/>
          </a:xfrm>
          <a:prstGeom prst="rect">
            <a:avLst/>
          </a:prstGeom>
        </p:spPr>
      </p:pic>
    </p:spTree>
    <p:extLst>
      <p:ext uri="{BB962C8B-B14F-4D97-AF65-F5344CB8AC3E}">
        <p14:creationId xmlns:p14="http://schemas.microsoft.com/office/powerpoint/2010/main" val="104823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5835</TotalTime>
  <Words>372</Words>
  <Application>Microsoft Office PowerPoint</Application>
  <PresentationFormat>On-screen Show (4:3)</PresentationFormat>
  <Paragraphs>44</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Trebuchet MS</vt:lpstr>
      <vt:lpstr>Wingdings 2</vt:lpstr>
      <vt:lpstr>Revolution</vt:lpstr>
      <vt:lpstr>Rotary 2018</vt:lpstr>
      <vt:lpstr>Rotary 2018 Merchandise is now Available for Purchase</vt:lpstr>
      <vt:lpstr>Host ticketed events can now be ordered on the HOC website</vt:lpstr>
      <vt:lpstr>Register for the Convention </vt:lpstr>
      <vt:lpstr>Help needed at the Convention </vt:lpstr>
      <vt:lpstr>Opportunity for all Rotary Clubs to participate in unique Community Youth Art Project 2018 – exclusive to Rotary Clubs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Rotary 2018</dc:title>
  <dc:creator>user</dc:creator>
  <cp:lastModifiedBy>Darren Sweeney</cp:lastModifiedBy>
  <cp:revision>10</cp:revision>
  <dcterms:created xsi:type="dcterms:W3CDTF">2017-11-12T23:39:57Z</dcterms:created>
  <dcterms:modified xsi:type="dcterms:W3CDTF">2017-11-23T11:19:26Z</dcterms:modified>
</cp:coreProperties>
</file>