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29" r:id="rId6"/>
    <p:sldId id="327" r:id="rId7"/>
    <p:sldId id="304" r:id="rId8"/>
    <p:sldId id="321" r:id="rId9"/>
    <p:sldId id="328" r:id="rId10"/>
    <p:sldId id="315" r:id="rId11"/>
    <p:sldId id="306" r:id="rId12"/>
    <p:sldId id="323" r:id="rId13"/>
    <p:sldId id="307" r:id="rId14"/>
    <p:sldId id="308" r:id="rId15"/>
    <p:sldId id="309" r:id="rId16"/>
    <p:sldId id="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F7A81B"/>
    <a:srgbClr val="48595D"/>
    <a:srgbClr val="FBA41C"/>
    <a:srgbClr val="01B4E7"/>
    <a:srgbClr val="009999"/>
    <a:srgbClr val="D91B5C"/>
    <a:srgbClr val="872175"/>
    <a:srgbClr val="FF7600"/>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95E6E-AFB5-464B-B3F4-58737F6A3FA2}" v="2" dt="2019-12-06T15:02:15.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1" autoAdjust="0"/>
    <p:restoredTop sz="78796" autoAdjust="0"/>
  </p:normalViewPr>
  <p:slideViewPr>
    <p:cSldViewPr snapToGrid="0" showGuides="1">
      <p:cViewPr varScale="1">
        <p:scale>
          <a:sx n="100" d="100"/>
          <a:sy n="100" d="100"/>
        </p:scale>
        <p:origin x="1002" y="7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1B8E6-2475-41F4-9E63-3297998E7D4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E662336-0BBA-45B0-A1B8-7F2A131590B4}">
      <dgm:prSet phldrT="[Text]" custT="1"/>
      <dgm:spPr/>
      <dgm:t>
        <a:bodyPr/>
        <a:lstStyle/>
        <a:p>
          <a:pPr algn="ctr">
            <a:spcAft>
              <a:spcPts val="0"/>
            </a:spcAft>
          </a:pPr>
          <a:r>
            <a:rPr lang="en-US" sz="2000" b="1" dirty="0">
              <a:solidFill>
                <a:schemeClr val="tx1"/>
              </a:solidFill>
              <a:latin typeface="Arial Narrow" panose="020B0606020202030204" pitchFamily="34" charset="0"/>
            </a:rPr>
            <a:t>MOTIVATE</a:t>
          </a:r>
          <a:r>
            <a:rPr lang="en-US" sz="2000" b="0" dirty="0">
              <a:solidFill>
                <a:schemeClr val="tx1"/>
              </a:solidFill>
              <a:latin typeface="Arial Narrow" panose="020B0606020202030204" pitchFamily="34" charset="0"/>
            </a:rPr>
            <a:t> </a:t>
          </a:r>
        </a:p>
        <a:p>
          <a:pPr algn="ctr">
            <a:spcAft>
              <a:spcPts val="0"/>
            </a:spcAft>
          </a:pPr>
          <a:r>
            <a:rPr lang="en-US" sz="2000" b="0" dirty="0">
              <a:solidFill>
                <a:schemeClr val="tx1"/>
              </a:solidFill>
              <a:latin typeface="Arial Narrow" panose="020B0606020202030204" pitchFamily="34" charset="0"/>
            </a:rPr>
            <a:t>INCREASED ENGAGEMENT</a:t>
          </a:r>
        </a:p>
        <a:p>
          <a:pPr algn="ctr">
            <a:spcAft>
              <a:spcPts val="0"/>
            </a:spcAft>
          </a:pPr>
          <a:endParaRPr lang="en-US" sz="2000" b="0" dirty="0">
            <a:solidFill>
              <a:schemeClr val="tx1"/>
            </a:solidFill>
            <a:latin typeface="Arial Narrow" panose="020B0606020202030204" pitchFamily="34" charset="0"/>
          </a:endParaRPr>
        </a:p>
        <a:p>
          <a:pPr algn="ctr">
            <a:spcAft>
              <a:spcPct val="35000"/>
            </a:spcAft>
          </a:pPr>
          <a:endParaRPr lang="en-US" sz="2000" b="0" dirty="0">
            <a:solidFill>
              <a:schemeClr val="tx1"/>
            </a:solidFill>
            <a:latin typeface="Arial Narrow" panose="020B0606020202030204" pitchFamily="34" charset="0"/>
          </a:endParaRPr>
        </a:p>
      </dgm:t>
    </dgm:pt>
    <dgm:pt modelId="{F5B5955E-CEB3-4273-9CF6-1A2FB92BABDC}" type="parTrans" cxnId="{11CC8ED9-F0B9-42AB-AF6B-B5E46A8B4E0A}">
      <dgm:prSet/>
      <dgm:spPr/>
      <dgm:t>
        <a:bodyPr/>
        <a:lstStyle/>
        <a:p>
          <a:endParaRPr lang="en-US">
            <a:solidFill>
              <a:schemeClr val="bg1"/>
            </a:solidFill>
          </a:endParaRPr>
        </a:p>
      </dgm:t>
    </dgm:pt>
    <dgm:pt modelId="{503F7391-3D41-4120-8632-FDE71A9DAB20}" type="sibTrans" cxnId="{11CC8ED9-F0B9-42AB-AF6B-B5E46A8B4E0A}">
      <dgm:prSet/>
      <dgm:spPr/>
      <dgm:t>
        <a:bodyPr/>
        <a:lstStyle/>
        <a:p>
          <a:endParaRPr lang="en-US">
            <a:solidFill>
              <a:schemeClr val="bg1"/>
            </a:solidFill>
          </a:endParaRPr>
        </a:p>
      </dgm:t>
    </dgm:pt>
    <dgm:pt modelId="{A50D24CC-E257-4C94-BB75-48BFF6B1DFCE}">
      <dgm:prSet phldrT="[Text]" custT="1"/>
      <dgm:spPr/>
      <dgm:t>
        <a:bodyPr/>
        <a:lstStyle/>
        <a:p>
          <a:pPr algn="ctr"/>
          <a:r>
            <a:rPr lang="en-US" sz="2000" b="1" dirty="0">
              <a:solidFill>
                <a:schemeClr val="tx1"/>
              </a:solidFill>
              <a:latin typeface="Arial Narrow" panose="020B0606020202030204" pitchFamily="34" charset="0"/>
            </a:rPr>
            <a:t>PROMOTE</a:t>
          </a:r>
          <a:r>
            <a:rPr lang="en-US" sz="2000" b="0" dirty="0">
              <a:solidFill>
                <a:schemeClr val="tx1"/>
              </a:solidFill>
              <a:latin typeface="Arial Narrow" panose="020B0606020202030204" pitchFamily="34" charset="0"/>
            </a:rPr>
            <a:t> </a:t>
          </a:r>
          <a:br>
            <a:rPr lang="en-US" sz="2000" b="0" dirty="0">
              <a:solidFill>
                <a:schemeClr val="tx1"/>
              </a:solidFill>
              <a:latin typeface="Arial Narrow" panose="020B0606020202030204" pitchFamily="34" charset="0"/>
            </a:rPr>
          </a:br>
          <a:r>
            <a:rPr lang="en-US" sz="2000" b="0" dirty="0">
              <a:solidFill>
                <a:schemeClr val="tx1"/>
              </a:solidFill>
              <a:latin typeface="Arial Narrow" panose="020B0606020202030204" pitchFamily="34" charset="0"/>
            </a:rPr>
            <a:t>USE OF MENTORS AND RESOURCES FOR PROJECT &amp; GRANT PLANNING</a:t>
          </a:r>
        </a:p>
      </dgm:t>
    </dgm:pt>
    <dgm:pt modelId="{E1359502-A4A9-40CA-ADB5-BE4780E2C83C}" type="parTrans" cxnId="{B598A4EB-CA23-4C9E-8752-89E0679D485C}">
      <dgm:prSet/>
      <dgm:spPr/>
      <dgm:t>
        <a:bodyPr/>
        <a:lstStyle/>
        <a:p>
          <a:endParaRPr lang="en-US">
            <a:solidFill>
              <a:schemeClr val="bg1"/>
            </a:solidFill>
          </a:endParaRPr>
        </a:p>
      </dgm:t>
    </dgm:pt>
    <dgm:pt modelId="{878C360A-FE84-4285-B928-C792EEDB1F52}" type="sibTrans" cxnId="{B598A4EB-CA23-4C9E-8752-89E0679D485C}">
      <dgm:prSet/>
      <dgm:spPr/>
      <dgm:t>
        <a:bodyPr/>
        <a:lstStyle/>
        <a:p>
          <a:endParaRPr lang="en-US">
            <a:solidFill>
              <a:schemeClr val="bg1"/>
            </a:solidFill>
          </a:endParaRPr>
        </a:p>
      </dgm:t>
    </dgm:pt>
    <dgm:pt modelId="{8E5270E4-0973-4EFA-AFB6-6E82D55C1F46}">
      <dgm:prSet phldrT="[Text]" custT="1"/>
      <dgm:spPr/>
      <dgm:t>
        <a:bodyPr/>
        <a:lstStyle/>
        <a:p>
          <a:pPr algn="ctr">
            <a:spcAft>
              <a:spcPct val="35000"/>
            </a:spcAft>
          </a:pPr>
          <a:r>
            <a:rPr lang="en-US" sz="2000" b="1" dirty="0">
              <a:solidFill>
                <a:schemeClr val="tx1"/>
              </a:solidFill>
              <a:latin typeface="Arial Narrow" panose="020B0606020202030204" pitchFamily="34" charset="0"/>
            </a:rPr>
            <a:t>COLLABORATE </a:t>
          </a:r>
          <a:r>
            <a:rPr lang="en-US" sz="2000" b="0" dirty="0">
              <a:solidFill>
                <a:schemeClr val="tx1"/>
              </a:solidFill>
              <a:latin typeface="Arial Narrow" panose="020B0606020202030204" pitchFamily="34" charset="0"/>
            </a:rPr>
            <a:t>WITH DISRICT &amp; CLUB LEADERS</a:t>
          </a:r>
        </a:p>
        <a:p>
          <a:pPr algn="ctr">
            <a:spcAft>
              <a:spcPts val="0"/>
            </a:spcAft>
          </a:pPr>
          <a:r>
            <a:rPr lang="en-US" sz="2000" b="1" dirty="0">
              <a:solidFill>
                <a:schemeClr val="tx1"/>
              </a:solidFill>
              <a:latin typeface="Arial Narrow" panose="020B0606020202030204" pitchFamily="34" charset="0"/>
            </a:rPr>
            <a:t>CONNECT</a:t>
          </a:r>
        </a:p>
        <a:p>
          <a:pPr algn="ctr">
            <a:spcAft>
              <a:spcPts val="0"/>
            </a:spcAft>
          </a:pPr>
          <a:r>
            <a:rPr lang="en-US" sz="2000" b="0" dirty="0">
              <a:solidFill>
                <a:schemeClr val="tx1"/>
              </a:solidFill>
              <a:latin typeface="Arial Narrow" panose="020B0606020202030204" pitchFamily="34" charset="0"/>
            </a:rPr>
            <a:t>THEM TO RESOURCES</a:t>
          </a:r>
        </a:p>
      </dgm:t>
    </dgm:pt>
    <dgm:pt modelId="{35BF8C8D-8AA7-46B5-8A1B-24B2C0161AA9}" type="parTrans" cxnId="{E381981B-3258-4F02-86D1-1DC6E5BBED3A}">
      <dgm:prSet/>
      <dgm:spPr/>
      <dgm:t>
        <a:bodyPr/>
        <a:lstStyle/>
        <a:p>
          <a:endParaRPr lang="en-US">
            <a:solidFill>
              <a:schemeClr val="bg1"/>
            </a:solidFill>
          </a:endParaRPr>
        </a:p>
      </dgm:t>
    </dgm:pt>
    <dgm:pt modelId="{8791D3E0-C09F-44DF-B6CE-1613761F3E29}" type="sibTrans" cxnId="{E381981B-3258-4F02-86D1-1DC6E5BBED3A}">
      <dgm:prSet/>
      <dgm:spPr/>
      <dgm:t>
        <a:bodyPr/>
        <a:lstStyle/>
        <a:p>
          <a:endParaRPr lang="en-US">
            <a:solidFill>
              <a:schemeClr val="bg1"/>
            </a:solidFill>
          </a:endParaRPr>
        </a:p>
      </dgm:t>
    </dgm:pt>
    <dgm:pt modelId="{391C9E7A-B450-4CD6-A54E-62D8DFEF11FE}">
      <dgm:prSet phldrT="[Text]" custT="1"/>
      <dgm:spPr/>
      <dgm:t>
        <a:bodyPr/>
        <a:lstStyle/>
        <a:p>
          <a:pPr algn="ctr">
            <a:spcAft>
              <a:spcPts val="600"/>
            </a:spcAft>
          </a:pPr>
          <a:r>
            <a:rPr lang="en-US" sz="2000" b="1" dirty="0">
              <a:solidFill>
                <a:schemeClr val="tx1"/>
              </a:solidFill>
              <a:latin typeface="Arial Narrow" panose="020B0606020202030204" pitchFamily="34" charset="0"/>
            </a:rPr>
            <a:t>IDENTIFY</a:t>
          </a:r>
          <a:r>
            <a:rPr lang="en-US" sz="2000" b="0" dirty="0">
              <a:solidFill>
                <a:schemeClr val="tx1"/>
              </a:solidFill>
              <a:latin typeface="Arial Narrow" panose="020B0606020202030204" pitchFamily="34" charset="0"/>
            </a:rPr>
            <a:t> LOCAL MENTORS, RESOURCES</a:t>
          </a:r>
        </a:p>
        <a:p>
          <a:pPr algn="ctr">
            <a:spcAft>
              <a:spcPts val="0"/>
            </a:spcAft>
          </a:pPr>
          <a:r>
            <a:rPr lang="en-US" sz="2000" b="0" dirty="0">
              <a:solidFill>
                <a:schemeClr val="tx1"/>
              </a:solidFill>
              <a:latin typeface="Arial Narrow" panose="020B0606020202030204" pitchFamily="34" charset="0"/>
            </a:rPr>
            <a:t> </a:t>
          </a:r>
          <a:r>
            <a:rPr lang="en-US" sz="2000" b="1" dirty="0">
              <a:solidFill>
                <a:schemeClr val="tx1"/>
              </a:solidFill>
              <a:latin typeface="Arial Narrow" panose="020B0606020202030204" pitchFamily="34" charset="0"/>
            </a:rPr>
            <a:t>SHARE</a:t>
          </a:r>
        </a:p>
        <a:p>
          <a:pPr algn="ctr">
            <a:spcAft>
              <a:spcPts val="0"/>
            </a:spcAft>
          </a:pPr>
          <a:r>
            <a:rPr lang="en-US" sz="2000" b="0" dirty="0">
              <a:solidFill>
                <a:schemeClr val="tx1"/>
              </a:solidFill>
              <a:latin typeface="Arial Narrow" panose="020B0606020202030204" pitchFamily="34" charset="0"/>
            </a:rPr>
            <a:t> BEST PRACTICES </a:t>
          </a:r>
        </a:p>
      </dgm:t>
    </dgm:pt>
    <dgm:pt modelId="{D6554B9F-5D67-425A-812E-2151ABAD0884}" type="sibTrans" cxnId="{6BCBB5DF-406D-4671-B6CC-ACB763DD3700}">
      <dgm:prSet/>
      <dgm:spPr/>
      <dgm:t>
        <a:bodyPr/>
        <a:lstStyle/>
        <a:p>
          <a:endParaRPr lang="en-US">
            <a:solidFill>
              <a:schemeClr val="bg1"/>
            </a:solidFill>
          </a:endParaRPr>
        </a:p>
      </dgm:t>
    </dgm:pt>
    <dgm:pt modelId="{C7E0D15B-7725-4F14-920C-A9D88DEF064E}" type="parTrans" cxnId="{6BCBB5DF-406D-4671-B6CC-ACB763DD3700}">
      <dgm:prSet/>
      <dgm:spPr/>
      <dgm:t>
        <a:bodyPr/>
        <a:lstStyle/>
        <a:p>
          <a:endParaRPr lang="en-US">
            <a:solidFill>
              <a:schemeClr val="bg1"/>
            </a:solidFill>
          </a:endParaRPr>
        </a:p>
      </dgm:t>
    </dgm:pt>
    <dgm:pt modelId="{ACFD7ACF-549C-4983-B43C-0A0D62D8E04D}" type="pres">
      <dgm:prSet presAssocID="{6C41B8E6-2475-41F4-9E63-3297998E7D4A}" presName="rootnode" presStyleCnt="0">
        <dgm:presLayoutVars>
          <dgm:chMax/>
          <dgm:chPref/>
          <dgm:dir/>
          <dgm:animLvl val="lvl"/>
        </dgm:presLayoutVars>
      </dgm:prSet>
      <dgm:spPr/>
    </dgm:pt>
    <dgm:pt modelId="{B9334DAB-D40B-4658-8E09-A3F9CC594968}" type="pres">
      <dgm:prSet presAssocID="{6E662336-0BBA-45B0-A1B8-7F2A131590B4}" presName="composite" presStyleCnt="0"/>
      <dgm:spPr/>
    </dgm:pt>
    <dgm:pt modelId="{2C07F5E8-728F-49E0-974E-0F8339E3DD76}" type="pres">
      <dgm:prSet presAssocID="{6E662336-0BBA-45B0-A1B8-7F2A131590B4}" presName="LShape" presStyleLbl="alignNode1" presStyleIdx="0" presStyleCnt="7" custLinFactNeighborX="-28472" custLinFactNeighborY="-3568"/>
      <dgm:spPr>
        <a:solidFill>
          <a:srgbClr val="00B0F0"/>
        </a:solidFill>
        <a:ln>
          <a:solidFill>
            <a:srgbClr val="01B4E7"/>
          </a:solidFill>
        </a:ln>
      </dgm:spPr>
    </dgm:pt>
    <dgm:pt modelId="{5C0B09B7-A905-4979-A1DC-D114B9CDB472}" type="pres">
      <dgm:prSet presAssocID="{6E662336-0BBA-45B0-A1B8-7F2A131590B4}" presName="ParentText" presStyleLbl="revTx" presStyleIdx="0" presStyleCnt="4" custLinFactNeighborX="-31537" custLinFactNeighborY="-2709">
        <dgm:presLayoutVars>
          <dgm:chMax val="0"/>
          <dgm:chPref val="0"/>
          <dgm:bulletEnabled val="1"/>
        </dgm:presLayoutVars>
      </dgm:prSet>
      <dgm:spPr/>
    </dgm:pt>
    <dgm:pt modelId="{53818C4F-F6B5-427D-93C6-AE5F274E47AC}" type="pres">
      <dgm:prSet presAssocID="{6E662336-0BBA-45B0-A1B8-7F2A131590B4}" presName="Triangle" presStyleLbl="alignNode1" presStyleIdx="1" presStyleCnt="7" custLinFactX="-60489" custLinFactNeighborX="-100000" custLinFactNeighborY="9441"/>
      <dgm:spPr>
        <a:solidFill>
          <a:srgbClr val="00B0F0"/>
        </a:solidFill>
        <a:ln>
          <a:solidFill>
            <a:srgbClr val="01B4E7"/>
          </a:solidFill>
        </a:ln>
      </dgm:spPr>
    </dgm:pt>
    <dgm:pt modelId="{02ABA315-2C0C-4BB6-84B7-C9B107B5ACAE}" type="pres">
      <dgm:prSet presAssocID="{503F7391-3D41-4120-8632-FDE71A9DAB20}" presName="sibTrans" presStyleCnt="0"/>
      <dgm:spPr/>
    </dgm:pt>
    <dgm:pt modelId="{E8952A14-73D1-41F5-8313-F6A67A79F2B1}" type="pres">
      <dgm:prSet presAssocID="{503F7391-3D41-4120-8632-FDE71A9DAB20}" presName="space" presStyleCnt="0"/>
      <dgm:spPr/>
    </dgm:pt>
    <dgm:pt modelId="{8FC97BD1-7D2A-4198-86AA-9DA31BAB8AFF}" type="pres">
      <dgm:prSet presAssocID="{391C9E7A-B450-4CD6-A54E-62D8DFEF11FE}" presName="composite" presStyleCnt="0"/>
      <dgm:spPr/>
    </dgm:pt>
    <dgm:pt modelId="{90E43F92-D940-4CC4-884A-7E2B41B2520B}" type="pres">
      <dgm:prSet presAssocID="{391C9E7A-B450-4CD6-A54E-62D8DFEF11FE}" presName="LShape" presStyleLbl="alignNode1" presStyleIdx="2" presStyleCnt="7" custLinFactNeighborX="-28410" custLinFactNeighborY="6878"/>
      <dgm:spPr>
        <a:solidFill>
          <a:srgbClr val="00B0F0"/>
        </a:solidFill>
        <a:ln>
          <a:solidFill>
            <a:srgbClr val="01B4E7"/>
          </a:solidFill>
        </a:ln>
      </dgm:spPr>
    </dgm:pt>
    <dgm:pt modelId="{0E10A54F-871C-47F2-B05A-1A360526317C}" type="pres">
      <dgm:prSet presAssocID="{391C9E7A-B450-4CD6-A54E-62D8DFEF11FE}" presName="ParentText" presStyleLbl="revTx" presStyleIdx="1" presStyleCnt="4" custScaleY="97633" custLinFactNeighborX="-31468" custLinFactNeighborY="5222">
        <dgm:presLayoutVars>
          <dgm:chMax val="0"/>
          <dgm:chPref val="0"/>
          <dgm:bulletEnabled val="1"/>
        </dgm:presLayoutVars>
      </dgm:prSet>
      <dgm:spPr/>
    </dgm:pt>
    <dgm:pt modelId="{132860A5-76CB-4C6D-AF0B-9977E04C2310}" type="pres">
      <dgm:prSet presAssocID="{391C9E7A-B450-4CD6-A54E-62D8DFEF11FE}" presName="Triangle" presStyleLbl="alignNode1" presStyleIdx="3" presStyleCnt="7" custLinFactX="-76925" custLinFactNeighborX="-100000" custLinFactNeighborY="43145"/>
      <dgm:spPr>
        <a:solidFill>
          <a:srgbClr val="00B0F0"/>
        </a:solidFill>
        <a:ln>
          <a:solidFill>
            <a:srgbClr val="01B4E7"/>
          </a:solidFill>
        </a:ln>
      </dgm:spPr>
    </dgm:pt>
    <dgm:pt modelId="{94E883EA-ADAC-4168-8404-E57E4848DDDB}" type="pres">
      <dgm:prSet presAssocID="{D6554B9F-5D67-425A-812E-2151ABAD0884}" presName="sibTrans" presStyleCnt="0"/>
      <dgm:spPr/>
    </dgm:pt>
    <dgm:pt modelId="{FFC80780-8F47-4D49-B9C7-C5CC13EC2C2D}" type="pres">
      <dgm:prSet presAssocID="{D6554B9F-5D67-425A-812E-2151ABAD0884}" presName="space" presStyleCnt="0"/>
      <dgm:spPr/>
    </dgm:pt>
    <dgm:pt modelId="{D5CEB387-928C-4130-95CB-AB6341F26054}" type="pres">
      <dgm:prSet presAssocID="{A50D24CC-E257-4C94-BB75-48BFF6B1DFCE}" presName="composite" presStyleCnt="0"/>
      <dgm:spPr/>
    </dgm:pt>
    <dgm:pt modelId="{1A86CC65-B7B6-46A8-B61F-34852B60F4E8}" type="pres">
      <dgm:prSet presAssocID="{A50D24CC-E257-4C94-BB75-48BFF6B1DFCE}" presName="LShape" presStyleLbl="alignNode1" presStyleIdx="4" presStyleCnt="7" custLinFactNeighborX="-32698" custLinFactNeighborY="21842"/>
      <dgm:spPr>
        <a:solidFill>
          <a:srgbClr val="00B0F0"/>
        </a:solidFill>
        <a:ln>
          <a:solidFill>
            <a:srgbClr val="01B4E7"/>
          </a:solidFill>
        </a:ln>
      </dgm:spPr>
    </dgm:pt>
    <dgm:pt modelId="{231FE854-1BD7-442D-8435-2546CD05A51B}" type="pres">
      <dgm:prSet presAssocID="{A50D24CC-E257-4C94-BB75-48BFF6B1DFCE}" presName="ParentText" presStyleLbl="revTx" presStyleIdx="2" presStyleCnt="4" custLinFactNeighborX="-36218" custLinFactNeighborY="16587">
        <dgm:presLayoutVars>
          <dgm:chMax val="0"/>
          <dgm:chPref val="0"/>
          <dgm:bulletEnabled val="1"/>
        </dgm:presLayoutVars>
      </dgm:prSet>
      <dgm:spPr/>
    </dgm:pt>
    <dgm:pt modelId="{C24A8DCF-FE97-4DFE-B475-6D2FF58F8371}" type="pres">
      <dgm:prSet presAssocID="{A50D24CC-E257-4C94-BB75-48BFF6B1DFCE}" presName="Triangle" presStyleLbl="alignNode1" presStyleIdx="5" presStyleCnt="7" custLinFactX="-95105" custLinFactNeighborX="-100000" custLinFactNeighborY="99089"/>
      <dgm:spPr>
        <a:solidFill>
          <a:srgbClr val="00B0F0"/>
        </a:solidFill>
        <a:ln>
          <a:solidFill>
            <a:srgbClr val="01B4E7"/>
          </a:solidFill>
        </a:ln>
      </dgm:spPr>
    </dgm:pt>
    <dgm:pt modelId="{9A18903D-C21A-45A1-9953-C5C6FA3C2F0E}" type="pres">
      <dgm:prSet presAssocID="{878C360A-FE84-4285-B928-C792EEDB1F52}" presName="sibTrans" presStyleCnt="0"/>
      <dgm:spPr/>
    </dgm:pt>
    <dgm:pt modelId="{859E785C-366F-460D-8D1D-37314BABBF1A}" type="pres">
      <dgm:prSet presAssocID="{878C360A-FE84-4285-B928-C792EEDB1F52}" presName="space" presStyleCnt="0"/>
      <dgm:spPr/>
    </dgm:pt>
    <dgm:pt modelId="{D825C3CE-F355-49DC-B5ED-991548681BBF}" type="pres">
      <dgm:prSet presAssocID="{8E5270E4-0973-4EFA-AFB6-6E82D55C1F46}" presName="composite" presStyleCnt="0"/>
      <dgm:spPr/>
    </dgm:pt>
    <dgm:pt modelId="{6BEEA08B-4889-44CF-8997-F613B6BCFE86}" type="pres">
      <dgm:prSet presAssocID="{8E5270E4-0973-4EFA-AFB6-6E82D55C1F46}" presName="LShape" presStyleLbl="alignNode1" presStyleIdx="6" presStyleCnt="7" custLinFactNeighborX="-35378" custLinFactNeighborY="38354"/>
      <dgm:spPr>
        <a:solidFill>
          <a:srgbClr val="00B0F0"/>
        </a:solidFill>
        <a:ln>
          <a:solidFill>
            <a:srgbClr val="01B4E7"/>
          </a:solidFill>
        </a:ln>
      </dgm:spPr>
    </dgm:pt>
    <dgm:pt modelId="{06931779-2CB3-4D20-96BE-C92D0E212134}" type="pres">
      <dgm:prSet presAssocID="{8E5270E4-0973-4EFA-AFB6-6E82D55C1F46}" presName="ParentText" presStyleLbl="revTx" presStyleIdx="3" presStyleCnt="4" custScaleX="108166" custLinFactNeighborX="-39187" custLinFactNeighborY="29126">
        <dgm:presLayoutVars>
          <dgm:chMax val="0"/>
          <dgm:chPref val="0"/>
          <dgm:bulletEnabled val="1"/>
        </dgm:presLayoutVars>
      </dgm:prSet>
      <dgm:spPr/>
    </dgm:pt>
  </dgm:ptLst>
  <dgm:cxnLst>
    <dgm:cxn modelId="{E381981B-3258-4F02-86D1-1DC6E5BBED3A}" srcId="{6C41B8E6-2475-41F4-9E63-3297998E7D4A}" destId="{8E5270E4-0973-4EFA-AFB6-6E82D55C1F46}" srcOrd="3" destOrd="0" parTransId="{35BF8C8D-8AA7-46B5-8A1B-24B2C0161AA9}" sibTransId="{8791D3E0-C09F-44DF-B6CE-1613761F3E29}"/>
    <dgm:cxn modelId="{40F8C181-15C6-4285-B616-2FEB9631067B}" type="presOf" srcId="{8E5270E4-0973-4EFA-AFB6-6E82D55C1F46}" destId="{06931779-2CB3-4D20-96BE-C92D0E212134}" srcOrd="0" destOrd="0" presId="urn:microsoft.com/office/officeart/2009/3/layout/StepUpProcess"/>
    <dgm:cxn modelId="{66CB2792-D232-41F8-9F1B-0489E9DE1FDA}" type="presOf" srcId="{6C41B8E6-2475-41F4-9E63-3297998E7D4A}" destId="{ACFD7ACF-549C-4983-B43C-0A0D62D8E04D}" srcOrd="0" destOrd="0" presId="urn:microsoft.com/office/officeart/2009/3/layout/StepUpProcess"/>
    <dgm:cxn modelId="{5A611796-5AC0-4CB2-8106-C16793CE4413}" type="presOf" srcId="{6E662336-0BBA-45B0-A1B8-7F2A131590B4}" destId="{5C0B09B7-A905-4979-A1DC-D114B9CDB472}" srcOrd="0" destOrd="0" presId="urn:microsoft.com/office/officeart/2009/3/layout/StepUpProcess"/>
    <dgm:cxn modelId="{3A3625AB-4783-48E9-989A-8A1792124117}" type="presOf" srcId="{A50D24CC-E257-4C94-BB75-48BFF6B1DFCE}" destId="{231FE854-1BD7-442D-8435-2546CD05A51B}" srcOrd="0" destOrd="0" presId="urn:microsoft.com/office/officeart/2009/3/layout/StepUpProcess"/>
    <dgm:cxn modelId="{B961FFB8-8EBA-4028-B5E5-33FC80937ECA}" type="presOf" srcId="{391C9E7A-B450-4CD6-A54E-62D8DFEF11FE}" destId="{0E10A54F-871C-47F2-B05A-1A360526317C}" srcOrd="0" destOrd="0" presId="urn:microsoft.com/office/officeart/2009/3/layout/StepUpProcess"/>
    <dgm:cxn modelId="{11CC8ED9-F0B9-42AB-AF6B-B5E46A8B4E0A}" srcId="{6C41B8E6-2475-41F4-9E63-3297998E7D4A}" destId="{6E662336-0BBA-45B0-A1B8-7F2A131590B4}" srcOrd="0" destOrd="0" parTransId="{F5B5955E-CEB3-4273-9CF6-1A2FB92BABDC}" sibTransId="{503F7391-3D41-4120-8632-FDE71A9DAB20}"/>
    <dgm:cxn modelId="{6BCBB5DF-406D-4671-B6CC-ACB763DD3700}" srcId="{6C41B8E6-2475-41F4-9E63-3297998E7D4A}" destId="{391C9E7A-B450-4CD6-A54E-62D8DFEF11FE}" srcOrd="1" destOrd="0" parTransId="{C7E0D15B-7725-4F14-920C-A9D88DEF064E}" sibTransId="{D6554B9F-5D67-425A-812E-2151ABAD0884}"/>
    <dgm:cxn modelId="{B598A4EB-CA23-4C9E-8752-89E0679D485C}" srcId="{6C41B8E6-2475-41F4-9E63-3297998E7D4A}" destId="{A50D24CC-E257-4C94-BB75-48BFF6B1DFCE}" srcOrd="2" destOrd="0" parTransId="{E1359502-A4A9-40CA-ADB5-BE4780E2C83C}" sibTransId="{878C360A-FE84-4285-B928-C792EEDB1F52}"/>
    <dgm:cxn modelId="{6525D81D-41A4-47EE-806B-AA530773A131}" type="presParOf" srcId="{ACFD7ACF-549C-4983-B43C-0A0D62D8E04D}" destId="{B9334DAB-D40B-4658-8E09-A3F9CC594968}" srcOrd="0" destOrd="0" presId="urn:microsoft.com/office/officeart/2009/3/layout/StepUpProcess"/>
    <dgm:cxn modelId="{BF8107FA-9224-4E58-8235-63969DD537FD}" type="presParOf" srcId="{B9334DAB-D40B-4658-8E09-A3F9CC594968}" destId="{2C07F5E8-728F-49E0-974E-0F8339E3DD76}" srcOrd="0" destOrd="0" presId="urn:microsoft.com/office/officeart/2009/3/layout/StepUpProcess"/>
    <dgm:cxn modelId="{EAF98B8C-C2BC-430C-8191-EA83CB434C4C}" type="presParOf" srcId="{B9334DAB-D40B-4658-8E09-A3F9CC594968}" destId="{5C0B09B7-A905-4979-A1DC-D114B9CDB472}" srcOrd="1" destOrd="0" presId="urn:microsoft.com/office/officeart/2009/3/layout/StepUpProcess"/>
    <dgm:cxn modelId="{BF0FC14E-9835-437A-A5FD-EDD4353CE05D}" type="presParOf" srcId="{B9334DAB-D40B-4658-8E09-A3F9CC594968}" destId="{53818C4F-F6B5-427D-93C6-AE5F274E47AC}" srcOrd="2" destOrd="0" presId="urn:microsoft.com/office/officeart/2009/3/layout/StepUpProcess"/>
    <dgm:cxn modelId="{99DBC6CE-4E56-47B8-AB69-3EB9EBD2A218}" type="presParOf" srcId="{ACFD7ACF-549C-4983-B43C-0A0D62D8E04D}" destId="{02ABA315-2C0C-4BB6-84B7-C9B107B5ACAE}" srcOrd="1" destOrd="0" presId="urn:microsoft.com/office/officeart/2009/3/layout/StepUpProcess"/>
    <dgm:cxn modelId="{59F569D5-4BC0-4CC8-8AEE-FDBAA107E30B}" type="presParOf" srcId="{02ABA315-2C0C-4BB6-84B7-C9B107B5ACAE}" destId="{E8952A14-73D1-41F5-8313-F6A67A79F2B1}" srcOrd="0" destOrd="0" presId="urn:microsoft.com/office/officeart/2009/3/layout/StepUpProcess"/>
    <dgm:cxn modelId="{02E9A688-9E73-4A36-BC8C-0F21B562F81B}" type="presParOf" srcId="{ACFD7ACF-549C-4983-B43C-0A0D62D8E04D}" destId="{8FC97BD1-7D2A-4198-86AA-9DA31BAB8AFF}" srcOrd="2" destOrd="0" presId="urn:microsoft.com/office/officeart/2009/3/layout/StepUpProcess"/>
    <dgm:cxn modelId="{BC91B09D-8037-4BF6-B499-8061813513DF}" type="presParOf" srcId="{8FC97BD1-7D2A-4198-86AA-9DA31BAB8AFF}" destId="{90E43F92-D940-4CC4-884A-7E2B41B2520B}" srcOrd="0" destOrd="0" presId="urn:microsoft.com/office/officeart/2009/3/layout/StepUpProcess"/>
    <dgm:cxn modelId="{83D96D3E-2C9A-4E78-8596-6E3670C6C940}" type="presParOf" srcId="{8FC97BD1-7D2A-4198-86AA-9DA31BAB8AFF}" destId="{0E10A54F-871C-47F2-B05A-1A360526317C}" srcOrd="1" destOrd="0" presId="urn:microsoft.com/office/officeart/2009/3/layout/StepUpProcess"/>
    <dgm:cxn modelId="{849162D5-E031-45F7-9F1F-E16B1B88B459}" type="presParOf" srcId="{8FC97BD1-7D2A-4198-86AA-9DA31BAB8AFF}" destId="{132860A5-76CB-4C6D-AF0B-9977E04C2310}" srcOrd="2" destOrd="0" presId="urn:microsoft.com/office/officeart/2009/3/layout/StepUpProcess"/>
    <dgm:cxn modelId="{38946DF4-E4A1-41FC-9FA8-D0FFEB4352D9}" type="presParOf" srcId="{ACFD7ACF-549C-4983-B43C-0A0D62D8E04D}" destId="{94E883EA-ADAC-4168-8404-E57E4848DDDB}" srcOrd="3" destOrd="0" presId="urn:microsoft.com/office/officeart/2009/3/layout/StepUpProcess"/>
    <dgm:cxn modelId="{47D68127-2530-48E2-B135-34DFC23A6159}" type="presParOf" srcId="{94E883EA-ADAC-4168-8404-E57E4848DDDB}" destId="{FFC80780-8F47-4D49-B9C7-C5CC13EC2C2D}" srcOrd="0" destOrd="0" presId="urn:microsoft.com/office/officeart/2009/3/layout/StepUpProcess"/>
    <dgm:cxn modelId="{035C6DD1-4474-4E22-B4A1-957E1961EF5B}" type="presParOf" srcId="{ACFD7ACF-549C-4983-B43C-0A0D62D8E04D}" destId="{D5CEB387-928C-4130-95CB-AB6341F26054}" srcOrd="4" destOrd="0" presId="urn:microsoft.com/office/officeart/2009/3/layout/StepUpProcess"/>
    <dgm:cxn modelId="{4D5B9AEF-9940-415D-9EF6-8415830B3B35}" type="presParOf" srcId="{D5CEB387-928C-4130-95CB-AB6341F26054}" destId="{1A86CC65-B7B6-46A8-B61F-34852B60F4E8}" srcOrd="0" destOrd="0" presId="urn:microsoft.com/office/officeart/2009/3/layout/StepUpProcess"/>
    <dgm:cxn modelId="{A60370EE-54FA-4901-B882-AF0E8AA8C3D3}" type="presParOf" srcId="{D5CEB387-928C-4130-95CB-AB6341F26054}" destId="{231FE854-1BD7-442D-8435-2546CD05A51B}" srcOrd="1" destOrd="0" presId="urn:microsoft.com/office/officeart/2009/3/layout/StepUpProcess"/>
    <dgm:cxn modelId="{B8043F40-C170-407D-AE44-0286E0ABCECA}" type="presParOf" srcId="{D5CEB387-928C-4130-95CB-AB6341F26054}" destId="{C24A8DCF-FE97-4DFE-B475-6D2FF58F8371}" srcOrd="2" destOrd="0" presId="urn:microsoft.com/office/officeart/2009/3/layout/StepUpProcess"/>
    <dgm:cxn modelId="{D8AF1D41-390F-42C8-A0D0-CED9ECD9D9BB}" type="presParOf" srcId="{ACFD7ACF-549C-4983-B43C-0A0D62D8E04D}" destId="{9A18903D-C21A-45A1-9953-C5C6FA3C2F0E}" srcOrd="5" destOrd="0" presId="urn:microsoft.com/office/officeart/2009/3/layout/StepUpProcess"/>
    <dgm:cxn modelId="{8DAF1ECA-7A3F-4E35-A56F-2FEA181BCAEB}" type="presParOf" srcId="{9A18903D-C21A-45A1-9953-C5C6FA3C2F0E}" destId="{859E785C-366F-460D-8D1D-37314BABBF1A}" srcOrd="0" destOrd="0" presId="urn:microsoft.com/office/officeart/2009/3/layout/StepUpProcess"/>
    <dgm:cxn modelId="{AAB72F5E-41BB-4F6A-BA99-1CEE3CB316C7}" type="presParOf" srcId="{ACFD7ACF-549C-4983-B43C-0A0D62D8E04D}" destId="{D825C3CE-F355-49DC-B5ED-991548681BBF}" srcOrd="6" destOrd="0" presId="urn:microsoft.com/office/officeart/2009/3/layout/StepUpProcess"/>
    <dgm:cxn modelId="{3FD68DC6-3AD7-4E83-8EE5-0C280CC6942B}" type="presParOf" srcId="{D825C3CE-F355-49DC-B5ED-991548681BBF}" destId="{6BEEA08B-4889-44CF-8997-F613B6BCFE86}" srcOrd="0" destOrd="0" presId="urn:microsoft.com/office/officeart/2009/3/layout/StepUpProcess"/>
    <dgm:cxn modelId="{C871CBD3-B226-49BB-9BD9-A7DCC64C8BB0}" type="presParOf" srcId="{D825C3CE-F355-49DC-B5ED-991548681BBF}" destId="{06931779-2CB3-4D20-96BE-C92D0E212134}"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96C3F-686A-440D-B28D-0372F512E82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C21D1CD-D3CA-4C4A-934B-CCB15B8FA6B1}">
      <dgm:prSet phldrT="[Text]" custT="1"/>
      <dgm:spPr>
        <a:solidFill>
          <a:srgbClr val="01B4E7"/>
        </a:solidFill>
        <a:ln w="53975"/>
      </dgm:spPr>
      <dgm:t>
        <a:bodyPr/>
        <a:lstStyle/>
        <a:p>
          <a:r>
            <a:rPr lang="en-US" sz="3200" b="1" dirty="0">
              <a:solidFill>
                <a:schemeClr val="bg1"/>
              </a:solidFill>
              <a:latin typeface="Arial Narrow" panose="020B0606020202030204" pitchFamily="34" charset="0"/>
            </a:rPr>
            <a:t>District Resource Network</a:t>
          </a:r>
        </a:p>
      </dgm:t>
    </dgm:pt>
    <dgm:pt modelId="{28CF9457-7DC4-489C-B9B1-7E12F26BF956}" type="parTrans" cxnId="{9D4F609C-5B39-45FA-83DD-775229DC807A}">
      <dgm:prSet/>
      <dgm:spPr/>
      <dgm:t>
        <a:bodyPr/>
        <a:lstStyle/>
        <a:p>
          <a:endParaRPr lang="en-US"/>
        </a:p>
      </dgm:t>
    </dgm:pt>
    <dgm:pt modelId="{0C825D74-8E3B-467C-871F-2CB7B3717464}" type="sibTrans" cxnId="{9D4F609C-5B39-45FA-83DD-775229DC807A}">
      <dgm:prSet/>
      <dgm:spPr/>
      <dgm:t>
        <a:bodyPr/>
        <a:lstStyle/>
        <a:p>
          <a:endParaRPr lang="en-US"/>
        </a:p>
      </dgm:t>
    </dgm:pt>
    <dgm:pt modelId="{F159FC97-8F9F-46D5-8BC3-93B8403C63B3}">
      <dgm:prSet phldrT="[Text]" custT="1"/>
      <dgm:spPr>
        <a:solidFill>
          <a:srgbClr val="01B4E7"/>
        </a:solidFill>
        <a:ln w="28575">
          <a:solidFill>
            <a:schemeClr val="bg1"/>
          </a:solidFill>
        </a:ln>
      </dgm:spPr>
      <dgm:t>
        <a:bodyPr/>
        <a:lstStyle/>
        <a:p>
          <a:r>
            <a:rPr lang="en-US" sz="3000" dirty="0">
              <a:solidFill>
                <a:schemeClr val="tx1"/>
              </a:solidFill>
              <a:latin typeface="Arial Narrow" panose="020B0606020202030204" pitchFamily="34" charset="0"/>
            </a:rPr>
            <a:t>Rotarians Rotaractors</a:t>
          </a:r>
        </a:p>
      </dgm:t>
    </dgm:pt>
    <dgm:pt modelId="{F32C12C9-A2B0-42E6-B344-2BA7B6407C10}" type="parTrans" cxnId="{8AF2DE6B-21F4-4F59-9E6A-CC9AFA5D9649}">
      <dgm:prSet/>
      <dgm:spPr/>
      <dgm:t>
        <a:bodyPr/>
        <a:lstStyle/>
        <a:p>
          <a:endParaRPr lang="en-US"/>
        </a:p>
      </dgm:t>
    </dgm:pt>
    <dgm:pt modelId="{799BFB30-7FEA-42D7-9A4C-F2909F22E65F}" type="sibTrans" cxnId="{8AF2DE6B-21F4-4F59-9E6A-CC9AFA5D9649}">
      <dgm:prSet/>
      <dgm:spPr/>
      <dgm:t>
        <a:bodyPr/>
        <a:lstStyle/>
        <a:p>
          <a:endParaRPr lang="en-US"/>
        </a:p>
      </dgm:t>
    </dgm:pt>
    <dgm:pt modelId="{F3F7FC32-0410-4D8A-8E1B-E73A93DB03B6}">
      <dgm:prSet phldrT="[Text]"/>
      <dgm:spPr>
        <a:solidFill>
          <a:srgbClr val="01B4E7"/>
        </a:solidFill>
        <a:ln w="28575">
          <a:solidFill>
            <a:schemeClr val="bg1"/>
          </a:solidFill>
        </a:ln>
      </dgm:spPr>
      <dgm:t>
        <a:bodyPr/>
        <a:lstStyle/>
        <a:p>
          <a:r>
            <a:rPr lang="en-US" dirty="0">
              <a:solidFill>
                <a:schemeClr val="tx1"/>
              </a:solidFill>
              <a:latin typeface="Arial Narrow" panose="020B0606020202030204" pitchFamily="34" charset="0"/>
            </a:rPr>
            <a:t>Alumni, Intercountry Committees</a:t>
          </a:r>
        </a:p>
      </dgm:t>
    </dgm:pt>
    <dgm:pt modelId="{883F80DC-551B-4537-9271-C73D4A92332E}" type="parTrans" cxnId="{4BA92891-C319-4986-A4DC-2DC4E32CBEDB}">
      <dgm:prSet/>
      <dgm:spPr/>
      <dgm:t>
        <a:bodyPr/>
        <a:lstStyle/>
        <a:p>
          <a:endParaRPr lang="en-US"/>
        </a:p>
      </dgm:t>
    </dgm:pt>
    <dgm:pt modelId="{ACE14DCC-7D25-4CB4-A1EE-AC58F048C784}" type="sibTrans" cxnId="{4BA92891-C319-4986-A4DC-2DC4E32CBEDB}">
      <dgm:prSet/>
      <dgm:spPr/>
      <dgm:t>
        <a:bodyPr/>
        <a:lstStyle/>
        <a:p>
          <a:endParaRPr lang="en-US"/>
        </a:p>
      </dgm:t>
    </dgm:pt>
    <dgm:pt modelId="{1F8092BB-7F8A-4DE8-8046-D7B611C37A3B}">
      <dgm:prSet phldrT="[Text]" custT="1"/>
      <dgm:spPr>
        <a:solidFill>
          <a:srgbClr val="01B4E7"/>
        </a:solidFill>
        <a:ln w="28575">
          <a:solidFill>
            <a:schemeClr val="bg1"/>
          </a:solidFill>
        </a:ln>
      </dgm:spPr>
      <dgm:t>
        <a:bodyPr/>
        <a:lstStyle/>
        <a:p>
          <a:r>
            <a:rPr lang="en-US" sz="2400" dirty="0">
              <a:solidFill>
                <a:schemeClr val="tx1"/>
              </a:solidFill>
              <a:latin typeface="Arial Narrow" panose="020B0606020202030204" pitchFamily="34" charset="0"/>
            </a:rPr>
            <a:t>Community Members,  Partners</a:t>
          </a:r>
        </a:p>
      </dgm:t>
    </dgm:pt>
    <dgm:pt modelId="{400B30A3-97CA-445D-ACE4-E68418DDA8B5}" type="parTrans" cxnId="{004C380B-FF4C-4621-9E59-58FBEFC6FE15}">
      <dgm:prSet/>
      <dgm:spPr/>
      <dgm:t>
        <a:bodyPr/>
        <a:lstStyle/>
        <a:p>
          <a:endParaRPr lang="en-US"/>
        </a:p>
      </dgm:t>
    </dgm:pt>
    <dgm:pt modelId="{2E91E4A2-10B6-4DAA-982D-8D8041BD07FD}" type="sibTrans" cxnId="{004C380B-FF4C-4621-9E59-58FBEFC6FE15}">
      <dgm:prSet/>
      <dgm:spPr/>
      <dgm:t>
        <a:bodyPr/>
        <a:lstStyle/>
        <a:p>
          <a:endParaRPr lang="en-US"/>
        </a:p>
      </dgm:t>
    </dgm:pt>
    <dgm:pt modelId="{7B8D2D20-4F7F-4195-AB32-5BDF2583A67F}">
      <dgm:prSet phldrT="[Text]" custT="1"/>
      <dgm:spPr>
        <a:solidFill>
          <a:srgbClr val="01B4E7"/>
        </a:solidFill>
        <a:ln w="28575">
          <a:solidFill>
            <a:schemeClr val="bg1"/>
          </a:solidFill>
        </a:ln>
      </dgm:spPr>
      <dgm:t>
        <a:bodyPr/>
        <a:lstStyle/>
        <a:p>
          <a:r>
            <a:rPr lang="en-US" sz="2400" dirty="0">
              <a:solidFill>
                <a:schemeClr val="tx1"/>
              </a:solidFill>
              <a:latin typeface="Arial Narrow" panose="020B0606020202030204" pitchFamily="34" charset="0"/>
            </a:rPr>
            <a:t>Rotary Community Corps, Rotary Reps</a:t>
          </a:r>
        </a:p>
      </dgm:t>
    </dgm:pt>
    <dgm:pt modelId="{E8C9B04E-4AFC-482F-9B6F-F69339F73CD5}" type="parTrans" cxnId="{83C08225-EDF2-467C-90EC-1C09A59142E0}">
      <dgm:prSet/>
      <dgm:spPr/>
      <dgm:t>
        <a:bodyPr/>
        <a:lstStyle/>
        <a:p>
          <a:endParaRPr lang="en-US"/>
        </a:p>
      </dgm:t>
    </dgm:pt>
    <dgm:pt modelId="{2E4FA074-F10D-47BD-AD2D-A17D8C43E950}" type="sibTrans" cxnId="{83C08225-EDF2-467C-90EC-1C09A59142E0}">
      <dgm:prSet/>
      <dgm:spPr/>
      <dgm:t>
        <a:bodyPr/>
        <a:lstStyle/>
        <a:p>
          <a:endParaRPr lang="en-US"/>
        </a:p>
      </dgm:t>
    </dgm:pt>
    <dgm:pt modelId="{CDA4829B-C776-4FE1-AA06-8111A4646F7B}">
      <dgm:prSet phldrT="[Text]" custT="1"/>
      <dgm:spPr>
        <a:solidFill>
          <a:srgbClr val="01B4E7"/>
        </a:solidFill>
        <a:ln w="28575">
          <a:solidFill>
            <a:schemeClr val="bg1"/>
          </a:solidFill>
        </a:ln>
      </dgm:spPr>
      <dgm:t>
        <a:bodyPr/>
        <a:lstStyle/>
        <a:p>
          <a:r>
            <a:rPr lang="en-US" sz="2400" dirty="0">
              <a:solidFill>
                <a:schemeClr val="tx1"/>
              </a:solidFill>
              <a:latin typeface="Arial Narrow" panose="020B0606020202030204" pitchFamily="34" charset="0"/>
            </a:rPr>
            <a:t>TRF Cadre of Technical Advisers</a:t>
          </a:r>
        </a:p>
      </dgm:t>
    </dgm:pt>
    <dgm:pt modelId="{95D92675-FF14-454D-9C7D-7B709FC4BE90}" type="parTrans" cxnId="{EB5C9C52-6478-4395-B64A-CA1DD8DC8EF2}">
      <dgm:prSet/>
      <dgm:spPr/>
      <dgm:t>
        <a:bodyPr/>
        <a:lstStyle/>
        <a:p>
          <a:endParaRPr lang="en-US"/>
        </a:p>
      </dgm:t>
    </dgm:pt>
    <dgm:pt modelId="{29AF7F31-A6E1-4EBE-A033-0F0835058664}" type="sibTrans" cxnId="{EB5C9C52-6478-4395-B64A-CA1DD8DC8EF2}">
      <dgm:prSet/>
      <dgm:spPr/>
      <dgm:t>
        <a:bodyPr/>
        <a:lstStyle/>
        <a:p>
          <a:endParaRPr lang="en-US"/>
        </a:p>
      </dgm:t>
    </dgm:pt>
    <dgm:pt modelId="{D1565D4D-4140-43C7-B291-DF0AE6FA5159}">
      <dgm:prSet phldrT="[Text]" custT="1"/>
      <dgm:spPr>
        <a:solidFill>
          <a:srgbClr val="01B4E7"/>
        </a:solidFill>
        <a:ln w="28575">
          <a:solidFill>
            <a:schemeClr val="bg1"/>
          </a:solidFill>
        </a:ln>
      </dgm:spPr>
      <dgm:t>
        <a:bodyPr/>
        <a:lstStyle/>
        <a:p>
          <a:r>
            <a:rPr lang="en-US" sz="2400" dirty="0">
              <a:solidFill>
                <a:schemeClr val="tx1"/>
              </a:solidFill>
              <a:latin typeface="Arial Narrow" panose="020B0606020202030204" pitchFamily="34" charset="0"/>
            </a:rPr>
            <a:t>Rotary Action Groups,  Vocational Fellowships</a:t>
          </a:r>
        </a:p>
      </dgm:t>
    </dgm:pt>
    <dgm:pt modelId="{98F01F44-0444-4E51-B831-E103299C47D9}" type="parTrans" cxnId="{CB4417A1-2B30-4F02-8E0A-42349D8072DE}">
      <dgm:prSet/>
      <dgm:spPr/>
      <dgm:t>
        <a:bodyPr/>
        <a:lstStyle/>
        <a:p>
          <a:endParaRPr lang="en-US"/>
        </a:p>
      </dgm:t>
    </dgm:pt>
    <dgm:pt modelId="{D5847550-179E-4AF1-B48F-2911A684EE82}" type="sibTrans" cxnId="{CB4417A1-2B30-4F02-8E0A-42349D8072DE}">
      <dgm:prSet/>
      <dgm:spPr/>
      <dgm:t>
        <a:bodyPr/>
        <a:lstStyle/>
        <a:p>
          <a:endParaRPr lang="en-US"/>
        </a:p>
      </dgm:t>
    </dgm:pt>
    <dgm:pt modelId="{471A8A9F-49BA-4B0F-914F-12736B9462E3}" type="pres">
      <dgm:prSet presAssocID="{CF596C3F-686A-440D-B28D-0372F512E827}" presName="Name0" presStyleCnt="0">
        <dgm:presLayoutVars>
          <dgm:chMax val="1"/>
          <dgm:chPref val="1"/>
          <dgm:dir/>
          <dgm:animOne val="branch"/>
          <dgm:animLvl val="lvl"/>
        </dgm:presLayoutVars>
      </dgm:prSet>
      <dgm:spPr/>
    </dgm:pt>
    <dgm:pt modelId="{55C33EBC-C602-4A1D-A310-D9DCB13E15C8}" type="pres">
      <dgm:prSet presAssocID="{BC21D1CD-D3CA-4C4A-934B-CCB15B8FA6B1}" presName="Parent" presStyleLbl="node0" presStyleIdx="0" presStyleCnt="1" custScaleX="117179" custScaleY="112520">
        <dgm:presLayoutVars>
          <dgm:chMax val="6"/>
          <dgm:chPref val="6"/>
        </dgm:presLayoutVars>
      </dgm:prSet>
      <dgm:spPr/>
    </dgm:pt>
    <dgm:pt modelId="{1AF99117-BA0D-4F41-87F2-88E41A2A5A2D}" type="pres">
      <dgm:prSet presAssocID="{F159FC97-8F9F-46D5-8BC3-93B8403C63B3}" presName="Accent1" presStyleCnt="0"/>
      <dgm:spPr/>
    </dgm:pt>
    <dgm:pt modelId="{EA5D69D6-FD7B-4BA9-A97D-47C8BC981109}" type="pres">
      <dgm:prSet presAssocID="{F159FC97-8F9F-46D5-8BC3-93B8403C63B3}" presName="Accent" presStyleLbl="bgShp" presStyleIdx="0" presStyleCnt="6"/>
      <dgm:spPr/>
    </dgm:pt>
    <dgm:pt modelId="{F28F3270-A862-4FA8-9B89-2A9F8AEEB30A}" type="pres">
      <dgm:prSet presAssocID="{F159FC97-8F9F-46D5-8BC3-93B8403C63B3}" presName="Child1" presStyleLbl="node1" presStyleIdx="0" presStyleCnt="6" custScaleX="139971" custScaleY="100058" custLinFactNeighborX="1620" custLinFactNeighborY="-7184">
        <dgm:presLayoutVars>
          <dgm:chMax val="0"/>
          <dgm:chPref val="0"/>
          <dgm:bulletEnabled val="1"/>
        </dgm:presLayoutVars>
      </dgm:prSet>
      <dgm:spPr/>
    </dgm:pt>
    <dgm:pt modelId="{02DBB420-5748-46FD-82C2-AB24223C7D28}" type="pres">
      <dgm:prSet presAssocID="{D1565D4D-4140-43C7-B291-DF0AE6FA5159}" presName="Accent2" presStyleCnt="0"/>
      <dgm:spPr/>
    </dgm:pt>
    <dgm:pt modelId="{463B9E80-E85E-4BD5-9777-85FB6A346A38}" type="pres">
      <dgm:prSet presAssocID="{D1565D4D-4140-43C7-B291-DF0AE6FA5159}" presName="Accent" presStyleLbl="bgShp" presStyleIdx="1" presStyleCnt="6"/>
      <dgm:spPr/>
    </dgm:pt>
    <dgm:pt modelId="{99BA4D31-0513-445C-B376-A4ECDD3576F9}" type="pres">
      <dgm:prSet presAssocID="{D1565D4D-4140-43C7-B291-DF0AE6FA5159}" presName="Child2" presStyleLbl="node1" presStyleIdx="1" presStyleCnt="6" custScaleX="133233" custScaleY="120284" custLinFactNeighborX="24737" custLinFactNeighborY="4219">
        <dgm:presLayoutVars>
          <dgm:chMax val="0"/>
          <dgm:chPref val="0"/>
          <dgm:bulletEnabled val="1"/>
        </dgm:presLayoutVars>
      </dgm:prSet>
      <dgm:spPr/>
    </dgm:pt>
    <dgm:pt modelId="{5C6A154D-BAFF-40C3-8585-4062AE3C7B7A}" type="pres">
      <dgm:prSet presAssocID="{F3F7FC32-0410-4D8A-8E1B-E73A93DB03B6}" presName="Accent3" presStyleCnt="0"/>
      <dgm:spPr/>
    </dgm:pt>
    <dgm:pt modelId="{C1D82602-0DBA-4B9F-B8C2-DD90880A3F51}" type="pres">
      <dgm:prSet presAssocID="{F3F7FC32-0410-4D8A-8E1B-E73A93DB03B6}" presName="Accent" presStyleLbl="bgShp" presStyleIdx="2" presStyleCnt="6"/>
      <dgm:spPr/>
    </dgm:pt>
    <dgm:pt modelId="{24C1E4DB-A96C-4CB0-B43C-9A305B6650DF}" type="pres">
      <dgm:prSet presAssocID="{F3F7FC32-0410-4D8A-8E1B-E73A93DB03B6}" presName="Child3" presStyleLbl="node1" presStyleIdx="2" presStyleCnt="6" custScaleX="126338" custScaleY="114056" custLinFactNeighborX="21290" custLinFactNeighborY="13474">
        <dgm:presLayoutVars>
          <dgm:chMax val="0"/>
          <dgm:chPref val="0"/>
          <dgm:bulletEnabled val="1"/>
        </dgm:presLayoutVars>
      </dgm:prSet>
      <dgm:spPr/>
    </dgm:pt>
    <dgm:pt modelId="{AD580833-292D-470C-AF7E-4C3862BEB037}" type="pres">
      <dgm:prSet presAssocID="{1F8092BB-7F8A-4DE8-8046-D7B611C37A3B}" presName="Accent4" presStyleCnt="0"/>
      <dgm:spPr/>
    </dgm:pt>
    <dgm:pt modelId="{3B07CF09-81C6-465A-9319-B420A063E63E}" type="pres">
      <dgm:prSet presAssocID="{1F8092BB-7F8A-4DE8-8046-D7B611C37A3B}" presName="Accent" presStyleLbl="bgShp" presStyleIdx="3" presStyleCnt="6"/>
      <dgm:spPr/>
    </dgm:pt>
    <dgm:pt modelId="{AF69D3A6-E9FC-4CC0-9388-D1FF7259B97B}" type="pres">
      <dgm:prSet presAssocID="{1F8092BB-7F8A-4DE8-8046-D7B611C37A3B}" presName="Child4" presStyleLbl="node1" presStyleIdx="3" presStyleCnt="6" custScaleX="128912" custScaleY="100975" custLinFactNeighborX="2235" custLinFactNeighborY="5158">
        <dgm:presLayoutVars>
          <dgm:chMax val="0"/>
          <dgm:chPref val="0"/>
          <dgm:bulletEnabled val="1"/>
        </dgm:presLayoutVars>
      </dgm:prSet>
      <dgm:spPr/>
    </dgm:pt>
    <dgm:pt modelId="{D103CE4C-433B-4F25-969A-92E31DD7ACC1}" type="pres">
      <dgm:prSet presAssocID="{7B8D2D20-4F7F-4195-AB32-5BDF2583A67F}" presName="Accent5" presStyleCnt="0"/>
      <dgm:spPr/>
    </dgm:pt>
    <dgm:pt modelId="{BD1A5046-642D-47AC-95C8-616E1AB1AD95}" type="pres">
      <dgm:prSet presAssocID="{7B8D2D20-4F7F-4195-AB32-5BDF2583A67F}" presName="Accent" presStyleLbl="bgShp" presStyleIdx="4" presStyleCnt="6"/>
      <dgm:spPr/>
    </dgm:pt>
    <dgm:pt modelId="{49165300-4300-460C-BC2C-2C0A5EA0FA98}" type="pres">
      <dgm:prSet presAssocID="{7B8D2D20-4F7F-4195-AB32-5BDF2583A67F}" presName="Child5" presStyleLbl="node1" presStyleIdx="4" presStyleCnt="6" custScaleX="124966" custScaleY="105968" custLinFactNeighborX="-17698" custLinFactNeighborY="8137">
        <dgm:presLayoutVars>
          <dgm:chMax val="0"/>
          <dgm:chPref val="0"/>
          <dgm:bulletEnabled val="1"/>
        </dgm:presLayoutVars>
      </dgm:prSet>
      <dgm:spPr/>
    </dgm:pt>
    <dgm:pt modelId="{2841440A-00AA-472D-A9B3-2E181ABAB421}" type="pres">
      <dgm:prSet presAssocID="{CDA4829B-C776-4FE1-AA06-8111A4646F7B}" presName="Accent6" presStyleCnt="0"/>
      <dgm:spPr/>
    </dgm:pt>
    <dgm:pt modelId="{116FC312-C8AD-4626-A1E5-B938B4924A3E}" type="pres">
      <dgm:prSet presAssocID="{CDA4829B-C776-4FE1-AA06-8111A4646F7B}" presName="Accent" presStyleLbl="bgShp" presStyleIdx="5" presStyleCnt="6"/>
      <dgm:spPr/>
    </dgm:pt>
    <dgm:pt modelId="{9557A2DD-EC86-475B-8252-B3FE65B072B5}" type="pres">
      <dgm:prSet presAssocID="{CDA4829B-C776-4FE1-AA06-8111A4646F7B}" presName="Child6" presStyleLbl="node1" presStyleIdx="5" presStyleCnt="6" custScaleX="134883" custScaleY="114217" custLinFactNeighborX="-22883" custLinFactNeighborY="-1025">
        <dgm:presLayoutVars>
          <dgm:chMax val="0"/>
          <dgm:chPref val="0"/>
          <dgm:bulletEnabled val="1"/>
        </dgm:presLayoutVars>
      </dgm:prSet>
      <dgm:spPr/>
    </dgm:pt>
  </dgm:ptLst>
  <dgm:cxnLst>
    <dgm:cxn modelId="{004C380B-FF4C-4621-9E59-58FBEFC6FE15}" srcId="{BC21D1CD-D3CA-4C4A-934B-CCB15B8FA6B1}" destId="{1F8092BB-7F8A-4DE8-8046-D7B611C37A3B}" srcOrd="3" destOrd="0" parTransId="{400B30A3-97CA-445D-ACE4-E68418DDA8B5}" sibTransId="{2E91E4A2-10B6-4DAA-982D-8D8041BD07FD}"/>
    <dgm:cxn modelId="{7DC73E1F-3940-4D42-B196-4C8A68DA41A7}" type="presOf" srcId="{7B8D2D20-4F7F-4195-AB32-5BDF2583A67F}" destId="{49165300-4300-460C-BC2C-2C0A5EA0FA98}" srcOrd="0" destOrd="0" presId="urn:microsoft.com/office/officeart/2011/layout/HexagonRadial"/>
    <dgm:cxn modelId="{83C08225-EDF2-467C-90EC-1C09A59142E0}" srcId="{BC21D1CD-D3CA-4C4A-934B-CCB15B8FA6B1}" destId="{7B8D2D20-4F7F-4195-AB32-5BDF2583A67F}" srcOrd="4" destOrd="0" parTransId="{E8C9B04E-4AFC-482F-9B6F-F69339F73CD5}" sibTransId="{2E4FA074-F10D-47BD-AD2D-A17D8C43E950}"/>
    <dgm:cxn modelId="{28966127-7341-41E5-9774-57D52D5380EA}" type="presOf" srcId="{CDA4829B-C776-4FE1-AA06-8111A4646F7B}" destId="{9557A2DD-EC86-475B-8252-B3FE65B072B5}" srcOrd="0" destOrd="0" presId="urn:microsoft.com/office/officeart/2011/layout/HexagonRadial"/>
    <dgm:cxn modelId="{FAA0B566-59B9-40FF-B80D-83DC1F0F09A8}" type="presOf" srcId="{D1565D4D-4140-43C7-B291-DF0AE6FA5159}" destId="{99BA4D31-0513-445C-B376-A4ECDD3576F9}" srcOrd="0" destOrd="0" presId="urn:microsoft.com/office/officeart/2011/layout/HexagonRadial"/>
    <dgm:cxn modelId="{2C644968-8559-454C-AC5D-79A6F8EA8063}" type="presOf" srcId="{F159FC97-8F9F-46D5-8BC3-93B8403C63B3}" destId="{F28F3270-A862-4FA8-9B89-2A9F8AEEB30A}" srcOrd="0" destOrd="0" presId="urn:microsoft.com/office/officeart/2011/layout/HexagonRadial"/>
    <dgm:cxn modelId="{8AF2DE6B-21F4-4F59-9E6A-CC9AFA5D9649}" srcId="{BC21D1CD-D3CA-4C4A-934B-CCB15B8FA6B1}" destId="{F159FC97-8F9F-46D5-8BC3-93B8403C63B3}" srcOrd="0" destOrd="0" parTransId="{F32C12C9-A2B0-42E6-B344-2BA7B6407C10}" sibTransId="{799BFB30-7FEA-42D7-9A4C-F2909F22E65F}"/>
    <dgm:cxn modelId="{EB5C9C52-6478-4395-B64A-CA1DD8DC8EF2}" srcId="{BC21D1CD-D3CA-4C4A-934B-CCB15B8FA6B1}" destId="{CDA4829B-C776-4FE1-AA06-8111A4646F7B}" srcOrd="5" destOrd="0" parTransId="{95D92675-FF14-454D-9C7D-7B709FC4BE90}" sibTransId="{29AF7F31-A6E1-4EBE-A033-0F0835058664}"/>
    <dgm:cxn modelId="{9647117D-18FC-4FF4-A402-8F4B09F8DC49}" type="presOf" srcId="{BC21D1CD-D3CA-4C4A-934B-CCB15B8FA6B1}" destId="{55C33EBC-C602-4A1D-A310-D9DCB13E15C8}" srcOrd="0" destOrd="0" presId="urn:microsoft.com/office/officeart/2011/layout/HexagonRadial"/>
    <dgm:cxn modelId="{4E2B5D81-6D06-48C9-B5B6-F8CD843A6CAF}" type="presOf" srcId="{CF596C3F-686A-440D-B28D-0372F512E827}" destId="{471A8A9F-49BA-4B0F-914F-12736B9462E3}" srcOrd="0" destOrd="0" presId="urn:microsoft.com/office/officeart/2011/layout/HexagonRadial"/>
    <dgm:cxn modelId="{4BA92891-C319-4986-A4DC-2DC4E32CBEDB}" srcId="{BC21D1CD-D3CA-4C4A-934B-CCB15B8FA6B1}" destId="{F3F7FC32-0410-4D8A-8E1B-E73A93DB03B6}" srcOrd="2" destOrd="0" parTransId="{883F80DC-551B-4537-9271-C73D4A92332E}" sibTransId="{ACE14DCC-7D25-4CB4-A1EE-AC58F048C784}"/>
    <dgm:cxn modelId="{9D4F609C-5B39-45FA-83DD-775229DC807A}" srcId="{CF596C3F-686A-440D-B28D-0372F512E827}" destId="{BC21D1CD-D3CA-4C4A-934B-CCB15B8FA6B1}" srcOrd="0" destOrd="0" parTransId="{28CF9457-7DC4-489C-B9B1-7E12F26BF956}" sibTransId="{0C825D74-8E3B-467C-871F-2CB7B3717464}"/>
    <dgm:cxn modelId="{CB4417A1-2B30-4F02-8E0A-42349D8072DE}" srcId="{BC21D1CD-D3CA-4C4A-934B-CCB15B8FA6B1}" destId="{D1565D4D-4140-43C7-B291-DF0AE6FA5159}" srcOrd="1" destOrd="0" parTransId="{98F01F44-0444-4E51-B831-E103299C47D9}" sibTransId="{D5847550-179E-4AF1-B48F-2911A684EE82}"/>
    <dgm:cxn modelId="{DBB1DDC5-21A7-4BA1-9941-A7C9689EB566}" type="presOf" srcId="{F3F7FC32-0410-4D8A-8E1B-E73A93DB03B6}" destId="{24C1E4DB-A96C-4CB0-B43C-9A305B6650DF}" srcOrd="0" destOrd="0" presId="urn:microsoft.com/office/officeart/2011/layout/HexagonRadial"/>
    <dgm:cxn modelId="{A423CDD1-6124-4B94-BA9A-3856D6045BE7}" type="presOf" srcId="{1F8092BB-7F8A-4DE8-8046-D7B611C37A3B}" destId="{AF69D3A6-E9FC-4CC0-9388-D1FF7259B97B}" srcOrd="0" destOrd="0" presId="urn:microsoft.com/office/officeart/2011/layout/HexagonRadial"/>
    <dgm:cxn modelId="{27B9EB5C-A09F-40F7-8FF3-4D8599F6D4B4}" type="presParOf" srcId="{471A8A9F-49BA-4B0F-914F-12736B9462E3}" destId="{55C33EBC-C602-4A1D-A310-D9DCB13E15C8}" srcOrd="0" destOrd="0" presId="urn:microsoft.com/office/officeart/2011/layout/HexagonRadial"/>
    <dgm:cxn modelId="{37A60DAB-4224-4656-B773-068B8E1D4964}" type="presParOf" srcId="{471A8A9F-49BA-4B0F-914F-12736B9462E3}" destId="{1AF99117-BA0D-4F41-87F2-88E41A2A5A2D}" srcOrd="1" destOrd="0" presId="urn:microsoft.com/office/officeart/2011/layout/HexagonRadial"/>
    <dgm:cxn modelId="{3B4757CC-0559-458F-8C58-3BB797EDA1E4}" type="presParOf" srcId="{1AF99117-BA0D-4F41-87F2-88E41A2A5A2D}" destId="{EA5D69D6-FD7B-4BA9-A97D-47C8BC981109}" srcOrd="0" destOrd="0" presId="urn:microsoft.com/office/officeart/2011/layout/HexagonRadial"/>
    <dgm:cxn modelId="{E9D3B6F3-7C9A-46F1-95EA-167474AF6947}" type="presParOf" srcId="{471A8A9F-49BA-4B0F-914F-12736B9462E3}" destId="{F28F3270-A862-4FA8-9B89-2A9F8AEEB30A}" srcOrd="2" destOrd="0" presId="urn:microsoft.com/office/officeart/2011/layout/HexagonRadial"/>
    <dgm:cxn modelId="{CBC6DBCA-F665-4DF8-B9DE-7E4D208E60E8}" type="presParOf" srcId="{471A8A9F-49BA-4B0F-914F-12736B9462E3}" destId="{02DBB420-5748-46FD-82C2-AB24223C7D28}" srcOrd="3" destOrd="0" presId="urn:microsoft.com/office/officeart/2011/layout/HexagonRadial"/>
    <dgm:cxn modelId="{3D48A6A4-ADA7-483A-BBEC-1FE1A60BB59E}" type="presParOf" srcId="{02DBB420-5748-46FD-82C2-AB24223C7D28}" destId="{463B9E80-E85E-4BD5-9777-85FB6A346A38}" srcOrd="0" destOrd="0" presId="urn:microsoft.com/office/officeart/2011/layout/HexagonRadial"/>
    <dgm:cxn modelId="{3FA9F6FC-AFDC-4586-9BC8-4762E67C2A73}" type="presParOf" srcId="{471A8A9F-49BA-4B0F-914F-12736B9462E3}" destId="{99BA4D31-0513-445C-B376-A4ECDD3576F9}" srcOrd="4" destOrd="0" presId="urn:microsoft.com/office/officeart/2011/layout/HexagonRadial"/>
    <dgm:cxn modelId="{BE44B990-7130-4B9D-9893-BE10F3459803}" type="presParOf" srcId="{471A8A9F-49BA-4B0F-914F-12736B9462E3}" destId="{5C6A154D-BAFF-40C3-8585-4062AE3C7B7A}" srcOrd="5" destOrd="0" presId="urn:microsoft.com/office/officeart/2011/layout/HexagonRadial"/>
    <dgm:cxn modelId="{60F13079-516E-45A5-8B9E-968067E59D2D}" type="presParOf" srcId="{5C6A154D-BAFF-40C3-8585-4062AE3C7B7A}" destId="{C1D82602-0DBA-4B9F-B8C2-DD90880A3F51}" srcOrd="0" destOrd="0" presId="urn:microsoft.com/office/officeart/2011/layout/HexagonRadial"/>
    <dgm:cxn modelId="{D5BDF0DA-2A03-4E51-93A7-58A8F7737B63}" type="presParOf" srcId="{471A8A9F-49BA-4B0F-914F-12736B9462E3}" destId="{24C1E4DB-A96C-4CB0-B43C-9A305B6650DF}" srcOrd="6" destOrd="0" presId="urn:microsoft.com/office/officeart/2011/layout/HexagonRadial"/>
    <dgm:cxn modelId="{1FB48A2E-687F-429F-BE4C-B3D4F7B5669D}" type="presParOf" srcId="{471A8A9F-49BA-4B0F-914F-12736B9462E3}" destId="{AD580833-292D-470C-AF7E-4C3862BEB037}" srcOrd="7" destOrd="0" presId="urn:microsoft.com/office/officeart/2011/layout/HexagonRadial"/>
    <dgm:cxn modelId="{7BACE05A-C3F2-4452-A632-D6DC4C71337E}" type="presParOf" srcId="{AD580833-292D-470C-AF7E-4C3862BEB037}" destId="{3B07CF09-81C6-465A-9319-B420A063E63E}" srcOrd="0" destOrd="0" presId="urn:microsoft.com/office/officeart/2011/layout/HexagonRadial"/>
    <dgm:cxn modelId="{5FFD7292-9D1B-4914-B6D9-D8D9BE67346D}" type="presParOf" srcId="{471A8A9F-49BA-4B0F-914F-12736B9462E3}" destId="{AF69D3A6-E9FC-4CC0-9388-D1FF7259B97B}" srcOrd="8" destOrd="0" presId="urn:microsoft.com/office/officeart/2011/layout/HexagonRadial"/>
    <dgm:cxn modelId="{B3E130F8-56ED-42D4-8174-2C2732D3290F}" type="presParOf" srcId="{471A8A9F-49BA-4B0F-914F-12736B9462E3}" destId="{D103CE4C-433B-4F25-969A-92E31DD7ACC1}" srcOrd="9" destOrd="0" presId="urn:microsoft.com/office/officeart/2011/layout/HexagonRadial"/>
    <dgm:cxn modelId="{78347BDD-E07F-4F02-ACCE-E2B363955D80}" type="presParOf" srcId="{D103CE4C-433B-4F25-969A-92E31DD7ACC1}" destId="{BD1A5046-642D-47AC-95C8-616E1AB1AD95}" srcOrd="0" destOrd="0" presId="urn:microsoft.com/office/officeart/2011/layout/HexagonRadial"/>
    <dgm:cxn modelId="{C141D34B-3B0F-4D51-A3DB-C6ABAF71B369}" type="presParOf" srcId="{471A8A9F-49BA-4B0F-914F-12736B9462E3}" destId="{49165300-4300-460C-BC2C-2C0A5EA0FA98}" srcOrd="10" destOrd="0" presId="urn:microsoft.com/office/officeart/2011/layout/HexagonRadial"/>
    <dgm:cxn modelId="{0AF56745-0479-4CF2-BD17-34F6E439EA0A}" type="presParOf" srcId="{471A8A9F-49BA-4B0F-914F-12736B9462E3}" destId="{2841440A-00AA-472D-A9B3-2E181ABAB421}" srcOrd="11" destOrd="0" presId="urn:microsoft.com/office/officeart/2011/layout/HexagonRadial"/>
    <dgm:cxn modelId="{645465B3-0C08-4CBA-9B0A-888BAE1868A6}" type="presParOf" srcId="{2841440A-00AA-472D-A9B3-2E181ABAB421}" destId="{116FC312-C8AD-4626-A1E5-B938B4924A3E}" srcOrd="0" destOrd="0" presId="urn:microsoft.com/office/officeart/2011/layout/HexagonRadial"/>
    <dgm:cxn modelId="{8C93F6B5-700E-455F-8800-6FF4EE00A47F}" type="presParOf" srcId="{471A8A9F-49BA-4B0F-914F-12736B9462E3}" destId="{9557A2DD-EC86-475B-8252-B3FE65B072B5}"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F5E8-728F-49E0-974E-0F8339E3DD76}">
      <dsp:nvSpPr>
        <dsp:cNvPr id="0" name=""/>
        <dsp:cNvSpPr/>
      </dsp:nvSpPr>
      <dsp:spPr>
        <a:xfrm rot="5400000">
          <a:off x="1005977" y="1149259"/>
          <a:ext cx="1169666" cy="1946299"/>
        </a:xfrm>
        <a:prstGeom prst="corner">
          <a:avLst>
            <a:gd name="adj1" fmla="val 16120"/>
            <a:gd name="adj2" fmla="val 1611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B09B7-A905-4979-A1DC-D114B9CDB472}">
      <dsp:nvSpPr>
        <dsp:cNvPr id="0" name=""/>
        <dsp:cNvSpPr/>
      </dsp:nvSpPr>
      <dsp:spPr>
        <a:xfrm>
          <a:off x="810735" y="1730792"/>
          <a:ext cx="1757129" cy="154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ts val="0"/>
            </a:spcAft>
            <a:buNone/>
          </a:pPr>
          <a:r>
            <a:rPr lang="en-US" sz="2000" b="1" kern="1200" dirty="0">
              <a:solidFill>
                <a:schemeClr val="tx1"/>
              </a:solidFill>
              <a:latin typeface="Arial Narrow" panose="020B0606020202030204" pitchFamily="34" charset="0"/>
            </a:rPr>
            <a:t>MOTIVATE</a:t>
          </a:r>
          <a:r>
            <a:rPr lang="en-US" sz="2000" b="0" kern="1200" dirty="0">
              <a:solidFill>
                <a:schemeClr val="tx1"/>
              </a:solidFill>
              <a:latin typeface="Arial Narrow" panose="020B0606020202030204" pitchFamily="34" charset="0"/>
            </a:rPr>
            <a:t> </a:t>
          </a:r>
        </a:p>
        <a:p>
          <a:pPr marL="0" lvl="0" indent="0" algn="ctr" defTabSz="889000">
            <a:lnSpc>
              <a:spcPct val="90000"/>
            </a:lnSpc>
            <a:spcBef>
              <a:spcPct val="0"/>
            </a:spcBef>
            <a:spcAft>
              <a:spcPts val="0"/>
            </a:spcAft>
            <a:buNone/>
          </a:pPr>
          <a:r>
            <a:rPr lang="en-US" sz="2000" b="0" kern="1200" dirty="0">
              <a:solidFill>
                <a:schemeClr val="tx1"/>
              </a:solidFill>
              <a:latin typeface="Arial Narrow" panose="020B0606020202030204" pitchFamily="34" charset="0"/>
            </a:rPr>
            <a:t>INCREASED ENGAGEMENT</a:t>
          </a:r>
        </a:p>
        <a:p>
          <a:pPr marL="0" lvl="0" indent="0" algn="ctr" defTabSz="889000">
            <a:lnSpc>
              <a:spcPct val="90000"/>
            </a:lnSpc>
            <a:spcBef>
              <a:spcPct val="0"/>
            </a:spcBef>
            <a:spcAft>
              <a:spcPts val="0"/>
            </a:spcAft>
            <a:buNone/>
          </a:pPr>
          <a:endParaRPr lang="en-US" sz="2000" b="0" kern="1200" dirty="0">
            <a:solidFill>
              <a:schemeClr val="tx1"/>
            </a:solidFill>
            <a:latin typeface="Arial Narrow" panose="020B0606020202030204" pitchFamily="34" charset="0"/>
          </a:endParaRPr>
        </a:p>
        <a:p>
          <a:pPr marL="0" lvl="0" indent="0" algn="ctr" defTabSz="889000">
            <a:lnSpc>
              <a:spcPct val="90000"/>
            </a:lnSpc>
            <a:spcBef>
              <a:spcPct val="0"/>
            </a:spcBef>
            <a:spcAft>
              <a:spcPct val="35000"/>
            </a:spcAft>
            <a:buNone/>
          </a:pPr>
          <a:endParaRPr lang="en-US" sz="2000" b="0" kern="1200" dirty="0">
            <a:solidFill>
              <a:schemeClr val="tx1"/>
            </a:solidFill>
            <a:latin typeface="Arial Narrow" panose="020B0606020202030204" pitchFamily="34" charset="0"/>
          </a:endParaRPr>
        </a:p>
      </dsp:txBody>
      <dsp:txXfrm>
        <a:off x="810735" y="1730792"/>
        <a:ext cx="1757129" cy="1540227"/>
      </dsp:txXfrm>
    </dsp:sp>
    <dsp:sp modelId="{53818C4F-F6B5-427D-93C6-AE5F274E47AC}">
      <dsp:nvSpPr>
        <dsp:cNvPr id="0" name=""/>
        <dsp:cNvSpPr/>
      </dsp:nvSpPr>
      <dsp:spPr>
        <a:xfrm>
          <a:off x="2258401" y="1079004"/>
          <a:ext cx="331533" cy="331533"/>
        </a:xfrm>
        <a:prstGeom prst="triangle">
          <a:avLst>
            <a:gd name="adj" fmla="val 10000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43F92-D940-4CC4-884A-7E2B41B2520B}">
      <dsp:nvSpPr>
        <dsp:cNvPr id="0" name=""/>
        <dsp:cNvSpPr/>
      </dsp:nvSpPr>
      <dsp:spPr>
        <a:xfrm rot="5400000">
          <a:off x="3158254" y="757387"/>
          <a:ext cx="1169666" cy="1946299"/>
        </a:xfrm>
        <a:prstGeom prst="corner">
          <a:avLst>
            <a:gd name="adj1" fmla="val 16120"/>
            <a:gd name="adj2" fmla="val 1611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0A54F-871C-47F2-B05A-1A360526317C}">
      <dsp:nvSpPr>
        <dsp:cNvPr id="0" name=""/>
        <dsp:cNvSpPr/>
      </dsp:nvSpPr>
      <dsp:spPr>
        <a:xfrm>
          <a:off x="2963017" y="1357121"/>
          <a:ext cx="1757129" cy="150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ts val="600"/>
            </a:spcAft>
            <a:buNone/>
          </a:pPr>
          <a:r>
            <a:rPr lang="en-US" sz="2000" b="1" kern="1200" dirty="0">
              <a:solidFill>
                <a:schemeClr val="tx1"/>
              </a:solidFill>
              <a:latin typeface="Arial Narrow" panose="020B0606020202030204" pitchFamily="34" charset="0"/>
            </a:rPr>
            <a:t>IDENTIFY</a:t>
          </a:r>
          <a:r>
            <a:rPr lang="en-US" sz="2000" b="0" kern="1200" dirty="0">
              <a:solidFill>
                <a:schemeClr val="tx1"/>
              </a:solidFill>
              <a:latin typeface="Arial Narrow" panose="020B0606020202030204" pitchFamily="34" charset="0"/>
            </a:rPr>
            <a:t> LOCAL MENTORS, RESOURCES</a:t>
          </a:r>
        </a:p>
        <a:p>
          <a:pPr marL="0" lvl="0" indent="0" algn="ctr" defTabSz="889000">
            <a:lnSpc>
              <a:spcPct val="90000"/>
            </a:lnSpc>
            <a:spcBef>
              <a:spcPct val="0"/>
            </a:spcBef>
            <a:spcAft>
              <a:spcPts val="0"/>
            </a:spcAft>
            <a:buNone/>
          </a:pPr>
          <a:r>
            <a:rPr lang="en-US" sz="2000" b="0" kern="1200" dirty="0">
              <a:solidFill>
                <a:schemeClr val="tx1"/>
              </a:solidFill>
              <a:latin typeface="Arial Narrow" panose="020B0606020202030204" pitchFamily="34" charset="0"/>
            </a:rPr>
            <a:t> </a:t>
          </a:r>
          <a:r>
            <a:rPr lang="en-US" sz="2000" b="1" kern="1200" dirty="0">
              <a:solidFill>
                <a:schemeClr val="tx1"/>
              </a:solidFill>
              <a:latin typeface="Arial Narrow" panose="020B0606020202030204" pitchFamily="34" charset="0"/>
            </a:rPr>
            <a:t>SHARE</a:t>
          </a:r>
        </a:p>
        <a:p>
          <a:pPr marL="0" lvl="0" indent="0" algn="ctr" defTabSz="889000">
            <a:lnSpc>
              <a:spcPct val="90000"/>
            </a:lnSpc>
            <a:spcBef>
              <a:spcPct val="0"/>
            </a:spcBef>
            <a:spcAft>
              <a:spcPts val="0"/>
            </a:spcAft>
            <a:buNone/>
          </a:pPr>
          <a:r>
            <a:rPr lang="en-US" sz="2000" b="0" kern="1200" dirty="0">
              <a:solidFill>
                <a:schemeClr val="tx1"/>
              </a:solidFill>
              <a:latin typeface="Arial Narrow" panose="020B0606020202030204" pitchFamily="34" charset="0"/>
            </a:rPr>
            <a:t> BEST PRACTICES </a:t>
          </a:r>
        </a:p>
      </dsp:txBody>
      <dsp:txXfrm>
        <a:off x="2963017" y="1357121"/>
        <a:ext cx="1757129" cy="1503770"/>
      </dsp:txXfrm>
    </dsp:sp>
    <dsp:sp modelId="{132860A5-76CB-4C6D-AF0B-9977E04C2310}">
      <dsp:nvSpPr>
        <dsp:cNvPr id="0" name=""/>
        <dsp:cNvSpPr/>
      </dsp:nvSpPr>
      <dsp:spPr>
        <a:xfrm>
          <a:off x="4354980" y="676689"/>
          <a:ext cx="331533" cy="331533"/>
        </a:xfrm>
        <a:prstGeom prst="triangle">
          <a:avLst>
            <a:gd name="adj" fmla="val 10000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6CC65-B7B6-46A8-B61F-34852B60F4E8}">
      <dsp:nvSpPr>
        <dsp:cNvPr id="0" name=""/>
        <dsp:cNvSpPr/>
      </dsp:nvSpPr>
      <dsp:spPr>
        <a:xfrm rot="5400000">
          <a:off x="5225866" y="400131"/>
          <a:ext cx="1169666" cy="1946299"/>
        </a:xfrm>
        <a:prstGeom prst="corner">
          <a:avLst>
            <a:gd name="adj1" fmla="val 16120"/>
            <a:gd name="adj2" fmla="val 1611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FE854-1BD7-442D-8435-2546CD05A51B}">
      <dsp:nvSpPr>
        <dsp:cNvPr id="0" name=""/>
        <dsp:cNvSpPr/>
      </dsp:nvSpPr>
      <dsp:spPr>
        <a:xfrm>
          <a:off x="5030623" y="981654"/>
          <a:ext cx="1757129" cy="154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PROMOTE</a:t>
          </a:r>
          <a:r>
            <a:rPr lang="en-US" sz="2000" b="0" kern="1200" dirty="0">
              <a:solidFill>
                <a:schemeClr val="tx1"/>
              </a:solidFill>
              <a:latin typeface="Arial Narrow" panose="020B0606020202030204" pitchFamily="34" charset="0"/>
            </a:rPr>
            <a:t> </a:t>
          </a:r>
          <a:br>
            <a:rPr lang="en-US" sz="2000" b="0" kern="1200" dirty="0">
              <a:solidFill>
                <a:schemeClr val="tx1"/>
              </a:solidFill>
              <a:latin typeface="Arial Narrow" panose="020B0606020202030204" pitchFamily="34" charset="0"/>
            </a:rPr>
          </a:br>
          <a:r>
            <a:rPr lang="en-US" sz="2000" b="0" kern="1200" dirty="0">
              <a:solidFill>
                <a:schemeClr val="tx1"/>
              </a:solidFill>
              <a:latin typeface="Arial Narrow" panose="020B0606020202030204" pitchFamily="34" charset="0"/>
            </a:rPr>
            <a:t>USE OF MENTORS AND RESOURCES FOR PROJECT &amp; GRANT PLANNING</a:t>
          </a:r>
        </a:p>
      </dsp:txBody>
      <dsp:txXfrm>
        <a:off x="5030623" y="981654"/>
        <a:ext cx="1757129" cy="1540227"/>
      </dsp:txXfrm>
    </dsp:sp>
    <dsp:sp modelId="{C24A8DCF-FE97-4DFE-B475-6D2FF58F8371}">
      <dsp:nvSpPr>
        <dsp:cNvPr id="0" name=""/>
        <dsp:cNvSpPr/>
      </dsp:nvSpPr>
      <dsp:spPr>
        <a:xfrm>
          <a:off x="6445777" y="329878"/>
          <a:ext cx="331533" cy="331533"/>
        </a:xfrm>
        <a:prstGeom prst="triangle">
          <a:avLst>
            <a:gd name="adj" fmla="val 10000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EA08B-4889-44CF-8997-F613B6BCFE86}">
      <dsp:nvSpPr>
        <dsp:cNvPr id="0" name=""/>
        <dsp:cNvSpPr/>
      </dsp:nvSpPr>
      <dsp:spPr>
        <a:xfrm rot="5400000">
          <a:off x="7324776" y="60982"/>
          <a:ext cx="1169666" cy="1946299"/>
        </a:xfrm>
        <a:prstGeom prst="corner">
          <a:avLst>
            <a:gd name="adj1" fmla="val 16120"/>
            <a:gd name="adj2" fmla="val 16110"/>
          </a:avLst>
        </a:prstGeom>
        <a:solidFill>
          <a:srgbClr val="00B0F0"/>
        </a:solidFill>
        <a:ln w="12700" cap="flat" cmpd="sng" algn="ctr">
          <a:solidFill>
            <a:srgbClr val="01B4E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31779-2CB3-4D20-96BE-C92D0E212134}">
      <dsp:nvSpPr>
        <dsp:cNvPr id="0" name=""/>
        <dsp:cNvSpPr/>
      </dsp:nvSpPr>
      <dsp:spPr>
        <a:xfrm>
          <a:off x="7057781" y="642499"/>
          <a:ext cx="1900616" cy="154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COLLABORATE </a:t>
          </a:r>
          <a:r>
            <a:rPr lang="en-US" sz="2000" b="0" kern="1200" dirty="0">
              <a:solidFill>
                <a:schemeClr val="tx1"/>
              </a:solidFill>
              <a:latin typeface="Arial Narrow" panose="020B0606020202030204" pitchFamily="34" charset="0"/>
            </a:rPr>
            <a:t>WITH DISRICT &amp; CLUB LEADERS</a:t>
          </a:r>
        </a:p>
        <a:p>
          <a:pPr marL="0" lvl="0" indent="0" algn="ctr" defTabSz="889000">
            <a:lnSpc>
              <a:spcPct val="90000"/>
            </a:lnSpc>
            <a:spcBef>
              <a:spcPct val="0"/>
            </a:spcBef>
            <a:spcAft>
              <a:spcPts val="0"/>
            </a:spcAft>
            <a:buNone/>
          </a:pPr>
          <a:r>
            <a:rPr lang="en-US" sz="2000" b="1" kern="1200" dirty="0">
              <a:solidFill>
                <a:schemeClr val="tx1"/>
              </a:solidFill>
              <a:latin typeface="Arial Narrow" panose="020B0606020202030204" pitchFamily="34" charset="0"/>
            </a:rPr>
            <a:t>CONNECT</a:t>
          </a:r>
        </a:p>
        <a:p>
          <a:pPr marL="0" lvl="0" indent="0" algn="ctr" defTabSz="889000">
            <a:lnSpc>
              <a:spcPct val="90000"/>
            </a:lnSpc>
            <a:spcBef>
              <a:spcPct val="0"/>
            </a:spcBef>
            <a:spcAft>
              <a:spcPts val="0"/>
            </a:spcAft>
            <a:buNone/>
          </a:pPr>
          <a:r>
            <a:rPr lang="en-US" sz="2000" b="0" kern="1200" dirty="0">
              <a:solidFill>
                <a:schemeClr val="tx1"/>
              </a:solidFill>
              <a:latin typeface="Arial Narrow" panose="020B0606020202030204" pitchFamily="34" charset="0"/>
            </a:rPr>
            <a:t>THEM TO RESOURCES</a:t>
          </a:r>
        </a:p>
      </dsp:txBody>
      <dsp:txXfrm>
        <a:off x="7057781" y="642499"/>
        <a:ext cx="1900616" cy="154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3EBC-C602-4A1D-A310-D9DCB13E15C8}">
      <dsp:nvSpPr>
        <dsp:cNvPr id="0" name=""/>
        <dsp:cNvSpPr/>
      </dsp:nvSpPr>
      <dsp:spPr>
        <a:xfrm>
          <a:off x="2762951" y="1552648"/>
          <a:ext cx="2488963" cy="2067449"/>
        </a:xfrm>
        <a:prstGeom prst="hexagon">
          <a:avLst>
            <a:gd name="adj" fmla="val 28570"/>
            <a:gd name="vf" fmla="val 115470"/>
          </a:avLst>
        </a:prstGeom>
        <a:solidFill>
          <a:srgbClr val="01B4E7"/>
        </a:solidFill>
        <a:ln w="539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Arial Narrow" panose="020B0606020202030204" pitchFamily="34" charset="0"/>
            </a:rPr>
            <a:t>District Resource Network</a:t>
          </a:r>
        </a:p>
      </dsp:txBody>
      <dsp:txXfrm>
        <a:off x="3167255" y="1888482"/>
        <a:ext cx="1680355" cy="1395781"/>
      </dsp:txXfrm>
    </dsp:sp>
    <dsp:sp modelId="{463B9E80-E85E-4BD5-9777-85FB6A346A38}">
      <dsp:nvSpPr>
        <dsp:cNvPr id="0" name=""/>
        <dsp:cNvSpPr/>
      </dsp:nvSpPr>
      <dsp:spPr>
        <a:xfrm>
          <a:off x="4275474" y="788595"/>
          <a:ext cx="801405" cy="6905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F3270-A862-4FA8-9B89-2A9F8AEEB30A}">
      <dsp:nvSpPr>
        <dsp:cNvPr id="0" name=""/>
        <dsp:cNvSpPr/>
      </dsp:nvSpPr>
      <dsp:spPr>
        <a:xfrm>
          <a:off x="2821374" y="-3888"/>
          <a:ext cx="2436419" cy="1506748"/>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Arial Narrow" panose="020B0606020202030204" pitchFamily="34" charset="0"/>
            </a:rPr>
            <a:t>Rotarians Rotaractors</a:t>
          </a:r>
        </a:p>
      </dsp:txBody>
      <dsp:txXfrm>
        <a:off x="3167902" y="210414"/>
        <a:ext cx="1743363" cy="1078144"/>
      </dsp:txXfrm>
    </dsp:sp>
    <dsp:sp modelId="{C1D82602-0DBA-4B9F-B8C2-DD90880A3F51}">
      <dsp:nvSpPr>
        <dsp:cNvPr id="0" name=""/>
        <dsp:cNvSpPr/>
      </dsp:nvSpPr>
      <dsp:spPr>
        <a:xfrm>
          <a:off x="5210776" y="2079494"/>
          <a:ext cx="801405" cy="6905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A4D31-0513-445C-B376-A4ECDD3576F9}">
      <dsp:nvSpPr>
        <dsp:cNvPr id="0" name=""/>
        <dsp:cNvSpPr/>
      </dsp:nvSpPr>
      <dsp:spPr>
        <a:xfrm>
          <a:off x="4878793" y="833569"/>
          <a:ext cx="2319133" cy="1811327"/>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Narrow" panose="020B0606020202030204" pitchFamily="34" charset="0"/>
            </a:rPr>
            <a:t>Rotary Action Groups,  Vocational Fellowships</a:t>
          </a:r>
        </a:p>
      </dsp:txBody>
      <dsp:txXfrm>
        <a:off x="5244553" y="1119241"/>
        <a:ext cx="1587613" cy="1239983"/>
      </dsp:txXfrm>
    </dsp:sp>
    <dsp:sp modelId="{3B07CF09-81C6-465A-9319-B420A063E63E}">
      <dsp:nvSpPr>
        <dsp:cNvPr id="0" name=""/>
        <dsp:cNvSpPr/>
      </dsp:nvSpPr>
      <dsp:spPr>
        <a:xfrm>
          <a:off x="4561054" y="3536675"/>
          <a:ext cx="801405" cy="6905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1E4DB-A96C-4CB0-B43C-9A305B6650DF}">
      <dsp:nvSpPr>
        <dsp:cNvPr id="0" name=""/>
        <dsp:cNvSpPr/>
      </dsp:nvSpPr>
      <dsp:spPr>
        <a:xfrm>
          <a:off x="4878802" y="2840660"/>
          <a:ext cx="2199115" cy="1717541"/>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Narrow" panose="020B0606020202030204" pitchFamily="34" charset="0"/>
            </a:rPr>
            <a:t>Alumni, Intercountry Committees</a:t>
          </a:r>
        </a:p>
      </dsp:txBody>
      <dsp:txXfrm>
        <a:off x="5225629" y="3111537"/>
        <a:ext cx="1505461" cy="1175787"/>
      </dsp:txXfrm>
    </dsp:sp>
    <dsp:sp modelId="{BD1A5046-642D-47AC-95C8-616E1AB1AD95}">
      <dsp:nvSpPr>
        <dsp:cNvPr id="0" name=""/>
        <dsp:cNvSpPr/>
      </dsp:nvSpPr>
      <dsp:spPr>
        <a:xfrm>
          <a:off x="2949350" y="3687936"/>
          <a:ext cx="801405" cy="6905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9D3A6-E9FC-4CC0-9388-D1FF7259B97B}">
      <dsp:nvSpPr>
        <dsp:cNvPr id="0" name=""/>
        <dsp:cNvSpPr/>
      </dsp:nvSpPr>
      <dsp:spPr>
        <a:xfrm>
          <a:off x="2928329" y="3663501"/>
          <a:ext cx="2243919" cy="1520557"/>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Narrow" panose="020B0606020202030204" pitchFamily="34" charset="0"/>
            </a:rPr>
            <a:t>Community Members,  Partners</a:t>
          </a:r>
        </a:p>
      </dsp:txBody>
      <dsp:txXfrm>
        <a:off x="3260130" y="3888341"/>
        <a:ext cx="1580317" cy="1070877"/>
      </dsp:txXfrm>
    </dsp:sp>
    <dsp:sp modelId="{116FC312-C8AD-4626-A1E5-B938B4924A3E}">
      <dsp:nvSpPr>
        <dsp:cNvPr id="0" name=""/>
        <dsp:cNvSpPr/>
      </dsp:nvSpPr>
      <dsp:spPr>
        <a:xfrm>
          <a:off x="1998732" y="2397556"/>
          <a:ext cx="801405" cy="6905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65300-4300-460C-BC2C-2C0A5EA0FA98}">
      <dsp:nvSpPr>
        <dsp:cNvPr id="0" name=""/>
        <dsp:cNvSpPr/>
      </dsp:nvSpPr>
      <dsp:spPr>
        <a:xfrm>
          <a:off x="1011908" y="2822225"/>
          <a:ext cx="2175233" cy="1595746"/>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Narrow" panose="020B0606020202030204" pitchFamily="34" charset="0"/>
            </a:rPr>
            <a:t>Rotary Community Corps, Rotary Reps</a:t>
          </a:r>
        </a:p>
      </dsp:txBody>
      <dsp:txXfrm>
        <a:off x="1345146" y="3066687"/>
        <a:ext cx="1508757" cy="1106822"/>
      </dsp:txXfrm>
    </dsp:sp>
    <dsp:sp modelId="{9557A2DD-EC86-475B-8252-B3FE65B072B5}">
      <dsp:nvSpPr>
        <dsp:cNvPr id="0" name=""/>
        <dsp:cNvSpPr/>
      </dsp:nvSpPr>
      <dsp:spPr>
        <a:xfrm>
          <a:off x="835344" y="798209"/>
          <a:ext cx="2347854" cy="1719965"/>
        </a:xfrm>
        <a:prstGeom prst="hexagon">
          <a:avLst>
            <a:gd name="adj" fmla="val 28570"/>
            <a:gd name="vf" fmla="val 115470"/>
          </a:avLst>
        </a:prstGeom>
        <a:solidFill>
          <a:srgbClr val="01B4E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Narrow" panose="020B0606020202030204" pitchFamily="34" charset="0"/>
            </a:rPr>
            <a:t>TRF Cadre of Technical Advisers</a:t>
          </a:r>
        </a:p>
      </dsp:txBody>
      <dsp:txXfrm>
        <a:off x="1194797" y="1061533"/>
        <a:ext cx="1628948" cy="11933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1" u="sng" baseline="0" dirty="0">
                <a:solidFill>
                  <a:schemeClr val="tx1"/>
                </a:solidFill>
                <a:latin typeface="Arial" pitchFamily="34" charset="0"/>
                <a:ea typeface="ヒラギノ角ゴ Pro W3" pitchFamily="-84" charset="-128"/>
              </a:rPr>
              <a:t>Instructions: notes to the presenter are in italics</a:t>
            </a:r>
            <a:r>
              <a:rPr lang="en-US" altLang="en-US" sz="1200" i="1" baseline="0" dirty="0">
                <a:solidFill>
                  <a:schemeClr val="tx1"/>
                </a:solidFill>
                <a:latin typeface="Arial" pitchFamily="34" charset="0"/>
                <a:ea typeface="ヒラギノ角ゴ Pro W3" pitchFamily="-84" charset="-128"/>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i="1" baseline="0" dirty="0">
              <a:solidFill>
                <a:schemeClr val="tx1"/>
              </a:solidFill>
              <a:latin typeface="Arial" pitchFamily="34" charset="0"/>
              <a:ea typeface="ヒラギノ角ゴ Pro W3" pitchFamily="-8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1" baseline="0" dirty="0">
                <a:solidFill>
                  <a:schemeClr val="tx1"/>
                </a:solidFill>
                <a:latin typeface="Arial" pitchFamily="34" charset="0"/>
                <a:ea typeface="ヒラギノ角ゴ Pro W3" pitchFamily="-84" charset="-128"/>
              </a:rPr>
              <a:t>Tailor this presentation to your region and audience. If you have a region that develops strong projects and grants, task the audience with motivating their clubs/members to build a network of expertise for mentoring fellow clubs with the project planning process.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i="1" baseline="0" dirty="0">
              <a:solidFill>
                <a:schemeClr val="tx1"/>
              </a:solidFill>
              <a:latin typeface="Arial" pitchFamily="34" charset="0"/>
              <a:ea typeface="ヒラギノ角ゴ Pro W3" pitchFamily="-8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1" baseline="0" dirty="0">
                <a:solidFill>
                  <a:schemeClr val="tx1"/>
                </a:solidFill>
                <a:latin typeface="Arial" pitchFamily="34" charset="0"/>
                <a:ea typeface="ヒラギノ角ゴ Pro W3" pitchFamily="-84" charset="-128"/>
              </a:rPr>
              <a:t>Encourage collaboration amongst leadership and with expertise. If your region is not active in international projects, smaller ones or global grant-supported, use this presentation to motivate greater engagement. </a:t>
            </a:r>
            <a:r>
              <a:rPr lang="en-US" altLang="en-US" sz="1200" i="1" u="none" baseline="0" dirty="0">
                <a:solidFill>
                  <a:schemeClr val="tx1"/>
                </a:solidFill>
                <a:latin typeface="Arial" pitchFamily="34" charset="0"/>
                <a:ea typeface="ヒラギノ角ゴ Pro W3" pitchFamily="-84" charset="-128"/>
              </a:rPr>
              <a:t>End the presentation with a call to action based on your audience -- and if you are a District International Service Chair, position yourself as a resource.</a:t>
            </a:r>
            <a:endParaRPr lang="en-US" altLang="en-US" sz="1200" b="0" i="0" baseline="0" dirty="0">
              <a:solidFill>
                <a:schemeClr val="tx1"/>
              </a:solidFill>
              <a:latin typeface="Arial" pitchFamily="34" charset="0"/>
              <a:ea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31644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[District Resource Networks]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solidFill>
                  <a:schemeClr val="tx1"/>
                </a:solidFill>
                <a:latin typeface="Arial Narrow" panose="020B0606020202030204" pitchFamily="34" charset="0"/>
              </a:rPr>
              <a:t>Rotary is an organization rich with so many resources. Our greatest asset is our membership. Within the Rotary family, we have a wealth of valuable technical skills and experiences that can enhance projects. Capturing the Rotary family’s expertise is a great opportunity to activate our members through District Resource Networks. We can provide meaningful engagement opportunities – which directly leads to retaining our members and securing Rotary’s future. DISCs can play a key role in engaging and mobilizing members early in the project planning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Working closely with district and club leaders, DISCs identify local mentors and build a resource base, known as a District Resource Network, that helps clubs develop higher quality, sustainable projects and grants.  I’m sure you already know mentors in your districts who should be included in your District Resource Network. They are involved in club projects or grants or have worked in an area of focus professionally.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These mentors may include: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Rotarians and </a:t>
            </a:r>
            <a:r>
              <a:rPr kumimoji="0" lang="en-US" sz="1200" b="0" i="0" u="none" strike="noStrike" kern="1200" cap="none" spc="0" normalizeH="0" baseline="0" noProof="0" dirty="0" err="1">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Rotaractors</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 with project and grant experience;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Members of Rotarian Action Groups and Vocationally oriented Fellowships;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Members of TRF Cadre of Technical Advisers;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Rotary Alumni, such as Global Grants scholars and Peace Fellows;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Rotary Inter-Country Committees (RCCs), groups of Rotarians of many countries working together; and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ヒラギノ角ゴ Pro W3" pitchFamily="-107" charset="-128"/>
                <a:cs typeface="Arial" panose="020B0604020202020204" pitchFamily="34" charset="0"/>
              </a:rPr>
              <a:t>Non Rotarians: Rotary Community Corps, community members and professionals from NGO and partner organizations. </a:t>
            </a:r>
            <a:endParaRPr lang="en-US" sz="1200" baseline="0" dirty="0">
              <a:solidFill>
                <a:schemeClr val="tx1"/>
              </a:solidFill>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58090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baseline="0">
                <a:solidFill>
                  <a:schemeClr val="tx1"/>
                </a:solidFill>
                <a:latin typeface="Arial Narrow" panose="020B0606020202030204" pitchFamily="34" charset="0"/>
                <a:cs typeface="Arial" panose="020B0604020202020204" pitchFamily="34" charset="0"/>
              </a:rPr>
              <a:t>[</a:t>
            </a:r>
            <a:r>
              <a:rPr lang="en-US" sz="1200" b="0" i="1" baseline="0" dirty="0">
                <a:solidFill>
                  <a:schemeClr val="tx1"/>
                </a:solidFill>
                <a:latin typeface="Arial Narrow" panose="020B0606020202030204" pitchFamily="34" charset="0"/>
                <a:cs typeface="Arial" panose="020B0604020202020204" pitchFamily="34" charset="0"/>
              </a:rPr>
              <a:t>District Resource Network model</a:t>
            </a:r>
            <a:r>
              <a:rPr lang="en-US" sz="1200" b="0" baseline="0" dirty="0">
                <a:solidFill>
                  <a:schemeClr val="tx1"/>
                </a:solidFill>
                <a:latin typeface="Arial Narrow" panose="020B0606020202030204" pitchFamily="34" charset="0"/>
                <a:cs typeface="Arial" panose="020B0604020202020204" pitchFamily="34" charset="0"/>
              </a:rPr>
              <a: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Here’s a basic model depicting the District Resource Network. There is no one-size-fits all model. Each club, district, and zone is unique and regions will experience success with varied strategies. By working collaboratively with club and district leaders, you will create the model that works best for your district.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Think of the DISC as the connector --  connecting clubs to resources (both human and otherwise, like guides, fact sheets, etc.) to help them design and implement better projects of all sizes.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manage their District Resource Network. They are the point of contact and connect clubs to mentors (and vice versa). They work collaboratively with district leaders to recruit and identify experts.  Lastly, they collaborate regionally and globally with Other DISCs --and are excellent resources for finding international partners.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need to work collaboratively with their DGs, DRFCs and other key district leaders. DISCs support the work of fellow </a:t>
            </a:r>
            <a:r>
              <a:rPr lang="en-US" sz="1200" u="none" baseline="0" dirty="0">
                <a:solidFill>
                  <a:schemeClr val="tx1"/>
                </a:solidFill>
                <a:latin typeface="Arial Narrow" panose="020B0606020202030204" pitchFamily="34" charset="0"/>
                <a:cs typeface="Arial" panose="020B0604020202020204" pitchFamily="34" charset="0"/>
              </a:rPr>
              <a:t>District Chairs</a:t>
            </a:r>
            <a:r>
              <a:rPr lang="en-US" sz="1200" baseline="0" dirty="0">
                <a:solidFill>
                  <a:schemeClr val="tx1"/>
                </a:solidFill>
                <a:latin typeface="Arial Narrow" panose="020B0606020202030204" pitchFamily="34" charset="0"/>
                <a:cs typeface="Arial" panose="020B0604020202020204" pitchFamily="34" charset="0"/>
              </a:rPr>
              <a:t>--  including DRFCs, DGSCs, community &amp; vocational service chairs, district alumni chairs, and other district leaders --  by helping connect clubs to regional experts. They support the work of fellow district chairs.</a:t>
            </a:r>
            <a:endParaRPr lang="en-US" sz="1200" b="0" baseline="0" dirty="0">
              <a:solidFill>
                <a:schemeClr val="tx1"/>
              </a:solidFill>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60318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26795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baseline="0">
                <a:solidFill>
                  <a:schemeClr val="tx1"/>
                </a:solidFill>
                <a:latin typeface="Arial Narrow" panose="020B0606020202030204" pitchFamily="34" charset="0"/>
                <a:cs typeface="Arial" panose="020B0604020202020204" pitchFamily="34" charset="0"/>
              </a:rPr>
              <a:t>[</a:t>
            </a:r>
            <a:r>
              <a:rPr lang="en-US" sz="1200" b="0" i="1" baseline="0" dirty="0">
                <a:solidFill>
                  <a:schemeClr val="tx1"/>
                </a:solidFill>
                <a:latin typeface="Arial Narrow" panose="020B0606020202030204" pitchFamily="34" charset="0"/>
                <a:cs typeface="Arial" panose="020B0604020202020204" pitchFamily="34" charset="0"/>
              </a:rPr>
              <a:t>District Resource Network model</a:t>
            </a:r>
            <a:r>
              <a:rPr lang="en-US" sz="1200" b="0" baseline="0" dirty="0">
                <a:solidFill>
                  <a:schemeClr val="tx1"/>
                </a:solidFill>
                <a:latin typeface="Arial Narrow" panose="020B0606020202030204" pitchFamily="34" charset="0"/>
                <a:cs typeface="Arial" panose="020B0604020202020204" pitchFamily="34" charset="0"/>
              </a:rPr>
              <a: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Here’s a basic model depicting the District Resource Network. There is no one-size-fits all model. Each club, district, and zone is unique and regions will experience success with varied strategies. By working collaboratively with club and district leaders, you will create the model that works best for your district.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Think of the DISC as the connector --  connecting clubs to resources (both human and otherwise, like guides, fact sheets, etc.) to help them design and implement better projects of all sizes.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manage their District Resource Network. They are the point of contact and connect clubs to mentors (and vice versa). They work collaboratively with district leaders to recruit and identify experts.  Lastly, they collaborate regionally and globally with Other DISCs --and are excellent resources for finding international partners.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need to work collaboratively with their DGs, DRFCs and other key district leaders. DISCs support the work of fellow </a:t>
            </a:r>
            <a:r>
              <a:rPr lang="en-US" sz="1200" u="none" baseline="0" dirty="0">
                <a:solidFill>
                  <a:schemeClr val="tx1"/>
                </a:solidFill>
                <a:latin typeface="Arial Narrow" panose="020B0606020202030204" pitchFamily="34" charset="0"/>
                <a:cs typeface="Arial" panose="020B0604020202020204" pitchFamily="34" charset="0"/>
              </a:rPr>
              <a:t>District Chairs</a:t>
            </a:r>
            <a:r>
              <a:rPr lang="en-US" sz="1200" baseline="0" dirty="0">
                <a:solidFill>
                  <a:schemeClr val="tx1"/>
                </a:solidFill>
                <a:latin typeface="Arial Narrow" panose="020B0606020202030204" pitchFamily="34" charset="0"/>
                <a:cs typeface="Arial" panose="020B0604020202020204" pitchFamily="34" charset="0"/>
              </a:rPr>
              <a:t>--  including DRFCs, DGSCs, community &amp; vocational service chairs, district alumni chairs, and other district leaders --  by helping connect clubs to regional experts. They support the work of fellow district chairs.</a:t>
            </a:r>
            <a:endParaRPr lang="en-US" sz="1200" b="0" baseline="0" dirty="0">
              <a:solidFill>
                <a:schemeClr val="tx1"/>
              </a:solidFill>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8889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a:t>
            </a:r>
            <a:r>
              <a:rPr lang="en-US" sz="1200" i="1"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International Service</a:t>
            </a:r>
            <a:r>
              <a:rPr lang="en-US" sz="1200" i="1"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Committee Chairs</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a:t>
            </a:r>
          </a:p>
          <a:p>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For today’s [</a:t>
            </a:r>
            <a:r>
              <a:rPr lang="en-US" sz="1200" i="1"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Insert type of event:</a:t>
            </a:r>
            <a:r>
              <a:rPr lang="en-US" sz="1200" i="1"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a:t>
            </a:r>
            <a:r>
              <a:rPr lang="en-US" sz="1200" i="1"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workshop, training, presentation, etc.</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we’re going to focus in on international service: club and district involvement in humanitarian service in conjunction with international partners. To motivate and support club involvement in international service, district governors are encouraged to appoint district international service committee chairs. </a:t>
            </a:r>
            <a:b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br>
            <a:endPar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The district international service committee role has existed for many years – it’s not a new role. </a:t>
            </a:r>
          </a:p>
          <a:p>
            <a:pPr lvl="0"/>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Its duties include: </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Motivating club and district involvement in international service;</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Finding international partners;</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Working with district leaders to identify and recruit local subject matter experts to serve as mentors; </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Promoting greater awareness of resources and strategies for stronger international projects and grants by leveraging local Rotarian, </a:t>
            </a:r>
            <a:r>
              <a:rPr lang="en-US" sz="1200" kern="1200" dirty="0" err="1">
                <a:solidFill>
                  <a:schemeClr val="tx1"/>
                </a:solidFill>
                <a:effectLst/>
                <a:latin typeface="Arial Narrow" panose="020B0606020202030204" pitchFamily="34" charset="0"/>
                <a:ea typeface="ヒラギノ角ゴ Pro W3" pitchFamily="-107" charset="-128"/>
                <a:cs typeface="ヒラギノ角ゴ Pro W3" pitchFamily="-107" charset="-128"/>
              </a:rPr>
              <a:t>Rotaractors</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 and alumni expertise; and</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Establishing direct lines of communication and accountability for all types of international service – and connecting district and clubs to resources.</a:t>
            </a:r>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69441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a:t>
            </a:r>
            <a:r>
              <a:rPr lang="en-US" sz="1200" i="1"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Strategic</a:t>
            </a:r>
            <a:r>
              <a:rPr lang="en-US" sz="1200" i="1"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Plan Alignment</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You</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now have a better idea of the role of the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district</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international service chair. Their responsibility to create a District Resource Network of mentors to help clubs develop stronger projects is of significant importance to our organization.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District Resource Networks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support three of Rotary’s Strategic Priorities:</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a:t>
            </a:r>
            <a:endPar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pPr marL="228600" indent="-228600">
              <a:spcBef>
                <a:spcPts val="0"/>
              </a:spcBef>
              <a:buFont typeface="+mj-lt"/>
              <a:buAutoNum type="arabicPeriod"/>
            </a:pP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In</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creasing Our Impact - By having mentors</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work with clubs, they’re helping design sustainable, more impactful projects. These projects have greater reach and empower communities in the long run. </a:t>
            </a:r>
          </a:p>
          <a:p>
            <a:pPr marL="228600" indent="-228600">
              <a:spcBef>
                <a:spcPts val="0"/>
              </a:spcBef>
              <a:buFont typeface="+mj-lt"/>
              <a:buAutoNum type="arabicPeriod"/>
            </a:pP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Expanding Our Reach –</a:t>
            </a:r>
            <a:r>
              <a:rPr lang="en-US" sz="1200" kern="1200" dirty="0">
                <a:solidFill>
                  <a:schemeClr val="tx1"/>
                </a:solidFill>
                <a:effectLst/>
                <a:latin typeface="Arial" pitchFamily="-107" charset="0"/>
                <a:ea typeface="ヒラギノ角ゴ Pro W3" pitchFamily="-107" charset="-128"/>
                <a:cs typeface="ヒラギノ角ゴ Pro W3" pitchFamily="-107" charset="-128"/>
              </a:rPr>
              <a:t> By providing</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t>
            </a:r>
            <a:r>
              <a:rPr lang="en-US" sz="1200" kern="1200" dirty="0">
                <a:solidFill>
                  <a:schemeClr val="tx1"/>
                </a:solidFill>
                <a:effectLst/>
                <a:latin typeface="Arial" pitchFamily="-107" charset="0"/>
                <a:ea typeface="ヒラギノ角ゴ Pro W3" pitchFamily="-107" charset="-128"/>
                <a:cs typeface="ヒラギノ角ゴ Pro W3" pitchFamily="-107" charset="-128"/>
              </a:rPr>
              <a:t>members with more or new opportunities for participation they will feel</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more connected to their club. </a:t>
            </a:r>
            <a:r>
              <a:rPr lang="en-US" sz="1200" kern="1200" dirty="0">
                <a:solidFill>
                  <a:schemeClr val="tx1"/>
                </a:solidFill>
                <a:effectLst/>
                <a:latin typeface="Arial" pitchFamily="-107" charset="0"/>
                <a:ea typeface="ヒラギノ角ゴ Pro W3" pitchFamily="-107" charset="-128"/>
                <a:cs typeface="ヒラギノ角ゴ Pro W3" pitchFamily="-107" charset="-128"/>
              </a:rPr>
              <a:t> Not only do we need to focus on new members, but equally important is retaining our current members.  Through DRNs, we can do this.</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t>
            </a:r>
            <a:r>
              <a:rPr lang="en-US" sz="1200" kern="1200" dirty="0">
                <a:solidFill>
                  <a:schemeClr val="tx1"/>
                </a:solidFill>
                <a:effectLst/>
                <a:latin typeface="Arial" pitchFamily="-107" charset="0"/>
                <a:ea typeface="ヒラギノ角ゴ Pro W3" pitchFamily="-107" charset="-128"/>
                <a:cs typeface="ヒラギノ角ゴ Pro W3" pitchFamily="-107" charset="-128"/>
              </a:rPr>
              <a:t>We can recruit members to join their district’s resource network and use their Rotary or professional skills to mentor clubs, and </a:t>
            </a:r>
            <a:endPar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pPr marL="228600" indent="-228600">
              <a:spcBef>
                <a:spcPts val="0"/>
              </a:spcBef>
              <a:buFont typeface="+mj-lt"/>
              <a:buAutoNum type="arabicPeriod"/>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Enhancing Participant Engagement - Members in District Resource Networks have more</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meaningful experiences through Rotary. They use their professional training and skill-set to mentor clubs and develop future leaders.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 </a:t>
            </a:r>
          </a:p>
          <a:p>
            <a:pPr marL="228600" indent="-228600">
              <a:buFont typeface="+mj-lt"/>
              <a:buAutoNum type="arabicPeriod"/>
            </a:pPr>
            <a:endPar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pPr marL="0" indent="0">
              <a:buFont typeface="+mj-lt"/>
              <a:buNone/>
            </a:pP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International service</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improves communities while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providing worthwhile</a:t>
            </a:r>
            <a:r>
              <a:rPr lang="en-US" sz="1200" kern="1200" baseline="0" dirty="0">
                <a:solidFill>
                  <a:schemeClr val="tx1"/>
                </a:solidFill>
                <a:effectLst/>
                <a:latin typeface="Arial Narrow" panose="020B0606020202030204" pitchFamily="34" charset="0"/>
                <a:ea typeface="ヒラギノ角ゴ Pro W3" pitchFamily="-107" charset="-128"/>
                <a:cs typeface="ヒラギノ角ゴ Pro W3" pitchFamily="-107" charset="-128"/>
              </a:rPr>
              <a:t> </a:t>
            </a:r>
            <a:r>
              <a:rPr lang="en-US" sz="1200" kern="1200" dirty="0">
                <a:solidFill>
                  <a:schemeClr val="tx1"/>
                </a:solidFill>
                <a:effectLst/>
                <a:latin typeface="Arial Narrow" panose="020B0606020202030204" pitchFamily="34" charset="0"/>
                <a:ea typeface="ヒラギノ角ゴ Pro W3" pitchFamily="-107" charset="-128"/>
                <a:cs typeface="ヒラギノ角ゴ Pro W3" pitchFamily="-107" charset="-128"/>
              </a:rPr>
              <a:t>engagement opportunities – which directly leads to retaining our members and securing Rotary’s future. DISCs play a key role in engaging and mobilizing members.</a:t>
            </a:r>
          </a:p>
          <a:p>
            <a:pPr lvl="0"/>
            <a:endParaRPr lang="en-US" sz="1100" kern="1200" dirty="0">
              <a:solidFill>
                <a:schemeClr val="tx1"/>
              </a:solidFill>
              <a:effectLst/>
              <a:latin typeface="Arial Narrow" panose="020B0606020202030204" pitchFamily="34" charset="0"/>
              <a:ea typeface="ヒラギノ角ゴ Pro W3" pitchFamily="-107" charset="-128"/>
              <a:cs typeface="ヒラギノ角ゴ Pro W3" pitchFamily="-107"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3355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baseline="0">
                <a:solidFill>
                  <a:schemeClr val="tx1"/>
                </a:solidFill>
                <a:latin typeface="Arial Narrow" panose="020B0606020202030204" pitchFamily="34" charset="0"/>
                <a:cs typeface="Arial" panose="020B0604020202020204" pitchFamily="34" charset="0"/>
              </a:rPr>
              <a:t>[</a:t>
            </a:r>
            <a:r>
              <a:rPr lang="en-US" sz="1200" b="0" i="1" baseline="0" dirty="0">
                <a:solidFill>
                  <a:schemeClr val="tx1"/>
                </a:solidFill>
                <a:latin typeface="Arial Narrow" panose="020B0606020202030204" pitchFamily="34" charset="0"/>
                <a:cs typeface="Arial" panose="020B0604020202020204" pitchFamily="34" charset="0"/>
              </a:rPr>
              <a:t>District Resource Network model</a:t>
            </a:r>
            <a:r>
              <a:rPr lang="en-US" sz="1200" b="0" baseline="0" dirty="0">
                <a:solidFill>
                  <a:schemeClr val="tx1"/>
                </a:solidFill>
                <a:latin typeface="Arial Narrow" panose="020B0606020202030204" pitchFamily="34" charset="0"/>
                <a:cs typeface="Arial" panose="020B0604020202020204" pitchFamily="34" charset="0"/>
              </a:rPr>
              <a: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Here’s a basic model depicting the District Resource Network. There is no one-size-fits all model. Each club, district, and zone is unique and regions will experience success with varied strategies. By working collaboratively with club and district leaders, you will create the model that works best for your district.</a:t>
            </a:r>
          </a:p>
          <a:p>
            <a:pPr defTabSz="881390">
              <a:defRPr/>
            </a:pPr>
            <a:r>
              <a:rPr lang="en-US" sz="1200" baseline="0" dirty="0">
                <a:solidFill>
                  <a:schemeClr val="tx1"/>
                </a:solidFill>
                <a:latin typeface="Arial Narrow" panose="020B0606020202030204" pitchFamily="34" charset="0"/>
                <a:cs typeface="Arial" panose="020B0604020202020204" pitchFamily="34" charset="0"/>
              </a:rPr>
              <a:t>Think of the DISC as the connector --  connecting clubs to resources (both human and otherwise, like guides, fact sheets, etc.) to help them design and implement better projects of all sizes.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manage their District Resource Network. They are the point of contact and connect clubs to mentors (and vice versa). They work collaboratively with district leaders to recruit and identify experts.  Lastly, they collaborate regionally and globally with Other DISCs --and are excellent resources for finding international partners. </a:t>
            </a:r>
          </a:p>
          <a:p>
            <a:pPr defTabSz="881390">
              <a:defRPr/>
            </a:pPr>
            <a:endParaRPr lang="en-US" sz="1200" baseline="0" dirty="0">
              <a:solidFill>
                <a:schemeClr val="tx1"/>
              </a:solidFill>
              <a:latin typeface="Arial Narrow" panose="020B0606020202030204" pitchFamily="34" charset="0"/>
              <a:cs typeface="Arial" panose="020B0604020202020204" pitchFamily="34" charset="0"/>
            </a:endParaRPr>
          </a:p>
          <a:p>
            <a:pPr defTabSz="881390">
              <a:defRPr/>
            </a:pPr>
            <a:r>
              <a:rPr lang="en-US" sz="1200" baseline="0" dirty="0">
                <a:solidFill>
                  <a:schemeClr val="tx1"/>
                </a:solidFill>
                <a:latin typeface="Arial Narrow" panose="020B0606020202030204" pitchFamily="34" charset="0"/>
                <a:cs typeface="Arial" panose="020B0604020202020204" pitchFamily="34" charset="0"/>
              </a:rPr>
              <a:t>DISCs need to work collaboratively with their DGs, DRFCs and other key district leaders. DISCs support the work of fellow </a:t>
            </a:r>
            <a:r>
              <a:rPr lang="en-US" sz="1200" u="none" baseline="0" dirty="0">
                <a:solidFill>
                  <a:schemeClr val="tx1"/>
                </a:solidFill>
                <a:latin typeface="Arial Narrow" panose="020B0606020202030204" pitchFamily="34" charset="0"/>
                <a:cs typeface="Arial" panose="020B0604020202020204" pitchFamily="34" charset="0"/>
              </a:rPr>
              <a:t>District Chairs</a:t>
            </a:r>
            <a:r>
              <a:rPr lang="en-US" sz="1200" baseline="0" dirty="0">
                <a:solidFill>
                  <a:schemeClr val="tx1"/>
                </a:solidFill>
                <a:latin typeface="Arial Narrow" panose="020B0606020202030204" pitchFamily="34" charset="0"/>
                <a:cs typeface="Arial" panose="020B0604020202020204" pitchFamily="34" charset="0"/>
              </a:rPr>
              <a:t>--  including DRFCs, DGSCs, community &amp; vocational service chairs, district alumni chairs, and other district leaders --  by helping connect clubs to regional experts. They support the work of fellow district chairs.</a:t>
            </a:r>
            <a:endParaRPr lang="en-US" sz="1200" b="0" baseline="0" dirty="0">
              <a:solidFill>
                <a:schemeClr val="tx1"/>
              </a:solidFill>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58752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100" i="1" baseline="0" dirty="0">
                <a:solidFill>
                  <a:schemeClr val="tx1"/>
                </a:solidFill>
                <a:latin typeface="Arial Narrow" panose="020B0606020202030204" pitchFamily="34" charset="0"/>
                <a:ea typeface="ヒラギノ角ゴ Pro W3" charset="-128"/>
                <a:cs typeface="Arial" panose="020B0604020202020204" pitchFamily="34" charset="0"/>
              </a:rPr>
              <a:t>[Use this slide to engage clubs -- Calls to Action for Clubs]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aseline="0" dirty="0">
              <a:solidFill>
                <a:schemeClr val="tx1"/>
              </a:solidFill>
              <a:latin typeface="Arial Narrow" panose="020B060602020203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Earlier in the presentation, I mentioned that districts have members with valuable technical skills and experience who could serve as mentors. We need club members, such as yourself, to join District [</a:t>
            </a:r>
            <a:r>
              <a:rPr lang="en-US" sz="1100" i="1" baseline="0" dirty="0">
                <a:solidFill>
                  <a:schemeClr val="tx1"/>
                </a:solidFill>
                <a:latin typeface="Arial Narrow" panose="020B0606020202030204" pitchFamily="34" charset="0"/>
                <a:ea typeface="ヒラギノ角ゴ Pro W3" charset="-128"/>
                <a:cs typeface="Arial" panose="020B0604020202020204" pitchFamily="34" charset="0"/>
              </a:rPr>
              <a:t>Number’s] </a:t>
            </a: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Resource Network - or you can help identify a fellow club member with useful expertise.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aseline="0" dirty="0">
              <a:solidFill>
                <a:schemeClr val="tx1"/>
              </a:solidFill>
              <a:latin typeface="Arial Narrow" panose="020B060602020203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You can help by:</a:t>
            </a:r>
          </a:p>
          <a:p>
            <a:pPr marL="228600" marR="0" indent="-228600" algn="l" defTabSz="914400" rtl="0" eaLnBrk="0" fontAlgn="base" latinLnBrk="0" hangingPunct="0">
              <a:lnSpc>
                <a:spcPct val="100000"/>
              </a:lnSpc>
              <a:spcBef>
                <a:spcPts val="0"/>
              </a:spcBef>
              <a:spcAft>
                <a:spcPct val="0"/>
              </a:spcAft>
              <a:buClrTx/>
              <a:buSzTx/>
              <a:buFontTx/>
              <a:buAutoNum type="arabicPeriod"/>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Introducing yourself to your DISC (identify your experience or technical skill);</a:t>
            </a:r>
          </a:p>
          <a:p>
            <a:pPr marL="228600" marR="0" indent="-228600" algn="l" defTabSz="914400" rtl="0" eaLnBrk="0" fontAlgn="base" latinLnBrk="0" hangingPunct="0">
              <a:lnSpc>
                <a:spcPct val="100000"/>
              </a:lnSpc>
              <a:spcBef>
                <a:spcPts val="0"/>
              </a:spcBef>
              <a:spcAft>
                <a:spcPct val="0"/>
              </a:spcAft>
              <a:buClrTx/>
              <a:buSzTx/>
              <a:buFontTx/>
              <a:buAutoNum type="arabicPeriod"/>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Share you project or grant ideas with your DISC; ask to be connected with a mentor in your District’s Resource Network;</a:t>
            </a:r>
          </a:p>
          <a:p>
            <a:pPr marL="228600" marR="0" indent="-228600" algn="l" defTabSz="914400" rtl="0" eaLnBrk="0" fontAlgn="base" latinLnBrk="0" hangingPunct="0">
              <a:lnSpc>
                <a:spcPct val="100000"/>
              </a:lnSpc>
              <a:spcBef>
                <a:spcPts val="0"/>
              </a:spcBef>
              <a:spcAft>
                <a:spcPct val="0"/>
              </a:spcAft>
              <a:buClrTx/>
              <a:buSzTx/>
              <a:buFontTx/>
              <a:buAutoNum type="arabicPeriod"/>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Encourage fellow club members with experience and technical skills to connect with your DISC in order to join your District’s Resource Network:</a:t>
            </a:r>
          </a:p>
          <a:p>
            <a:pPr marL="228600" marR="0" indent="-228600" algn="l" defTabSz="914400" rtl="0" eaLnBrk="0" fontAlgn="base" latinLnBrk="0" hangingPunct="0">
              <a:lnSpc>
                <a:spcPct val="100000"/>
              </a:lnSpc>
              <a:spcBef>
                <a:spcPts val="0"/>
              </a:spcBef>
              <a:spcAft>
                <a:spcPct val="0"/>
              </a:spcAft>
              <a:buClrTx/>
              <a:buSzTx/>
              <a:buFontTx/>
              <a:buAutoNum type="arabicPeriod"/>
              <a:tabLst/>
              <a:defRPr/>
            </a:pPr>
            <a:r>
              <a:rPr lang="en-US" sz="1100" baseline="0" dirty="0">
                <a:solidFill>
                  <a:schemeClr val="tx1"/>
                </a:solidFill>
                <a:latin typeface="Arial Narrow" panose="020B0606020202030204" pitchFamily="34" charset="0"/>
                <a:ea typeface="ヒラギノ角ゴ Pro W3" charset="-128"/>
                <a:cs typeface="Arial" panose="020B0604020202020204" pitchFamily="34" charset="0"/>
              </a:rPr>
              <a:t>If you serve as the club international service chair or support projects, work with your DISC to receive regular updates, communications, resources, and best practices for success</a:t>
            </a:r>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35894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a:t>
            </a:r>
            <a:r>
              <a:rPr lang="en-US" sz="1200" b="0" i="1" baseline="0" dirty="0">
                <a:latin typeface="Arial Narrow" panose="020B0606020202030204" pitchFamily="34" charset="0"/>
              </a:rPr>
              <a:t>Updated DISC Role</a:t>
            </a:r>
            <a:r>
              <a:rPr lang="en-US" sz="1200" baseline="0" dirty="0">
                <a:latin typeface="Arial Narrow" panose="020B0606020202030204" pitchFamily="34" charset="0"/>
              </a:rPr>
              <a:t>] </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I’ll share a brief background on the updated DISC role. In 2016, the Board of Trustee’s approved a new strategy for involving our experienced members in mentoring clubs in projects and grants. The Boards updated the role of DISCs and encouraged three-year term appointments, with the option of reappointment, for continuity.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a:latin typeface="Arial Narrow" panose="020B060602020203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The DISC role was updated based on lessons learned after a pilot which demonstrated the need to help Rotarians tap into subject matter expertise within their districts or regions; and in order to develop bigger and better projects -- project hosts have to rely on the right technical resources from the very beginning of the planning process. </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 </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i="0" baseline="0" dirty="0">
                <a:latin typeface="Arial Narrow" panose="020B0606020202030204" pitchFamily="34" charset="0"/>
              </a:rPr>
              <a:t>[</a:t>
            </a:r>
            <a:r>
              <a:rPr lang="en-US" sz="1200" b="0" i="1" baseline="0" dirty="0">
                <a:latin typeface="Arial Narrow" panose="020B0606020202030204" pitchFamily="34" charset="0"/>
              </a:rPr>
              <a:t>DISC Appointments: </a:t>
            </a:r>
            <a:r>
              <a:rPr lang="en-US" sz="1200" b="0" i="0" baseline="0" dirty="0">
                <a:latin typeface="Arial Narrow" panose="020B0606020202030204" pitchFamily="34" charset="0"/>
              </a:rPr>
              <a:t>e</a:t>
            </a:r>
            <a:r>
              <a:rPr lang="en-US" sz="1200" i="1" baseline="0" dirty="0">
                <a:latin typeface="Arial Narrow" panose="020B0606020202030204" pitchFamily="34" charset="0"/>
              </a:rPr>
              <a:t>dit DISC appointment totals and date below with data close to your meeting. For totals, contact Kiki Melonides.]</a:t>
            </a:r>
            <a:endParaRPr lang="en-US" sz="1200" baseline="0" dirty="0">
              <a:latin typeface="Arial Narrow" panose="020B060602020203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As of </a:t>
            </a:r>
            <a:r>
              <a:rPr lang="en-US" sz="1200" u="sng" baseline="0" dirty="0">
                <a:latin typeface="Arial Narrow" panose="020B0606020202030204" pitchFamily="34" charset="0"/>
              </a:rPr>
              <a:t>October</a:t>
            </a:r>
            <a:r>
              <a:rPr lang="en-US" sz="1200" baseline="0" dirty="0">
                <a:latin typeface="Arial Narrow" panose="020B0606020202030204" pitchFamily="34" charset="0"/>
              </a:rPr>
              <a:t>, </a:t>
            </a:r>
            <a:r>
              <a:rPr lang="en-US" sz="1200" u="sng" baseline="0" dirty="0">
                <a:latin typeface="Arial Narrow" panose="020B0606020202030204" pitchFamily="34" charset="0"/>
              </a:rPr>
              <a:t>440</a:t>
            </a:r>
            <a:r>
              <a:rPr lang="en-US" sz="1200" baseline="0" dirty="0">
                <a:latin typeface="Arial Narrow" panose="020B0606020202030204" pitchFamily="34" charset="0"/>
              </a:rPr>
              <a:t> districts have reported DISC appointments for 2019-20. In RY 2018-19, there were 384 districts with DISCs. Since the role was enhanced in 2016 and we have been raising awareness, there has been a steady increase in the number of DISC appointments.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a:latin typeface="Arial Narrow" panose="020B060602020203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a:t>
            </a:r>
            <a:r>
              <a:rPr lang="en-US" sz="1200" i="1" baseline="0" dirty="0">
                <a:latin typeface="Arial Narrow" panose="020B0606020202030204" pitchFamily="34" charset="0"/>
              </a:rPr>
              <a:t>Customize to your audience by adding Zone/District-specific information below</a:t>
            </a:r>
            <a:r>
              <a:rPr lang="en-US" sz="1200" baseline="0" dirty="0">
                <a:latin typeface="Arial Narrow" panose="020B0606020202030204" pitchFamily="34" charset="0"/>
              </a:rPr>
              <a:t>:]</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latin typeface="Arial Narrow" panose="020B0606020202030204" pitchFamily="34" charset="0"/>
              </a:rPr>
              <a:t>In Zone ___, there are ___ districts (out of __ districts) with DISC appointments. Our goal is to have 100 percent of the DISC roles filled.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08492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200529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1" dirty="0">
                <a:latin typeface="Arial Narrow" panose="020B0606020202030204" pitchFamily="34" charset="0"/>
              </a:rPr>
              <a:t>[Mentors with experience in 3 general areas]</a:t>
            </a:r>
          </a:p>
          <a:p>
            <a:r>
              <a:rPr lang="en-US" sz="1050" i="0" dirty="0">
                <a:latin typeface="Arial Narrow" panose="020B0606020202030204" pitchFamily="34" charset="0"/>
              </a:rPr>
              <a:t>DISCs have always</a:t>
            </a:r>
            <a:r>
              <a:rPr lang="en-US" sz="1050" i="0" baseline="0" dirty="0">
                <a:latin typeface="Arial Narrow" panose="020B0606020202030204" pitchFamily="34" charset="0"/>
              </a:rPr>
              <a:t> encouraged their clubs to participate in  international service (either as a host or international partner). Now they are also tasked with identifying and recruiting mentors with expertise in the following three areas:</a:t>
            </a:r>
          </a:p>
          <a:p>
            <a:pPr marL="228600" indent="-228600">
              <a:buAutoNum type="arabicPeriod"/>
            </a:pPr>
            <a:r>
              <a:rPr lang="en-US" sz="1050" i="0" baseline="0" dirty="0">
                <a:latin typeface="Arial Narrow" panose="020B0606020202030204" pitchFamily="34" charset="0"/>
              </a:rPr>
              <a:t>Experience in project planning and implementation – from community assessments to measurement &amp; evaluation, etc.;</a:t>
            </a:r>
          </a:p>
          <a:p>
            <a:pPr marL="228600" indent="-228600">
              <a:buAutoNum type="arabicPeriod"/>
            </a:pPr>
            <a:r>
              <a:rPr lang="en-US" sz="1050" i="0" baseline="0" dirty="0">
                <a:latin typeface="Arial Narrow" panose="020B0606020202030204" pitchFamily="34" charset="0"/>
              </a:rPr>
              <a:t>Technical expertise in Rotary’s 6 areas of focus; and</a:t>
            </a:r>
          </a:p>
          <a:p>
            <a:pPr marL="228600" indent="-228600">
              <a:buAutoNum type="arabicPeriod"/>
            </a:pPr>
            <a:r>
              <a:rPr lang="en-US" sz="1050" i="0" baseline="0" dirty="0">
                <a:latin typeface="Arial Narrow" panose="020B0606020202030204" pitchFamily="34" charset="0"/>
              </a:rPr>
              <a:t>Experience with Rotary’s Grants: writing grants &amp; the eligibility, application process</a:t>
            </a:r>
          </a:p>
          <a:p>
            <a:pPr marL="228600" indent="-228600">
              <a:buAutoNum type="arabicPeriod"/>
            </a:pPr>
            <a:endParaRPr lang="en-US" sz="1050" i="0" baseline="0" dirty="0">
              <a:latin typeface="Arial Narrow" panose="020B0606020202030204" pitchFamily="34" charset="0"/>
            </a:endParaRPr>
          </a:p>
          <a:p>
            <a:pPr marL="0" indent="0">
              <a:buNone/>
            </a:pPr>
            <a:r>
              <a:rPr lang="en-US" sz="1050" i="0" baseline="0" dirty="0">
                <a:latin typeface="Arial Narrow" panose="020B0606020202030204" pitchFamily="34" charset="0"/>
              </a:rPr>
              <a:t>As mentioned, DISCs are responsible for developing a mechanism (the District Resource Network) for using those experts as mentors early in the planning process. Having mentors work with clubs during the development of projects is important, but equally essential is the collaboration among DISCs, DGs, and DRFCs (and other key district leaders) to move forward with identifying resources for global grants </a:t>
            </a:r>
            <a:r>
              <a:rPr lang="en-US" sz="1050" b="1" i="0" u="sng" baseline="0" dirty="0">
                <a:latin typeface="Arial Narrow" panose="020B0606020202030204" pitchFamily="34" charset="0"/>
              </a:rPr>
              <a:t>and</a:t>
            </a:r>
            <a:r>
              <a:rPr lang="en-US" sz="1050" b="0" i="0" u="none" baseline="0" dirty="0">
                <a:latin typeface="Arial Narrow" panose="020B0606020202030204" pitchFamily="34" charset="0"/>
              </a:rPr>
              <a:t> projects of all sizes (large and small).</a:t>
            </a:r>
          </a:p>
          <a:p>
            <a:pPr marL="0" indent="0">
              <a:buNone/>
            </a:pPr>
            <a:endParaRPr lang="en-US" sz="1050" b="0" i="0" u="none" baseline="0" dirty="0">
              <a:latin typeface="Arial Narrow" panose="020B0606020202030204" pitchFamily="34" charset="0"/>
            </a:endParaRPr>
          </a:p>
          <a:p>
            <a:pPr marL="0" indent="0">
              <a:buNone/>
            </a:pPr>
            <a:r>
              <a:rPr lang="en-US" sz="1050" b="0" i="0" u="none" baseline="0" dirty="0">
                <a:latin typeface="Arial Narrow" panose="020B0606020202030204" pitchFamily="34" charset="0"/>
              </a:rPr>
              <a:t>After a DISC is appointed by their DG,  DGE, and DGN for a three-year term, their very first step is to meet with the DG, DRFC, and Foundation subcommittee chairs, as well as other key district leaders to develop a collaborative strategy which includes how to:</a:t>
            </a:r>
          </a:p>
          <a:p>
            <a:pPr marL="171450" indent="-171450" algn="l">
              <a:buFont typeface="Arial" panose="020B0604020202020204" pitchFamily="34" charset="0"/>
              <a:buChar char="•"/>
            </a:pPr>
            <a:r>
              <a:rPr lang="en-US" sz="1050" i="0" dirty="0">
                <a:latin typeface="Arial Narrow" panose="020B0606020202030204" pitchFamily="34" charset="0"/>
              </a:rPr>
              <a:t>Structure their District Resource Network;</a:t>
            </a:r>
          </a:p>
          <a:p>
            <a:pPr marL="171450" indent="-171450" algn="l">
              <a:buFont typeface="Arial" panose="020B0604020202020204" pitchFamily="34" charset="0"/>
              <a:buChar char="•"/>
            </a:pPr>
            <a:r>
              <a:rPr lang="en-US" sz="1050" i="0" dirty="0">
                <a:latin typeface="Arial Narrow" panose="020B0606020202030204" pitchFamily="34" charset="0"/>
              </a:rPr>
              <a:t>Identify and recruit</a:t>
            </a:r>
            <a:r>
              <a:rPr lang="en-US" sz="1050" i="0" baseline="0" dirty="0">
                <a:latin typeface="Arial Narrow" panose="020B0606020202030204" pitchFamily="34" charset="0"/>
              </a:rPr>
              <a:t> experts; and</a:t>
            </a:r>
          </a:p>
          <a:p>
            <a:pPr marL="171450" indent="-171450" algn="l">
              <a:buFont typeface="Arial" panose="020B0604020202020204" pitchFamily="34" charset="0"/>
              <a:buChar char="•"/>
            </a:pPr>
            <a:r>
              <a:rPr lang="en-US" sz="1050" i="0" baseline="0" dirty="0">
                <a:latin typeface="Arial Narrow" panose="020B0606020202030204" pitchFamily="34" charset="0"/>
              </a:rPr>
              <a:t>Promote the availability of District Resource Networks experts to clubs.</a:t>
            </a:r>
          </a:p>
          <a:p>
            <a:pPr marL="0" indent="0" algn="l">
              <a:buFont typeface="Arial" panose="020B0604020202020204" pitchFamily="34" charset="0"/>
              <a:buNone/>
            </a:pPr>
            <a:r>
              <a:rPr lang="en-US" sz="1050" i="0" baseline="0" dirty="0">
                <a:latin typeface="Arial Narrow" panose="020B0606020202030204" pitchFamily="34" charset="0"/>
              </a:rPr>
              <a:t>You are hearing the word “Collaboration” consistently when we refer to the DISC role. DISCs are appointed by District Governors and their efforts to develop District Resource Networks will always be in collaboration with their DG,  DRFC, Foundation subcommittee chairs, and other key district leaders. DISCs works to support their DGs and DRFCs by connecting them to resources for projects and grants</a:t>
            </a:r>
          </a:p>
          <a:p>
            <a:pPr marL="171450" indent="-171450" algn="l">
              <a:buFont typeface="Arial" panose="020B0604020202020204" pitchFamily="34" charset="0"/>
              <a:buChar char="•"/>
            </a:pPr>
            <a:endParaRPr lang="en-US" sz="1050" i="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70306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622" b="2234"/>
          <a:stretch/>
        </p:blipFill>
        <p:spPr>
          <a:xfrm>
            <a:off x="0" y="0"/>
            <a:ext cx="12192000" cy="6839211"/>
          </a:xfrm>
          <a:prstGeom prst="rect">
            <a:avLst/>
          </a:prstGeom>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0"/>
            <a:ext cx="12192000" cy="6858000"/>
          </a:xfrm>
        </p:spPr>
        <p:txBody>
          <a:bodyPr/>
          <a:lstStyle/>
          <a:p>
            <a:r>
              <a:rPr lang="en-US" sz="4800" dirty="0"/>
              <a:t>Engagement through </a:t>
            </a:r>
          </a:p>
          <a:p>
            <a:r>
              <a:rPr lang="en-US" sz="4800" dirty="0"/>
              <a:t>international service</a:t>
            </a:r>
          </a:p>
        </p:txBody>
      </p:sp>
      <p:sp>
        <p:nvSpPr>
          <p:cNvPr id="27" name="Subtitle 26">
            <a:extLst>
              <a:ext uri="{FF2B5EF4-FFF2-40B4-BE49-F238E27FC236}">
                <a16:creationId xmlns:a16="http://schemas.microsoft.com/office/drawing/2014/main" id="{51EAD650-B77B-4A4D-9365-935832106CD2}"/>
              </a:ext>
            </a:extLst>
          </p:cNvPr>
          <p:cNvSpPr>
            <a:spLocks noGrp="1"/>
          </p:cNvSpPr>
          <p:nvPr>
            <p:ph type="subTitle" idx="1"/>
          </p:nvPr>
        </p:nvSpPr>
        <p:spPr>
          <a:xfrm>
            <a:off x="1638190" y="4913101"/>
            <a:ext cx="8521811" cy="1700641"/>
          </a:xfrm>
        </p:spPr>
        <p:txBody>
          <a:bodyPr>
            <a:normAutofit/>
          </a:bodyPr>
          <a:lstStyle/>
          <a:p>
            <a:pPr algn="r"/>
            <a:r>
              <a:rPr lang="en-US" dirty="0"/>
              <a:t>Presented by RAJBIR S MANN</a:t>
            </a:r>
          </a:p>
          <a:p>
            <a:pPr algn="r"/>
            <a:r>
              <a:rPr lang="en-US" dirty="0"/>
              <a:t>CHAIR</a:t>
            </a:r>
          </a:p>
          <a:p>
            <a:pPr algn="r"/>
            <a:endParaRPr lang="en-US"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pic>
        <p:nvPicPr>
          <p:cNvPr id="7" name="Picture 6" descr="District 7080 logo">
            <a:extLst>
              <a:ext uri="{FF2B5EF4-FFF2-40B4-BE49-F238E27FC236}">
                <a16:creationId xmlns:a16="http://schemas.microsoft.com/office/drawing/2014/main" id="{D1004BA8-1EDC-4047-8EEC-BCF39722D28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8391" y="5660494"/>
            <a:ext cx="2773153" cy="1109736"/>
          </a:xfrm>
          <a:prstGeom prst="rect">
            <a:avLst/>
          </a:prstGeom>
          <a:noFill/>
          <a:ln>
            <a:noFill/>
          </a:ln>
        </p:spPr>
      </p:pic>
    </p:spTree>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667" y="381262"/>
            <a:ext cx="11506200" cy="943628"/>
          </a:xfrm>
        </p:spPr>
        <p:txBody>
          <a:bodyPr>
            <a:normAutofit/>
          </a:bodyPr>
          <a:lstStyle/>
          <a:p>
            <a:r>
              <a:rPr lang="en-US" sz="3600" cap="none" dirty="0"/>
              <a:t>Identifying Mentors With Experience		</a:t>
            </a:r>
          </a:p>
        </p:txBody>
      </p:sp>
      <p:sp>
        <p:nvSpPr>
          <p:cNvPr id="4" name="Slide Number Placeholder 3"/>
          <p:cNvSpPr>
            <a:spLocks noGrp="1"/>
          </p:cNvSpPr>
          <p:nvPr>
            <p:ph type="sldNum" sz="quarter" idx="12"/>
          </p:nvPr>
        </p:nvSpPr>
        <p:spPr/>
        <p:txBody>
          <a:bodyPr/>
          <a:lstStyle/>
          <a:p>
            <a:fld id="{97A94E25-127B-4C48-AF96-44BA7B823777}" type="slidenum">
              <a:rPr lang="en-US" smtClean="0"/>
              <a:pPr/>
              <a:t>10</a:t>
            </a:fld>
            <a:endParaRPr lang="en-US" dirty="0"/>
          </a:p>
        </p:txBody>
      </p:sp>
      <p:sp>
        <p:nvSpPr>
          <p:cNvPr id="2" name="Content Placeholder 1"/>
          <p:cNvSpPr>
            <a:spLocks noGrp="1"/>
          </p:cNvSpPr>
          <p:nvPr>
            <p:ph idx="4294967295"/>
          </p:nvPr>
        </p:nvSpPr>
        <p:spPr>
          <a:xfrm>
            <a:off x="685800" y="1655763"/>
            <a:ext cx="11506200" cy="1365250"/>
          </a:xfrm>
        </p:spPr>
        <p:txBody>
          <a:bodyPr>
            <a:normAutofit/>
          </a:bodyPr>
          <a:lstStyle/>
          <a:p>
            <a:pPr marL="0" indent="0" algn="ctr">
              <a:buNone/>
            </a:pPr>
            <a:r>
              <a:rPr lang="en-US" sz="3200" dirty="0">
                <a:latin typeface="Arial Narrow" panose="020B0606020202030204" pitchFamily="34" charset="0"/>
              </a:rPr>
              <a:t>Projects Need Mentors with Experience </a:t>
            </a:r>
          </a:p>
          <a:p>
            <a:pPr marL="0" indent="0" algn="ctr">
              <a:buNone/>
            </a:pPr>
            <a:r>
              <a:rPr lang="en-US" sz="3200" dirty="0">
                <a:latin typeface="Arial Narrow" panose="020B0606020202030204" pitchFamily="34" charset="0"/>
              </a:rPr>
              <a:t>Three General Areas</a:t>
            </a:r>
          </a:p>
        </p:txBody>
      </p:sp>
      <p:sp>
        <p:nvSpPr>
          <p:cNvPr id="5" name="Rectangle 4"/>
          <p:cNvSpPr/>
          <p:nvPr/>
        </p:nvSpPr>
        <p:spPr>
          <a:xfrm>
            <a:off x="381000" y="3136402"/>
            <a:ext cx="3582444" cy="2478093"/>
          </a:xfrm>
          <a:prstGeom prst="rect">
            <a:avLst/>
          </a:prstGeom>
          <a:solidFill>
            <a:srgbClr val="01B4E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Narrow" panose="020B0606020202030204" pitchFamily="34" charset="0"/>
              </a:rPr>
              <a:t>Project Planning &amp; Implementation</a:t>
            </a:r>
          </a:p>
        </p:txBody>
      </p:sp>
      <p:sp>
        <p:nvSpPr>
          <p:cNvPr id="8" name="Rectangle 7"/>
          <p:cNvSpPr/>
          <p:nvPr/>
        </p:nvSpPr>
        <p:spPr>
          <a:xfrm>
            <a:off x="4224344" y="3136402"/>
            <a:ext cx="3582444" cy="2478093"/>
          </a:xfrm>
          <a:prstGeom prst="rect">
            <a:avLst/>
          </a:prstGeom>
          <a:solidFill>
            <a:srgbClr val="01B4E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Narrow" panose="020B0606020202030204" pitchFamily="34" charset="0"/>
              </a:rPr>
              <a:t>Rotary’s Seven Areas of Focus</a:t>
            </a:r>
          </a:p>
        </p:txBody>
      </p:sp>
      <p:sp>
        <p:nvSpPr>
          <p:cNvPr id="9" name="Rectangle 8"/>
          <p:cNvSpPr/>
          <p:nvPr/>
        </p:nvSpPr>
        <p:spPr>
          <a:xfrm>
            <a:off x="8161751" y="3136401"/>
            <a:ext cx="3582444" cy="2478093"/>
          </a:xfrm>
          <a:prstGeom prst="rect">
            <a:avLst/>
          </a:prstGeom>
          <a:solidFill>
            <a:srgbClr val="01B4E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Narrow" panose="020B0606020202030204" pitchFamily="34" charset="0"/>
              </a:rPr>
              <a:t>Rotary Grants</a:t>
            </a:r>
          </a:p>
        </p:txBody>
      </p:sp>
      <p:pic>
        <p:nvPicPr>
          <p:cNvPr id="10" name="Picture 9" descr="District 7080 logo">
            <a:extLst>
              <a:ext uri="{FF2B5EF4-FFF2-40B4-BE49-F238E27FC236}">
                <a16:creationId xmlns:a16="http://schemas.microsoft.com/office/drawing/2014/main" id="{8C96C910-CCBA-43E8-9C23-29E0F3A402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180" y="215154"/>
            <a:ext cx="2773153" cy="1109736"/>
          </a:xfrm>
          <a:prstGeom prst="rect">
            <a:avLst/>
          </a:prstGeom>
          <a:noFill/>
          <a:ln>
            <a:noFill/>
          </a:ln>
        </p:spPr>
      </p:pic>
    </p:spTree>
    <p:extLst>
      <p:ext uri="{BB962C8B-B14F-4D97-AF65-F5344CB8AC3E}">
        <p14:creationId xmlns:p14="http://schemas.microsoft.com/office/powerpoint/2010/main" val="14566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a:t>Leveraging Members’ Skills</a:t>
            </a:r>
          </a:p>
        </p:txBody>
      </p:sp>
      <p:sp>
        <p:nvSpPr>
          <p:cNvPr id="4" name="Slide Number Placeholder 3"/>
          <p:cNvSpPr>
            <a:spLocks noGrp="1"/>
          </p:cNvSpPr>
          <p:nvPr>
            <p:ph type="sldNum" sz="quarter" idx="12"/>
          </p:nvPr>
        </p:nvSpPr>
        <p:spPr/>
        <p:txBody>
          <a:bodyPr/>
          <a:lstStyle/>
          <a:p>
            <a:fld id="{97A94E25-127B-4C48-AF96-44BA7B823777}"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2374151036"/>
              </p:ext>
            </p:extLst>
          </p:nvPr>
        </p:nvGraphicFramePr>
        <p:xfrm>
          <a:off x="2095500" y="1562260"/>
          <a:ext cx="8001000" cy="518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istrict 7080 logo">
            <a:extLst>
              <a:ext uri="{FF2B5EF4-FFF2-40B4-BE49-F238E27FC236}">
                <a16:creationId xmlns:a16="http://schemas.microsoft.com/office/drawing/2014/main" id="{BE18182C-0752-4A3D-B70D-42E6D6BF39B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6980" y="137787"/>
            <a:ext cx="2773153" cy="1109736"/>
          </a:xfrm>
          <a:prstGeom prst="rect">
            <a:avLst/>
          </a:prstGeom>
          <a:noFill/>
          <a:ln>
            <a:noFill/>
          </a:ln>
        </p:spPr>
      </p:pic>
    </p:spTree>
    <p:extLst>
      <p:ext uri="{BB962C8B-B14F-4D97-AF65-F5344CB8AC3E}">
        <p14:creationId xmlns:p14="http://schemas.microsoft.com/office/powerpoint/2010/main" val="5598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a:t>District Resource Network </a:t>
            </a:r>
          </a:p>
        </p:txBody>
      </p:sp>
      <p:sp>
        <p:nvSpPr>
          <p:cNvPr id="4" name="Slide Number Placeholder 3"/>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6" name="Picture 5" descr="District 7080 logo">
            <a:extLst>
              <a:ext uri="{FF2B5EF4-FFF2-40B4-BE49-F238E27FC236}">
                <a16:creationId xmlns:a16="http://schemas.microsoft.com/office/drawing/2014/main" id="{E9E35211-2C94-4868-91D5-15644B563B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980" y="137787"/>
            <a:ext cx="2773153" cy="1109736"/>
          </a:xfrm>
          <a:prstGeom prst="rect">
            <a:avLst/>
          </a:prstGeom>
          <a:noFill/>
          <a:ln>
            <a:noFill/>
          </a:ln>
        </p:spPr>
      </p:pic>
    </p:spTree>
    <p:extLst>
      <p:ext uri="{BB962C8B-B14F-4D97-AF65-F5344CB8AC3E}">
        <p14:creationId xmlns:p14="http://schemas.microsoft.com/office/powerpoint/2010/main" val="82605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7808" b="7808"/>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r>
              <a:rPr lang="en-US" dirty="0"/>
              <a:t>Questions?</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pic>
        <p:nvPicPr>
          <p:cNvPr id="6" name="Picture 5" descr="District 7080 logo">
            <a:extLst>
              <a:ext uri="{FF2B5EF4-FFF2-40B4-BE49-F238E27FC236}">
                <a16:creationId xmlns:a16="http://schemas.microsoft.com/office/drawing/2014/main" id="{2F21ED92-EC8F-4BFE-9F79-8C8FFA512E8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6980" y="137787"/>
            <a:ext cx="2773153" cy="1109736"/>
          </a:xfrm>
          <a:prstGeom prst="rect">
            <a:avLst/>
          </a:prstGeom>
          <a:noFill/>
          <a:ln>
            <a:noFill/>
          </a:ln>
        </p:spPr>
      </p:pic>
    </p:spTree>
    <p:extLst>
      <p:ext uri="{BB962C8B-B14F-4D97-AF65-F5344CB8AC3E}">
        <p14:creationId xmlns:p14="http://schemas.microsoft.com/office/powerpoint/2010/main" val="40663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72BC-0847-432D-B335-EF14FA02D9F0}"/>
              </a:ext>
            </a:extLst>
          </p:cNvPr>
          <p:cNvSpPr>
            <a:spLocks noGrp="1"/>
          </p:cNvSpPr>
          <p:nvPr>
            <p:ph type="title"/>
          </p:nvPr>
        </p:nvSpPr>
        <p:spPr>
          <a:xfrm>
            <a:off x="118533" y="246564"/>
            <a:ext cx="9254319" cy="967477"/>
          </a:xfrm>
        </p:spPr>
        <p:txBody>
          <a:bodyPr/>
          <a:lstStyle/>
          <a:p>
            <a:r>
              <a:rPr lang="en-US" sz="4400" cap="none" dirty="0"/>
              <a:t>International Service Committee </a:t>
            </a:r>
            <a:endParaRPr lang="en-CA" dirty="0"/>
          </a:p>
        </p:txBody>
      </p:sp>
      <p:sp>
        <p:nvSpPr>
          <p:cNvPr id="3" name="Slide Number Placeholder 2">
            <a:extLst>
              <a:ext uri="{FF2B5EF4-FFF2-40B4-BE49-F238E27FC236}">
                <a16:creationId xmlns:a16="http://schemas.microsoft.com/office/drawing/2014/main" id="{992F9CC4-3B6B-4FC1-B5E1-62247982E913}"/>
              </a:ext>
            </a:extLst>
          </p:cNvPr>
          <p:cNvSpPr>
            <a:spLocks noGrp="1"/>
          </p:cNvSpPr>
          <p:nvPr>
            <p:ph type="sldNum" sz="quarter" idx="12"/>
          </p:nvPr>
        </p:nvSpPr>
        <p:spPr/>
        <p:txBody>
          <a:bodyPr/>
          <a:lstStyle/>
          <a:p>
            <a:fld id="{97A94E25-127B-4C48-AF96-44BA7B823777}" type="slidenum">
              <a:rPr lang="en-US" smtClean="0"/>
              <a:pPr/>
              <a:t>2</a:t>
            </a:fld>
            <a:endParaRPr lang="en-US" dirty="0"/>
          </a:p>
        </p:txBody>
      </p:sp>
      <p:pic>
        <p:nvPicPr>
          <p:cNvPr id="4" name="Picture 3" descr="District 7080 logo">
            <a:extLst>
              <a:ext uri="{FF2B5EF4-FFF2-40B4-BE49-F238E27FC236}">
                <a16:creationId xmlns:a16="http://schemas.microsoft.com/office/drawing/2014/main" id="{FF3C60B3-0A36-4EAE-A69A-85831E2BBE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1495" y="227003"/>
            <a:ext cx="2773153" cy="1109736"/>
          </a:xfrm>
          <a:prstGeom prst="rect">
            <a:avLst/>
          </a:prstGeom>
          <a:noFill/>
          <a:ln>
            <a:noFill/>
          </a:ln>
        </p:spPr>
      </p:pic>
      <p:sp>
        <p:nvSpPr>
          <p:cNvPr id="6" name="TextBox 5">
            <a:extLst>
              <a:ext uri="{FF2B5EF4-FFF2-40B4-BE49-F238E27FC236}">
                <a16:creationId xmlns:a16="http://schemas.microsoft.com/office/drawing/2014/main" id="{BA6C7D6E-D964-44F7-9364-E78E44C39D38}"/>
              </a:ext>
            </a:extLst>
          </p:cNvPr>
          <p:cNvSpPr txBox="1"/>
          <p:nvPr/>
        </p:nvSpPr>
        <p:spPr>
          <a:xfrm>
            <a:off x="1974055" y="2011828"/>
            <a:ext cx="8869517" cy="4661469"/>
          </a:xfrm>
          <a:prstGeom prst="rect">
            <a:avLst/>
          </a:prstGeom>
          <a:noFill/>
        </p:spPr>
        <p:txBody>
          <a:bodyPr wrap="square">
            <a:spAutoFit/>
          </a:bodyPr>
          <a:lstStyle/>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ISC MEETING TUESDAY, JANUARY 12, 2021  6.00 – 7.30 PM</a:t>
            </a: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6.00	Welcome					Chair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Introduction committee secretary		Pari Gujar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6.15	Introductions and updates 		All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6.30	Water First Global Grant			Dianne Dance-Rotary Club of Guelph</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6.45	International Service Committee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role and resources					Members and chair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7.05	The Lending Journey			Vince </a:t>
            </a:r>
            <a:r>
              <a:rPr lang="en-CA" sz="1800" b="1" dirty="0" err="1">
                <a:effectLst/>
                <a:latin typeface="Calibri" panose="020F0502020204030204" pitchFamily="34" charset="0"/>
                <a:ea typeface="Calibri" panose="020F0502020204030204" pitchFamily="34" charset="0"/>
                <a:cs typeface="Times New Roman" panose="02020603050405020304" pitchFamily="18" charset="0"/>
              </a:rPr>
              <a:t>Vetro</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 Rotary Club of Erin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7.20	Upcoming events information		All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7.25	Closing remarks				Chair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Next Meeting					March 9, 2021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0FC29DB-CDE3-41A1-9BAE-C6A28B293E07}"/>
              </a:ext>
            </a:extLst>
          </p:cNvPr>
          <p:cNvSpPr/>
          <p:nvPr/>
        </p:nvSpPr>
        <p:spPr>
          <a:xfrm>
            <a:off x="4745692" y="1469519"/>
            <a:ext cx="1919115"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AGENDA</a:t>
            </a:r>
          </a:p>
        </p:txBody>
      </p:sp>
    </p:spTree>
    <p:extLst>
      <p:ext uri="{BB962C8B-B14F-4D97-AF65-F5344CB8AC3E}">
        <p14:creationId xmlns:p14="http://schemas.microsoft.com/office/powerpoint/2010/main" val="12321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289326"/>
            <a:ext cx="11506200" cy="1540042"/>
          </a:xfrm>
        </p:spPr>
        <p:txBody>
          <a:bodyPr/>
          <a:lstStyle/>
          <a:p>
            <a:r>
              <a:rPr lang="en-US" sz="4400" cap="none" dirty="0"/>
              <a:t>International Service Committee </a:t>
            </a:r>
            <a:endParaRPr lang="en-US" cap="none" dirty="0"/>
          </a:p>
        </p:txBody>
      </p:sp>
      <p:sp>
        <p:nvSpPr>
          <p:cNvPr id="4" name="Slide Number Placeholder 3"/>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6" name="Picture 5" descr="District 7080 logo">
            <a:extLst>
              <a:ext uri="{FF2B5EF4-FFF2-40B4-BE49-F238E27FC236}">
                <a16:creationId xmlns:a16="http://schemas.microsoft.com/office/drawing/2014/main" id="{E9E35211-2C94-4868-91D5-15644B563B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8647" y="187500"/>
            <a:ext cx="2773153" cy="1109736"/>
          </a:xfrm>
          <a:prstGeom prst="rect">
            <a:avLst/>
          </a:prstGeom>
          <a:noFill/>
          <a:ln>
            <a:noFill/>
          </a:ln>
        </p:spPr>
      </p:pic>
      <p:sp>
        <p:nvSpPr>
          <p:cNvPr id="5" name="TextBox 4">
            <a:extLst>
              <a:ext uri="{FF2B5EF4-FFF2-40B4-BE49-F238E27FC236}">
                <a16:creationId xmlns:a16="http://schemas.microsoft.com/office/drawing/2014/main" id="{3DFAD429-3337-4DFB-80A1-63AC4390D64F}"/>
              </a:ext>
            </a:extLst>
          </p:cNvPr>
          <p:cNvSpPr txBox="1"/>
          <p:nvPr/>
        </p:nvSpPr>
        <p:spPr>
          <a:xfrm>
            <a:off x="2141987" y="2010396"/>
            <a:ext cx="7707573" cy="3046988"/>
          </a:xfrm>
          <a:prstGeom prst="rect">
            <a:avLst/>
          </a:prstGeom>
          <a:noFill/>
        </p:spPr>
        <p:txBody>
          <a:bodyPr wrap="square">
            <a:spAutoFit/>
          </a:bodyPr>
          <a:lstStyle/>
          <a:p>
            <a:pPr algn="ctr"/>
            <a:r>
              <a:rPr lang="en-US" sz="3200" b="1" i="1" dirty="0">
                <a:solidFill>
                  <a:srgbClr val="17458F"/>
                </a:solidFill>
              </a:rPr>
              <a:t>To be a source for Rotary Clubs to learn about International Service initiatives with an emphasis on promoting joint projects, collaboration and utilizing Rotary Grants (District and Global )</a:t>
            </a:r>
            <a:endParaRPr lang="en-CA" sz="3200" dirty="0">
              <a:solidFill>
                <a:srgbClr val="17458F"/>
              </a:solidFill>
            </a:endParaRPr>
          </a:p>
        </p:txBody>
      </p:sp>
      <p:pic>
        <p:nvPicPr>
          <p:cNvPr id="7" name="Picture 6" descr="Home Page | Rotary District 7910">
            <a:extLst>
              <a:ext uri="{FF2B5EF4-FFF2-40B4-BE49-F238E27FC236}">
                <a16:creationId xmlns:a16="http://schemas.microsoft.com/office/drawing/2014/main" id="{6ED120E8-2970-4354-A0B5-F11334F9F1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467"/>
          <a:stretch/>
        </p:blipFill>
        <p:spPr bwMode="auto">
          <a:xfrm>
            <a:off x="3074185" y="5485469"/>
            <a:ext cx="5472129" cy="10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0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cap="none" dirty="0"/>
              <a:t>International Service Committee </a:t>
            </a:r>
          </a:p>
        </p:txBody>
      </p:sp>
      <p:sp>
        <p:nvSpPr>
          <p:cNvPr id="4" name="Slide Number Placeholder 3"/>
          <p:cNvSpPr>
            <a:spLocks noGrp="1"/>
          </p:cNvSpPr>
          <p:nvPr>
            <p:ph type="sldNum" sz="quarter" idx="12"/>
          </p:nvPr>
        </p:nvSpPr>
        <p:spPr/>
        <p:txBody>
          <a:bodyPr/>
          <a:lstStyle/>
          <a:p>
            <a:fld id="{97A94E25-127B-4C48-AF96-44BA7B823777}" type="slidenum">
              <a:rPr lang="en-US" smtClean="0"/>
              <a:pPr/>
              <a:t>4</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018560733"/>
              </p:ext>
            </p:extLst>
          </p:nvPr>
        </p:nvGraphicFramePr>
        <p:xfrm>
          <a:off x="835173" y="3429000"/>
          <a:ext cx="10818776" cy="3313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94583" y="1699016"/>
            <a:ext cx="2917782" cy="1945188"/>
          </a:xfrm>
          <a:prstGeom prst="rect">
            <a:avLst/>
          </a:prstGeom>
        </p:spPr>
      </p:pic>
      <p:pic>
        <p:nvPicPr>
          <p:cNvPr id="8" name="Picture 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996159" y="1681369"/>
            <a:ext cx="2944253" cy="1962835"/>
          </a:xfrm>
          <a:prstGeom prst="rect">
            <a:avLst/>
          </a:prstGeom>
        </p:spPr>
      </p:pic>
      <p:pic>
        <p:nvPicPr>
          <p:cNvPr id="9" name="Picture 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1525" y="1699016"/>
            <a:ext cx="2917783" cy="1945188"/>
          </a:xfrm>
          <a:prstGeom prst="rect">
            <a:avLst/>
          </a:prstGeom>
        </p:spPr>
      </p:pic>
      <p:pic>
        <p:nvPicPr>
          <p:cNvPr id="10" name="Picture 9" descr="District 7080 logo">
            <a:extLst>
              <a:ext uri="{FF2B5EF4-FFF2-40B4-BE49-F238E27FC236}">
                <a16:creationId xmlns:a16="http://schemas.microsoft.com/office/drawing/2014/main" id="{0677F3C6-94F0-4DA6-BA1F-F3CC31428DD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07180" y="344578"/>
            <a:ext cx="2773153" cy="1109736"/>
          </a:xfrm>
          <a:prstGeom prst="rect">
            <a:avLst/>
          </a:prstGeom>
          <a:noFill/>
          <a:ln>
            <a:noFill/>
          </a:ln>
        </p:spPr>
      </p:pic>
    </p:spTree>
    <p:extLst>
      <p:ext uri="{BB962C8B-B14F-4D97-AF65-F5344CB8AC3E}">
        <p14:creationId xmlns:p14="http://schemas.microsoft.com/office/powerpoint/2010/main" val="93640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a:t>Rotary’s Strategic Plan Alignment</a:t>
            </a:r>
          </a:p>
        </p:txBody>
      </p:sp>
      <p:sp>
        <p:nvSpPr>
          <p:cNvPr id="4" name="Slide Number Placeholder 3"/>
          <p:cNvSpPr>
            <a:spLocks noGrp="1"/>
          </p:cNvSpPr>
          <p:nvPr>
            <p:ph type="sldNum" sz="quarter" idx="12"/>
          </p:nvPr>
        </p:nvSpPr>
        <p:spPr/>
        <p:txBody>
          <a:bodyPr/>
          <a:lstStyle/>
          <a:p>
            <a:fld id="{97A94E25-127B-4C48-AF96-44BA7B823777}" type="slidenum">
              <a:rPr lang="en-US" smtClean="0"/>
              <a:pPr/>
              <a:t>5</a:t>
            </a:fld>
            <a:endParaRPr lang="en-US" dirty="0"/>
          </a:p>
        </p:txBody>
      </p:sp>
      <p:sp>
        <p:nvSpPr>
          <p:cNvPr id="2" name="Content Placeholder 1"/>
          <p:cNvSpPr>
            <a:spLocks noGrp="1"/>
          </p:cNvSpPr>
          <p:nvPr>
            <p:ph idx="4294967295"/>
          </p:nvPr>
        </p:nvSpPr>
        <p:spPr>
          <a:xfrm>
            <a:off x="0" y="1728788"/>
            <a:ext cx="11506200" cy="714375"/>
          </a:xfrm>
        </p:spPr>
        <p:txBody>
          <a:bodyPr>
            <a:normAutofit/>
          </a:bodyPr>
          <a:lstStyle/>
          <a:p>
            <a:pPr marL="0" indent="0" algn="ctr">
              <a:buNone/>
            </a:pPr>
            <a:r>
              <a:rPr lang="en-US" sz="3200" dirty="0">
                <a:latin typeface="Arial Narrow" panose="020B0606020202030204" pitchFamily="34" charset="0"/>
              </a:rPr>
              <a:t>District Resource Network’s Support = </a:t>
            </a:r>
            <a:r>
              <a:rPr lang="en-US" sz="3200" i="1" dirty="0">
                <a:latin typeface="Arial Narrow" panose="020B0606020202030204" pitchFamily="34" charset="0"/>
              </a:rPr>
              <a:t>3 Strategic Priorities</a:t>
            </a:r>
          </a:p>
        </p:txBody>
      </p:sp>
      <p:grpSp>
        <p:nvGrpSpPr>
          <p:cNvPr id="35" name="Group 34"/>
          <p:cNvGrpSpPr/>
          <p:nvPr/>
        </p:nvGrpSpPr>
        <p:grpSpPr>
          <a:xfrm>
            <a:off x="230836" y="2313709"/>
            <a:ext cx="11806527" cy="4387146"/>
            <a:chOff x="266940" y="2364509"/>
            <a:chExt cx="11806527" cy="4387146"/>
          </a:xfrm>
        </p:grpSpPr>
        <p:sp>
          <p:nvSpPr>
            <p:cNvPr id="5" name="Rectangle 4"/>
            <p:cNvSpPr/>
            <p:nvPr/>
          </p:nvSpPr>
          <p:spPr>
            <a:xfrm>
              <a:off x="2213090" y="2364509"/>
              <a:ext cx="7842019" cy="523220"/>
            </a:xfrm>
            <a:prstGeom prst="rect">
              <a:avLst/>
            </a:prstGeom>
          </p:spPr>
          <p:txBody>
            <a:bodyPr wrap="none">
              <a:spAutoFit/>
            </a:bodyPr>
            <a:lstStyle/>
            <a:p>
              <a:r>
                <a:rPr lang="en-US" sz="2800" dirty="0">
                  <a:solidFill>
                    <a:srgbClr val="01B4E7"/>
                  </a:solidFill>
                  <a:latin typeface="Arial Narrow" panose="020B0606020202030204" pitchFamily="34" charset="0"/>
                </a:rPr>
                <a:t>ROTARY’S STRATEGIC PRIORITIES AND OBJECTIVES </a:t>
              </a:r>
            </a:p>
          </p:txBody>
        </p:sp>
        <p:sp>
          <p:nvSpPr>
            <p:cNvPr id="17" name="Rectangle 16"/>
            <p:cNvSpPr/>
            <p:nvPr/>
          </p:nvSpPr>
          <p:spPr>
            <a:xfrm>
              <a:off x="266940" y="2966003"/>
              <a:ext cx="2350718" cy="2862322"/>
            </a:xfrm>
            <a:prstGeom prst="rect">
              <a:avLst/>
            </a:prstGeom>
          </p:spPr>
          <p:txBody>
            <a:bodyPr wrap="square">
              <a:spAutoFit/>
            </a:bodyPr>
            <a:lstStyle/>
            <a:p>
              <a:r>
                <a:rPr lang="en-US" sz="2000" b="1" dirty="0">
                  <a:solidFill>
                    <a:schemeClr val="tx1">
                      <a:lumMod val="95000"/>
                      <a:lumOff val="5000"/>
                    </a:schemeClr>
                  </a:solidFill>
                  <a:latin typeface="Arial Narrow" panose="020B0606020202030204" pitchFamily="34" charset="0"/>
                </a:rPr>
                <a:t>INCREASE </a:t>
              </a:r>
            </a:p>
            <a:p>
              <a:r>
                <a:rPr lang="en-US" sz="2000" b="1" dirty="0">
                  <a:solidFill>
                    <a:schemeClr val="tx1">
                      <a:lumMod val="95000"/>
                      <a:lumOff val="5000"/>
                    </a:schemeClr>
                  </a:solidFill>
                  <a:latin typeface="Arial Narrow" panose="020B0606020202030204" pitchFamily="34" charset="0"/>
                </a:rPr>
                <a:t>OUR IMPACT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Eradicate polio and leverage the legacy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Focus our programs and offerings </a:t>
              </a:r>
            </a:p>
            <a:p>
              <a:pPr marL="285750" indent="-285750">
                <a:buFont typeface="Arial" panose="020B0604020202020204" pitchFamily="34" charset="0"/>
                <a:buChar char="•"/>
              </a:pPr>
              <a:r>
                <a:rPr lang="en-US" sz="2000" dirty="0">
                  <a:solidFill>
                    <a:schemeClr val="tx1">
                      <a:lumMod val="95000"/>
                      <a:lumOff val="5000"/>
                    </a:schemeClr>
                  </a:solidFill>
                  <a:latin typeface="Arial Narrow" panose="020B0606020202030204" pitchFamily="34" charset="0"/>
                </a:rPr>
                <a:t>Improve our ability to achieve and measure impact</a:t>
              </a:r>
            </a:p>
          </p:txBody>
        </p:sp>
        <p:sp>
          <p:nvSpPr>
            <p:cNvPr id="18" name="Rectangle 17"/>
            <p:cNvSpPr/>
            <p:nvPr/>
          </p:nvSpPr>
          <p:spPr>
            <a:xfrm>
              <a:off x="2805182" y="2966003"/>
              <a:ext cx="3002876" cy="3170099"/>
            </a:xfrm>
            <a:prstGeom prst="rect">
              <a:avLst/>
            </a:prstGeom>
          </p:spPr>
          <p:txBody>
            <a:bodyPr wrap="square">
              <a:spAutoFit/>
            </a:bodyPr>
            <a:lstStyle/>
            <a:p>
              <a:r>
                <a:rPr lang="en-US" sz="2000" b="1" dirty="0">
                  <a:solidFill>
                    <a:schemeClr val="tx1">
                      <a:lumMod val="95000"/>
                      <a:lumOff val="5000"/>
                    </a:schemeClr>
                  </a:solidFill>
                  <a:latin typeface="Arial Narrow" panose="020B0606020202030204" pitchFamily="34" charset="0"/>
                </a:rPr>
                <a:t>EXPAND OUR REACH </a:t>
              </a:r>
            </a:p>
            <a:p>
              <a:pPr marL="285750" indent="-285750">
                <a:buFont typeface="Arial" panose="020B0604020202020204" pitchFamily="34" charset="0"/>
                <a:buChar char="•"/>
              </a:pPr>
              <a:r>
                <a:rPr lang="en-US" sz="2000" dirty="0">
                  <a:solidFill>
                    <a:schemeClr val="accent3"/>
                  </a:solidFill>
                  <a:latin typeface="Arial Narrow" panose="020B0606020202030204" pitchFamily="34" charset="0"/>
                </a:rPr>
                <a:t>Grow and diversify our membership and participation</a:t>
              </a:r>
            </a:p>
            <a:p>
              <a:pPr marL="285750" indent="-285750">
                <a:buFont typeface="Arial" panose="020B0604020202020204" pitchFamily="34" charset="0"/>
                <a:buChar char="•"/>
              </a:pPr>
              <a:r>
                <a:rPr lang="en-US" sz="2000" dirty="0">
                  <a:latin typeface="Arial Narrow" panose="020B0606020202030204" pitchFamily="34" charset="0"/>
                </a:rPr>
                <a:t>Create new channels into Rotary </a:t>
              </a:r>
            </a:p>
            <a:p>
              <a:pPr marL="285750" indent="-285750">
                <a:buFont typeface="Arial" panose="020B0604020202020204" pitchFamily="34" charset="0"/>
                <a:buChar char="•"/>
              </a:pPr>
              <a:r>
                <a:rPr lang="en-US" sz="2000" dirty="0">
                  <a:latin typeface="Arial Narrow" panose="020B0606020202030204" pitchFamily="34" charset="0"/>
                </a:rPr>
                <a:t>Increase Rotary’s openness and appeal </a:t>
              </a:r>
            </a:p>
            <a:p>
              <a:pPr marL="285750" indent="-285750">
                <a:buFont typeface="Arial" panose="020B0604020202020204" pitchFamily="34" charset="0"/>
                <a:buChar char="•"/>
              </a:pPr>
              <a:r>
                <a:rPr lang="en-US" sz="2000" dirty="0">
                  <a:latin typeface="Arial Narrow" panose="020B0606020202030204" pitchFamily="34" charset="0"/>
                </a:rPr>
                <a:t>Build awareness of our impact and brand</a:t>
              </a:r>
            </a:p>
          </p:txBody>
        </p:sp>
        <p:sp>
          <p:nvSpPr>
            <p:cNvPr id="19" name="Rectangle 18"/>
            <p:cNvSpPr/>
            <p:nvPr/>
          </p:nvSpPr>
          <p:spPr>
            <a:xfrm>
              <a:off x="5808058" y="2966003"/>
              <a:ext cx="3324377" cy="3477875"/>
            </a:xfrm>
            <a:prstGeom prst="rect">
              <a:avLst/>
            </a:prstGeom>
          </p:spPr>
          <p:txBody>
            <a:bodyPr wrap="square">
              <a:spAutoFit/>
            </a:bodyPr>
            <a:lstStyle/>
            <a:p>
              <a:r>
                <a:rPr lang="en-US" sz="2000" b="1" dirty="0">
                  <a:solidFill>
                    <a:schemeClr val="tx1">
                      <a:lumMod val="95000"/>
                      <a:lumOff val="5000"/>
                    </a:schemeClr>
                  </a:solidFill>
                  <a:latin typeface="Arial Narrow" panose="020B0606020202030204" pitchFamily="34" charset="0"/>
                </a:rPr>
                <a:t>ENHANCE PARTICIPANT ENGAGEMENT </a:t>
              </a:r>
            </a:p>
            <a:p>
              <a:pPr marL="285750" indent="-285750">
                <a:buFont typeface="Arial" panose="020B0604020202020204" pitchFamily="34" charset="0"/>
                <a:buChar char="•"/>
              </a:pPr>
              <a:r>
                <a:rPr lang="en-US" sz="2000" dirty="0">
                  <a:solidFill>
                    <a:schemeClr val="tx1">
                      <a:lumMod val="95000"/>
                      <a:lumOff val="5000"/>
                    </a:schemeClr>
                  </a:solidFill>
                  <a:latin typeface="Arial Narrow" panose="020B0606020202030204" pitchFamily="34" charset="0"/>
                </a:rPr>
                <a:t>Support clubs to better engage their members </a:t>
              </a:r>
            </a:p>
            <a:p>
              <a:pPr marL="285750" indent="-285750">
                <a:buFont typeface="Arial" panose="020B0604020202020204" pitchFamily="34" charset="0"/>
                <a:buChar char="•"/>
              </a:pPr>
              <a:r>
                <a:rPr lang="en-US" sz="2000" dirty="0">
                  <a:solidFill>
                    <a:schemeClr val="tx1">
                      <a:lumMod val="95000"/>
                      <a:lumOff val="5000"/>
                    </a:schemeClr>
                  </a:solidFill>
                  <a:latin typeface="Arial Narrow" panose="020B0606020202030204" pitchFamily="34" charset="0"/>
                </a:rPr>
                <a:t>Develop a participant-centered approach to deliver value </a:t>
              </a:r>
            </a:p>
            <a:p>
              <a:pPr marL="285750" indent="-285750">
                <a:buFont typeface="Arial" panose="020B0604020202020204" pitchFamily="34" charset="0"/>
                <a:buChar char="•"/>
              </a:pPr>
              <a:r>
                <a:rPr lang="en-US" sz="2000" dirty="0">
                  <a:solidFill>
                    <a:schemeClr val="accent3"/>
                  </a:solidFill>
                  <a:latin typeface="Arial Narrow" panose="020B0606020202030204" pitchFamily="34" charset="0"/>
                </a:rPr>
                <a:t>Offer new opportunities for personal and professional connection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Provide leadership development and skills training </a:t>
              </a:r>
            </a:p>
          </p:txBody>
        </p:sp>
        <p:sp>
          <p:nvSpPr>
            <p:cNvPr id="20" name="Rectangle 19"/>
            <p:cNvSpPr/>
            <p:nvPr/>
          </p:nvSpPr>
          <p:spPr>
            <a:xfrm>
              <a:off x="9274064" y="2966003"/>
              <a:ext cx="2799403" cy="3785652"/>
            </a:xfrm>
            <a:prstGeom prst="rect">
              <a:avLst/>
            </a:prstGeom>
          </p:spPr>
          <p:txBody>
            <a:bodyPr wrap="square">
              <a:spAutoFit/>
            </a:bodyPr>
            <a:lstStyle/>
            <a:p>
              <a:r>
                <a:rPr lang="en-US" sz="2000" b="1" dirty="0">
                  <a:latin typeface="Arial Narrow" panose="020B0606020202030204" pitchFamily="34" charset="0"/>
                </a:rPr>
                <a:t>INCREASE OUR </a:t>
              </a:r>
            </a:p>
            <a:p>
              <a:r>
                <a:rPr lang="en-US" sz="2000" b="1" dirty="0">
                  <a:latin typeface="Arial Narrow" panose="020B0606020202030204" pitchFamily="34" charset="0"/>
                </a:rPr>
                <a:t>ABILITY TO ADAPT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Build a culture of research, innovation, and willingness to take risks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Streamline governance, structure, and processes </a:t>
              </a:r>
            </a:p>
            <a:p>
              <a:pPr marL="285750" indent="-285750">
                <a:buFont typeface="Arial" panose="020B0604020202020204" pitchFamily="34" charset="0"/>
                <a:buChar char="•"/>
              </a:pPr>
              <a:r>
                <a:rPr lang="en-US" sz="2000" dirty="0">
                  <a:solidFill>
                    <a:srgbClr val="F7A81B"/>
                  </a:solidFill>
                  <a:latin typeface="Arial Narrow" panose="020B0606020202030204" pitchFamily="34" charset="0"/>
                </a:rPr>
                <a:t>Review governance to foster more diverse perspectives in decision-making</a:t>
              </a:r>
            </a:p>
          </p:txBody>
        </p:sp>
        <p:grpSp>
          <p:nvGrpSpPr>
            <p:cNvPr id="34" name="Group 33"/>
            <p:cNvGrpSpPr/>
            <p:nvPr/>
          </p:nvGrpSpPr>
          <p:grpSpPr>
            <a:xfrm>
              <a:off x="889000" y="2626119"/>
              <a:ext cx="10312400" cy="5343"/>
              <a:chOff x="889000" y="2626119"/>
              <a:chExt cx="10312400" cy="5343"/>
            </a:xfrm>
          </p:grpSpPr>
          <p:cxnSp>
            <p:nvCxnSpPr>
              <p:cNvPr id="22" name="Straight Connector 21"/>
              <p:cNvCxnSpPr>
                <a:endCxn id="5" idx="1"/>
              </p:cNvCxnSpPr>
              <p:nvPr/>
            </p:nvCxnSpPr>
            <p:spPr>
              <a:xfrm flipV="1">
                <a:off x="889000" y="2626119"/>
                <a:ext cx="1324090" cy="5343"/>
              </a:xfrm>
              <a:prstGeom prst="line">
                <a:avLst/>
              </a:prstGeom>
              <a:ln w="57150">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906000" y="2626119"/>
                <a:ext cx="1295400" cy="0"/>
              </a:xfrm>
              <a:prstGeom prst="line">
                <a:avLst/>
              </a:prstGeom>
              <a:ln w="57150">
                <a:solidFill>
                  <a:srgbClr val="01B4E7"/>
                </a:solidFill>
              </a:ln>
            </p:spPr>
            <p:style>
              <a:lnRef idx="1">
                <a:schemeClr val="accent1"/>
              </a:lnRef>
              <a:fillRef idx="0">
                <a:schemeClr val="accent1"/>
              </a:fillRef>
              <a:effectRef idx="0">
                <a:schemeClr val="accent1"/>
              </a:effectRef>
              <a:fontRef idx="minor">
                <a:schemeClr val="tx1"/>
              </a:fontRef>
            </p:style>
          </p:cxnSp>
        </p:grpSp>
      </p:grpSp>
      <p:pic>
        <p:nvPicPr>
          <p:cNvPr id="14" name="Picture 13" descr="District 7080 logo">
            <a:extLst>
              <a:ext uri="{FF2B5EF4-FFF2-40B4-BE49-F238E27FC236}">
                <a16:creationId xmlns:a16="http://schemas.microsoft.com/office/drawing/2014/main" id="{218DF4AA-7D43-4E21-A591-0ACCDE5264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570" y="383032"/>
            <a:ext cx="2773153" cy="1109736"/>
          </a:xfrm>
          <a:prstGeom prst="rect">
            <a:avLst/>
          </a:prstGeom>
          <a:noFill/>
          <a:ln>
            <a:noFill/>
          </a:ln>
        </p:spPr>
      </p:pic>
    </p:spTree>
    <p:extLst>
      <p:ext uri="{BB962C8B-B14F-4D97-AF65-F5344CB8AC3E}">
        <p14:creationId xmlns:p14="http://schemas.microsoft.com/office/powerpoint/2010/main" val="223721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U Call I Haul. Whitstable Transport Services.">
            <a:extLst>
              <a:ext uri="{FF2B5EF4-FFF2-40B4-BE49-F238E27FC236}">
                <a16:creationId xmlns:a16="http://schemas.microsoft.com/office/drawing/2014/main" id="{F88D1EE7-8BD7-44CC-8393-1A6EB0620BCD}"/>
              </a:ext>
            </a:extLst>
          </p:cNvPr>
          <p:cNvPicPr>
            <a:picLocks noChangeAspect="1" noChangeArrowheads="1"/>
          </p:cNvPicPr>
          <p:nvPr/>
        </p:nvPicPr>
        <p:blipFill>
          <a:blip r:embed="rId3" cstate="print"/>
          <a:srcRect/>
          <a:stretch>
            <a:fillRect/>
          </a:stretch>
        </p:blipFill>
        <p:spPr bwMode="auto">
          <a:xfrm>
            <a:off x="904599" y="1362622"/>
            <a:ext cx="3114952" cy="2507940"/>
          </a:xfrm>
          <a:prstGeom prst="rect">
            <a:avLst/>
          </a:prstGeom>
          <a:noFill/>
        </p:spPr>
      </p:pic>
      <p:sp>
        <p:nvSpPr>
          <p:cNvPr id="4" name="Slide Number Placeholder 3"/>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6" name="Picture 5" descr="District 7080 logo">
            <a:extLst>
              <a:ext uri="{FF2B5EF4-FFF2-40B4-BE49-F238E27FC236}">
                <a16:creationId xmlns:a16="http://schemas.microsoft.com/office/drawing/2014/main" id="{E9E35211-2C94-4868-91D5-15644B563B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914" y="218817"/>
            <a:ext cx="2773153" cy="1109736"/>
          </a:xfrm>
          <a:prstGeom prst="rect">
            <a:avLst/>
          </a:prstGeom>
          <a:noFill/>
          <a:ln>
            <a:noFill/>
          </a:ln>
        </p:spPr>
      </p:pic>
      <p:sp>
        <p:nvSpPr>
          <p:cNvPr id="5" name="Title 4">
            <a:extLst>
              <a:ext uri="{FF2B5EF4-FFF2-40B4-BE49-F238E27FC236}">
                <a16:creationId xmlns:a16="http://schemas.microsoft.com/office/drawing/2014/main" id="{195803CE-07D3-4804-B201-D5FEA11B64A7}"/>
              </a:ext>
            </a:extLst>
          </p:cNvPr>
          <p:cNvSpPr>
            <a:spLocks noGrp="1"/>
          </p:cNvSpPr>
          <p:nvPr>
            <p:ph type="title"/>
          </p:nvPr>
        </p:nvSpPr>
        <p:spPr>
          <a:xfrm>
            <a:off x="143933" y="-177420"/>
            <a:ext cx="11506200" cy="1540042"/>
          </a:xfrm>
        </p:spPr>
        <p:txBody>
          <a:bodyPr/>
          <a:lstStyle/>
          <a:p>
            <a:r>
              <a:rPr lang="en-US" sz="4400" cap="none" dirty="0"/>
              <a:t>International Service Committee </a:t>
            </a:r>
            <a:endParaRPr lang="en-CA" dirty="0"/>
          </a:p>
        </p:txBody>
      </p:sp>
      <p:sp>
        <p:nvSpPr>
          <p:cNvPr id="9" name="TextBox 8">
            <a:extLst>
              <a:ext uri="{FF2B5EF4-FFF2-40B4-BE49-F238E27FC236}">
                <a16:creationId xmlns:a16="http://schemas.microsoft.com/office/drawing/2014/main" id="{B10DAE88-43DA-47C6-968F-449292DA6A97}"/>
              </a:ext>
            </a:extLst>
          </p:cNvPr>
          <p:cNvSpPr txBox="1"/>
          <p:nvPr/>
        </p:nvSpPr>
        <p:spPr>
          <a:xfrm>
            <a:off x="4291397" y="1758859"/>
            <a:ext cx="5985367" cy="5324535"/>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3200" b="1" dirty="0">
                <a:solidFill>
                  <a:srgbClr val="17458F"/>
                </a:solidFill>
              </a:rPr>
              <a:t>Connect you with projects and clubs in District 7080 and beyond!</a:t>
            </a:r>
          </a:p>
          <a:p>
            <a:pPr marL="342900" indent="-342900">
              <a:spcAft>
                <a:spcPts val="600"/>
              </a:spcAft>
              <a:buFont typeface="Arial" panose="020B0604020202020204" pitchFamily="34" charset="0"/>
              <a:buChar char="•"/>
            </a:pPr>
            <a:r>
              <a:rPr lang="en-US" sz="3200" b="1" dirty="0">
                <a:solidFill>
                  <a:srgbClr val="17458F"/>
                </a:solidFill>
              </a:rPr>
              <a:t>Connect you with subject matter experts</a:t>
            </a:r>
          </a:p>
          <a:p>
            <a:pPr marL="342900" indent="-342900">
              <a:spcAft>
                <a:spcPts val="600"/>
              </a:spcAft>
              <a:buFont typeface="Arial" panose="020B0604020202020204" pitchFamily="34" charset="0"/>
              <a:buChar char="•"/>
            </a:pPr>
            <a:r>
              <a:rPr lang="en-US" sz="3200" b="1" dirty="0">
                <a:solidFill>
                  <a:srgbClr val="17458F"/>
                </a:solidFill>
              </a:rPr>
              <a:t>Help you with project planning and preparation</a:t>
            </a:r>
          </a:p>
          <a:p>
            <a:pPr marL="342900" indent="-342900">
              <a:spcAft>
                <a:spcPts val="600"/>
              </a:spcAft>
              <a:buFont typeface="Arial" panose="020B0604020202020204" pitchFamily="34" charset="0"/>
              <a:buChar char="•"/>
            </a:pPr>
            <a:r>
              <a:rPr lang="en-US" sz="3200" b="1" dirty="0">
                <a:solidFill>
                  <a:srgbClr val="17458F"/>
                </a:solidFill>
              </a:rPr>
              <a:t>Improve your global grant applications</a:t>
            </a:r>
          </a:p>
          <a:p>
            <a:pPr marL="342900" indent="-342900">
              <a:spcAft>
                <a:spcPts val="600"/>
              </a:spcAft>
              <a:buFont typeface="Arial" panose="020B0604020202020204" pitchFamily="34" charset="0"/>
              <a:buChar char="•"/>
            </a:pPr>
            <a:endParaRPr lang="en-US" sz="3200" b="1" dirty="0">
              <a:solidFill>
                <a:srgbClr val="17458F"/>
              </a:solidFill>
            </a:endParaRPr>
          </a:p>
        </p:txBody>
      </p:sp>
      <p:sp>
        <p:nvSpPr>
          <p:cNvPr id="2" name="AutoShape 2">
            <a:extLst>
              <a:ext uri="{FF2B5EF4-FFF2-40B4-BE49-F238E27FC236}">
                <a16:creationId xmlns:a16="http://schemas.microsoft.com/office/drawing/2014/main" id="{83CEF61A-C21C-449D-909A-14CF3C7A381C}"/>
              </a:ext>
            </a:extLst>
          </p:cNvPr>
          <p:cNvSpPr>
            <a:spLocks noChangeAspect="1" noChangeArrowheads="1"/>
          </p:cNvSpPr>
          <p:nvPr/>
        </p:nvSpPr>
        <p:spPr bwMode="auto">
          <a:xfrm>
            <a:off x="3248024" y="685800"/>
            <a:ext cx="4276725" cy="4276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0D919AE0-4173-4925-A5DC-E272879FF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072" y="3924919"/>
            <a:ext cx="3068320" cy="2098040"/>
          </a:xfrm>
          <a:prstGeom prst="rect">
            <a:avLst/>
          </a:prstGeom>
          <a:scene3d>
            <a:camera prst="isometricOffAxis1Right"/>
            <a:lightRig rig="threePt" dir="t"/>
          </a:scene3d>
        </p:spPr>
      </p:pic>
    </p:spTree>
    <p:extLst>
      <p:ext uri="{BB962C8B-B14F-4D97-AF65-F5344CB8AC3E}">
        <p14:creationId xmlns:p14="http://schemas.microsoft.com/office/powerpoint/2010/main" val="10866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a:t>Clubs</a:t>
            </a:r>
            <a:endParaRPr lang="en-US" dirty="0"/>
          </a:p>
        </p:txBody>
      </p:sp>
      <p:sp>
        <p:nvSpPr>
          <p:cNvPr id="4" name="Slide Number Placeholder 3"/>
          <p:cNvSpPr>
            <a:spLocks noGrp="1"/>
          </p:cNvSpPr>
          <p:nvPr>
            <p:ph type="sldNum" sz="quarter" idx="12"/>
          </p:nvPr>
        </p:nvSpPr>
        <p:spPr/>
        <p:txBody>
          <a:bodyPr/>
          <a:lstStyle/>
          <a:p>
            <a:fld id="{97A94E25-127B-4C48-AF96-44BA7B823777}" type="slidenum">
              <a:rPr lang="en-US" smtClean="0"/>
              <a:pPr/>
              <a:t>7</a:t>
            </a:fld>
            <a:endParaRPr lang="en-US" dirty="0"/>
          </a:p>
        </p:txBody>
      </p:sp>
      <p:sp>
        <p:nvSpPr>
          <p:cNvPr id="2" name="Content Placeholder 1"/>
          <p:cNvSpPr>
            <a:spLocks noGrp="1"/>
          </p:cNvSpPr>
          <p:nvPr>
            <p:ph idx="4294967295"/>
          </p:nvPr>
        </p:nvSpPr>
        <p:spPr>
          <a:xfrm>
            <a:off x="342900" y="2168833"/>
            <a:ext cx="11506200" cy="4035425"/>
          </a:xfrm>
        </p:spPr>
        <p:txBody>
          <a:bodyPr/>
          <a:lstStyle/>
          <a:p>
            <a:r>
              <a:rPr lang="en-US" sz="3200" b="1" dirty="0">
                <a:solidFill>
                  <a:srgbClr val="17458F"/>
                </a:solidFill>
                <a:latin typeface="Arial Narrow" panose="020B0606020202030204" pitchFamily="34" charset="0"/>
              </a:rPr>
              <a:t>Introduce yourself to your DISC </a:t>
            </a:r>
          </a:p>
          <a:p>
            <a:r>
              <a:rPr lang="en-US" sz="3200" b="1" dirty="0">
                <a:solidFill>
                  <a:srgbClr val="17458F"/>
                </a:solidFill>
                <a:latin typeface="Arial Narrow" panose="020B0606020202030204" pitchFamily="34" charset="0"/>
              </a:rPr>
              <a:t>Share project or grant ideas with your DISC; ask to be connected with a mentor</a:t>
            </a:r>
            <a:endParaRPr lang="en-US" sz="3200" b="1" strike="sngStrike" dirty="0">
              <a:solidFill>
                <a:srgbClr val="17458F"/>
              </a:solidFill>
              <a:latin typeface="Arial Narrow" panose="020B0606020202030204" pitchFamily="34" charset="0"/>
            </a:endParaRPr>
          </a:p>
          <a:p>
            <a:r>
              <a:rPr lang="en-US" sz="3200" b="1" dirty="0">
                <a:solidFill>
                  <a:srgbClr val="17458F"/>
                </a:solidFill>
                <a:latin typeface="Arial Narrow" panose="020B0606020202030204" pitchFamily="34" charset="0"/>
              </a:rPr>
              <a:t>Encourage club members with experience and technical skills to connect with your DISC </a:t>
            </a:r>
          </a:p>
          <a:p>
            <a:r>
              <a:rPr lang="en-US" sz="3200" b="1" dirty="0">
                <a:solidFill>
                  <a:srgbClr val="17458F"/>
                </a:solidFill>
                <a:latin typeface="Arial Narrow" panose="020B0606020202030204" pitchFamily="34" charset="0"/>
              </a:rPr>
              <a:t>If you serve as the club international service committee chair, work with your DISC to receive regular updates, communications, resources, and best practices for success</a:t>
            </a:r>
          </a:p>
          <a:p>
            <a:endParaRPr lang="en-US" dirty="0"/>
          </a:p>
        </p:txBody>
      </p:sp>
      <p:pic>
        <p:nvPicPr>
          <p:cNvPr id="5" name="Picture 4" descr="District 7080 logo">
            <a:extLst>
              <a:ext uri="{FF2B5EF4-FFF2-40B4-BE49-F238E27FC236}">
                <a16:creationId xmlns:a16="http://schemas.microsoft.com/office/drawing/2014/main" id="{EEAE7FA5-C45B-47C8-B8ED-E1AF2BCE79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980" y="215154"/>
            <a:ext cx="2773153" cy="1109736"/>
          </a:xfrm>
          <a:prstGeom prst="rect">
            <a:avLst/>
          </a:prstGeom>
          <a:noFill/>
          <a:ln>
            <a:noFill/>
          </a:ln>
        </p:spPr>
      </p:pic>
    </p:spTree>
    <p:extLst>
      <p:ext uri="{BB962C8B-B14F-4D97-AF65-F5344CB8AC3E}">
        <p14:creationId xmlns:p14="http://schemas.microsoft.com/office/powerpoint/2010/main" val="9320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242" y="-163506"/>
            <a:ext cx="11506200" cy="1540042"/>
          </a:xfrm>
        </p:spPr>
        <p:txBody>
          <a:bodyPr>
            <a:normAutofit/>
          </a:bodyPr>
          <a:lstStyle/>
          <a:p>
            <a:r>
              <a:rPr lang="en-US" sz="3600" cap="none" dirty="0"/>
              <a:t>District International Service Committee/Chair Role</a:t>
            </a:r>
          </a:p>
        </p:txBody>
      </p:sp>
      <p:sp>
        <p:nvSpPr>
          <p:cNvPr id="4" name="Slide Number Placeholder 3"/>
          <p:cNvSpPr>
            <a:spLocks noGrp="1"/>
          </p:cNvSpPr>
          <p:nvPr>
            <p:ph type="sldNum" sz="quarter" idx="12"/>
          </p:nvPr>
        </p:nvSpPr>
        <p:spPr/>
        <p:txBody>
          <a:bodyPr/>
          <a:lstStyle/>
          <a:p>
            <a:fld id="{97A94E25-127B-4C48-AF96-44BA7B823777}" type="slidenum">
              <a:rPr lang="en-US" smtClean="0"/>
              <a:pPr/>
              <a:t>8</a:t>
            </a:fld>
            <a:endParaRPr lang="en-US" dirty="0"/>
          </a:p>
        </p:txBody>
      </p:sp>
      <p:grpSp>
        <p:nvGrpSpPr>
          <p:cNvPr id="8" name="Group 7"/>
          <p:cNvGrpSpPr/>
          <p:nvPr/>
        </p:nvGrpSpPr>
        <p:grpSpPr>
          <a:xfrm>
            <a:off x="212944" y="1931789"/>
            <a:ext cx="4722312" cy="5109091"/>
            <a:chOff x="212944" y="1931789"/>
            <a:chExt cx="4722312" cy="5109091"/>
          </a:xfrm>
        </p:grpSpPr>
        <p:sp>
          <p:nvSpPr>
            <p:cNvPr id="2" name="TextBox 1"/>
            <p:cNvSpPr txBox="1"/>
            <p:nvPr/>
          </p:nvSpPr>
          <p:spPr>
            <a:xfrm>
              <a:off x="212944" y="1931789"/>
              <a:ext cx="4722312" cy="5109091"/>
            </a:xfrm>
            <a:prstGeom prst="rect">
              <a:avLst/>
            </a:prstGeom>
            <a:noFill/>
          </p:spPr>
          <p:txBody>
            <a:bodyPr wrap="square" rtlCol="0">
              <a:spAutoFit/>
            </a:bodyPr>
            <a:lstStyle/>
            <a:p>
              <a:r>
                <a:rPr lang="en-US" sz="1400" b="1" dirty="0">
                  <a:solidFill>
                    <a:srgbClr val="01B4E7"/>
                  </a:solidFill>
                  <a:latin typeface="+mj-lt"/>
                </a:rPr>
                <a:t>MOTIVATES</a:t>
              </a:r>
            </a:p>
            <a:p>
              <a:r>
                <a:rPr lang="en-US" sz="1400" dirty="0">
                  <a:latin typeface="+mj-lt"/>
                </a:rPr>
                <a:t>clubs to get involved in international service</a:t>
              </a:r>
            </a:p>
            <a:p>
              <a:endParaRPr lang="en-US" sz="1400" dirty="0">
                <a:latin typeface="+mj-lt"/>
              </a:endParaRPr>
            </a:p>
            <a:p>
              <a:r>
                <a:rPr lang="en-US" sz="1400" b="1" dirty="0">
                  <a:solidFill>
                    <a:srgbClr val="01B4E7"/>
                  </a:solidFill>
                </a:rPr>
                <a:t>MAINTAINS</a:t>
              </a:r>
            </a:p>
            <a:p>
              <a:r>
                <a:rPr lang="en-US" sz="1400" dirty="0"/>
                <a:t>the district resource network, a database of local mentors who can provide guidance and technical expertise</a:t>
              </a:r>
              <a:endParaRPr lang="en-US" sz="1400" dirty="0">
                <a:latin typeface="+mj-lt"/>
              </a:endParaRPr>
            </a:p>
            <a:p>
              <a:endParaRPr lang="en-US" sz="1400" dirty="0">
                <a:latin typeface="+mj-lt"/>
              </a:endParaRPr>
            </a:p>
            <a:p>
              <a:r>
                <a:rPr lang="en-US" sz="1400" b="1" dirty="0">
                  <a:solidFill>
                    <a:srgbClr val="01B4E7"/>
                  </a:solidFill>
                  <a:latin typeface="+mj-lt"/>
                </a:rPr>
                <a:t>HELPS</a:t>
              </a:r>
            </a:p>
            <a:p>
              <a:r>
                <a:rPr lang="en-US" sz="1400" dirty="0">
                  <a:latin typeface="+mj-lt"/>
                </a:rPr>
                <a:t>clubs find international partners</a:t>
              </a:r>
            </a:p>
            <a:p>
              <a:endParaRPr lang="en-US" sz="1400" dirty="0">
                <a:latin typeface="+mj-lt"/>
              </a:endParaRPr>
            </a:p>
            <a:p>
              <a:r>
                <a:rPr lang="en-US" sz="1400" b="1" dirty="0">
                  <a:solidFill>
                    <a:srgbClr val="01B4E7"/>
                  </a:solidFill>
                </a:rPr>
                <a:t>SUPPORTS</a:t>
              </a:r>
            </a:p>
            <a:p>
              <a:r>
                <a:rPr lang="en-US" sz="1400" dirty="0"/>
                <a:t>district Foundation committees and clubs with resources for projects and global grants</a:t>
              </a:r>
            </a:p>
            <a:p>
              <a:endParaRPr lang="en-US" sz="1400" dirty="0">
                <a:latin typeface="+mj-lt"/>
              </a:endParaRPr>
            </a:p>
            <a:p>
              <a:r>
                <a:rPr lang="en-US" sz="1400" b="1" dirty="0">
                  <a:solidFill>
                    <a:srgbClr val="01B4E7"/>
                  </a:solidFill>
                  <a:latin typeface="+mj-lt"/>
                </a:rPr>
                <a:t>COLLABORATES</a:t>
              </a:r>
              <a:endParaRPr lang="en-US" sz="1400" dirty="0">
                <a:solidFill>
                  <a:srgbClr val="01B4E7"/>
                </a:solidFill>
                <a:latin typeface="+mj-lt"/>
              </a:endParaRPr>
            </a:p>
            <a:p>
              <a:r>
                <a:rPr lang="en-US" sz="1400" dirty="0">
                  <a:latin typeface="+mj-lt"/>
                </a:rPr>
                <a:t>with district leaders to recruit local experts to join the district resource network</a:t>
              </a:r>
            </a:p>
            <a:p>
              <a:endParaRPr lang="en-US" sz="1400" dirty="0">
                <a:latin typeface="+mj-lt"/>
              </a:endParaRPr>
            </a:p>
            <a:p>
              <a:r>
                <a:rPr lang="en-US" sz="1400" b="1" dirty="0">
                  <a:solidFill>
                    <a:srgbClr val="01B4E7"/>
                  </a:solidFill>
                </a:rPr>
                <a:t>PROMOTES</a:t>
              </a:r>
              <a:endParaRPr lang="en-US" sz="1400" dirty="0">
                <a:solidFill>
                  <a:srgbClr val="01B4E7"/>
                </a:solidFill>
              </a:endParaRPr>
            </a:p>
            <a:p>
              <a:r>
                <a:rPr lang="en-US" sz="1400" dirty="0"/>
                <a:t>Rotary publications, online tools, and strategies for planning effective projects and grants</a:t>
              </a:r>
            </a:p>
            <a:p>
              <a:endParaRPr lang="en-US" sz="1400" dirty="0">
                <a:latin typeface="+mj-lt"/>
              </a:endParaRPr>
            </a:p>
            <a:p>
              <a:endParaRPr lang="en-US" sz="1600" dirty="0">
                <a:latin typeface="Arial Narrow" panose="020B0606020202030204" pitchFamily="34" charset="0"/>
              </a:endParaRPr>
            </a:p>
          </p:txBody>
        </p:sp>
        <p:cxnSp>
          <p:nvCxnSpPr>
            <p:cNvPr id="7" name="Straight Connector 6"/>
            <p:cNvCxnSpPr/>
            <p:nvPr/>
          </p:nvCxnSpPr>
          <p:spPr>
            <a:xfrm>
              <a:off x="4935256" y="1975484"/>
              <a:ext cx="0" cy="4597052"/>
            </a:xfrm>
            <a:prstGeom prst="line">
              <a:avLst/>
            </a:prstGeom>
            <a:ln w="76200">
              <a:solidFill>
                <a:srgbClr val="48595D"/>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273935" y="1971077"/>
            <a:ext cx="6663507" cy="4601459"/>
            <a:chOff x="5273935" y="1971077"/>
            <a:chExt cx="6663507" cy="4601459"/>
          </a:xfrm>
        </p:grpSpPr>
        <p:grpSp>
          <p:nvGrpSpPr>
            <p:cNvPr id="5" name="Group 4"/>
            <p:cNvGrpSpPr/>
            <p:nvPr/>
          </p:nvGrpSpPr>
          <p:grpSpPr>
            <a:xfrm>
              <a:off x="6898215" y="1971077"/>
              <a:ext cx="5039227" cy="4601459"/>
              <a:chOff x="6898215" y="1971077"/>
              <a:chExt cx="5039227" cy="4601459"/>
            </a:xfrm>
          </p:grpSpPr>
          <p:grpSp>
            <p:nvGrpSpPr>
              <p:cNvPr id="31" name="Group 30"/>
              <p:cNvGrpSpPr/>
              <p:nvPr/>
            </p:nvGrpSpPr>
            <p:grpSpPr>
              <a:xfrm>
                <a:off x="6898216" y="1971077"/>
                <a:ext cx="4722310" cy="1645275"/>
                <a:chOff x="6999439" y="2182628"/>
                <a:chExt cx="4722310" cy="1645275"/>
              </a:xfrm>
            </p:grpSpPr>
            <p:grpSp>
              <p:nvGrpSpPr>
                <p:cNvPr id="30" name="Group 29"/>
                <p:cNvGrpSpPr/>
                <p:nvPr/>
              </p:nvGrpSpPr>
              <p:grpSpPr>
                <a:xfrm>
                  <a:off x="6999439" y="2182628"/>
                  <a:ext cx="4722310" cy="938719"/>
                  <a:chOff x="6999439" y="2182628"/>
                  <a:chExt cx="4722310" cy="938719"/>
                </a:xfrm>
              </p:grpSpPr>
              <p:sp>
                <p:nvSpPr>
                  <p:cNvPr id="11" name="TextBox 10"/>
                  <p:cNvSpPr txBox="1"/>
                  <p:nvPr/>
                </p:nvSpPr>
                <p:spPr>
                  <a:xfrm>
                    <a:off x="6999439" y="2182628"/>
                    <a:ext cx="2658129" cy="938719"/>
                  </a:xfrm>
                  <a:prstGeom prst="rect">
                    <a:avLst/>
                  </a:prstGeom>
                  <a:noFill/>
                </p:spPr>
                <p:txBody>
                  <a:bodyPr wrap="square" rtlCol="0">
                    <a:spAutoFit/>
                  </a:bodyPr>
                  <a:lstStyle/>
                  <a:p>
                    <a:r>
                      <a:rPr lang="en-US" b="1" dirty="0">
                        <a:solidFill>
                          <a:srgbClr val="01B4E7"/>
                        </a:solidFill>
                        <a:latin typeface="Arial" panose="020B0604020202020204" pitchFamily="34" charset="0"/>
                        <a:cs typeface="Arial" panose="020B0604020202020204" pitchFamily="34" charset="0"/>
                      </a:rPr>
                      <a:t>DISTRICT RESOURCE</a:t>
                    </a:r>
                  </a:p>
                  <a:p>
                    <a:r>
                      <a:rPr lang="en-US" sz="3700" b="1" dirty="0">
                        <a:solidFill>
                          <a:srgbClr val="01B4E7"/>
                        </a:solidFill>
                        <a:latin typeface="Arial" panose="020B0604020202020204" pitchFamily="34" charset="0"/>
                        <a:cs typeface="Arial" panose="020B0604020202020204" pitchFamily="34" charset="0"/>
                      </a:rPr>
                      <a:t>NETWORK</a:t>
                    </a:r>
                  </a:p>
                </p:txBody>
              </p:sp>
              <p:grpSp>
                <p:nvGrpSpPr>
                  <p:cNvPr id="20" name="Group 19"/>
                  <p:cNvGrpSpPr/>
                  <p:nvPr/>
                </p:nvGrpSpPr>
                <p:grpSpPr>
                  <a:xfrm>
                    <a:off x="9648043" y="2243612"/>
                    <a:ext cx="2073706" cy="774708"/>
                    <a:chOff x="9648043" y="2243612"/>
                    <a:chExt cx="2073706" cy="774708"/>
                  </a:xfrm>
                </p:grpSpPr>
                <p:cxnSp>
                  <p:nvCxnSpPr>
                    <p:cNvPr id="15" name="Straight Connector 14"/>
                    <p:cNvCxnSpPr/>
                    <p:nvPr/>
                  </p:nvCxnSpPr>
                  <p:spPr>
                    <a:xfrm>
                      <a:off x="9648043" y="2244161"/>
                      <a:ext cx="9525" cy="774159"/>
                    </a:xfrm>
                    <a:prstGeom prst="line">
                      <a:avLst/>
                    </a:prstGeom>
                    <a:ln w="38100">
                      <a:solidFill>
                        <a:srgbClr val="48595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748837" y="2243612"/>
                      <a:ext cx="1972912" cy="769441"/>
                    </a:xfrm>
                    <a:prstGeom prst="rect">
                      <a:avLst/>
                    </a:prstGeom>
                    <a:noFill/>
                  </p:spPr>
                  <p:txBody>
                    <a:bodyPr wrap="square" rtlCol="0">
                      <a:spAutoFit/>
                    </a:bodyPr>
                    <a:lstStyle/>
                    <a:p>
                      <a:r>
                        <a:rPr lang="en-US" sz="1100" b="1" dirty="0">
                          <a:solidFill>
                            <a:srgbClr val="FBA41C"/>
                          </a:solidFill>
                          <a:latin typeface="+mj-lt"/>
                        </a:rPr>
                        <a:t>Available on your district’s website or through your district international </a:t>
                      </a:r>
                    </a:p>
                    <a:p>
                      <a:r>
                        <a:rPr lang="en-US" sz="1100" b="1" dirty="0">
                          <a:solidFill>
                            <a:srgbClr val="FBA41C"/>
                          </a:solidFill>
                          <a:latin typeface="+mj-lt"/>
                        </a:rPr>
                        <a:t>service chair.</a:t>
                      </a:r>
                    </a:p>
                  </p:txBody>
                </p:sp>
              </p:grpSp>
            </p:grpSp>
            <p:sp>
              <p:nvSpPr>
                <p:cNvPr id="19" name="TextBox 18"/>
                <p:cNvSpPr txBox="1"/>
                <p:nvPr/>
              </p:nvSpPr>
              <p:spPr>
                <a:xfrm>
                  <a:off x="6999439" y="2996906"/>
                  <a:ext cx="4722310" cy="830997"/>
                </a:xfrm>
                <a:prstGeom prst="rect">
                  <a:avLst/>
                </a:prstGeom>
                <a:noFill/>
              </p:spPr>
              <p:txBody>
                <a:bodyPr wrap="square" rtlCol="0">
                  <a:spAutoFit/>
                </a:bodyPr>
                <a:lstStyle/>
                <a:p>
                  <a:r>
                    <a:rPr lang="en-US" sz="1200" dirty="0">
                      <a:solidFill>
                        <a:srgbClr val="48595D"/>
                      </a:solidFill>
                    </a:rPr>
                    <a:t>Mentors with expertise in project planning, Rotary’s areas of focus, and Rotary grants, including</a:t>
                  </a:r>
                  <a:r>
                    <a:rPr lang="en-US" sz="1200" b="1" dirty="0">
                      <a:solidFill>
                        <a:srgbClr val="48595D"/>
                      </a:solidFill>
                    </a:rPr>
                    <a:t>: </a:t>
                  </a:r>
                  <a:r>
                    <a:rPr lang="en-US" sz="1200" dirty="0">
                      <a:solidFill>
                        <a:srgbClr val="01B4E7"/>
                      </a:solidFill>
                    </a:rPr>
                    <a:t>ROTARIANS ∙ ROTARACTORS ∙ ROTARY PROGRAM ALUMNI ∙ COMMUNITY MEMBERS ∙ PROFESSIONALS FROM PARTNERING ORGANIZATIONS</a:t>
                  </a:r>
                </a:p>
              </p:txBody>
            </p:sp>
          </p:grpSp>
          <p:grpSp>
            <p:nvGrpSpPr>
              <p:cNvPr id="32" name="Group 31"/>
              <p:cNvGrpSpPr/>
              <p:nvPr/>
            </p:nvGrpSpPr>
            <p:grpSpPr>
              <a:xfrm>
                <a:off x="6898216" y="4058522"/>
                <a:ext cx="5039226" cy="872334"/>
                <a:chOff x="6999439" y="3952609"/>
                <a:chExt cx="5039226" cy="872334"/>
              </a:xfrm>
            </p:grpSpPr>
            <p:sp>
              <p:nvSpPr>
                <p:cNvPr id="12" name="TextBox 11"/>
                <p:cNvSpPr txBox="1"/>
                <p:nvPr/>
              </p:nvSpPr>
              <p:spPr>
                <a:xfrm>
                  <a:off x="6999439" y="3952609"/>
                  <a:ext cx="3754286" cy="661720"/>
                </a:xfrm>
                <a:prstGeom prst="rect">
                  <a:avLst/>
                </a:prstGeom>
                <a:noFill/>
              </p:spPr>
              <p:txBody>
                <a:bodyPr wrap="square" rtlCol="0">
                  <a:spAutoFit/>
                </a:bodyPr>
                <a:lstStyle/>
                <a:p>
                  <a:r>
                    <a:rPr lang="en-US" sz="3700" b="1" dirty="0">
                      <a:solidFill>
                        <a:srgbClr val="01B4E7"/>
                      </a:solidFill>
                      <a:latin typeface="Arial" panose="020B0604020202020204" pitchFamily="34" charset="0"/>
                      <a:cs typeface="Arial" panose="020B0604020202020204" pitchFamily="34" charset="0"/>
                    </a:rPr>
                    <a:t>PUBLICATIONS</a:t>
                  </a:r>
                </a:p>
              </p:txBody>
            </p:sp>
            <p:grpSp>
              <p:nvGrpSpPr>
                <p:cNvPr id="21" name="Group 20"/>
                <p:cNvGrpSpPr/>
                <p:nvPr/>
              </p:nvGrpSpPr>
              <p:grpSpPr>
                <a:xfrm>
                  <a:off x="10701012" y="4070819"/>
                  <a:ext cx="1121960" cy="430887"/>
                  <a:chOff x="9648043" y="2386368"/>
                  <a:chExt cx="1121960" cy="430887"/>
                </a:xfrm>
              </p:grpSpPr>
              <p:cxnSp>
                <p:nvCxnSpPr>
                  <p:cNvPr id="22" name="Straight Connector 21"/>
                  <p:cNvCxnSpPr/>
                  <p:nvPr/>
                </p:nvCxnSpPr>
                <p:spPr>
                  <a:xfrm>
                    <a:off x="9648043" y="2386917"/>
                    <a:ext cx="5295" cy="430338"/>
                  </a:xfrm>
                  <a:prstGeom prst="line">
                    <a:avLst/>
                  </a:prstGeom>
                  <a:ln w="38100">
                    <a:solidFill>
                      <a:srgbClr val="48595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748837" y="2386368"/>
                    <a:ext cx="1021166" cy="430887"/>
                  </a:xfrm>
                  <a:prstGeom prst="rect">
                    <a:avLst/>
                  </a:prstGeom>
                  <a:noFill/>
                </p:spPr>
                <p:txBody>
                  <a:bodyPr wrap="square" rtlCol="0">
                    <a:spAutoFit/>
                  </a:bodyPr>
                  <a:lstStyle/>
                  <a:p>
                    <a:r>
                      <a:rPr lang="en-US" sz="1100" b="1" dirty="0">
                        <a:solidFill>
                          <a:srgbClr val="FBA41C"/>
                        </a:solidFill>
                        <a:latin typeface="+mj-lt"/>
                      </a:rPr>
                      <a:t>Available on My Rotary</a:t>
                    </a:r>
                  </a:p>
                </p:txBody>
              </p:sp>
            </p:grpSp>
            <p:sp>
              <p:nvSpPr>
                <p:cNvPr id="25" name="TextBox 24"/>
                <p:cNvSpPr txBox="1"/>
                <p:nvPr/>
              </p:nvSpPr>
              <p:spPr>
                <a:xfrm>
                  <a:off x="6999439" y="4547944"/>
                  <a:ext cx="5039226" cy="276999"/>
                </a:xfrm>
                <a:prstGeom prst="rect">
                  <a:avLst/>
                </a:prstGeom>
                <a:noFill/>
              </p:spPr>
              <p:txBody>
                <a:bodyPr wrap="square" rtlCol="0">
                  <a:spAutoFit/>
                </a:bodyPr>
                <a:lstStyle/>
                <a:p>
                  <a:r>
                    <a:rPr lang="en-US" sz="1200" dirty="0">
                      <a:solidFill>
                        <a:srgbClr val="01B4E7"/>
                      </a:solidFill>
                    </a:rPr>
                    <a:t>COMMUNITY ASSESSMENT TOOLS ∙ GUIDE TO GLOBAL GRANTS </a:t>
                  </a:r>
                </a:p>
              </p:txBody>
            </p:sp>
          </p:grpSp>
          <p:grpSp>
            <p:nvGrpSpPr>
              <p:cNvPr id="33" name="Group 32"/>
              <p:cNvGrpSpPr/>
              <p:nvPr/>
            </p:nvGrpSpPr>
            <p:grpSpPr>
              <a:xfrm>
                <a:off x="6898215" y="5564568"/>
                <a:ext cx="4876247" cy="1007968"/>
                <a:chOff x="6946725" y="5509367"/>
                <a:chExt cx="4876247" cy="1007968"/>
              </a:xfrm>
            </p:grpSpPr>
            <p:sp>
              <p:nvSpPr>
                <p:cNvPr id="13" name="TextBox 12"/>
                <p:cNvSpPr txBox="1"/>
                <p:nvPr/>
              </p:nvSpPr>
              <p:spPr>
                <a:xfrm>
                  <a:off x="6946726" y="5509367"/>
                  <a:ext cx="3754286" cy="661720"/>
                </a:xfrm>
                <a:prstGeom prst="rect">
                  <a:avLst/>
                </a:prstGeom>
                <a:noFill/>
              </p:spPr>
              <p:txBody>
                <a:bodyPr wrap="square" rtlCol="0">
                  <a:spAutoFit/>
                </a:bodyPr>
                <a:lstStyle/>
                <a:p>
                  <a:r>
                    <a:rPr lang="en-US" sz="3700" b="1" dirty="0">
                      <a:solidFill>
                        <a:srgbClr val="01B4E7"/>
                      </a:solidFill>
                      <a:latin typeface="Arial" panose="020B0604020202020204" pitchFamily="34" charset="0"/>
                      <a:cs typeface="Arial" panose="020B0604020202020204" pitchFamily="34" charset="0"/>
                    </a:rPr>
                    <a:t>ONLINE TOOLS</a:t>
                  </a:r>
                </a:p>
              </p:txBody>
            </p:sp>
            <p:grpSp>
              <p:nvGrpSpPr>
                <p:cNvPr id="26" name="Group 25"/>
                <p:cNvGrpSpPr/>
                <p:nvPr/>
              </p:nvGrpSpPr>
              <p:grpSpPr>
                <a:xfrm>
                  <a:off x="10701012" y="5624783"/>
                  <a:ext cx="1121960" cy="430887"/>
                  <a:chOff x="9648043" y="2243612"/>
                  <a:chExt cx="1121960" cy="430887"/>
                </a:xfrm>
              </p:grpSpPr>
              <p:cxnSp>
                <p:nvCxnSpPr>
                  <p:cNvPr id="27" name="Straight Connector 26"/>
                  <p:cNvCxnSpPr/>
                  <p:nvPr/>
                </p:nvCxnSpPr>
                <p:spPr>
                  <a:xfrm>
                    <a:off x="9648043" y="2244161"/>
                    <a:ext cx="5295" cy="430338"/>
                  </a:xfrm>
                  <a:prstGeom prst="line">
                    <a:avLst/>
                  </a:prstGeom>
                  <a:ln w="38100">
                    <a:solidFill>
                      <a:srgbClr val="48595D"/>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48837" y="2243612"/>
                    <a:ext cx="1021166" cy="430887"/>
                  </a:xfrm>
                  <a:prstGeom prst="rect">
                    <a:avLst/>
                  </a:prstGeom>
                  <a:noFill/>
                </p:spPr>
                <p:txBody>
                  <a:bodyPr wrap="square" rtlCol="0">
                    <a:spAutoFit/>
                  </a:bodyPr>
                  <a:lstStyle/>
                  <a:p>
                    <a:r>
                      <a:rPr lang="en-US" sz="1100" b="1" dirty="0">
                        <a:solidFill>
                          <a:srgbClr val="FBA41C"/>
                        </a:solidFill>
                        <a:latin typeface="+mj-lt"/>
                      </a:rPr>
                      <a:t>Available on My Rotary</a:t>
                    </a:r>
                  </a:p>
                </p:txBody>
              </p:sp>
            </p:grpSp>
            <p:sp>
              <p:nvSpPr>
                <p:cNvPr id="29" name="TextBox 28"/>
                <p:cNvSpPr txBox="1"/>
                <p:nvPr/>
              </p:nvSpPr>
              <p:spPr>
                <a:xfrm>
                  <a:off x="6946725" y="6055670"/>
                  <a:ext cx="4823533" cy="461665"/>
                </a:xfrm>
                <a:prstGeom prst="rect">
                  <a:avLst/>
                </a:prstGeom>
                <a:noFill/>
              </p:spPr>
              <p:txBody>
                <a:bodyPr wrap="square" rtlCol="0">
                  <a:spAutoFit/>
                </a:bodyPr>
                <a:lstStyle/>
                <a:p>
                  <a:r>
                    <a:rPr lang="en-US" sz="1200" dirty="0">
                      <a:solidFill>
                        <a:srgbClr val="01B4E7"/>
                      </a:solidFill>
                    </a:rPr>
                    <a:t>ROTARY SHOWCASE ∙  DISCUSSION GROUPS ∙ CLUB SERVICE PROJECTS COMMITTEE BASICS</a:t>
                  </a:r>
                </a:p>
              </p:txBody>
            </p:sp>
          </p:grpSp>
        </p:grpSp>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675" b="96770" l="1443" r="96004">
                          <a14:foregroundMark x1="48613" y1="10407" x2="48613" y2="10407"/>
                          <a14:foregroundMark x1="22198" y1="33254" x2="22198" y2="33254"/>
                          <a14:foregroundMark x1="31521" y1="67703" x2="31521" y2="67703"/>
                          <a14:foregroundMark x1="49945" y1="56699" x2="49945" y2="56699"/>
                          <a14:foregroundMark x1="75916" y1="59689" x2="75916" y2="59689"/>
                          <a14:foregroundMark x1="73363" y1="31340" x2="73363" y2="31340"/>
                          <a14:foregroundMark x1="58935" y1="88397" x2="58935" y2="88397"/>
                        </a14:backgroundRemoval>
                      </a14:imgEffect>
                    </a14:imgLayer>
                  </a14:imgProps>
                </a:ext>
              </a:extLst>
            </a:blip>
            <a:stretch>
              <a:fillRect/>
            </a:stretch>
          </p:blipFill>
          <p:spPr>
            <a:xfrm>
              <a:off x="5394732" y="2011838"/>
              <a:ext cx="1230233" cy="1141481"/>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5175" b="92821" l="3624" r="94228">
                          <a14:foregroundMark x1="12081" y1="54090" x2="12081" y2="54090"/>
                          <a14:foregroundMark x1="86443" y1="84808" x2="86443" y2="84808"/>
                        </a14:backgroundRemoval>
                      </a14:imgEffect>
                    </a14:imgLayer>
                  </a14:imgProps>
                </a:ext>
              </a:extLst>
            </a:blip>
            <a:stretch>
              <a:fillRect/>
            </a:stretch>
          </p:blipFill>
          <p:spPr>
            <a:xfrm>
              <a:off x="5394732" y="3934542"/>
              <a:ext cx="1305124" cy="1049355"/>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6968" b="91149" l="5897" r="96149">
                          <a14:foregroundMark x1="31408" y1="47834" x2="31408" y2="47834"/>
                          <a14:foregroundMark x1="44404" y1="40866" x2="44404" y2="40866"/>
                          <a14:foregroundMark x1="67990" y1="49341" x2="67990" y2="49341"/>
                          <a14:foregroundMark x1="73285" y1="48023" x2="73285" y2="48023"/>
                          <a14:backgroundMark x1="51264" y1="14689" x2="51264" y2="14689"/>
                        </a14:backgroundRemoval>
                      </a14:imgEffect>
                    </a14:imgLayer>
                  </a14:imgProps>
                </a:ext>
              </a:extLst>
            </a:blip>
            <a:stretch>
              <a:fillRect/>
            </a:stretch>
          </p:blipFill>
          <p:spPr>
            <a:xfrm>
              <a:off x="5273935" y="5525280"/>
              <a:ext cx="1425921" cy="911148"/>
            </a:xfrm>
            <a:prstGeom prst="rect">
              <a:avLst/>
            </a:prstGeom>
          </p:spPr>
        </p:pic>
      </p:grpSp>
    </p:spTree>
    <p:extLst>
      <p:ext uri="{BB962C8B-B14F-4D97-AF65-F5344CB8AC3E}">
        <p14:creationId xmlns:p14="http://schemas.microsoft.com/office/powerpoint/2010/main" val="42610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t="7812" b="7812"/>
          <a:stretch/>
        </p:blipFill>
        <p:spPr>
          <a:prstGeom prst="rect">
            <a:avLst/>
          </a:prstGeo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r>
              <a:rPr lang="en-US" dirty="0"/>
              <a:t>District resource networks</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pic>
        <p:nvPicPr>
          <p:cNvPr id="6" name="Picture 5" descr="District 7080 logo">
            <a:extLst>
              <a:ext uri="{FF2B5EF4-FFF2-40B4-BE49-F238E27FC236}">
                <a16:creationId xmlns:a16="http://schemas.microsoft.com/office/drawing/2014/main" id="{7BD96709-C0D2-4073-AAD8-2E3A8B153D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8647" y="115570"/>
            <a:ext cx="2773153" cy="1109736"/>
          </a:xfrm>
          <a:prstGeom prst="rect">
            <a:avLst/>
          </a:prstGeom>
          <a:noFill/>
          <a:ln>
            <a:noFill/>
          </a:ln>
        </p:spPr>
      </p:pic>
    </p:spTree>
    <p:extLst>
      <p:ext uri="{BB962C8B-B14F-4D97-AF65-F5344CB8AC3E}">
        <p14:creationId xmlns:p14="http://schemas.microsoft.com/office/powerpoint/2010/main" val="35150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907746-948B-431F-9FEC-993A4876518B}">
  <ds:schemaRefs>
    <ds:schemaRef ds:uri="1f097dfa-9cbd-4f84-9850-6e7cae909781"/>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1cc3d0e-5959-4987-9d20-de23da659f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4301</TotalTime>
  <Words>2797</Words>
  <Application>Microsoft Office PowerPoint</Application>
  <PresentationFormat>Widescreen</PresentationFormat>
  <Paragraphs>219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Calibri</vt:lpstr>
      <vt:lpstr>Office Theme</vt:lpstr>
      <vt:lpstr>PowerPoint Presentation</vt:lpstr>
      <vt:lpstr>International Service Committee </vt:lpstr>
      <vt:lpstr>International Service Committee </vt:lpstr>
      <vt:lpstr>International Service Committee </vt:lpstr>
      <vt:lpstr>Rotary’s Strategic Plan Alignment</vt:lpstr>
      <vt:lpstr>International Service Committee </vt:lpstr>
      <vt:lpstr>Clubs</vt:lpstr>
      <vt:lpstr>District International Service Committee/Chair Role</vt:lpstr>
      <vt:lpstr>PowerPoint Presentation</vt:lpstr>
      <vt:lpstr>Identifying Mentors With Experience  </vt:lpstr>
      <vt:lpstr>Leveraging Members’ Skills</vt:lpstr>
      <vt:lpstr>District Resource Network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rajbir mann</cp:lastModifiedBy>
  <cp:revision>161</cp:revision>
  <cp:lastPrinted>2019-12-04T20:41:25Z</cp:lastPrinted>
  <dcterms:created xsi:type="dcterms:W3CDTF">2019-11-18T03:22:22Z</dcterms:created>
  <dcterms:modified xsi:type="dcterms:W3CDTF">2021-01-13T00:21:28Z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ies>
</file>