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2" r:id="rId2"/>
    <p:sldId id="266" r:id="rId3"/>
    <p:sldId id="343" r:id="rId4"/>
    <p:sldId id="344" r:id="rId5"/>
    <p:sldId id="345" r:id="rId6"/>
    <p:sldId id="346" r:id="rId7"/>
    <p:sldId id="347" r:id="rId8"/>
    <p:sldId id="258" r:id="rId9"/>
    <p:sldId id="348" r:id="rId10"/>
    <p:sldId id="268" r:id="rId11"/>
    <p:sldId id="349" r:id="rId12"/>
    <p:sldId id="350" r:id="rId13"/>
    <p:sldId id="259" r:id="rId14"/>
    <p:sldId id="351" r:id="rId15"/>
    <p:sldId id="352" r:id="rId16"/>
    <p:sldId id="353" r:id="rId17"/>
    <p:sldId id="319" r:id="rId18"/>
    <p:sldId id="279"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79553" autoAdjust="0"/>
  </p:normalViewPr>
  <p:slideViewPr>
    <p:cSldViewPr snapToGrid="0" showGuides="1">
      <p:cViewPr varScale="1">
        <p:scale>
          <a:sx n="58" d="100"/>
          <a:sy n="58" d="100"/>
        </p:scale>
        <p:origin x="808" y="2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a:t>
            </a:r>
          </a:p>
          <a:p>
            <a:r>
              <a:rPr lang="en-US" dirty="0"/>
              <a:t>Agenda (10 mins me and 40 minutes for panel members)</a:t>
            </a:r>
          </a:p>
          <a:p>
            <a:endParaRPr lang="en-US" dirty="0"/>
          </a:p>
          <a:p>
            <a:r>
              <a:rPr lang="en-US" dirty="0"/>
              <a:t>In a matter of time, I am going to ask to hold all questions to the end. Please write them down as they come to you. I’ll also be available during lunch to speak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73114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1650393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13537"/>
                </a:solidFill>
                <a:effectLst/>
                <a:latin typeface="Open Sans"/>
              </a:rPr>
              <a:t>They may be intentional or unintentional, and they reflect biases that might be conscious or unconscious. The reasons behind them matter less than their impact and how we respond to them.</a:t>
            </a:r>
          </a:p>
          <a:p>
            <a:endParaRPr lang="en-US" b="0" i="0" dirty="0">
              <a:solidFill>
                <a:srgbClr val="313537"/>
              </a:solidFill>
              <a:effectLst/>
              <a:latin typeface="Open Sans"/>
            </a:endParaRPr>
          </a:p>
          <a:p>
            <a:r>
              <a:rPr lang="en-US" b="0" i="0" dirty="0">
                <a:solidFill>
                  <a:srgbClr val="313537"/>
                </a:solidFill>
                <a:effectLst/>
                <a:latin typeface="Open Sans"/>
              </a:rPr>
              <a:t>Understanding microaggressions can help us become kinder in relating to people. </a:t>
            </a:r>
          </a:p>
          <a:p>
            <a:endParaRPr lang="en-US" b="0" i="0" dirty="0">
              <a:solidFill>
                <a:srgbClr val="313537"/>
              </a:solidFill>
              <a:effectLst/>
              <a:latin typeface="Open Sans"/>
            </a:endParaRPr>
          </a:p>
          <a:p>
            <a:r>
              <a:rPr lang="en-US" b="0" i="0" dirty="0">
                <a:solidFill>
                  <a:srgbClr val="313537"/>
                </a:solidFill>
                <a:effectLst/>
                <a:latin typeface="Open Sans"/>
              </a:rPr>
              <a:t>Members of marginalized groups often experience microaggressions in their daily interactions, and these microaggressions can not only be hurtful but can also perpetuate marginalization.</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215589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 microaggression – implying they cant truly be Canadian </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256588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microaggression – another common one is in forms that we see and when we restrict people from choosing between Male and Female</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131810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one to reflect about even in our membership intake forms … do we still need to be asking questions about who a potential member’s spouse or children are? </a:t>
            </a:r>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1427065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Ability microaggression - It’s important to have conversations with our Rotary members and colleagues to understand their needs. Let them tell us, instead of us assuming. </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318241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As one of Rotary's core values, diversity is one of our great strengths. We should be proud that Rotary reflects so many cultures, generations, and lived experiences and offers leaders the opportunities to use those experiences to make a difference.</a:t>
            </a:r>
            <a:br>
              <a:rPr lang="en-US" b="0" i="0" dirty="0">
                <a:solidFill>
                  <a:srgbClr val="000000"/>
                </a:solidFill>
                <a:effectLst/>
                <a:latin typeface="Open Sans"/>
              </a:rPr>
            </a:br>
            <a:br>
              <a:rPr lang="en-US" b="0" i="0" dirty="0">
                <a:solidFill>
                  <a:srgbClr val="000000"/>
                </a:solidFill>
                <a:effectLst/>
                <a:latin typeface="Open Sans"/>
              </a:rPr>
            </a:br>
            <a:r>
              <a:rPr lang="en-US" b="0" i="0" dirty="0">
                <a:solidFill>
                  <a:srgbClr val="000000"/>
                </a:solidFill>
                <a:effectLst/>
                <a:latin typeface="Open Sans"/>
              </a:rPr>
              <a:t>Rotary’s statement and commitment to DEI was adopted in 2021 – embracing DEI principles as part of everything we do at Rotary.</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63295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Rotary’s statement and commitment to DEI was adopted in 2021 – embracing DEI principles as part of everything we do at Rotary.</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71080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Rotary’s statement and commitment to DEI was adopted in 2021 – embracing DEI principles as part of everything we do at Rotary.</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49787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Rotary’s statement and commitment to DEI was adopted in 2021 – embracing DEI principles as part of everything we do at Rotary.</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54945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Rotary’s statement and commitment to DEI was adopted in 2021 – embracing DEI principles as part of everything we do at Rotary.</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59431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Rotary’s statement and commitment to DEI was adopted in 2021 – embracing DEI principles as part of everything we do at Rotary.</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56466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1" i="0" dirty="0">
                <a:solidFill>
                  <a:srgbClr val="313537"/>
                </a:solidFill>
                <a:effectLst/>
                <a:latin typeface="var(--font-family-body)"/>
              </a:rPr>
              <a:t>Increase our impact.</a:t>
            </a:r>
            <a:r>
              <a:rPr lang="en-US" b="0" i="0" dirty="0">
                <a:solidFill>
                  <a:srgbClr val="313537"/>
                </a:solidFill>
                <a:effectLst/>
                <a:latin typeface="merriweather"/>
              </a:rPr>
              <a:t> Find new ways to use our expertise to make a difference in our communities and around the globe. </a:t>
            </a:r>
            <a:endParaRPr lang="en-US" b="0" i="0" dirty="0">
              <a:solidFill>
                <a:srgbClr val="FFFFFF"/>
              </a:solidFill>
              <a:effectLst/>
              <a:latin typeface="inherit"/>
            </a:endParaRPr>
          </a:p>
          <a:p>
            <a:pPr algn="l" fontAlgn="base">
              <a:buFont typeface="Arial" panose="020B0604020202020204" pitchFamily="34" charset="0"/>
              <a:buChar char="•"/>
            </a:pPr>
            <a:r>
              <a:rPr lang="en-US" b="1" i="0" dirty="0">
                <a:solidFill>
                  <a:srgbClr val="313537"/>
                </a:solidFill>
                <a:effectLst/>
                <a:latin typeface="var(--font-family-body)"/>
              </a:rPr>
              <a:t>Expand our reach. </a:t>
            </a:r>
            <a:r>
              <a:rPr lang="en-US" b="0" i="0" dirty="0">
                <a:solidFill>
                  <a:srgbClr val="313537"/>
                </a:solidFill>
                <a:effectLst/>
                <a:latin typeface="merriweather"/>
              </a:rPr>
              <a:t>Build connections and opportunities that allow people who share our drive to make change.  </a:t>
            </a:r>
          </a:p>
          <a:p>
            <a:pPr algn="l" fontAlgn="base">
              <a:buFont typeface="Arial" panose="020B0604020202020204" pitchFamily="34" charset="0"/>
              <a:buChar char="•"/>
            </a:pPr>
            <a:r>
              <a:rPr lang="en-US" b="1" i="0" dirty="0">
                <a:solidFill>
                  <a:srgbClr val="313537"/>
                </a:solidFill>
                <a:effectLst/>
                <a:latin typeface="var(--font-family-body)"/>
              </a:rPr>
              <a:t>Enhance participant engagement.</a:t>
            </a:r>
            <a:r>
              <a:rPr lang="en-US" b="0" i="0" dirty="0">
                <a:solidFill>
                  <a:srgbClr val="313537"/>
                </a:solidFill>
                <a:effectLst/>
                <a:latin typeface="merriweather"/>
              </a:rPr>
              <a:t> Recommit to putting the needs, expectations, and growth of our participants at the center of all that we do. </a:t>
            </a:r>
          </a:p>
          <a:p>
            <a:pPr algn="l" fontAlgn="base">
              <a:buFont typeface="Arial" panose="020B0604020202020204" pitchFamily="34" charset="0"/>
              <a:buChar char="•"/>
            </a:pPr>
            <a:r>
              <a:rPr lang="en-US" b="1" i="0" dirty="0">
                <a:solidFill>
                  <a:srgbClr val="313537"/>
                </a:solidFill>
                <a:effectLst/>
                <a:latin typeface="var(--font-family-body)"/>
              </a:rPr>
              <a:t>Increase our ability to adapt.</a:t>
            </a:r>
            <a:r>
              <a:rPr lang="en-US" b="0" i="0" dirty="0">
                <a:solidFill>
                  <a:srgbClr val="313537"/>
                </a:solidFill>
                <a:effectLst/>
                <a:latin typeface="merriweather"/>
              </a:rPr>
              <a:t> Find new opportunities, create more paths to leadership, open our conversations to more diverse voices, and simplify how we operate.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50567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Club events - Manage event costs to keep them affordable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084264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hyperlink" Target="https://my.rotary.org/en/learning-reference/about-rotary/diversity-equity-and-inclusio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rotary7080.org/page/dei" TargetMode="External"/><Relationship Id="rId5" Type="http://schemas.openxmlformats.org/officeDocument/2006/relationships/hyperlink" Target="https://learninglogin.com/store/courses/aoda" TargetMode="External"/><Relationship Id="rId4" Type="http://schemas.openxmlformats.org/officeDocument/2006/relationships/hyperlink" Target="https://my.rotary.org/en/document/diversifying-your-club-member-diversity-assessme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fontScale="90000"/>
          </a:bodyPr>
          <a:lstStyle/>
          <a:p>
            <a:r>
              <a:rPr lang="en-US" dirty="0"/>
              <a:t>Diversity, Equity &amp; inclusion (DEI)</a:t>
            </a:r>
          </a:p>
        </p:txBody>
      </p:sp>
      <p:pic>
        <p:nvPicPr>
          <p:cNvPr id="2" name="Picture 1">
            <a:extLst>
              <a:ext uri="{FF2B5EF4-FFF2-40B4-BE49-F238E27FC236}">
                <a16:creationId xmlns:a16="http://schemas.microsoft.com/office/drawing/2014/main" id="{3D8992A8-DF9E-39E1-AFB8-50016C334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spTree>
    <p:custDataLst>
      <p:tags r:id="rId1"/>
    </p:custDataLst>
    <p:extLst>
      <p:ext uri="{BB962C8B-B14F-4D97-AF65-F5344CB8AC3E}">
        <p14:creationId xmlns:p14="http://schemas.microsoft.com/office/powerpoint/2010/main" val="190796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How can we each increase our efforts in support of DEI?</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r>
              <a:rPr lang="en-US" dirty="0"/>
              <a:t>At Club Events</a:t>
            </a:r>
          </a:p>
          <a:p>
            <a:pPr lvl="1"/>
            <a:r>
              <a:rPr lang="en-US" dirty="0"/>
              <a:t>Assess how welcoming your meetings and events are to people of various backgrounds and abilities, and identify any opportunities to improve</a:t>
            </a:r>
          </a:p>
          <a:p>
            <a:pPr lvl="1"/>
            <a:r>
              <a:rPr lang="en-US" dirty="0"/>
              <a:t>Plan events at venues that are accessible</a:t>
            </a:r>
          </a:p>
          <a:p>
            <a:pPr marL="228600" lvl="1" indent="0">
              <a:buNone/>
            </a:pPr>
            <a:endParaRPr lang="en-US" dirty="0"/>
          </a:p>
          <a:p>
            <a:r>
              <a:rPr lang="en-US" dirty="0"/>
              <a:t>When we recruit new members</a:t>
            </a:r>
          </a:p>
          <a:p>
            <a:pPr lvl="1"/>
            <a:r>
              <a:rPr lang="en-US" dirty="0"/>
              <a:t>Identify demographics in your community that aren't represented in your club</a:t>
            </a:r>
          </a:p>
          <a:p>
            <a:pPr marL="228600" lvl="1" indent="0">
              <a:buNone/>
            </a:pPr>
            <a:endParaRPr lang="en-US" dirty="0"/>
          </a:p>
          <a:p>
            <a:r>
              <a:rPr lang="en-US" dirty="0"/>
              <a:t>In programs for young leaders</a:t>
            </a:r>
          </a:p>
          <a:p>
            <a:pPr lvl="1"/>
            <a:r>
              <a:rPr lang="en-US" dirty="0"/>
              <a:t>Empower young leaders to engage in meaningful opportunities, projects, and roles that advance and support their goals </a:t>
            </a:r>
          </a:p>
          <a:p>
            <a:pPr marL="228600" lvl="1" indent="0">
              <a:buNone/>
            </a:pPr>
            <a:endParaRPr lang="en-US" dirty="0"/>
          </a:p>
          <a:p>
            <a:pPr marL="228600" lvl="1" indent="0">
              <a:buNone/>
            </a:pPr>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9478-F19D-E68F-E842-61082A4A1FB7}"/>
              </a:ext>
            </a:extLst>
          </p:cNvPr>
          <p:cNvSpPr>
            <a:spLocks noGrp="1"/>
          </p:cNvSpPr>
          <p:nvPr>
            <p:ph type="title"/>
          </p:nvPr>
        </p:nvSpPr>
        <p:spPr/>
        <p:txBody>
          <a:bodyPr/>
          <a:lstStyle/>
          <a:p>
            <a:r>
              <a:rPr lang="en-US" dirty="0"/>
              <a:t>TOOLS &amp; Resources</a:t>
            </a:r>
          </a:p>
        </p:txBody>
      </p:sp>
      <p:sp>
        <p:nvSpPr>
          <p:cNvPr id="3" name="Content Placeholder 2">
            <a:extLst>
              <a:ext uri="{FF2B5EF4-FFF2-40B4-BE49-F238E27FC236}">
                <a16:creationId xmlns:a16="http://schemas.microsoft.com/office/drawing/2014/main" id="{E04E2379-D14C-5E1E-B9ED-EEF20084E280}"/>
              </a:ext>
            </a:extLst>
          </p:cNvPr>
          <p:cNvSpPr>
            <a:spLocks noGrp="1"/>
          </p:cNvSpPr>
          <p:nvPr>
            <p:ph idx="1"/>
          </p:nvPr>
        </p:nvSpPr>
        <p:spPr/>
        <p:txBody>
          <a:bodyPr>
            <a:normAutofit fontScale="92500" lnSpcReduction="20000"/>
          </a:bodyPr>
          <a:lstStyle/>
          <a:p>
            <a:r>
              <a:rPr lang="en-US" dirty="0">
                <a:hlinkClick r:id="rId3"/>
              </a:rPr>
              <a:t>Rotary’s Commitment to Diversity, Equity and Inclusion</a:t>
            </a:r>
            <a:endParaRPr lang="en-US" dirty="0"/>
          </a:p>
          <a:p>
            <a:r>
              <a:rPr lang="en-US" dirty="0">
                <a:hlinkClick r:id="rId4"/>
              </a:rPr>
              <a:t>Diversity Assessment</a:t>
            </a:r>
            <a:endParaRPr lang="en-US" dirty="0"/>
          </a:p>
          <a:p>
            <a:r>
              <a:rPr lang="en-US" dirty="0"/>
              <a:t>DEI Code of Conduct</a:t>
            </a:r>
          </a:p>
          <a:p>
            <a:r>
              <a:rPr lang="en-US" dirty="0"/>
              <a:t>Diversity, Equity and Inclusion Basics (4 courses in the Learning Centre)</a:t>
            </a:r>
          </a:p>
          <a:p>
            <a:pPr lvl="1"/>
            <a:r>
              <a:rPr lang="en-US" dirty="0"/>
              <a:t>Committing to Diversity, Equity and Inclusion</a:t>
            </a:r>
          </a:p>
          <a:p>
            <a:pPr lvl="1"/>
            <a:r>
              <a:rPr lang="en-US" dirty="0"/>
              <a:t>Preventing and Addressing Harassment</a:t>
            </a:r>
          </a:p>
          <a:p>
            <a:pPr lvl="1"/>
            <a:r>
              <a:rPr lang="en-US" dirty="0"/>
              <a:t>Microaggressions</a:t>
            </a:r>
          </a:p>
          <a:p>
            <a:pPr lvl="1"/>
            <a:r>
              <a:rPr lang="en-US" dirty="0"/>
              <a:t>Uncovering Unconscious Bias</a:t>
            </a:r>
          </a:p>
          <a:p>
            <a:pPr marL="0" lvl="1" indent="228600"/>
            <a:r>
              <a:rPr lang="en-US" b="1" i="0" dirty="0">
                <a:solidFill>
                  <a:srgbClr val="1155CC"/>
                </a:solidFill>
                <a:effectLst/>
                <a:latin typeface="Inter"/>
                <a:hlinkClick r:id="rId5"/>
              </a:rPr>
              <a:t>Accessibility for Ontarians with Disabilities Act (AODA)</a:t>
            </a:r>
            <a:endParaRPr lang="en-US" b="1" i="0" dirty="0">
              <a:solidFill>
                <a:srgbClr val="2D2E2F"/>
              </a:solidFill>
              <a:effectLst/>
              <a:latin typeface="Inter"/>
            </a:endParaRPr>
          </a:p>
          <a:p>
            <a:pPr marL="0" lvl="1" indent="0">
              <a:buNone/>
            </a:pPr>
            <a:endParaRPr lang="en-US" dirty="0"/>
          </a:p>
          <a:p>
            <a:pPr lvl="1"/>
            <a:endParaRPr lang="en-US" dirty="0"/>
          </a:p>
          <a:p>
            <a:pPr marL="228600" lvl="1" indent="0">
              <a:buNone/>
            </a:pPr>
            <a:r>
              <a:rPr lang="en-US" dirty="0"/>
              <a:t>The DEI Page on our District website has links to all these resources &amp; more! </a:t>
            </a:r>
          </a:p>
          <a:p>
            <a:pPr marL="228600" lvl="1" indent="0">
              <a:buNone/>
            </a:pPr>
            <a:r>
              <a:rPr lang="en-US" dirty="0">
                <a:hlinkClick r:id="rId6"/>
              </a:rPr>
              <a:t>DEI | Rotary District 7080 (rotary7080.org)</a:t>
            </a:r>
            <a:endParaRPr lang="en-US" dirty="0"/>
          </a:p>
        </p:txBody>
      </p:sp>
      <p:sp>
        <p:nvSpPr>
          <p:cNvPr id="4" name="Slide Number Placeholder 3">
            <a:extLst>
              <a:ext uri="{FF2B5EF4-FFF2-40B4-BE49-F238E27FC236}">
                <a16:creationId xmlns:a16="http://schemas.microsoft.com/office/drawing/2014/main" id="{AED23858-3376-614E-B778-77F1D8215BC9}"/>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165594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FAA6B0-CE6D-885B-969B-A3336AE35623}"/>
              </a:ext>
            </a:extLst>
          </p:cNvPr>
          <p:cNvSpPr>
            <a:spLocks noGrp="1"/>
          </p:cNvSpPr>
          <p:nvPr>
            <p:ph type="body" sz="quarter" idx="12"/>
          </p:nvPr>
        </p:nvSpPr>
        <p:spPr/>
        <p:txBody>
          <a:bodyPr/>
          <a:lstStyle/>
          <a:p>
            <a:r>
              <a:rPr lang="en-US" b="1" dirty="0"/>
              <a:t>Words or actions that offend people or make them feel unwelcome by reinforcing negative stereotypes or power dynamics.</a:t>
            </a:r>
            <a:endParaRPr lang="en-US" dirty="0"/>
          </a:p>
          <a:p>
            <a:endParaRPr lang="en-US" b="1" dirty="0"/>
          </a:p>
          <a:p>
            <a:r>
              <a:rPr lang="en-US" dirty="0"/>
              <a:t>Example: </a:t>
            </a:r>
          </a:p>
          <a:p>
            <a:pPr marL="342900" indent="-342900">
              <a:buFontTx/>
              <a:buChar char="-"/>
            </a:pPr>
            <a:r>
              <a:rPr lang="en-US" dirty="0"/>
              <a:t>commenting on someone’s accent</a:t>
            </a:r>
          </a:p>
        </p:txBody>
      </p:sp>
      <p:sp>
        <p:nvSpPr>
          <p:cNvPr id="3" name="Text Placeholder 2">
            <a:extLst>
              <a:ext uri="{FF2B5EF4-FFF2-40B4-BE49-F238E27FC236}">
                <a16:creationId xmlns:a16="http://schemas.microsoft.com/office/drawing/2014/main" id="{2E069D83-4E3F-D6BB-EB76-E7B411BD5749}"/>
              </a:ext>
            </a:extLst>
          </p:cNvPr>
          <p:cNvSpPr>
            <a:spLocks noGrp="1"/>
          </p:cNvSpPr>
          <p:nvPr>
            <p:ph type="body" sz="quarter" idx="14"/>
          </p:nvPr>
        </p:nvSpPr>
        <p:spPr/>
        <p:txBody>
          <a:bodyPr/>
          <a:lstStyle/>
          <a:p>
            <a:r>
              <a:rPr lang="en-US" sz="3600" dirty="0"/>
              <a:t>Microaggression</a:t>
            </a:r>
          </a:p>
        </p:txBody>
      </p:sp>
      <p:sp>
        <p:nvSpPr>
          <p:cNvPr id="4" name="Subtitle 3">
            <a:extLst>
              <a:ext uri="{FF2B5EF4-FFF2-40B4-BE49-F238E27FC236}">
                <a16:creationId xmlns:a16="http://schemas.microsoft.com/office/drawing/2014/main" id="{DDEB63BC-98FA-747D-E823-F854A1F7800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8C2127F7-6CBC-85FC-CC97-19995E160E02}"/>
              </a:ext>
            </a:extLst>
          </p:cNvPr>
          <p:cNvSpPr>
            <a:spLocks noGrp="1"/>
          </p:cNvSpPr>
          <p:nvPr>
            <p:ph type="sldNum" sz="quarter" idx="15"/>
          </p:nvPr>
        </p:nvSpPr>
        <p:spPr/>
        <p:txBody>
          <a:bodyPr/>
          <a:lstStyle/>
          <a:p>
            <a:fld id="{97A94E25-127B-4C48-AF96-44BA7B823777}" type="slidenum">
              <a:rPr lang="en-US" smtClean="0"/>
              <a:pPr/>
              <a:t>12</a:t>
            </a:fld>
            <a:endParaRPr lang="en-US" dirty="0"/>
          </a:p>
        </p:txBody>
      </p:sp>
    </p:spTree>
    <p:extLst>
      <p:ext uri="{BB962C8B-B14F-4D97-AF65-F5344CB8AC3E}">
        <p14:creationId xmlns:p14="http://schemas.microsoft.com/office/powerpoint/2010/main" val="101424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3" name="TextBox 2">
            <a:extLst>
              <a:ext uri="{FF2B5EF4-FFF2-40B4-BE49-F238E27FC236}">
                <a16:creationId xmlns:a16="http://schemas.microsoft.com/office/drawing/2014/main" id="{9EA45837-A4CF-02D2-2E5B-AF2608E60712}"/>
              </a:ext>
            </a:extLst>
          </p:cNvPr>
          <p:cNvSpPr txBox="1"/>
          <p:nvPr/>
        </p:nvSpPr>
        <p:spPr>
          <a:xfrm>
            <a:off x="1452390" y="727113"/>
            <a:ext cx="9287219" cy="630942"/>
          </a:xfrm>
          <a:prstGeom prst="rect">
            <a:avLst/>
          </a:prstGeom>
          <a:noFill/>
        </p:spPr>
        <p:txBody>
          <a:bodyPr wrap="square" rtlCol="0">
            <a:spAutoFit/>
          </a:bodyPr>
          <a:lstStyle/>
          <a:p>
            <a:pPr algn="ctr"/>
            <a:r>
              <a:rPr lang="en-US" sz="3500" b="1" dirty="0"/>
              <a:t>Identifying microaggressions</a:t>
            </a:r>
          </a:p>
        </p:txBody>
      </p:sp>
      <p:sp>
        <p:nvSpPr>
          <p:cNvPr id="4" name="TextBox 3">
            <a:extLst>
              <a:ext uri="{FF2B5EF4-FFF2-40B4-BE49-F238E27FC236}">
                <a16:creationId xmlns:a16="http://schemas.microsoft.com/office/drawing/2014/main" id="{72031B2D-AF55-8059-28EA-8996D6A552BE}"/>
              </a:ext>
            </a:extLst>
          </p:cNvPr>
          <p:cNvSpPr txBox="1"/>
          <p:nvPr/>
        </p:nvSpPr>
        <p:spPr>
          <a:xfrm>
            <a:off x="2994752" y="3429000"/>
            <a:ext cx="6202496" cy="1200329"/>
          </a:xfrm>
          <a:prstGeom prst="rect">
            <a:avLst/>
          </a:prstGeom>
          <a:noFill/>
        </p:spPr>
        <p:txBody>
          <a:bodyPr wrap="square" rtlCol="0">
            <a:spAutoFit/>
          </a:bodyPr>
          <a:lstStyle/>
          <a:p>
            <a:pPr algn="ctr"/>
            <a:r>
              <a:rPr lang="en-US" sz="3600" dirty="0"/>
              <a:t>Asking a person of </a:t>
            </a:r>
            <a:r>
              <a:rPr lang="en-US" sz="3600" dirty="0" err="1"/>
              <a:t>colour</a:t>
            </a:r>
            <a:r>
              <a:rPr lang="en-US" sz="3600" dirty="0"/>
              <a:t> where they are “really” from</a:t>
            </a:r>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3" name="TextBox 2">
            <a:extLst>
              <a:ext uri="{FF2B5EF4-FFF2-40B4-BE49-F238E27FC236}">
                <a16:creationId xmlns:a16="http://schemas.microsoft.com/office/drawing/2014/main" id="{9EA45837-A4CF-02D2-2E5B-AF2608E60712}"/>
              </a:ext>
            </a:extLst>
          </p:cNvPr>
          <p:cNvSpPr txBox="1"/>
          <p:nvPr/>
        </p:nvSpPr>
        <p:spPr>
          <a:xfrm>
            <a:off x="1452390" y="727113"/>
            <a:ext cx="9287219" cy="630942"/>
          </a:xfrm>
          <a:prstGeom prst="rect">
            <a:avLst/>
          </a:prstGeom>
          <a:noFill/>
        </p:spPr>
        <p:txBody>
          <a:bodyPr wrap="square" rtlCol="0">
            <a:spAutoFit/>
          </a:bodyPr>
          <a:lstStyle/>
          <a:p>
            <a:pPr algn="ctr"/>
            <a:r>
              <a:rPr lang="en-US" sz="3500" b="1" dirty="0"/>
              <a:t>Identifying microaggressions</a:t>
            </a:r>
          </a:p>
        </p:txBody>
      </p:sp>
      <p:sp>
        <p:nvSpPr>
          <p:cNvPr id="4" name="TextBox 3">
            <a:extLst>
              <a:ext uri="{FF2B5EF4-FFF2-40B4-BE49-F238E27FC236}">
                <a16:creationId xmlns:a16="http://schemas.microsoft.com/office/drawing/2014/main" id="{72031B2D-AF55-8059-28EA-8996D6A552BE}"/>
              </a:ext>
            </a:extLst>
          </p:cNvPr>
          <p:cNvSpPr txBox="1"/>
          <p:nvPr/>
        </p:nvSpPr>
        <p:spPr>
          <a:xfrm>
            <a:off x="3093904" y="2536634"/>
            <a:ext cx="6202496" cy="2308324"/>
          </a:xfrm>
          <a:prstGeom prst="rect">
            <a:avLst/>
          </a:prstGeom>
          <a:noFill/>
        </p:spPr>
        <p:txBody>
          <a:bodyPr wrap="square" rtlCol="0">
            <a:spAutoFit/>
          </a:bodyPr>
          <a:lstStyle/>
          <a:p>
            <a:pPr algn="ctr"/>
            <a:r>
              <a:rPr lang="en-US" sz="3600" dirty="0"/>
              <a:t>Calling a group of mixed-gender individuals "guys," which can exclude non-male individuals.</a:t>
            </a:r>
          </a:p>
        </p:txBody>
      </p:sp>
    </p:spTree>
    <p:custDataLst>
      <p:tags r:id="rId1"/>
    </p:custDataLst>
    <p:extLst>
      <p:ext uri="{BB962C8B-B14F-4D97-AF65-F5344CB8AC3E}">
        <p14:creationId xmlns:p14="http://schemas.microsoft.com/office/powerpoint/2010/main" val="215200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3" name="TextBox 2">
            <a:extLst>
              <a:ext uri="{FF2B5EF4-FFF2-40B4-BE49-F238E27FC236}">
                <a16:creationId xmlns:a16="http://schemas.microsoft.com/office/drawing/2014/main" id="{9EA45837-A4CF-02D2-2E5B-AF2608E60712}"/>
              </a:ext>
            </a:extLst>
          </p:cNvPr>
          <p:cNvSpPr txBox="1"/>
          <p:nvPr/>
        </p:nvSpPr>
        <p:spPr>
          <a:xfrm>
            <a:off x="1452390" y="727113"/>
            <a:ext cx="9287219" cy="630942"/>
          </a:xfrm>
          <a:prstGeom prst="rect">
            <a:avLst/>
          </a:prstGeom>
          <a:noFill/>
        </p:spPr>
        <p:txBody>
          <a:bodyPr wrap="square" rtlCol="0">
            <a:spAutoFit/>
          </a:bodyPr>
          <a:lstStyle/>
          <a:p>
            <a:pPr algn="ctr"/>
            <a:r>
              <a:rPr lang="en-US" sz="3500" b="1" dirty="0"/>
              <a:t>Identifying microaggressions</a:t>
            </a:r>
          </a:p>
        </p:txBody>
      </p:sp>
      <p:sp>
        <p:nvSpPr>
          <p:cNvPr id="4" name="TextBox 3">
            <a:extLst>
              <a:ext uri="{FF2B5EF4-FFF2-40B4-BE49-F238E27FC236}">
                <a16:creationId xmlns:a16="http://schemas.microsoft.com/office/drawing/2014/main" id="{72031B2D-AF55-8059-28EA-8996D6A552BE}"/>
              </a:ext>
            </a:extLst>
          </p:cNvPr>
          <p:cNvSpPr txBox="1"/>
          <p:nvPr/>
        </p:nvSpPr>
        <p:spPr>
          <a:xfrm>
            <a:off x="3093904" y="2536634"/>
            <a:ext cx="6202496" cy="2308324"/>
          </a:xfrm>
          <a:prstGeom prst="rect">
            <a:avLst/>
          </a:prstGeom>
          <a:noFill/>
        </p:spPr>
        <p:txBody>
          <a:bodyPr wrap="square" rtlCol="0">
            <a:spAutoFit/>
          </a:bodyPr>
          <a:lstStyle/>
          <a:p>
            <a:pPr algn="ctr"/>
            <a:r>
              <a:rPr lang="en-US" sz="3600" dirty="0"/>
              <a:t>Assuming everyone is heterosexual and asking intrusive questions about a person's romantic life.</a:t>
            </a:r>
          </a:p>
        </p:txBody>
      </p:sp>
    </p:spTree>
    <p:custDataLst>
      <p:tags r:id="rId1"/>
    </p:custDataLst>
    <p:extLst>
      <p:ext uri="{BB962C8B-B14F-4D97-AF65-F5344CB8AC3E}">
        <p14:creationId xmlns:p14="http://schemas.microsoft.com/office/powerpoint/2010/main" val="84193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3" name="TextBox 2">
            <a:extLst>
              <a:ext uri="{FF2B5EF4-FFF2-40B4-BE49-F238E27FC236}">
                <a16:creationId xmlns:a16="http://schemas.microsoft.com/office/drawing/2014/main" id="{9EA45837-A4CF-02D2-2E5B-AF2608E60712}"/>
              </a:ext>
            </a:extLst>
          </p:cNvPr>
          <p:cNvSpPr txBox="1"/>
          <p:nvPr/>
        </p:nvSpPr>
        <p:spPr>
          <a:xfrm>
            <a:off x="1452390" y="727113"/>
            <a:ext cx="9287219" cy="630942"/>
          </a:xfrm>
          <a:prstGeom prst="rect">
            <a:avLst/>
          </a:prstGeom>
          <a:noFill/>
        </p:spPr>
        <p:txBody>
          <a:bodyPr wrap="square" rtlCol="0">
            <a:spAutoFit/>
          </a:bodyPr>
          <a:lstStyle/>
          <a:p>
            <a:pPr algn="ctr"/>
            <a:r>
              <a:rPr lang="en-US" sz="3500" b="1" dirty="0"/>
              <a:t>Identifying microaggressions</a:t>
            </a:r>
          </a:p>
        </p:txBody>
      </p:sp>
      <p:sp>
        <p:nvSpPr>
          <p:cNvPr id="4" name="TextBox 3">
            <a:extLst>
              <a:ext uri="{FF2B5EF4-FFF2-40B4-BE49-F238E27FC236}">
                <a16:creationId xmlns:a16="http://schemas.microsoft.com/office/drawing/2014/main" id="{72031B2D-AF55-8059-28EA-8996D6A552BE}"/>
              </a:ext>
            </a:extLst>
          </p:cNvPr>
          <p:cNvSpPr txBox="1"/>
          <p:nvPr/>
        </p:nvSpPr>
        <p:spPr>
          <a:xfrm>
            <a:off x="3093904" y="2536634"/>
            <a:ext cx="6202496" cy="2308324"/>
          </a:xfrm>
          <a:prstGeom prst="rect">
            <a:avLst/>
          </a:prstGeom>
          <a:noFill/>
        </p:spPr>
        <p:txBody>
          <a:bodyPr wrap="square" rtlCol="0">
            <a:spAutoFit/>
          </a:bodyPr>
          <a:lstStyle/>
          <a:p>
            <a:pPr algn="ctr"/>
            <a:r>
              <a:rPr lang="en-US" sz="3600" dirty="0"/>
              <a:t>Assuming a person with a disability needs constant help or cannot perform certain tasks.</a:t>
            </a:r>
          </a:p>
        </p:txBody>
      </p:sp>
    </p:spTree>
    <p:custDataLst>
      <p:tags r:id="rId1"/>
    </p:custDataLst>
    <p:extLst>
      <p:ext uri="{BB962C8B-B14F-4D97-AF65-F5344CB8AC3E}">
        <p14:creationId xmlns:p14="http://schemas.microsoft.com/office/powerpoint/2010/main" val="32306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PANEL</a:t>
            </a:r>
          </a:p>
        </p:txBody>
      </p:sp>
      <p:sp>
        <p:nvSpPr>
          <p:cNvPr id="4" name="TextBox 3">
            <a:extLst>
              <a:ext uri="{FF2B5EF4-FFF2-40B4-BE49-F238E27FC236}">
                <a16:creationId xmlns:a16="http://schemas.microsoft.com/office/drawing/2014/main" id="{52BCA574-471A-DA74-665A-F69CF603A32A}"/>
              </a:ext>
            </a:extLst>
          </p:cNvPr>
          <p:cNvSpPr txBox="1"/>
          <p:nvPr/>
        </p:nvSpPr>
        <p:spPr>
          <a:xfrm>
            <a:off x="903383" y="4074158"/>
            <a:ext cx="5960125" cy="923330"/>
          </a:xfrm>
          <a:prstGeom prst="rect">
            <a:avLst/>
          </a:prstGeom>
          <a:noFill/>
        </p:spPr>
        <p:txBody>
          <a:bodyPr wrap="square" rtlCol="0">
            <a:spAutoFit/>
          </a:bodyPr>
          <a:lstStyle/>
          <a:p>
            <a:r>
              <a:rPr lang="en-US" dirty="0"/>
              <a:t>Sue Ricketts – Rotary Club of Cambridge Sunset</a:t>
            </a:r>
          </a:p>
          <a:p>
            <a:r>
              <a:rPr lang="en-US" dirty="0"/>
              <a:t>Abiola </a:t>
            </a:r>
            <a:r>
              <a:rPr lang="en-US" dirty="0" err="1"/>
              <a:t>Akinbi</a:t>
            </a:r>
            <a:r>
              <a:rPr lang="en-US" dirty="0"/>
              <a:t> – Rotary Club of Milton</a:t>
            </a:r>
          </a:p>
          <a:p>
            <a:r>
              <a:rPr lang="en-US" dirty="0"/>
              <a:t>Aidan Harris – Rotary Club of Guelph</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3416320"/>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DIVERSITY IS ONE OF OUR GREATEST STRENGTHS</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9FD59-AC50-D79F-1075-22D2103516B4}"/>
              </a:ext>
            </a:extLst>
          </p:cNvPr>
          <p:cNvSpPr txBox="1"/>
          <p:nvPr/>
        </p:nvSpPr>
        <p:spPr>
          <a:xfrm>
            <a:off x="648510" y="2088606"/>
            <a:ext cx="10894979" cy="2862322"/>
          </a:xfrm>
          <a:prstGeom prst="rect">
            <a:avLst/>
          </a:prstGeom>
          <a:noFill/>
        </p:spPr>
        <p:txBody>
          <a:bodyPr wrap="square">
            <a:spAutoFit/>
          </a:bodyPr>
          <a:lstStyle/>
          <a:p>
            <a:pPr algn="ctr" fontAlgn="base"/>
            <a:r>
              <a:rPr lang="en-US" sz="3600" b="1" i="1" dirty="0">
                <a:solidFill>
                  <a:srgbClr val="2580CC"/>
                </a:solidFill>
                <a:effectLst/>
                <a:latin typeface="+mj-lt"/>
              </a:rPr>
              <a:t>“At Rotary, we understand that cultivating a diverse, equitable, and inclusive culture is essential to realizing our vision of a world where people unite and take action to create lasting change.</a:t>
            </a:r>
          </a:p>
        </p:txBody>
      </p:sp>
    </p:spTree>
    <p:extLst>
      <p:ext uri="{BB962C8B-B14F-4D97-AF65-F5344CB8AC3E}">
        <p14:creationId xmlns:p14="http://schemas.microsoft.com/office/powerpoint/2010/main" val="350679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9FD59-AC50-D79F-1075-22D2103516B4}"/>
              </a:ext>
            </a:extLst>
          </p:cNvPr>
          <p:cNvSpPr txBox="1"/>
          <p:nvPr/>
        </p:nvSpPr>
        <p:spPr>
          <a:xfrm>
            <a:off x="648510" y="920801"/>
            <a:ext cx="10894979" cy="4801314"/>
          </a:xfrm>
          <a:prstGeom prst="rect">
            <a:avLst/>
          </a:prstGeom>
          <a:noFill/>
        </p:spPr>
        <p:txBody>
          <a:bodyPr wrap="square">
            <a:spAutoFit/>
          </a:bodyPr>
          <a:lstStyle/>
          <a:p>
            <a:pPr algn="ctr" fontAlgn="base"/>
            <a:endParaRPr lang="en-US" b="0" i="0" dirty="0">
              <a:solidFill>
                <a:srgbClr val="313537"/>
              </a:solidFill>
              <a:effectLst/>
              <a:latin typeface="Open Sans"/>
            </a:endParaRPr>
          </a:p>
          <a:p>
            <a:pPr algn="ctr" fontAlgn="base"/>
            <a:r>
              <a:rPr lang="en-US" sz="3600" b="1" i="1" dirty="0">
                <a:solidFill>
                  <a:srgbClr val="2580CC"/>
                </a:solidFill>
                <a:effectLst/>
                <a:latin typeface="+mj-lt"/>
              </a:rPr>
              <a:t>We value diversity and celebrate the contributions of people of all backgrounds, across age, ethnicity, race, color, disability, learning style, religion, faith, socioeconomic status, culture, marital status, languages spoken, sex, sexual orientation, and gender identity as well as differences in ideas, thoughts, values, and beliefs.</a:t>
            </a:r>
          </a:p>
        </p:txBody>
      </p:sp>
    </p:spTree>
    <p:extLst>
      <p:ext uri="{BB962C8B-B14F-4D97-AF65-F5344CB8AC3E}">
        <p14:creationId xmlns:p14="http://schemas.microsoft.com/office/powerpoint/2010/main" val="228001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9FD59-AC50-D79F-1075-22D2103516B4}"/>
              </a:ext>
            </a:extLst>
          </p:cNvPr>
          <p:cNvSpPr txBox="1"/>
          <p:nvPr/>
        </p:nvSpPr>
        <p:spPr>
          <a:xfrm>
            <a:off x="648510" y="1060468"/>
            <a:ext cx="10894979" cy="4524315"/>
          </a:xfrm>
          <a:prstGeom prst="rect">
            <a:avLst/>
          </a:prstGeom>
          <a:noFill/>
        </p:spPr>
        <p:txBody>
          <a:bodyPr wrap="square">
            <a:spAutoFit/>
          </a:bodyPr>
          <a:lstStyle/>
          <a:p>
            <a:pPr algn="ctr" fontAlgn="base"/>
            <a:r>
              <a:rPr lang="en-US" sz="3600" b="1" i="1" dirty="0">
                <a:solidFill>
                  <a:srgbClr val="2580CC"/>
                </a:solidFill>
                <a:effectLst/>
                <a:latin typeface="+mj-lt"/>
              </a:rPr>
              <a:t>Recognizing that individuals from certain groups have historically experienced barriers to membership, participation, and leadership, we commit to advancing equity in all aspects of Rotary, including in our community partnerships, so that each person has the necessary access to resources, opportunities, networks, and support to thrive.</a:t>
            </a:r>
          </a:p>
        </p:txBody>
      </p:sp>
    </p:spTree>
    <p:extLst>
      <p:ext uri="{BB962C8B-B14F-4D97-AF65-F5344CB8AC3E}">
        <p14:creationId xmlns:p14="http://schemas.microsoft.com/office/powerpoint/2010/main" val="281750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9FD59-AC50-D79F-1075-22D2103516B4}"/>
              </a:ext>
            </a:extLst>
          </p:cNvPr>
          <p:cNvSpPr txBox="1"/>
          <p:nvPr/>
        </p:nvSpPr>
        <p:spPr>
          <a:xfrm>
            <a:off x="550765" y="1861922"/>
            <a:ext cx="10894979" cy="2862322"/>
          </a:xfrm>
          <a:prstGeom prst="rect">
            <a:avLst/>
          </a:prstGeom>
          <a:noFill/>
        </p:spPr>
        <p:txBody>
          <a:bodyPr wrap="square">
            <a:spAutoFit/>
          </a:bodyPr>
          <a:lstStyle/>
          <a:p>
            <a:pPr algn="ctr" fontAlgn="base"/>
            <a:r>
              <a:rPr lang="en-US" sz="3600" b="1" i="1" dirty="0">
                <a:solidFill>
                  <a:srgbClr val="2580CC"/>
                </a:solidFill>
                <a:effectLst/>
                <a:latin typeface="+mj-lt"/>
              </a:rPr>
              <a:t>We believe that all people hold visible and invisible qualities that inherently make them unique, and we strive to create an inclusive culture where each person knows they are valued and belong. </a:t>
            </a:r>
          </a:p>
        </p:txBody>
      </p:sp>
    </p:spTree>
    <p:extLst>
      <p:ext uri="{BB962C8B-B14F-4D97-AF65-F5344CB8AC3E}">
        <p14:creationId xmlns:p14="http://schemas.microsoft.com/office/powerpoint/2010/main" val="8243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9FD59-AC50-D79F-1075-22D2103516B4}"/>
              </a:ext>
            </a:extLst>
          </p:cNvPr>
          <p:cNvSpPr txBox="1"/>
          <p:nvPr/>
        </p:nvSpPr>
        <p:spPr>
          <a:xfrm>
            <a:off x="648510" y="1816861"/>
            <a:ext cx="10894979" cy="2862322"/>
          </a:xfrm>
          <a:prstGeom prst="rect">
            <a:avLst/>
          </a:prstGeom>
          <a:noFill/>
        </p:spPr>
        <p:txBody>
          <a:bodyPr wrap="square">
            <a:spAutoFit/>
          </a:bodyPr>
          <a:lstStyle/>
          <a:p>
            <a:pPr algn="ctr" fontAlgn="base"/>
            <a:r>
              <a:rPr lang="en-US" sz="3600" b="1" i="1" dirty="0">
                <a:solidFill>
                  <a:srgbClr val="2580CC"/>
                </a:solidFill>
                <a:effectLst/>
                <a:latin typeface="+mj-lt"/>
              </a:rPr>
              <a:t>In line with our value of integrity, we are committed to being honest and transparent about where we are in our DEI journey as an organization, and to continuing to learn and do better.”</a:t>
            </a:r>
            <a:endParaRPr lang="en-US" sz="3600" b="0" i="0" dirty="0">
              <a:solidFill>
                <a:srgbClr val="313537"/>
              </a:solidFill>
              <a:effectLst/>
              <a:latin typeface="+mj-lt"/>
            </a:endParaRPr>
          </a:p>
        </p:txBody>
      </p:sp>
    </p:spTree>
    <p:extLst>
      <p:ext uri="{BB962C8B-B14F-4D97-AF65-F5344CB8AC3E}">
        <p14:creationId xmlns:p14="http://schemas.microsoft.com/office/powerpoint/2010/main" val="237901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pPr marL="457200" indent="-457200">
              <a:buAutoNum type="arabicPeriod"/>
            </a:pPr>
            <a:r>
              <a:rPr lang="en-US" dirty="0"/>
              <a:t>Increase our impact.</a:t>
            </a:r>
          </a:p>
          <a:p>
            <a:pPr marL="457200" indent="-457200">
              <a:buAutoNum type="arabicPeriod"/>
            </a:pPr>
            <a:r>
              <a:rPr lang="en-US" dirty="0"/>
              <a:t>Expand our reach.</a:t>
            </a:r>
          </a:p>
          <a:p>
            <a:pPr marL="457200" indent="-457200">
              <a:buAutoNum type="arabicPeriod"/>
            </a:pPr>
            <a:r>
              <a:rPr lang="en-US" dirty="0"/>
              <a:t>Enhance participant engagement.</a:t>
            </a:r>
          </a:p>
          <a:p>
            <a:pPr marL="457200" indent="-457200">
              <a:buAutoNum type="arabicPeriod"/>
            </a:pPr>
            <a:r>
              <a:rPr lang="en-US" dirty="0"/>
              <a:t>Increase our ability to adapt.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Rotary’s action Plan</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8</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64AD45-3ABE-DBB1-E018-EE534410A95F}"/>
              </a:ext>
            </a:extLst>
          </p:cNvPr>
          <p:cNvPicPr>
            <a:picLocks noChangeAspect="1"/>
          </p:cNvPicPr>
          <p:nvPr/>
        </p:nvPicPr>
        <p:blipFill>
          <a:blip r:embed="rId2"/>
          <a:stretch>
            <a:fillRect/>
          </a:stretch>
        </p:blipFill>
        <p:spPr>
          <a:xfrm>
            <a:off x="2588964" y="724"/>
            <a:ext cx="6523020" cy="6857275"/>
          </a:xfrm>
          <a:prstGeom prst="rect">
            <a:avLst/>
          </a:prstGeom>
        </p:spPr>
      </p:pic>
    </p:spTree>
    <p:extLst>
      <p:ext uri="{BB962C8B-B14F-4D97-AF65-F5344CB8AC3E}">
        <p14:creationId xmlns:p14="http://schemas.microsoft.com/office/powerpoint/2010/main" val="1527018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4327</TotalTime>
  <Words>1082</Words>
  <Application>Microsoft Office PowerPoint</Application>
  <PresentationFormat>Widescreen</PresentationFormat>
  <Paragraphs>107</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inherit</vt:lpstr>
      <vt:lpstr>Inter</vt:lpstr>
      <vt:lpstr>merriweather</vt:lpstr>
      <vt:lpstr>Open Sans</vt:lpstr>
      <vt:lpstr>var(--font-family-body)</vt:lpstr>
      <vt:lpstr>Office Theme</vt:lpstr>
      <vt:lpstr>Diversity, Equity &amp; inclusion (DEI)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each increase our efforts in support of DEI?</vt:lpstr>
      <vt:lpstr>TOOLS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Savuntharanathan, Jananee</cp:lastModifiedBy>
  <cp:revision>161</cp:revision>
  <cp:lastPrinted>2019-12-04T20:41:25Z</cp:lastPrinted>
  <dcterms:created xsi:type="dcterms:W3CDTF">2019-11-18T03:22:22Z</dcterms:created>
  <dcterms:modified xsi:type="dcterms:W3CDTF">2024-04-06T01:55:58Z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