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08" r:id="rId3"/>
  </p:sldMasterIdLst>
  <p:notesMasterIdLst>
    <p:notesMasterId r:id="rId25"/>
  </p:notesMasterIdLst>
  <p:sldIdLst>
    <p:sldId id="256" r:id="rId4"/>
    <p:sldId id="257" r:id="rId5"/>
    <p:sldId id="322" r:id="rId6"/>
    <p:sldId id="317" r:id="rId7"/>
    <p:sldId id="318" r:id="rId8"/>
    <p:sldId id="315" r:id="rId9"/>
    <p:sldId id="319" r:id="rId10"/>
    <p:sldId id="320" r:id="rId11"/>
    <p:sldId id="314" r:id="rId12"/>
    <p:sldId id="316" r:id="rId13"/>
    <p:sldId id="321" r:id="rId14"/>
    <p:sldId id="323" r:id="rId15"/>
    <p:sldId id="324" r:id="rId16"/>
    <p:sldId id="326" r:id="rId17"/>
    <p:sldId id="327" r:id="rId18"/>
    <p:sldId id="325" r:id="rId19"/>
    <p:sldId id="333" r:id="rId20"/>
    <p:sldId id="328" r:id="rId21"/>
    <p:sldId id="332" r:id="rId22"/>
    <p:sldId id="330" r:id="rId23"/>
    <p:sldId id="331"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King" initials="BK" lastIdx="2" clrIdx="0"/>
  <p:cmAuthor id="1" name="Elizabeth Lapp" initials="EL" lastIdx="1" clrIdx="1"/>
  <p:cmAuthor id="2" name="Heather Antti" initials="HJ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1B4E7"/>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65152" autoAdjust="0"/>
  </p:normalViewPr>
  <p:slideViewPr>
    <p:cSldViewPr snapToGrid="0" snapToObjects="1">
      <p:cViewPr varScale="1">
        <p:scale>
          <a:sx n="43" d="100"/>
          <a:sy n="43" d="100"/>
        </p:scale>
        <p:origin x="1278" y="4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1836"/>
    </p:cViewPr>
  </p:sorterViewPr>
  <p:notesViewPr>
    <p:cSldViewPr snapToGrid="0" snapToObjects="1">
      <p:cViewPr varScale="1">
        <p:scale>
          <a:sx n="82" d="100"/>
          <a:sy n="82" d="100"/>
        </p:scale>
        <p:origin x="-18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1CACCD-D51F-44E0-87C8-007B0690864E}" type="datetimeFigureOut">
              <a:rPr lang="en-US" smtClean="0"/>
              <a:t>10/5/2016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AB0936-A299-40F2-A345-9E79BAA43F3C}" type="slidenum">
              <a:rPr lang="en-US" smtClean="0"/>
              <a:t>‹#›</a:t>
            </a:fld>
            <a:endParaRPr lang="en-US" dirty="0"/>
          </a:p>
        </p:txBody>
      </p:sp>
    </p:spTree>
    <p:extLst>
      <p:ext uri="{BB962C8B-B14F-4D97-AF65-F5344CB8AC3E}">
        <p14:creationId xmlns:p14="http://schemas.microsoft.com/office/powerpoint/2010/main" val="112176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couple of weeks ago I attended the Rotary Zone Institute in Winnipeg.  The Institute is an annual meeting</a:t>
            </a:r>
            <a:r>
              <a:rPr lang="en-US" baseline="0" dirty="0" smtClean="0"/>
              <a:t> of Senior Rotary Leaders, primarily Past District Governors, held in conjunction with training sessions for the future governors.  17 Districts in Zone 24 and 22 in Zone 32, from Alaska to Bermuda.  Three days of presentations on diverse Rotary topics many of which were about the Rotary Foundation.</a:t>
            </a:r>
          </a:p>
          <a:p>
            <a:endParaRPr lang="en-US" baseline="0" dirty="0" smtClean="0"/>
          </a:p>
          <a:p>
            <a:r>
              <a:rPr lang="en-US" baseline="0" dirty="0" smtClean="0"/>
              <a:t>I would like to share 2 thoughts that have reinforced for me why The Rotary Foundation is my charity of choice and, I hope, will be your charity of choice:</a:t>
            </a:r>
          </a:p>
          <a:p>
            <a:endParaRPr lang="en-US" baseline="0" dirty="0" smtClean="0"/>
          </a:p>
          <a:p>
            <a:pPr marL="228600" indent="-228600">
              <a:buAutoNum type="arabicPeriod"/>
            </a:pPr>
            <a:r>
              <a:rPr lang="en-US" baseline="0" dirty="0" smtClean="0"/>
              <a:t>One speaker talked of a water project in Africa supported by the Foundation that he had visited on a recent trip to Africa.  When there one mother said to him:  “When Rotary comes, our children stop dying”.</a:t>
            </a:r>
          </a:p>
          <a:p>
            <a:pPr marL="228600" indent="-228600">
              <a:buAutoNum type="arabicPeriod"/>
            </a:pPr>
            <a:endParaRPr lang="en-US" baseline="0" dirty="0" smtClean="0"/>
          </a:p>
          <a:p>
            <a:pPr marL="228600" indent="-228600">
              <a:buAutoNum type="arabicPeriod"/>
            </a:pPr>
            <a:r>
              <a:rPr lang="en-US" baseline="0" dirty="0" smtClean="0"/>
              <a:t>My second thought turns on a Rotary supported school in Malawi.  Particularly close to home because my wife’s nephew is married to a young woman from Malawi.  They currently live in Timmins.  A young woman was manning a booth about a school in Malawi.  Elementary school education is free for all students in Malawi.  But you have to pay to attend high school.  This girl was one of 4 children being raised by her mother.  Father was not a part of her life.  She was sponsored by Rotary in Victoria, BC to attend high school.  Then went on to obtain an undergraduate degree in Edmonton and is currently completing a Masters in Oklahoma.  She has a part time job and is able to support her brother and 2 sisters, all of whom are now completing high school in Malawi.  4 young people from Malawi are bettering their lives through education because of our Rotary Foundation.</a:t>
            </a:r>
          </a:p>
          <a:p>
            <a:pPr marL="0" indent="0">
              <a:buNone/>
            </a:pPr>
            <a:endParaRPr lang="en-US" baseline="0" dirty="0" smtClean="0"/>
          </a:p>
          <a:p>
            <a:pPr marL="0" indent="0">
              <a:buNone/>
            </a:pPr>
            <a:r>
              <a:rPr lang="en-US" baseline="0" dirty="0" smtClean="0"/>
              <a:t>Two reasons for me to want to support The Rotary Foundation.</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t>1</a:t>
            </a:fld>
            <a:endParaRPr lang="en-US" dirty="0"/>
          </a:p>
        </p:txBody>
      </p:sp>
    </p:spTree>
    <p:extLst>
      <p:ext uri="{BB962C8B-B14F-4D97-AF65-F5344CB8AC3E}">
        <p14:creationId xmlns:p14="http://schemas.microsoft.com/office/powerpoint/2010/main" val="122246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10</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Ian will work with you and TRF (Canada</a:t>
            </a:r>
            <a:r>
              <a:rPr lang="en-US" dirty="0" smtClean="0">
                <a:latin typeface="Palatino Linotype"/>
              </a:rPr>
              <a:t>) to formalize the gift</a:t>
            </a:r>
            <a:r>
              <a:rPr lang="en-US" baseline="0" dirty="0" smtClean="0">
                <a:latin typeface="Palatino Linotype"/>
              </a:rPr>
              <a:t> and will advise you when to make online donations or write </a:t>
            </a:r>
            <a:r>
              <a:rPr lang="en-US" baseline="0" dirty="0" err="1" smtClean="0">
                <a:latin typeface="Palatino Linotype"/>
              </a:rPr>
              <a:t>cheques</a:t>
            </a:r>
            <a:r>
              <a:rPr lang="en-US" baseline="0" dirty="0" smtClean="0">
                <a:latin typeface="Palatino Linotype"/>
              </a:rPr>
              <a:t>, and where to mail </a:t>
            </a:r>
            <a:r>
              <a:rPr lang="en-US" baseline="0" dirty="0" err="1" smtClean="0">
                <a:latin typeface="Palatino Linotype"/>
              </a:rPr>
              <a:t>cheques</a:t>
            </a:r>
            <a:r>
              <a:rPr lang="en-US" baseline="0" dirty="0" smtClean="0">
                <a:latin typeface="Palatino Linotype"/>
              </a:rPr>
              <a:t>.</a:t>
            </a:r>
            <a:endParaRPr lang="en-US"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11</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John will work with you and TRF (Canada</a:t>
            </a:r>
            <a:r>
              <a:rPr lang="en-US" dirty="0" smtClean="0">
                <a:latin typeface="Palatino Linotype"/>
              </a:rPr>
              <a:t>) to formalize the gift</a:t>
            </a:r>
            <a:r>
              <a:rPr lang="en-US" baseline="0" dirty="0" smtClean="0">
                <a:latin typeface="Palatino Linotype"/>
              </a:rPr>
              <a:t> and will assist you with the remaining gift administrative steps.</a:t>
            </a:r>
            <a:endParaRPr lang="en-US"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12</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13</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14</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15</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John will work with you and TRF (Canada</a:t>
            </a:r>
            <a:r>
              <a:rPr lang="en-US" dirty="0" smtClean="0">
                <a:latin typeface="Palatino Linotype"/>
              </a:rPr>
              <a:t>) to formalize the gift</a:t>
            </a:r>
            <a:r>
              <a:rPr lang="en-US" baseline="0" dirty="0" smtClean="0">
                <a:latin typeface="Palatino Linotype"/>
              </a:rPr>
              <a:t> and will assist you with the remaining gift administrative steps</a:t>
            </a:r>
            <a:r>
              <a:rPr lang="en-US" baseline="0" dirty="0" smtClean="0">
                <a:latin typeface="Palatino Linotype"/>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Palatino Linotyp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Palatino Linotype"/>
              </a:rPr>
              <a:t>Sherrin and I are already Bequest society members and will revise our wills to increase the donation to the Foundation.  Like most of you, our wills leave our assets to the survivor of the 2 of us with our three children receiving the remainder on the second death.    Will US$10,000 when divided by three make any substantial difference to the future security of our children?  I don’t think it will.  But it will certainly make a difference to the lives of many children not able to attend high school in Malawi. </a:t>
            </a:r>
            <a:endParaRPr lang="en-US" baseline="0" dirty="0" smtClean="0">
              <a:latin typeface="Palatino Linotyp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Palatino Linotyp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16</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figures</a:t>
            </a:r>
            <a:r>
              <a:rPr lang="en-US" baseline="0" dirty="0" smtClean="0"/>
              <a:t> are in $USD.  </a:t>
            </a:r>
            <a:r>
              <a:rPr lang="en-US" baseline="0" dirty="0" smtClean="0"/>
              <a:t>What better way to do Good in the World than to support your Rotary Foundation with a bequest in your Will.  I would be happy to share with your lawyer appropriate language to be written into your Will.</a:t>
            </a:r>
            <a:endParaRPr lang="en-US"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17</a:t>
            </a:fld>
            <a:endParaRPr lang="en-US" dirty="0"/>
          </a:p>
        </p:txBody>
      </p:sp>
    </p:spTree>
    <p:extLst>
      <p:ext uri="{BB962C8B-B14F-4D97-AF65-F5344CB8AC3E}">
        <p14:creationId xmlns:p14="http://schemas.microsoft.com/office/powerpoint/2010/main" val="3246791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figures</a:t>
            </a:r>
            <a:r>
              <a:rPr lang="en-US" baseline="0" dirty="0" smtClean="0"/>
              <a:t> are in $USD.  You achieve Major Donor Level 1 when your cumulative donations to TRF reach $10,000.  You achieve Trustees Circle of the Arch </a:t>
            </a:r>
            <a:r>
              <a:rPr lang="en-US" baseline="0" dirty="0" err="1" smtClean="0"/>
              <a:t>Klumph</a:t>
            </a:r>
            <a:r>
              <a:rPr lang="en-US" baseline="0" dirty="0" smtClean="0"/>
              <a:t> Society when your cumulative donations to TRF reach $250,000.</a:t>
            </a:r>
            <a:endParaRPr lang="en-US"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18</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What would my gift to our Rotary Foundation accomplish?</a:t>
            </a:r>
            <a:r>
              <a:rPr lang="en-CA"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i="0" kern="1200" dirty="0" smtClean="0">
                <a:solidFill>
                  <a:schemeClr val="tx1"/>
                </a:solidFill>
                <a:effectLst/>
                <a:latin typeface="+mn-lt"/>
                <a:ea typeface="+mn-ea"/>
                <a:cs typeface="+mn-cs"/>
              </a:rPr>
              <a:t>Well that depends on what is most important to you! Your support is invited through an outright Major Donor gift, Arch </a:t>
            </a:r>
            <a:r>
              <a:rPr lang="en-CA" sz="1200" i="0" kern="1200" dirty="0" err="1" smtClean="0">
                <a:solidFill>
                  <a:schemeClr val="tx1"/>
                </a:solidFill>
                <a:effectLst/>
                <a:latin typeface="+mn-lt"/>
                <a:ea typeface="+mn-ea"/>
                <a:cs typeface="+mn-cs"/>
              </a:rPr>
              <a:t>Klumph</a:t>
            </a:r>
            <a:r>
              <a:rPr lang="en-CA" sz="1200" i="0" kern="1200" dirty="0" smtClean="0">
                <a:solidFill>
                  <a:schemeClr val="tx1"/>
                </a:solidFill>
                <a:effectLst/>
                <a:latin typeface="+mn-lt"/>
                <a:ea typeface="+mn-ea"/>
                <a:cs typeface="+mn-cs"/>
              </a:rPr>
              <a:t> Society Gift or Bequest Society gift. You are also invited to consider an increased gift of support to your current Bequest, Benefactor or Major Donor Gift levels. Your own personal named fund may be established within Rotary’s endowment with any outright or gift commitment of </a:t>
            </a:r>
            <a:r>
              <a:rPr lang="en-CA" sz="1200" i="0" kern="1200" dirty="0" smtClean="0">
                <a:solidFill>
                  <a:schemeClr val="tx1"/>
                </a:solidFill>
                <a:effectLst/>
                <a:latin typeface="+mn-lt"/>
                <a:ea typeface="+mn-ea"/>
                <a:cs typeface="+mn-cs"/>
              </a:rPr>
              <a:t>USD$25,000</a:t>
            </a:r>
            <a:r>
              <a:rPr lang="en-CA" sz="1200" i="0" kern="1200" baseline="0" dirty="0" smtClean="0">
                <a:solidFill>
                  <a:schemeClr val="tx1"/>
                </a:solidFill>
                <a:effectLst/>
                <a:latin typeface="+mn-lt"/>
                <a:ea typeface="+mn-ea"/>
                <a:cs typeface="+mn-cs"/>
              </a:rPr>
              <a:t> or more</a:t>
            </a:r>
            <a:endParaRPr lang="en-US" i="0"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19</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Million Dollar Dinner concept</a:t>
            </a:r>
            <a:r>
              <a:rPr lang="en-US" baseline="0" dirty="0" smtClean="0"/>
              <a:t> originated in District 5110 [Oregon] in 2004 and since then has spread to other Rotary districts around the world.  The dinner is held to celebrate the successful fundraising campaign.  We can do it. Others have.  Others are.  I</a:t>
            </a:r>
            <a:r>
              <a:rPr lang="en-CA" dirty="0" smtClean="0">
                <a:effectLst/>
              </a:rPr>
              <a:t>n 2012 a District</a:t>
            </a:r>
            <a:r>
              <a:rPr lang="en-CA" baseline="0" dirty="0" smtClean="0">
                <a:effectLst/>
              </a:rPr>
              <a:t> in </a:t>
            </a:r>
            <a:r>
              <a:rPr lang="en-CA" baseline="0" dirty="0" smtClean="0">
                <a:effectLst/>
              </a:rPr>
              <a:t>Alberta </a:t>
            </a:r>
            <a:r>
              <a:rPr lang="en-CA" dirty="0" smtClean="0">
                <a:effectLst/>
              </a:rPr>
              <a:t>raised $2.3 million; in 2013, another District in </a:t>
            </a:r>
            <a:r>
              <a:rPr lang="en-CA" dirty="0" smtClean="0">
                <a:effectLst/>
              </a:rPr>
              <a:t>Alberta </a:t>
            </a:r>
            <a:r>
              <a:rPr lang="en-CA" dirty="0" smtClean="0">
                <a:effectLst/>
              </a:rPr>
              <a:t>raised $4.5 million.</a:t>
            </a:r>
            <a:r>
              <a:rPr lang="en-CA" baseline="0" dirty="0" smtClean="0">
                <a:effectLst/>
              </a:rPr>
              <a:t>  More recently the </a:t>
            </a:r>
            <a:r>
              <a:rPr lang="en-CA" dirty="0" smtClean="0">
                <a:effectLst/>
              </a:rPr>
              <a:t>Rotary District in Halifax raised $1.6 million.  Closer to home District 7010 </a:t>
            </a:r>
            <a:r>
              <a:rPr lang="en-CA" dirty="0" smtClean="0">
                <a:effectLst/>
              </a:rPr>
              <a:t>from Barrie north raised</a:t>
            </a:r>
            <a:r>
              <a:rPr lang="en-CA" baseline="0" dirty="0" smtClean="0">
                <a:effectLst/>
              </a:rPr>
              <a:t> </a:t>
            </a:r>
            <a:r>
              <a:rPr lang="en-CA" baseline="0" dirty="0" smtClean="0">
                <a:effectLst/>
              </a:rPr>
              <a:t>$2.1 million dollars in their campaign.  </a:t>
            </a:r>
            <a:r>
              <a:rPr lang="en-CA" dirty="0" smtClean="0">
                <a:effectLst/>
              </a:rPr>
              <a:t>At the recent Zone Institute in Winnipeg participants were told of 78 fundraising dinner campaigns currently underway throughout</a:t>
            </a:r>
            <a:r>
              <a:rPr lang="en-CA" baseline="0" dirty="0" smtClean="0">
                <a:effectLst/>
              </a:rPr>
              <a:t> North America.  </a:t>
            </a:r>
            <a:endParaRPr lang="en-CA" baseline="0" dirty="0" smtClean="0">
              <a:effectLst/>
            </a:endParaRPr>
          </a:p>
          <a:p>
            <a:endParaRPr lang="en-CA" baseline="0" dirty="0" smtClean="0">
              <a:effectLst/>
            </a:endParaRPr>
          </a:p>
          <a:p>
            <a:r>
              <a:rPr lang="en-CA" baseline="0" dirty="0" smtClean="0">
                <a:effectLst/>
              </a:rPr>
              <a:t>We in 7080 have chosen this year to undertake the campaign.  2017 is the 100</a:t>
            </a:r>
            <a:r>
              <a:rPr lang="en-CA" baseline="30000" dirty="0" smtClean="0">
                <a:effectLst/>
              </a:rPr>
              <a:t>th</a:t>
            </a:r>
            <a:r>
              <a:rPr lang="en-CA" baseline="0" dirty="0" smtClean="0">
                <a:effectLst/>
              </a:rPr>
              <a:t> anniversary of The Rotary Foundation.  What better time to support the Foundation and help the trustees to reach the US$300,000,000 fundraising goal?</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t>2</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0" kern="1200" dirty="0" smtClean="0">
                <a:solidFill>
                  <a:schemeClr val="tx1"/>
                </a:solidFill>
                <a:effectLst/>
                <a:latin typeface="+mn-lt"/>
                <a:ea typeface="+mn-ea"/>
                <a:cs typeface="+mn-cs"/>
              </a:rPr>
              <a:t>Your district leadership recognizes that there are many passionate Foundation supporters who may wish to take this opportunity to step forward and be a part of building 7080’s legacy of service with a gift in support of this first ever historic Million $ dinner scheduled for May 6</a:t>
            </a:r>
            <a:r>
              <a:rPr lang="en-CA" sz="1200" i="0" kern="1200" baseline="30000" dirty="0" smtClean="0">
                <a:solidFill>
                  <a:schemeClr val="tx1"/>
                </a:solidFill>
                <a:effectLst/>
                <a:latin typeface="+mn-lt"/>
                <a:ea typeface="+mn-ea"/>
                <a:cs typeface="+mn-cs"/>
              </a:rPr>
              <a:t>th</a:t>
            </a:r>
            <a:r>
              <a:rPr lang="en-CA" sz="1200" i="0" kern="1200" dirty="0" smtClean="0">
                <a:solidFill>
                  <a:schemeClr val="tx1"/>
                </a:solidFill>
                <a:effectLst/>
                <a:latin typeface="+mn-lt"/>
                <a:ea typeface="+mn-ea"/>
                <a:cs typeface="+mn-cs"/>
              </a:rPr>
              <a:t>, 2017. </a:t>
            </a:r>
            <a:endParaRPr lang="en-US" i="0" dirty="0"/>
          </a:p>
        </p:txBody>
      </p:sp>
      <p:sp>
        <p:nvSpPr>
          <p:cNvPr id="4" name="Slide Number Placeholder 3"/>
          <p:cNvSpPr>
            <a:spLocks noGrp="1"/>
          </p:cNvSpPr>
          <p:nvPr>
            <p:ph type="sldNum" sz="quarter" idx="10"/>
          </p:nvPr>
        </p:nvSpPr>
        <p:spPr/>
        <p:txBody>
          <a:bodyPr/>
          <a:lstStyle/>
          <a:p>
            <a:fld id="{8BAB0936-A299-40F2-A345-9E79BAA43F3C}" type="slidenum">
              <a:rPr lang="en-US" smtClean="0"/>
              <a:t>20</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t>21</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raise a minimum</a:t>
            </a:r>
            <a:r>
              <a:rPr lang="en-US" baseline="0" dirty="0" smtClean="0"/>
              <a:t> of US$1,000,000 during the campaign period in minimum contributions of US$10,000.  The contributions can be in cash, securities and bequests in your Will.</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t>3</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t>4</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Million Dollar</a:t>
            </a:r>
            <a:r>
              <a:rPr lang="en-US" baseline="0" dirty="0" smtClean="0"/>
              <a:t> Dinner </a:t>
            </a:r>
            <a:r>
              <a:rPr lang="en-US" baseline="0" dirty="0" smtClean="0"/>
              <a:t>campaign is </a:t>
            </a:r>
            <a:r>
              <a:rPr lang="en-US" baseline="0" dirty="0" smtClean="0"/>
              <a:t>a district sponsored event.  However, in addition to the dinner event, most MDD donors will also receive recognition from The Rotary Foundation, the recognition depending upon the type and amount of the gift.  For example, Major Donors and Bequest Society Members will receive an engraved crystal and a pin.</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t>5</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volunteered to Chair </a:t>
            </a:r>
            <a:r>
              <a:rPr lang="en-US" baseline="0" dirty="0" smtClean="0"/>
              <a:t>our </a:t>
            </a:r>
            <a:r>
              <a:rPr lang="en-US" baseline="0" dirty="0" smtClean="0"/>
              <a:t>District’s Million Dollar Dinner </a:t>
            </a:r>
            <a:r>
              <a:rPr lang="en-US" baseline="0" dirty="0" smtClean="0"/>
              <a:t>Committee.   Rotarians from across the District are assisting me and will be contacting each of our clubs to arrange to come to your club to better explain the initiative. </a:t>
            </a:r>
            <a:r>
              <a:rPr lang="en-US" baseline="0" dirty="0" smtClean="0"/>
              <a:t>The 7080 Million Dollar Dinner will take place at the Le Dome Banquet Hall in Oakville, the evening of Saturday May 6</a:t>
            </a:r>
            <a:r>
              <a:rPr lang="en-US" baseline="30000" dirty="0" smtClean="0"/>
              <a:t>th</a:t>
            </a:r>
            <a:r>
              <a:rPr lang="en-US" baseline="0" dirty="0" smtClean="0"/>
              <a:t>, 2017.  The keynote speaker for the evening is Rotary International President </a:t>
            </a:r>
            <a:r>
              <a:rPr lang="en-US" baseline="0" dirty="0" smtClean="0"/>
              <a:t>Elect </a:t>
            </a:r>
            <a:r>
              <a:rPr lang="en-US" baseline="0" dirty="0" smtClean="0"/>
              <a:t>Ian </a:t>
            </a:r>
            <a:r>
              <a:rPr lang="en-US" baseline="0" dirty="0" err="1" smtClean="0"/>
              <a:t>Riseley</a:t>
            </a:r>
            <a:r>
              <a:rPr lang="en-US" baseline="0" dirty="0" smtClean="0"/>
              <a:t>.  </a:t>
            </a:r>
            <a:r>
              <a:rPr lang="en-US" baseline="0" dirty="0" smtClean="0"/>
              <a:t>Ian will be our International President only two months later.  And </a:t>
            </a:r>
            <a:r>
              <a:rPr lang="en-US" baseline="0" dirty="0" smtClean="0"/>
              <a:t>again, the dinner is being held to thank Rotarian and non-Rotarian donors who are contributing new money to The Rotary Foundation.</a:t>
            </a:r>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t>6</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Ian H.S. </a:t>
            </a:r>
            <a:r>
              <a:rPr lang="en-US" dirty="0" err="1" smtClean="0"/>
              <a:t>Riseley</a:t>
            </a:r>
            <a:r>
              <a:rPr lang="en-US" dirty="0" smtClean="0"/>
              <a:t>, of the Rotary Club of Sandringham, Victoria, Australia, is the selection of the Nominating Committee for President of Rotary International in 2017-18. </a:t>
            </a:r>
            <a:r>
              <a:rPr lang="en-US" dirty="0" err="1" smtClean="0"/>
              <a:t>Riseley</a:t>
            </a:r>
            <a:r>
              <a:rPr lang="en-US" dirty="0" smtClean="0"/>
              <a:t> says that meaningful partnerships with corporations and other organizations are crucial to Rotary’s future.</a:t>
            </a:r>
          </a:p>
          <a:p>
            <a:endParaRPr lang="en-US" dirty="0" smtClean="0"/>
          </a:p>
          <a:p>
            <a:r>
              <a:rPr lang="en-US" dirty="0" smtClean="0"/>
              <a:t>“We have the programs and personnel and others have available resources,” says </a:t>
            </a:r>
            <a:r>
              <a:rPr lang="en-US" dirty="0" err="1" smtClean="0"/>
              <a:t>Riseley</a:t>
            </a:r>
            <a:r>
              <a:rPr lang="en-US" dirty="0" smtClean="0"/>
              <a:t>. “Doing good in the world is everyone’s goal. We must learn from the experience of the polio eradication program to maximize our public awareness exposure for future partnerships.”</a:t>
            </a:r>
          </a:p>
          <a:p>
            <a:endParaRPr lang="en-US" dirty="0" smtClean="0"/>
          </a:p>
          <a:p>
            <a:r>
              <a:rPr lang="en-US" dirty="0" err="1" smtClean="0"/>
              <a:t>Riseley</a:t>
            </a:r>
            <a:r>
              <a:rPr lang="en-US" dirty="0" smtClean="0"/>
              <a:t> is a practicing accountant and principal of Ian </a:t>
            </a:r>
            <a:r>
              <a:rPr lang="en-US" dirty="0" err="1" smtClean="0"/>
              <a:t>Riseley</a:t>
            </a:r>
            <a:r>
              <a:rPr lang="en-US" dirty="0" smtClean="0"/>
              <a:t> and Co., which specializes in advising local and international businesses, and has a strong interest in international affairs. He received the </a:t>
            </a:r>
            <a:r>
              <a:rPr lang="en-US" dirty="0" err="1" smtClean="0"/>
              <a:t>AusAID</a:t>
            </a:r>
            <a:r>
              <a:rPr lang="en-US" dirty="0" smtClean="0"/>
              <a:t> Peacebuilder Award from the Australian government in 2002 in recognition of his work in Timor-Leste. He also received the Order of Australia medal in 2006 for service to the Australian community.</a:t>
            </a:r>
          </a:p>
          <a:p>
            <a:endParaRPr lang="en-US" dirty="0" smtClean="0"/>
          </a:p>
          <a:p>
            <a:r>
              <a:rPr lang="en-US" dirty="0" smtClean="0"/>
              <a:t>“Governments see Rotary as positive representatives of a civil society,” he says. “We should work with them to advocate for peace and conflict resolution, just as we are advocating for polio eradication.”</a:t>
            </a:r>
          </a:p>
          <a:p>
            <a:endParaRPr lang="en-US" dirty="0" smtClean="0"/>
          </a:p>
          <a:p>
            <a:r>
              <a:rPr lang="en-US" dirty="0" smtClean="0"/>
              <a:t>A member since 1978, </a:t>
            </a:r>
            <a:r>
              <a:rPr lang="en-US" dirty="0" err="1" smtClean="0"/>
              <a:t>Riseley</a:t>
            </a:r>
            <a:r>
              <a:rPr lang="en-US" dirty="0" smtClean="0"/>
              <a:t> has served Rotary as treasurer, director, trustee, RI Board Executive Committee member, task force member, committee member and chair, and district governor.  He is also a former member of the Australian Polio Eradication Private Sector Campaign and a recipient of The Rotary Foundation’s Service Award for a Polio-Free World. He and his wife, Juliet, are Multiple Paul Harris Fellows, Major Donors, and Bequest Society members.</a:t>
            </a:r>
          </a:p>
          <a:p>
            <a:endParaRPr lang="en-US"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7</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 Dome is a wonderful venue</a:t>
            </a:r>
            <a:r>
              <a:rPr lang="en-US" baseline="0" dirty="0" smtClean="0"/>
              <a:t> located in east Oakville at 1173 North Service Road East, just east of Trafalgar Road.  It will be a spectacular setting for District </a:t>
            </a:r>
            <a:r>
              <a:rPr lang="en-US" baseline="0" dirty="0" smtClean="0"/>
              <a:t>7080’s </a:t>
            </a:r>
            <a:r>
              <a:rPr lang="en-US" baseline="0" dirty="0" smtClean="0"/>
              <a:t>Million Dollar Dinner. </a:t>
            </a:r>
            <a:endParaRPr lang="en-US" dirty="0" smtClean="0"/>
          </a:p>
        </p:txBody>
      </p:sp>
      <p:sp>
        <p:nvSpPr>
          <p:cNvPr id="4" name="Slide Number Placeholder 3"/>
          <p:cNvSpPr>
            <a:spLocks noGrp="1"/>
          </p:cNvSpPr>
          <p:nvPr>
            <p:ph type="sldNum" sz="quarter" idx="10"/>
          </p:nvPr>
        </p:nvSpPr>
        <p:spPr/>
        <p:txBody>
          <a:bodyPr/>
          <a:lstStyle/>
          <a:p>
            <a:fld id="{8BAB0936-A299-40F2-A345-9E79BAA43F3C}" type="slidenum">
              <a:rPr lang="en-US" smtClean="0"/>
              <a:t>8</a:t>
            </a:fld>
            <a:endParaRPr lang="en-US" dirty="0"/>
          </a:p>
        </p:txBody>
      </p:sp>
    </p:spTree>
    <p:extLst>
      <p:ext uri="{BB962C8B-B14F-4D97-AF65-F5344CB8AC3E}">
        <p14:creationId xmlns:p14="http://schemas.microsoft.com/office/powerpoint/2010/main" val="5326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the current $USD to $CAD exchange rate picture, $10,000 USD = about $</a:t>
            </a:r>
            <a:r>
              <a:rPr lang="en-US" dirty="0" smtClean="0"/>
              <a:t>13,000 </a:t>
            </a:r>
            <a:r>
              <a:rPr lang="en-US" dirty="0" smtClean="0"/>
              <a:t>CAD</a:t>
            </a:r>
          </a:p>
        </p:txBody>
      </p:sp>
      <p:sp>
        <p:nvSpPr>
          <p:cNvPr id="4" name="Slide Number Placeholder 3"/>
          <p:cNvSpPr>
            <a:spLocks noGrp="1"/>
          </p:cNvSpPr>
          <p:nvPr>
            <p:ph type="sldNum" sz="quarter" idx="10"/>
          </p:nvPr>
        </p:nvSpPr>
        <p:spPr/>
        <p:txBody>
          <a:bodyPr/>
          <a:lstStyle/>
          <a:p>
            <a:fld id="{8BAB0936-A299-40F2-A345-9E79BAA43F3C}" type="slidenum">
              <a:rPr lang="en-US" smtClean="0"/>
              <a:t>9</a:t>
            </a:fld>
            <a:endParaRPr lang="en-US" dirty="0"/>
          </a:p>
        </p:txBody>
      </p:sp>
    </p:spTree>
    <p:extLst>
      <p:ext uri="{BB962C8B-B14F-4D97-AF65-F5344CB8AC3E}">
        <p14:creationId xmlns:p14="http://schemas.microsoft.com/office/powerpoint/2010/main" val="5326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622915"/>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smtClean="0">
                <a:solidFill>
                  <a:schemeClr val="tx1"/>
                </a:solidFill>
                <a:latin typeface="Arial Narrow Bold"/>
                <a:cs typeface="Arial Narrow Bold"/>
              </a:rPr>
              <a:t>2016</a:t>
            </a:r>
          </a:p>
        </p:txBody>
      </p:sp>
    </p:spTree>
    <p:extLst>
      <p:ext uri="{BB962C8B-B14F-4D97-AF65-F5344CB8AC3E}">
        <p14:creationId xmlns:p14="http://schemas.microsoft.com/office/powerpoint/2010/main" val="3514436161"/>
      </p:ext>
    </p:extLst>
  </p:cSld>
  <p:clrMap bg1="lt1" tx1="dk1" bg2="lt2" tx2="dk2" accent1="accent1" accent2="accent2" accent3="accent3" accent4="accent4" accent5="accent5" accent6="accent6" hlink="hlink" folHlink="folHlink"/>
  <p:sldLayoutIdLst>
    <p:sldLayoutId id="2147483686"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703435" y="6420173"/>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smtClean="0">
                <a:solidFill>
                  <a:schemeClr val="tx1"/>
                </a:solidFill>
                <a:latin typeface="Arial Narrow Bold"/>
                <a:cs typeface="Arial Narrow Bold"/>
              </a:rPr>
              <a:t>2016</a:t>
            </a:r>
          </a:p>
        </p:txBody>
      </p:sp>
    </p:spTree>
    <p:extLst>
      <p:ext uri="{BB962C8B-B14F-4D97-AF65-F5344CB8AC3E}">
        <p14:creationId xmlns:p14="http://schemas.microsoft.com/office/powerpoint/2010/main" val="122273598"/>
      </p:ext>
    </p:extLst>
  </p:cSld>
  <p:clrMap bg1="lt1" tx1="dk1" bg2="lt2" tx2="dk2" accent1="accent1" accent2="accent2" accent3="accent3" accent4="accent4" accent5="accent5" accent6="accent6" hlink="hlink" folHlink="folHlink"/>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585858"/>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585858"/>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585858"/>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585858"/>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8398" y="1024900"/>
            <a:ext cx="4972713" cy="3920325"/>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5400" b="1" spc="-150" dirty="0" smtClean="0">
              <a:solidFill>
                <a:srgbClr val="FFFFFF"/>
              </a:solidFill>
              <a:latin typeface="Arial Narrow Bold"/>
              <a:cs typeface="Arial Narrow Bold"/>
            </a:endParaRPr>
          </a:p>
          <a:p>
            <a:pPr>
              <a:lnSpc>
                <a:spcPct val="80000"/>
              </a:lnSpc>
            </a:pPr>
            <a:r>
              <a:rPr lang="en-US" sz="5400" b="1" spc="-150" dirty="0" smtClean="0">
                <a:solidFill>
                  <a:srgbClr val="FFFFFF"/>
                </a:solidFill>
                <a:latin typeface="Arial Narrow Bold"/>
                <a:cs typeface="Arial Narrow Bold"/>
              </a:rPr>
              <a:t>District 7080 </a:t>
            </a:r>
          </a:p>
          <a:p>
            <a:pPr>
              <a:lnSpc>
                <a:spcPct val="80000"/>
              </a:lnSpc>
            </a:pPr>
            <a:endParaRPr lang="en-US" sz="5400" b="1" spc="-150" dirty="0">
              <a:solidFill>
                <a:srgbClr val="FFFFFF"/>
              </a:solidFill>
              <a:latin typeface="Arial Narrow Bold"/>
              <a:cs typeface="Arial Narrow Bold"/>
            </a:endParaRPr>
          </a:p>
          <a:p>
            <a:pPr>
              <a:lnSpc>
                <a:spcPct val="80000"/>
              </a:lnSpc>
            </a:pPr>
            <a:r>
              <a:rPr lang="en-US" sz="8000" b="1" spc="-150" dirty="0" smtClean="0">
                <a:solidFill>
                  <a:srgbClr val="FFFFFF"/>
                </a:solidFill>
                <a:latin typeface="Arial Narrow Bold"/>
                <a:cs typeface="Arial Narrow Bold"/>
              </a:rPr>
              <a:t>Million Dollar Dinner!</a:t>
            </a:r>
            <a:endParaRPr lang="en-US" sz="8000" b="1" spc="-150" dirty="0">
              <a:solidFill>
                <a:srgbClr val="FFFFFF"/>
              </a:solidFill>
              <a:latin typeface="Arial Narrow Bold"/>
              <a:cs typeface="Arial Narrow Bold"/>
            </a:endParaRPr>
          </a:p>
        </p:txBody>
      </p:sp>
      <p:sp>
        <p:nvSpPr>
          <p:cNvPr id="6" name="Title 1"/>
          <p:cNvSpPr txBox="1">
            <a:spLocks/>
          </p:cNvSpPr>
          <p:nvPr/>
        </p:nvSpPr>
        <p:spPr>
          <a:xfrm>
            <a:off x="189108" y="3427245"/>
            <a:ext cx="4972713" cy="1660777"/>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nSpc>
                <a:spcPct val="90000"/>
              </a:lnSpc>
            </a:pPr>
            <a:endParaRPr lang="en-US" sz="3600" b="0" spc="0" dirty="0" smtClean="0">
              <a:solidFill>
                <a:srgbClr val="FFFFFF"/>
              </a:solidFill>
              <a:latin typeface="Arial"/>
              <a:cs typeface="Arial"/>
            </a:endParaRPr>
          </a:p>
        </p:txBody>
      </p:sp>
    </p:spTree>
    <p:extLst>
      <p:ext uri="{BB962C8B-B14F-4D97-AF65-F5344CB8AC3E}">
        <p14:creationId xmlns:p14="http://schemas.microsoft.com/office/powerpoint/2010/main" val="385338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407744"/>
            <a:ext cx="9143999"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itchFamily="18" charset="0"/>
                <a:ea typeface="Times New Roman"/>
              </a:rPr>
              <a:t>One-time cash gifts can be processed directly on line or by cheque to The Rotary Foundation (Canada)</a:t>
            </a:r>
          </a:p>
          <a:p>
            <a:pPr>
              <a:spcAft>
                <a:spcPts val="1200"/>
              </a:spcAft>
            </a:pPr>
            <a:r>
              <a:rPr lang="en-US" dirty="0" smtClean="0">
                <a:solidFill>
                  <a:srgbClr val="585858"/>
                </a:solidFill>
                <a:latin typeface="Georgia" pitchFamily="18" charset="0"/>
                <a:ea typeface="Times New Roman"/>
              </a:rPr>
              <a:t>Complete your online donation or cheque, and the 7080 Million Dollar Dinner pledge form</a:t>
            </a:r>
          </a:p>
          <a:p>
            <a:pPr>
              <a:spcAft>
                <a:spcPts val="1200"/>
              </a:spcAft>
            </a:pPr>
            <a:r>
              <a:rPr lang="en-US" dirty="0" smtClean="0">
                <a:solidFill>
                  <a:srgbClr val="585858"/>
                </a:solidFill>
                <a:latin typeface="Georgia" pitchFamily="18" charset="0"/>
                <a:ea typeface="Times New Roman"/>
              </a:rPr>
              <a:t>Send cheque and/or your completed 7080 Million Dollar Dinner pledge form to Ian Smith, Treasurer 7080 MMD</a:t>
            </a:r>
          </a:p>
          <a:p>
            <a:pPr>
              <a:spcAft>
                <a:spcPts val="1200"/>
              </a:spcAft>
            </a:pP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Qualifying Cash Donations</a:t>
            </a:r>
            <a:endParaRPr lang="en-US" sz="3600" spc="0" dirty="0">
              <a:solidFill>
                <a:schemeClr val="bg1"/>
              </a:solidFill>
            </a:endParaRPr>
          </a:p>
        </p:txBody>
      </p:sp>
    </p:spTree>
    <p:extLst>
      <p:ext uri="{BB962C8B-B14F-4D97-AF65-F5344CB8AC3E}">
        <p14:creationId xmlns:p14="http://schemas.microsoft.com/office/powerpoint/2010/main" val="3233823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47869" y="1669001"/>
            <a:ext cx="8322908"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itchFamily="18" charset="0"/>
                <a:ea typeface="Times New Roman"/>
              </a:rPr>
              <a:t>Cash donations of $10,000USD may be spread over 2 years; larger amounts may be spread over 3 years</a:t>
            </a:r>
          </a:p>
          <a:p>
            <a:pPr>
              <a:spcAft>
                <a:spcPts val="1200"/>
              </a:spcAft>
            </a:pPr>
            <a:r>
              <a:rPr lang="en-US" dirty="0" smtClean="0">
                <a:solidFill>
                  <a:srgbClr val="585858"/>
                </a:solidFill>
                <a:latin typeface="Georgia" pitchFamily="18" charset="0"/>
                <a:ea typeface="Times New Roman"/>
              </a:rPr>
              <a:t>Should you wish to participate in a 2- or 3-year pledged major gift, send your completed </a:t>
            </a:r>
            <a:r>
              <a:rPr lang="en-US" dirty="0">
                <a:solidFill>
                  <a:srgbClr val="585858"/>
                </a:solidFill>
                <a:latin typeface="Georgia" pitchFamily="18" charset="0"/>
                <a:ea typeface="Times New Roman"/>
              </a:rPr>
              <a:t>7080 Million Dollar Dinner pledge form to Ian Smith, Treasurer 7080 MMD</a:t>
            </a:r>
          </a:p>
          <a:p>
            <a:pPr>
              <a:spcAft>
                <a:spcPts val="1200"/>
              </a:spcAft>
            </a:pPr>
            <a:r>
              <a:rPr lang="en-US" dirty="0" smtClean="0">
                <a:solidFill>
                  <a:srgbClr val="585858"/>
                </a:solidFill>
                <a:latin typeface="Georgia" pitchFamily="18" charset="0"/>
                <a:ea typeface="Times New Roman"/>
              </a:rPr>
              <a:t> </a:t>
            </a:r>
          </a:p>
          <a:p>
            <a:pPr>
              <a:spcAft>
                <a:spcPts val="1200"/>
              </a:spcAft>
            </a:pP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Qualifying Cash Donations</a:t>
            </a:r>
            <a:endParaRPr lang="en-US" sz="3600" spc="0" dirty="0">
              <a:solidFill>
                <a:schemeClr val="bg1"/>
              </a:solidFill>
            </a:endParaRPr>
          </a:p>
        </p:txBody>
      </p:sp>
    </p:spTree>
    <p:extLst>
      <p:ext uri="{BB962C8B-B14F-4D97-AF65-F5344CB8AC3E}">
        <p14:creationId xmlns:p14="http://schemas.microsoft.com/office/powerpoint/2010/main" val="2409443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47869" y="1669001"/>
            <a:ext cx="8322908"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itchFamily="18" charset="0"/>
                <a:ea typeface="Times New Roman"/>
              </a:rPr>
              <a:t>Marketable securities valued at $10,000USD or greater at time of donation</a:t>
            </a:r>
          </a:p>
          <a:p>
            <a:pPr>
              <a:spcAft>
                <a:spcPts val="1200"/>
              </a:spcAft>
            </a:pPr>
            <a:r>
              <a:rPr lang="en-US" dirty="0" smtClean="0">
                <a:solidFill>
                  <a:srgbClr val="585858"/>
                </a:solidFill>
                <a:latin typeface="Georgia" pitchFamily="18" charset="0"/>
                <a:ea typeface="Times New Roman"/>
              </a:rPr>
              <a:t>Should you wish to donate securities, send your completed </a:t>
            </a:r>
            <a:r>
              <a:rPr lang="en-US" dirty="0">
                <a:solidFill>
                  <a:srgbClr val="585858"/>
                </a:solidFill>
                <a:latin typeface="Georgia" panose="02040502050405020303" pitchFamily="18" charset="0"/>
                <a:ea typeface="Times New Roman"/>
              </a:rPr>
              <a:t>7080 Million Dollar Dinner pledge form to </a:t>
            </a:r>
            <a:r>
              <a:rPr lang="en-US" dirty="0" smtClean="0">
                <a:solidFill>
                  <a:srgbClr val="585858"/>
                </a:solidFill>
                <a:latin typeface="Georgia" pitchFamily="18" charset="0"/>
                <a:ea typeface="Times New Roman"/>
              </a:rPr>
              <a:t>John Stairs, TRF Administrator 7080 MDD</a:t>
            </a:r>
          </a:p>
          <a:p>
            <a:pPr>
              <a:spcAft>
                <a:spcPts val="1200"/>
              </a:spcAft>
            </a:pP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Qualifying Donations of Securities</a:t>
            </a:r>
            <a:endParaRPr lang="en-US" sz="3600" spc="0" dirty="0">
              <a:solidFill>
                <a:schemeClr val="bg1"/>
              </a:solidFill>
            </a:endParaRPr>
          </a:p>
        </p:txBody>
      </p:sp>
    </p:spTree>
    <p:extLst>
      <p:ext uri="{BB962C8B-B14F-4D97-AF65-F5344CB8AC3E}">
        <p14:creationId xmlns:p14="http://schemas.microsoft.com/office/powerpoint/2010/main" val="3031397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47869" y="1669001"/>
            <a:ext cx="8322908"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anose="02040502050405020303" pitchFamily="18" charset="0"/>
                <a:ea typeface="Times New Roman"/>
              </a:rPr>
              <a:t>Should you wish to make a bequest of $10,000USD </a:t>
            </a:r>
            <a:r>
              <a:rPr lang="en-US" dirty="0">
                <a:solidFill>
                  <a:srgbClr val="585858"/>
                </a:solidFill>
                <a:latin typeface="Georgia" pitchFamily="18" charset="0"/>
                <a:ea typeface="Times New Roman"/>
              </a:rPr>
              <a:t>or greater </a:t>
            </a:r>
            <a:r>
              <a:rPr lang="en-US" dirty="0" smtClean="0">
                <a:solidFill>
                  <a:srgbClr val="585858"/>
                </a:solidFill>
                <a:latin typeface="Georgia" pitchFamily="18" charset="0"/>
                <a:ea typeface="Times New Roman"/>
              </a:rPr>
              <a:t>you can name The Rotary Foundation (Canada) in your estate plan</a:t>
            </a:r>
          </a:p>
          <a:p>
            <a:pPr>
              <a:spcAft>
                <a:spcPts val="1200"/>
              </a:spcAft>
            </a:pPr>
            <a:r>
              <a:rPr lang="en-US" dirty="0" smtClean="0">
                <a:solidFill>
                  <a:srgbClr val="585858"/>
                </a:solidFill>
                <a:latin typeface="Georgia" pitchFamily="18" charset="0"/>
                <a:ea typeface="Times New Roman"/>
              </a:rPr>
              <a:t>There are several transfer options:</a:t>
            </a:r>
          </a:p>
          <a:p>
            <a:pPr lvl="1">
              <a:spcAft>
                <a:spcPts val="1200"/>
              </a:spcAft>
            </a:pPr>
            <a:r>
              <a:rPr lang="en-US" dirty="0" smtClean="0">
                <a:solidFill>
                  <a:srgbClr val="585858"/>
                </a:solidFill>
                <a:latin typeface="Georgia" pitchFamily="18" charset="0"/>
                <a:ea typeface="Times New Roman"/>
              </a:rPr>
              <a:t>A </a:t>
            </a:r>
            <a:r>
              <a:rPr lang="en-US" dirty="0">
                <a:solidFill>
                  <a:srgbClr val="585858"/>
                </a:solidFill>
                <a:latin typeface="Georgia" panose="02040502050405020303" pitchFamily="18" charset="0"/>
                <a:ea typeface="Times New Roman"/>
              </a:rPr>
              <a:t>general bequest for a certain amount or percentage of the estate</a:t>
            </a:r>
            <a:r>
              <a:rPr lang="en-US" dirty="0" smtClean="0">
                <a:solidFill>
                  <a:srgbClr val="585858"/>
                </a:solidFill>
                <a:latin typeface="Georgia" panose="02040502050405020303" pitchFamily="18" charset="0"/>
                <a:ea typeface="Times New Roman"/>
              </a:rPr>
              <a:t>;</a:t>
            </a: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Qualifying Bequests</a:t>
            </a:r>
            <a:endParaRPr lang="en-US" sz="3600" spc="0" dirty="0">
              <a:solidFill>
                <a:schemeClr val="bg1"/>
              </a:solidFill>
            </a:endParaRPr>
          </a:p>
        </p:txBody>
      </p:sp>
    </p:spTree>
    <p:extLst>
      <p:ext uri="{BB962C8B-B14F-4D97-AF65-F5344CB8AC3E}">
        <p14:creationId xmlns:p14="http://schemas.microsoft.com/office/powerpoint/2010/main" val="4034953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314438"/>
            <a:ext cx="9144000"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anose="02040502050405020303" pitchFamily="18" charset="0"/>
                <a:ea typeface="Times New Roman"/>
              </a:rPr>
              <a:t>More transfer options:</a:t>
            </a:r>
          </a:p>
          <a:p>
            <a:pPr lvl="1">
              <a:spcAft>
                <a:spcPts val="1200"/>
              </a:spcAft>
            </a:pPr>
            <a:r>
              <a:rPr lang="en-US" dirty="0" smtClean="0">
                <a:solidFill>
                  <a:srgbClr val="585858"/>
                </a:solidFill>
                <a:latin typeface="Georgia" panose="02040502050405020303" pitchFamily="18" charset="0"/>
                <a:ea typeface="Times New Roman"/>
              </a:rPr>
              <a:t>A </a:t>
            </a:r>
            <a:r>
              <a:rPr lang="en-US" dirty="0">
                <a:solidFill>
                  <a:srgbClr val="585858"/>
                </a:solidFill>
                <a:latin typeface="Georgia" panose="02040502050405020303" pitchFamily="18" charset="0"/>
                <a:ea typeface="Times New Roman"/>
              </a:rPr>
              <a:t>specific bequest that designates a specific asset, such as 500 shares of stock;</a:t>
            </a:r>
          </a:p>
          <a:p>
            <a:pPr lvl="1">
              <a:spcAft>
                <a:spcPts val="1200"/>
              </a:spcAft>
            </a:pPr>
            <a:r>
              <a:rPr lang="en-US" dirty="0" smtClean="0">
                <a:solidFill>
                  <a:srgbClr val="585858"/>
                </a:solidFill>
                <a:latin typeface="Georgia" panose="02040502050405020303" pitchFamily="18" charset="0"/>
                <a:ea typeface="Times New Roman"/>
              </a:rPr>
              <a:t>A </a:t>
            </a:r>
            <a:r>
              <a:rPr lang="en-US" dirty="0">
                <a:solidFill>
                  <a:srgbClr val="585858"/>
                </a:solidFill>
                <a:latin typeface="Georgia" panose="02040502050405020303" pitchFamily="18" charset="0"/>
                <a:ea typeface="Times New Roman"/>
              </a:rPr>
              <a:t>contingent bequest that takes effect only under certain circumstances, such as if </a:t>
            </a:r>
            <a:r>
              <a:rPr lang="en-US" dirty="0" smtClean="0">
                <a:solidFill>
                  <a:srgbClr val="585858"/>
                </a:solidFill>
                <a:latin typeface="Georgia" panose="02040502050405020303" pitchFamily="18" charset="0"/>
                <a:ea typeface="Times New Roman"/>
              </a:rPr>
              <a:t>a spouse </a:t>
            </a:r>
            <a:r>
              <a:rPr lang="en-US" dirty="0">
                <a:solidFill>
                  <a:srgbClr val="585858"/>
                </a:solidFill>
                <a:latin typeface="Georgia" panose="02040502050405020303" pitchFamily="18" charset="0"/>
                <a:ea typeface="Times New Roman"/>
              </a:rPr>
              <a:t>does not survive the donor; or</a:t>
            </a:r>
          </a:p>
          <a:p>
            <a:pPr lvl="1">
              <a:spcAft>
                <a:spcPts val="1200"/>
              </a:spcAft>
            </a:pPr>
            <a:r>
              <a:rPr lang="en-US" dirty="0" smtClean="0">
                <a:solidFill>
                  <a:srgbClr val="585858"/>
                </a:solidFill>
                <a:latin typeface="Georgia" panose="02040502050405020303" pitchFamily="18" charset="0"/>
                <a:ea typeface="Times New Roman"/>
              </a:rPr>
              <a:t>A </a:t>
            </a:r>
            <a:r>
              <a:rPr lang="en-US" dirty="0">
                <a:solidFill>
                  <a:srgbClr val="585858"/>
                </a:solidFill>
                <a:latin typeface="Georgia" panose="02040502050405020303" pitchFamily="18" charset="0"/>
                <a:ea typeface="Times New Roman"/>
              </a:rPr>
              <a:t>residual bequest that provides Rotary with the remaining amount in your </a:t>
            </a:r>
            <a:r>
              <a:rPr lang="en-US" dirty="0" smtClean="0">
                <a:solidFill>
                  <a:srgbClr val="585858"/>
                </a:solidFill>
                <a:latin typeface="Georgia" panose="02040502050405020303" pitchFamily="18" charset="0"/>
                <a:ea typeface="Times New Roman"/>
              </a:rPr>
              <a:t>estate after </a:t>
            </a:r>
            <a:r>
              <a:rPr lang="en-US" dirty="0">
                <a:solidFill>
                  <a:srgbClr val="585858"/>
                </a:solidFill>
                <a:latin typeface="Georgia" panose="02040502050405020303" pitchFamily="18" charset="0"/>
                <a:ea typeface="Times New Roman"/>
              </a:rPr>
              <a:t>all other bequests and expenses have been paid</a:t>
            </a:r>
            <a:r>
              <a:rPr lang="en-US" dirty="0" smtClean="0">
                <a:solidFill>
                  <a:srgbClr val="585858"/>
                </a:solidFill>
                <a:latin typeface="Georgia" panose="02040502050405020303" pitchFamily="18" charset="0"/>
                <a:ea typeface="Times New Roman"/>
              </a:rPr>
              <a:t>.</a:t>
            </a:r>
            <a:endParaRPr lang="en-US" dirty="0">
              <a:solidFill>
                <a:srgbClr val="585858"/>
              </a:solidFill>
              <a:latin typeface="Georgia" panose="02040502050405020303" pitchFamily="18" charset="0"/>
              <a:ea typeface="Times New Roman"/>
            </a:endParaRPr>
          </a:p>
          <a:p>
            <a:pPr>
              <a:spcAft>
                <a:spcPts val="1200"/>
              </a:spcAft>
            </a:pPr>
            <a:endParaRPr lang="en-US" dirty="0">
              <a:solidFill>
                <a:srgbClr val="585858"/>
              </a:solidFill>
              <a:latin typeface="Georgia" panose="02040502050405020303"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Qualifying Bequests</a:t>
            </a:r>
            <a:endParaRPr lang="en-US" sz="3600" spc="0" dirty="0">
              <a:solidFill>
                <a:schemeClr val="bg1"/>
              </a:solidFill>
            </a:endParaRPr>
          </a:p>
        </p:txBody>
      </p:sp>
    </p:spTree>
    <p:extLst>
      <p:ext uri="{BB962C8B-B14F-4D97-AF65-F5344CB8AC3E}">
        <p14:creationId xmlns:p14="http://schemas.microsoft.com/office/powerpoint/2010/main" val="2361406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724985"/>
            <a:ext cx="9144000"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anose="02040502050405020303" pitchFamily="18" charset="0"/>
                <a:ea typeface="Times New Roman"/>
              </a:rPr>
              <a:t>Several different asset types are allowable:</a:t>
            </a:r>
          </a:p>
          <a:p>
            <a:pPr lvl="1">
              <a:spcAft>
                <a:spcPts val="1200"/>
              </a:spcAft>
            </a:pPr>
            <a:r>
              <a:rPr lang="en-US" dirty="0" smtClean="0">
                <a:solidFill>
                  <a:srgbClr val="585858"/>
                </a:solidFill>
                <a:latin typeface="Georgia" panose="02040502050405020303" pitchFamily="18" charset="0"/>
                <a:ea typeface="Times New Roman"/>
              </a:rPr>
              <a:t>Cash, stock or bonds;</a:t>
            </a:r>
            <a:endParaRPr lang="en-US" dirty="0">
              <a:solidFill>
                <a:srgbClr val="585858"/>
              </a:solidFill>
              <a:latin typeface="Georgia" panose="02040502050405020303" pitchFamily="18" charset="0"/>
              <a:ea typeface="Times New Roman"/>
            </a:endParaRPr>
          </a:p>
          <a:p>
            <a:pPr lvl="1">
              <a:spcAft>
                <a:spcPts val="1200"/>
              </a:spcAft>
            </a:pPr>
            <a:r>
              <a:rPr lang="en-US" dirty="0" smtClean="0">
                <a:solidFill>
                  <a:srgbClr val="585858"/>
                </a:solidFill>
                <a:latin typeface="Georgia" panose="02040502050405020303" pitchFamily="18" charset="0"/>
                <a:ea typeface="Times New Roman"/>
              </a:rPr>
              <a:t>Real estate; or</a:t>
            </a:r>
          </a:p>
          <a:p>
            <a:pPr lvl="1">
              <a:spcAft>
                <a:spcPts val="1200"/>
              </a:spcAft>
            </a:pPr>
            <a:r>
              <a:rPr lang="en-US" dirty="0" smtClean="0">
                <a:solidFill>
                  <a:srgbClr val="585858"/>
                </a:solidFill>
                <a:latin typeface="Georgia" panose="02040502050405020303" pitchFamily="18" charset="0"/>
                <a:ea typeface="Times New Roman"/>
              </a:rPr>
              <a:t>Donors can name The Rotary Foundation (Canada) as beneficiary of a life insurance policy</a:t>
            </a:r>
            <a:endParaRPr lang="en-US" dirty="0">
              <a:solidFill>
                <a:srgbClr val="585858"/>
              </a:solidFill>
              <a:latin typeface="Georgia" panose="02040502050405020303" pitchFamily="18" charset="0"/>
              <a:ea typeface="Times New Roman"/>
            </a:endParaRPr>
          </a:p>
          <a:p>
            <a:pPr>
              <a:spcAft>
                <a:spcPts val="1200"/>
              </a:spcAft>
            </a:pPr>
            <a:endParaRPr lang="en-US" dirty="0">
              <a:solidFill>
                <a:srgbClr val="585858"/>
              </a:solidFill>
              <a:latin typeface="Georgia" panose="02040502050405020303"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Qualifying Bequests</a:t>
            </a:r>
            <a:endParaRPr lang="en-US" sz="3600" spc="0" dirty="0">
              <a:solidFill>
                <a:schemeClr val="bg1"/>
              </a:solidFill>
            </a:endParaRPr>
          </a:p>
        </p:txBody>
      </p:sp>
    </p:spTree>
    <p:extLst>
      <p:ext uri="{BB962C8B-B14F-4D97-AF65-F5344CB8AC3E}">
        <p14:creationId xmlns:p14="http://schemas.microsoft.com/office/powerpoint/2010/main" val="1135543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47869" y="1669001"/>
            <a:ext cx="8322908"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itchFamily="18" charset="0"/>
                <a:ea typeface="Times New Roman"/>
              </a:rPr>
              <a:t>Should you wish to make a bequest of $10,000USD </a:t>
            </a:r>
            <a:r>
              <a:rPr lang="en-US" dirty="0">
                <a:solidFill>
                  <a:srgbClr val="585858"/>
                </a:solidFill>
                <a:latin typeface="Georgia" pitchFamily="18" charset="0"/>
                <a:ea typeface="Times New Roman"/>
              </a:rPr>
              <a:t>or greater </a:t>
            </a:r>
            <a:r>
              <a:rPr lang="en-US" dirty="0" smtClean="0">
                <a:solidFill>
                  <a:srgbClr val="585858"/>
                </a:solidFill>
                <a:latin typeface="Georgia" pitchFamily="18" charset="0"/>
                <a:ea typeface="Times New Roman"/>
              </a:rPr>
              <a:t>in your will, or as a beneficiary of a life insurance policy, send your completed 7080 Million Dollar Dinner pledge form to John Stairs, TRF Administrator 7080 MDD</a:t>
            </a:r>
          </a:p>
          <a:p>
            <a:pPr>
              <a:spcAft>
                <a:spcPts val="1200"/>
              </a:spcAft>
            </a:pP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Qualifying Bequests</a:t>
            </a:r>
            <a:endParaRPr lang="en-US" sz="3600" spc="0" dirty="0">
              <a:solidFill>
                <a:schemeClr val="bg1"/>
              </a:solidFill>
            </a:endParaRPr>
          </a:p>
        </p:txBody>
      </p:sp>
    </p:spTree>
    <p:extLst>
      <p:ext uri="{BB962C8B-B14F-4D97-AF65-F5344CB8AC3E}">
        <p14:creationId xmlns:p14="http://schemas.microsoft.com/office/powerpoint/2010/main" val="1229280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669001"/>
            <a:ext cx="9143999"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r>
              <a:rPr lang="en-US" b="1" dirty="0" smtClean="0">
                <a:solidFill>
                  <a:srgbClr val="585858"/>
                </a:solidFill>
                <a:latin typeface="Georgia" pitchFamily="18" charset="0"/>
                <a:ea typeface="Times New Roman"/>
              </a:rPr>
              <a:t>Bequest Society </a:t>
            </a:r>
            <a:r>
              <a:rPr lang="en-US" dirty="0" smtClean="0">
                <a:solidFill>
                  <a:srgbClr val="585858"/>
                </a:solidFill>
                <a:latin typeface="Georgia" pitchFamily="18" charset="0"/>
                <a:ea typeface="Times New Roman"/>
              </a:rPr>
              <a:t>–</a:t>
            </a:r>
          </a:p>
          <a:p>
            <a:pPr marL="0" indent="0">
              <a:spcAft>
                <a:spcPts val="1200"/>
              </a:spcAft>
              <a:buNone/>
            </a:pPr>
            <a:r>
              <a:rPr lang="en-US" dirty="0" smtClean="0">
                <a:solidFill>
                  <a:srgbClr val="585858"/>
                </a:solidFill>
                <a:latin typeface="Georgia" pitchFamily="18" charset="0"/>
                <a:ea typeface="Times New Roman"/>
              </a:rPr>
              <a:t>Level 1 - $10,000 to $24,999</a:t>
            </a:r>
          </a:p>
          <a:p>
            <a:pPr marL="0" indent="0">
              <a:spcAft>
                <a:spcPts val="1200"/>
              </a:spcAft>
              <a:buNone/>
            </a:pPr>
            <a:r>
              <a:rPr lang="en-US" dirty="0" smtClean="0">
                <a:solidFill>
                  <a:srgbClr val="585858"/>
                </a:solidFill>
                <a:latin typeface="Georgia" pitchFamily="18" charset="0"/>
                <a:ea typeface="Times New Roman"/>
              </a:rPr>
              <a:t>Level 2 - $25,000 to $49,999</a:t>
            </a:r>
          </a:p>
          <a:p>
            <a:pPr marL="0" indent="0">
              <a:spcAft>
                <a:spcPts val="1200"/>
              </a:spcAft>
              <a:buNone/>
            </a:pPr>
            <a:r>
              <a:rPr lang="en-US" dirty="0" smtClean="0">
                <a:solidFill>
                  <a:srgbClr val="585858"/>
                </a:solidFill>
                <a:latin typeface="Georgia" pitchFamily="18" charset="0"/>
                <a:ea typeface="Times New Roman"/>
              </a:rPr>
              <a:t>Level 3 - $50,000 to $99,999</a:t>
            </a:r>
          </a:p>
          <a:p>
            <a:pPr marL="0" indent="0">
              <a:spcAft>
                <a:spcPts val="1200"/>
              </a:spcAft>
              <a:buNone/>
            </a:pPr>
            <a:r>
              <a:rPr lang="en-US" dirty="0" smtClean="0">
                <a:solidFill>
                  <a:srgbClr val="585858"/>
                </a:solidFill>
                <a:latin typeface="Georgia" pitchFamily="18" charset="0"/>
                <a:ea typeface="Times New Roman"/>
              </a:rPr>
              <a:t>Level 4 - $100,000 to $249,999</a:t>
            </a:r>
          </a:p>
          <a:p>
            <a:pPr marL="0" indent="0">
              <a:spcAft>
                <a:spcPts val="1200"/>
              </a:spcAft>
              <a:buNone/>
            </a:pPr>
            <a:r>
              <a:rPr lang="en-US" dirty="0" smtClean="0">
                <a:solidFill>
                  <a:srgbClr val="585858"/>
                </a:solidFill>
                <a:latin typeface="Georgia" pitchFamily="18" charset="0"/>
                <a:ea typeface="Times New Roman"/>
              </a:rPr>
              <a:t>Level 10 - $10,000,000 or more</a:t>
            </a:r>
            <a:endParaRPr lang="en-US" dirty="0" smtClean="0">
              <a:solidFill>
                <a:srgbClr val="585858"/>
              </a:solidFill>
              <a:latin typeface="Georgia" pitchFamily="18" charset="0"/>
              <a:ea typeface="Times New Roman"/>
            </a:endParaRPr>
          </a:p>
          <a:p>
            <a:pPr>
              <a:spcAft>
                <a:spcPts val="1200"/>
              </a:spcAft>
            </a:pP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TRF </a:t>
            </a:r>
            <a:r>
              <a:rPr lang="en-US" sz="3600" spc="0" dirty="0" smtClean="0">
                <a:solidFill>
                  <a:schemeClr val="bg1"/>
                </a:solidFill>
              </a:rPr>
              <a:t>– Recognition </a:t>
            </a:r>
            <a:r>
              <a:rPr lang="en-US" sz="3600" spc="0" dirty="0" smtClean="0">
                <a:solidFill>
                  <a:schemeClr val="bg1"/>
                </a:solidFill>
              </a:rPr>
              <a:t>Levels</a:t>
            </a:r>
            <a:endParaRPr lang="en-US" sz="3600" spc="0" dirty="0">
              <a:solidFill>
                <a:schemeClr val="bg1"/>
              </a:solidFill>
            </a:endParaRPr>
          </a:p>
        </p:txBody>
      </p:sp>
    </p:spTree>
    <p:extLst>
      <p:ext uri="{BB962C8B-B14F-4D97-AF65-F5344CB8AC3E}">
        <p14:creationId xmlns:p14="http://schemas.microsoft.com/office/powerpoint/2010/main" val="3381518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669001"/>
            <a:ext cx="9143999"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r>
              <a:rPr lang="en-US" b="1" dirty="0" smtClean="0">
                <a:solidFill>
                  <a:srgbClr val="585858"/>
                </a:solidFill>
                <a:latin typeface="Georgia" pitchFamily="18" charset="0"/>
                <a:ea typeface="Times New Roman"/>
              </a:rPr>
              <a:t>Major Donor</a:t>
            </a:r>
          </a:p>
          <a:p>
            <a:pPr>
              <a:spcAft>
                <a:spcPts val="1200"/>
              </a:spcAft>
            </a:pPr>
            <a:r>
              <a:rPr lang="en-US" dirty="0" smtClean="0">
                <a:solidFill>
                  <a:srgbClr val="585858"/>
                </a:solidFill>
                <a:latin typeface="Georgia" pitchFamily="18" charset="0"/>
                <a:ea typeface="Times New Roman"/>
              </a:rPr>
              <a:t>4 levels; Level 1 – $10,000 to $24,999;        Level 4 – $100,000 to $249,999</a:t>
            </a:r>
          </a:p>
          <a:p>
            <a:pPr marL="0" indent="0">
              <a:spcAft>
                <a:spcPts val="1200"/>
              </a:spcAft>
              <a:buNone/>
            </a:pPr>
            <a:r>
              <a:rPr lang="en-US" b="1" dirty="0" smtClean="0">
                <a:solidFill>
                  <a:srgbClr val="585858"/>
                </a:solidFill>
                <a:latin typeface="Georgia" pitchFamily="18" charset="0"/>
                <a:ea typeface="Times New Roman"/>
              </a:rPr>
              <a:t>Arch </a:t>
            </a:r>
            <a:r>
              <a:rPr lang="en-US" b="1" dirty="0" err="1" smtClean="0">
                <a:solidFill>
                  <a:srgbClr val="585858"/>
                </a:solidFill>
                <a:latin typeface="Georgia" pitchFamily="18" charset="0"/>
                <a:ea typeface="Times New Roman"/>
              </a:rPr>
              <a:t>Klumph</a:t>
            </a:r>
            <a:r>
              <a:rPr lang="en-US" b="1" dirty="0" smtClean="0">
                <a:solidFill>
                  <a:srgbClr val="585858"/>
                </a:solidFill>
                <a:latin typeface="Georgia" pitchFamily="18" charset="0"/>
                <a:ea typeface="Times New Roman"/>
              </a:rPr>
              <a:t> Society</a:t>
            </a:r>
          </a:p>
          <a:p>
            <a:pPr>
              <a:spcAft>
                <a:spcPts val="1200"/>
              </a:spcAft>
            </a:pPr>
            <a:r>
              <a:rPr lang="en-US" dirty="0" smtClean="0">
                <a:solidFill>
                  <a:srgbClr val="585858"/>
                </a:solidFill>
                <a:latin typeface="Georgia" pitchFamily="18" charset="0"/>
                <a:ea typeface="Times New Roman"/>
              </a:rPr>
              <a:t>6 Circles; Trustees Circle – $250K to $499,999; Platinum Foundation Circle – $10 Million or higher</a:t>
            </a:r>
          </a:p>
          <a:p>
            <a:pPr>
              <a:spcAft>
                <a:spcPts val="1200"/>
              </a:spcAft>
            </a:pP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TRF – Major Recognition Levels</a:t>
            </a:r>
            <a:endParaRPr lang="en-US" sz="3600" spc="0" dirty="0">
              <a:solidFill>
                <a:schemeClr val="bg1"/>
              </a:solidFill>
            </a:endParaRPr>
          </a:p>
        </p:txBody>
      </p:sp>
    </p:spTree>
    <p:extLst>
      <p:ext uri="{BB962C8B-B14F-4D97-AF65-F5344CB8AC3E}">
        <p14:creationId xmlns:p14="http://schemas.microsoft.com/office/powerpoint/2010/main" val="1908306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669001"/>
            <a:ext cx="9143999"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r>
              <a:rPr lang="en-US" b="1" dirty="0" smtClean="0">
                <a:solidFill>
                  <a:srgbClr val="585858"/>
                </a:solidFill>
                <a:latin typeface="Georgia" pitchFamily="18" charset="0"/>
                <a:ea typeface="Times New Roman"/>
              </a:rPr>
              <a:t>Gifts may be directed to:</a:t>
            </a:r>
          </a:p>
          <a:p>
            <a:pPr>
              <a:spcAft>
                <a:spcPts val="1200"/>
              </a:spcAft>
            </a:pPr>
            <a:r>
              <a:rPr lang="en-US" dirty="0" smtClean="0">
                <a:solidFill>
                  <a:srgbClr val="585858"/>
                </a:solidFill>
                <a:latin typeface="Georgia" pitchFamily="18" charset="0"/>
                <a:ea typeface="Times New Roman"/>
              </a:rPr>
              <a:t>Polio eradication</a:t>
            </a:r>
          </a:p>
          <a:p>
            <a:pPr>
              <a:spcAft>
                <a:spcPts val="1200"/>
              </a:spcAft>
            </a:pPr>
            <a:r>
              <a:rPr lang="en-US" dirty="0" smtClean="0">
                <a:solidFill>
                  <a:srgbClr val="585858"/>
                </a:solidFill>
                <a:latin typeface="Georgia" pitchFamily="18" charset="0"/>
                <a:ea typeface="Times New Roman"/>
              </a:rPr>
              <a:t>Annual Fund</a:t>
            </a:r>
          </a:p>
          <a:p>
            <a:pPr>
              <a:spcAft>
                <a:spcPts val="1200"/>
              </a:spcAft>
            </a:pPr>
            <a:r>
              <a:rPr lang="en-US" dirty="0" smtClean="0">
                <a:solidFill>
                  <a:srgbClr val="585858"/>
                </a:solidFill>
                <a:latin typeface="Georgia" pitchFamily="18" charset="0"/>
                <a:ea typeface="Times New Roman"/>
              </a:rPr>
              <a:t>World Fund</a:t>
            </a:r>
            <a:endParaRPr lang="en-US" b="1" dirty="0" smtClean="0">
              <a:solidFill>
                <a:srgbClr val="585858"/>
              </a:solidFill>
              <a:latin typeface="Georgia" pitchFamily="18" charset="0"/>
              <a:ea typeface="Times New Roman"/>
            </a:endParaRPr>
          </a:p>
          <a:p>
            <a:pPr>
              <a:spcAft>
                <a:spcPts val="1200"/>
              </a:spcAft>
            </a:pPr>
            <a:r>
              <a:rPr lang="en-US" dirty="0" smtClean="0">
                <a:solidFill>
                  <a:srgbClr val="585858"/>
                </a:solidFill>
                <a:latin typeface="Georgia" pitchFamily="18" charset="0"/>
                <a:ea typeface="Times New Roman"/>
              </a:rPr>
              <a:t>Rotary Peace Centers</a:t>
            </a:r>
          </a:p>
          <a:p>
            <a:pPr>
              <a:spcAft>
                <a:spcPts val="1200"/>
              </a:spcAft>
            </a:pPr>
            <a:r>
              <a:rPr lang="en-US" dirty="0" smtClean="0">
                <a:solidFill>
                  <a:srgbClr val="585858"/>
                </a:solidFill>
                <a:latin typeface="Georgia" pitchFamily="18" charset="0"/>
                <a:ea typeface="Times New Roman"/>
              </a:rPr>
              <a:t>Any of the six Global Grants areas of focus</a:t>
            </a:r>
          </a:p>
          <a:p>
            <a:pPr>
              <a:spcAft>
                <a:spcPts val="1200"/>
              </a:spcAft>
            </a:pP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Help Us Raise $1Million for TRF</a:t>
            </a:r>
          </a:p>
        </p:txBody>
      </p:sp>
    </p:spTree>
    <p:extLst>
      <p:ext uri="{BB962C8B-B14F-4D97-AF65-F5344CB8AC3E}">
        <p14:creationId xmlns:p14="http://schemas.microsoft.com/office/powerpoint/2010/main" val="1065441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426405"/>
            <a:ext cx="9144000"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CA" i="1" dirty="0"/>
              <a:t>A dinner targeting support of USD $1 million dollars </a:t>
            </a:r>
            <a:endParaRPr lang="en-CA" i="1" dirty="0" smtClean="0"/>
          </a:p>
          <a:p>
            <a:pPr marL="0" indent="0" algn="ctr">
              <a:buNone/>
            </a:pPr>
            <a:r>
              <a:rPr lang="en-CA" i="1" dirty="0" smtClean="0"/>
              <a:t>to </a:t>
            </a:r>
            <a:r>
              <a:rPr lang="en-CA" i="1" dirty="0"/>
              <a:t>enable the program and project work </a:t>
            </a:r>
            <a:endParaRPr lang="en-CA" i="1" dirty="0" smtClean="0"/>
          </a:p>
          <a:p>
            <a:pPr marL="0" indent="0" algn="ctr">
              <a:buNone/>
            </a:pPr>
            <a:r>
              <a:rPr lang="en-CA" i="1" dirty="0"/>
              <a:t>o</a:t>
            </a:r>
            <a:r>
              <a:rPr lang="en-CA" i="1" dirty="0" smtClean="0"/>
              <a:t>f our </a:t>
            </a:r>
            <a:r>
              <a:rPr lang="en-CA" i="1" dirty="0"/>
              <a:t>Rotary Foundation for gifts made </a:t>
            </a:r>
            <a:endParaRPr lang="en-CA" i="1" dirty="0" smtClean="0"/>
          </a:p>
          <a:p>
            <a:pPr marL="0" indent="0" algn="ctr">
              <a:buNone/>
            </a:pPr>
            <a:r>
              <a:rPr lang="en-CA" i="1" dirty="0" smtClean="0"/>
              <a:t>from </a:t>
            </a:r>
            <a:r>
              <a:rPr lang="en-CA" i="1" dirty="0"/>
              <a:t>1 </a:t>
            </a:r>
            <a:r>
              <a:rPr lang="en-CA" i="1" dirty="0" smtClean="0"/>
              <a:t>January 2016 to 6 May </a:t>
            </a:r>
            <a:r>
              <a:rPr lang="en-CA" i="1" dirty="0"/>
              <a:t>2017</a:t>
            </a:r>
            <a:r>
              <a:rPr lang="en-CA" i="1" dirty="0" smtClean="0"/>
              <a:t>. </a:t>
            </a:r>
            <a:endParaRPr lang="en-US" dirty="0"/>
          </a:p>
          <a:p>
            <a:pPr marL="0" indent="0" algn="ctr">
              <a:buNone/>
            </a:pPr>
            <a:r>
              <a:rPr lang="en-CA" b="1" dirty="0"/>
              <a:t>Celebration dinner to be held on </a:t>
            </a:r>
            <a:r>
              <a:rPr lang="en-CA" b="1" dirty="0" smtClean="0"/>
              <a:t>May 6, </a:t>
            </a:r>
            <a:r>
              <a:rPr lang="en-CA" b="1" dirty="0"/>
              <a:t>2017</a:t>
            </a:r>
            <a:br>
              <a:rPr lang="en-CA" b="1" dirty="0"/>
            </a:br>
            <a:r>
              <a:rPr lang="en-US" b="1" dirty="0" smtClean="0"/>
              <a:t>Le Dome Banquet Hall, Oakville, ON</a:t>
            </a:r>
          </a:p>
          <a:p>
            <a:pPr marL="0" indent="0" algn="ctr">
              <a:buNone/>
            </a:pPr>
            <a:endParaRPr lang="en-US" sz="800" dirty="0"/>
          </a:p>
          <a:p>
            <a:pPr marL="0" indent="0" algn="ctr">
              <a:buNone/>
            </a:pPr>
            <a:r>
              <a:rPr lang="en-CA" b="1" dirty="0"/>
              <a:t>You are building </a:t>
            </a:r>
            <a:r>
              <a:rPr lang="en-CA" b="1" dirty="0" smtClean="0"/>
              <a:t>D7080’s legacy </a:t>
            </a:r>
            <a:r>
              <a:rPr lang="en-CA" b="1" dirty="0"/>
              <a:t>of service with your gifts of support to our Rotary Foundation! </a:t>
            </a:r>
            <a:endParaRPr lang="en-US" dirty="0"/>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What is a Million Dollar Dinner?</a:t>
            </a:r>
            <a:endParaRPr lang="en-US" sz="3600" spc="0" dirty="0">
              <a:solidFill>
                <a:schemeClr val="bg1"/>
              </a:solidFill>
            </a:endParaRPr>
          </a:p>
        </p:txBody>
      </p:sp>
    </p:spTree>
    <p:extLst>
      <p:ext uri="{BB962C8B-B14F-4D97-AF65-F5344CB8AC3E}">
        <p14:creationId xmlns:p14="http://schemas.microsoft.com/office/powerpoint/2010/main" val="4036599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426405"/>
            <a:ext cx="9144000"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i="1" dirty="0" smtClean="0"/>
              <a:t>“Rotarians </a:t>
            </a:r>
            <a:r>
              <a:rPr lang="en-US" sz="2800" i="1" dirty="0"/>
              <a:t>and Rotary clubs use the Foundation as a support system for their activities</a:t>
            </a:r>
            <a:r>
              <a:rPr lang="en-US" sz="2800" i="1" dirty="0" smtClean="0"/>
              <a:t>.  Every </a:t>
            </a:r>
            <a:r>
              <a:rPr lang="en-US" sz="2800" i="1" dirty="0"/>
              <a:t>dollar committed means that somewhere, someone will enjoy better health, </a:t>
            </a:r>
            <a:r>
              <a:rPr lang="en-US" sz="2800" i="1" dirty="0" smtClean="0"/>
              <a:t>or economic </a:t>
            </a:r>
            <a:r>
              <a:rPr lang="en-US" sz="2800" i="1" dirty="0"/>
              <a:t>or educational opportunities that otherwise would not exist. Every </a:t>
            </a:r>
            <a:r>
              <a:rPr lang="en-US" sz="2800" i="1" dirty="0" smtClean="0"/>
              <a:t>dollar committed </a:t>
            </a:r>
            <a:r>
              <a:rPr lang="en-US" sz="2800" i="1" dirty="0"/>
              <a:t>means that someone, somewhere, will live a better life. They will be able to </a:t>
            </a:r>
            <a:r>
              <a:rPr lang="en-US" sz="2800" i="1" dirty="0" smtClean="0"/>
              <a:t>read and </a:t>
            </a:r>
            <a:r>
              <a:rPr lang="en-US" sz="2800" i="1" dirty="0"/>
              <a:t>write, or be able to draw clean water from a newly dug well, or have their </a:t>
            </a:r>
            <a:r>
              <a:rPr lang="en-US" sz="2800" i="1" dirty="0" smtClean="0"/>
              <a:t>disabilities lessened </a:t>
            </a:r>
            <a:r>
              <a:rPr lang="en-US" sz="2800" i="1" dirty="0"/>
              <a:t>so that they can earn a living and become self-sufficient. They can see </a:t>
            </a:r>
            <a:r>
              <a:rPr lang="en-US" sz="2800" i="1" dirty="0" smtClean="0"/>
              <a:t>their children </a:t>
            </a:r>
            <a:r>
              <a:rPr lang="en-US" sz="2800" i="1" dirty="0"/>
              <a:t>immunized against life-threatening or crippling diseases</a:t>
            </a:r>
            <a:r>
              <a:rPr lang="en-US" sz="2800" i="1" dirty="0" smtClean="0"/>
              <a:t>.”  Raja </a:t>
            </a:r>
            <a:r>
              <a:rPr lang="en-US" sz="2800" i="1" dirty="0" err="1"/>
              <a:t>Saboo</a:t>
            </a:r>
            <a:r>
              <a:rPr lang="en-US" sz="2800" i="1" dirty="0"/>
              <a:t>, RI President 1991-92</a:t>
            </a: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TRF – Service Above Self</a:t>
            </a:r>
            <a:endParaRPr lang="en-US" sz="3600" spc="0" dirty="0">
              <a:solidFill>
                <a:schemeClr val="bg1"/>
              </a:solidFill>
            </a:endParaRPr>
          </a:p>
        </p:txBody>
      </p:sp>
    </p:spTree>
    <p:extLst>
      <p:ext uri="{BB962C8B-B14F-4D97-AF65-F5344CB8AC3E}">
        <p14:creationId xmlns:p14="http://schemas.microsoft.com/office/powerpoint/2010/main" val="2356669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426405"/>
            <a:ext cx="9144000"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5400" b="1" i="1" dirty="0" smtClean="0"/>
          </a:p>
          <a:p>
            <a:pPr marL="0" indent="0" algn="ctr">
              <a:buNone/>
            </a:pPr>
            <a:r>
              <a:rPr lang="en-US" sz="5400" b="1" i="1" dirty="0" smtClean="0"/>
              <a:t>Thank-you!</a:t>
            </a:r>
          </a:p>
          <a:p>
            <a:pPr marL="0" indent="0" algn="ctr">
              <a:buNone/>
            </a:pPr>
            <a:r>
              <a:rPr lang="en-US" sz="5400" b="1" i="1" dirty="0" smtClean="0"/>
              <a:t>Questions &amp; Comments</a:t>
            </a:r>
            <a:endParaRPr lang="en-US" sz="5400" b="1" i="1" dirty="0"/>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D7080 Million Dollar Dinner</a:t>
            </a:r>
            <a:endParaRPr lang="en-US" sz="3600" spc="0" dirty="0">
              <a:solidFill>
                <a:schemeClr val="bg1"/>
              </a:solidFill>
            </a:endParaRPr>
          </a:p>
        </p:txBody>
      </p:sp>
    </p:spTree>
    <p:extLst>
      <p:ext uri="{BB962C8B-B14F-4D97-AF65-F5344CB8AC3E}">
        <p14:creationId xmlns:p14="http://schemas.microsoft.com/office/powerpoint/2010/main" val="3432177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669001"/>
            <a:ext cx="9144000"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itchFamily="18" charset="0"/>
                <a:ea typeface="Times New Roman"/>
              </a:rPr>
              <a:t>The goal of the million dollar dinner campaign is to raise a minimum of $1,000,000USD in new donations for the programs of The Rotary Foundation</a:t>
            </a:r>
          </a:p>
          <a:p>
            <a:pPr>
              <a:spcAft>
                <a:spcPts val="1200"/>
              </a:spcAft>
            </a:pPr>
            <a:r>
              <a:rPr lang="en-US" dirty="0" smtClean="0">
                <a:solidFill>
                  <a:srgbClr val="585858"/>
                </a:solidFill>
                <a:latin typeface="Georgia" pitchFamily="18" charset="0"/>
                <a:ea typeface="Times New Roman"/>
              </a:rPr>
              <a:t>Minimum donations of $10,000USD from each donor in cash, securities or a bequest</a:t>
            </a: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What is a Million Dollar Dinner?</a:t>
            </a:r>
            <a:endParaRPr lang="en-US" sz="3600" spc="0" dirty="0">
              <a:solidFill>
                <a:schemeClr val="bg1"/>
              </a:solidFill>
            </a:endParaRPr>
          </a:p>
        </p:txBody>
      </p:sp>
    </p:spTree>
    <p:extLst>
      <p:ext uri="{BB962C8B-B14F-4D97-AF65-F5344CB8AC3E}">
        <p14:creationId xmlns:p14="http://schemas.microsoft.com/office/powerpoint/2010/main" val="1073784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669001"/>
            <a:ext cx="8621486"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itchFamily="18" charset="0"/>
                <a:ea typeface="Times New Roman"/>
              </a:rPr>
              <a:t>The dinner is a celebration and the culmination of the MDD fundraising campaign</a:t>
            </a:r>
          </a:p>
          <a:p>
            <a:pPr>
              <a:spcAft>
                <a:spcPts val="1200"/>
              </a:spcAft>
            </a:pPr>
            <a:r>
              <a:rPr lang="en-US" dirty="0" smtClean="0">
                <a:solidFill>
                  <a:srgbClr val="585858"/>
                </a:solidFill>
                <a:latin typeface="Georgia" pitchFamily="18" charset="0"/>
                <a:ea typeface="Times New Roman"/>
              </a:rPr>
              <a:t>Brings together the donors who have made or pledged new contributions to the Foundation during the campaign period, to thank them and to recognize how their gifts will enable TRF’s continued success</a:t>
            </a: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What is a Million Dollar Dinner?</a:t>
            </a:r>
            <a:endParaRPr lang="en-US" sz="3600" spc="0" dirty="0">
              <a:solidFill>
                <a:schemeClr val="bg1"/>
              </a:solidFill>
            </a:endParaRPr>
          </a:p>
        </p:txBody>
      </p:sp>
    </p:spTree>
    <p:extLst>
      <p:ext uri="{BB962C8B-B14F-4D97-AF65-F5344CB8AC3E}">
        <p14:creationId xmlns:p14="http://schemas.microsoft.com/office/powerpoint/2010/main" val="1469653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669001"/>
            <a:ext cx="8621486"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itchFamily="18" charset="0"/>
                <a:ea typeface="Times New Roman"/>
              </a:rPr>
              <a:t>MDD is a district sponsored event</a:t>
            </a:r>
          </a:p>
          <a:p>
            <a:pPr>
              <a:spcAft>
                <a:spcPts val="1200"/>
              </a:spcAft>
            </a:pPr>
            <a:r>
              <a:rPr lang="en-US" dirty="0" smtClean="0">
                <a:solidFill>
                  <a:srgbClr val="585858"/>
                </a:solidFill>
                <a:latin typeface="Georgia" pitchFamily="18" charset="0"/>
                <a:ea typeface="Times New Roman"/>
              </a:rPr>
              <a:t>In addition to attending the dinner, most MDD donors will receive recognition from TRF depending on the type and amount of the gift</a:t>
            </a:r>
          </a:p>
          <a:p>
            <a:pPr>
              <a:spcAft>
                <a:spcPts val="1200"/>
              </a:spcAft>
            </a:pPr>
            <a:r>
              <a:rPr lang="en-US" dirty="0" smtClean="0">
                <a:solidFill>
                  <a:srgbClr val="585858"/>
                </a:solidFill>
                <a:latin typeface="Georgia" pitchFamily="18" charset="0"/>
                <a:ea typeface="Times New Roman"/>
              </a:rPr>
              <a:t>Major Donors and Bequest Society Members receive an engraved crystal and a pin  </a:t>
            </a: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Recognition from Rotary International</a:t>
            </a:r>
            <a:endParaRPr lang="en-US" sz="3600" spc="0" dirty="0">
              <a:solidFill>
                <a:schemeClr val="bg1"/>
              </a:solidFill>
            </a:endParaRPr>
          </a:p>
        </p:txBody>
      </p:sp>
    </p:spTree>
    <p:extLst>
      <p:ext uri="{BB962C8B-B14F-4D97-AF65-F5344CB8AC3E}">
        <p14:creationId xmlns:p14="http://schemas.microsoft.com/office/powerpoint/2010/main" val="3486883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34" y="1501050"/>
            <a:ext cx="9144000"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itchFamily="18" charset="0"/>
                <a:ea typeface="Times New Roman"/>
              </a:rPr>
              <a:t>Bob Palmateer from RC Bolton is the Chair of the 7080 Million Dollar Dinner Committee </a:t>
            </a:r>
          </a:p>
          <a:p>
            <a:pPr>
              <a:spcAft>
                <a:spcPts val="1200"/>
              </a:spcAft>
            </a:pPr>
            <a:r>
              <a:rPr lang="en-US" dirty="0" smtClean="0">
                <a:solidFill>
                  <a:srgbClr val="585858"/>
                </a:solidFill>
                <a:latin typeface="Georgia" pitchFamily="18" charset="0"/>
                <a:ea typeface="Times New Roman"/>
              </a:rPr>
              <a:t>MDD will be held on Saturday May 6</a:t>
            </a:r>
            <a:r>
              <a:rPr lang="en-US" baseline="30000" dirty="0" smtClean="0">
                <a:solidFill>
                  <a:srgbClr val="585858"/>
                </a:solidFill>
                <a:latin typeface="Georgia" pitchFamily="18" charset="0"/>
                <a:ea typeface="Times New Roman"/>
              </a:rPr>
              <a:t>th</a:t>
            </a:r>
            <a:r>
              <a:rPr lang="en-US" dirty="0" smtClean="0">
                <a:solidFill>
                  <a:srgbClr val="585858"/>
                </a:solidFill>
                <a:latin typeface="Georgia" pitchFamily="18" charset="0"/>
                <a:ea typeface="Times New Roman"/>
              </a:rPr>
              <a:t> at the Le Dome Banquet Hall in Oakville; special VIP guest is RIPE Ian </a:t>
            </a:r>
            <a:r>
              <a:rPr lang="en-US" dirty="0" err="1" smtClean="0">
                <a:solidFill>
                  <a:srgbClr val="585858"/>
                </a:solidFill>
                <a:latin typeface="Georgia" pitchFamily="18" charset="0"/>
                <a:ea typeface="Times New Roman"/>
              </a:rPr>
              <a:t>Riseley</a:t>
            </a:r>
            <a:endParaRPr lang="en-US" dirty="0" smtClean="0">
              <a:solidFill>
                <a:srgbClr val="585858"/>
              </a:solidFill>
              <a:latin typeface="Georgia" pitchFamily="18" charset="0"/>
              <a:ea typeface="Times New Roman"/>
            </a:endParaRPr>
          </a:p>
          <a:p>
            <a:pPr>
              <a:spcAft>
                <a:spcPts val="1200"/>
              </a:spcAft>
            </a:pPr>
            <a:r>
              <a:rPr lang="en-US" dirty="0">
                <a:solidFill>
                  <a:srgbClr val="585858"/>
                </a:solidFill>
                <a:latin typeface="Georgia" pitchFamily="18" charset="0"/>
                <a:ea typeface="Times New Roman"/>
              </a:rPr>
              <a:t>The purpose of the dinner is to thank donors who are making or adding </a:t>
            </a:r>
            <a:r>
              <a:rPr lang="en-US" b="1" u="sng" dirty="0">
                <a:solidFill>
                  <a:srgbClr val="585858"/>
                </a:solidFill>
                <a:latin typeface="Georgia" pitchFamily="18" charset="0"/>
                <a:ea typeface="Times New Roman"/>
              </a:rPr>
              <a:t>new</a:t>
            </a:r>
            <a:r>
              <a:rPr lang="en-US" dirty="0">
                <a:solidFill>
                  <a:srgbClr val="585858"/>
                </a:solidFill>
                <a:latin typeface="Georgia" pitchFamily="18" charset="0"/>
                <a:ea typeface="Times New Roman"/>
              </a:rPr>
              <a:t> contributions or commitments </a:t>
            </a:r>
            <a:r>
              <a:rPr lang="en-US" dirty="0" smtClean="0">
                <a:solidFill>
                  <a:srgbClr val="585858"/>
                </a:solidFill>
                <a:latin typeface="Georgia" pitchFamily="18" charset="0"/>
                <a:ea typeface="Times New Roman"/>
              </a:rPr>
              <a:t>to </a:t>
            </a:r>
            <a:r>
              <a:rPr lang="en-US" dirty="0">
                <a:solidFill>
                  <a:srgbClr val="585858"/>
                </a:solidFill>
                <a:latin typeface="Georgia" pitchFamily="18" charset="0"/>
                <a:ea typeface="Times New Roman"/>
              </a:rPr>
              <a:t>TRF programs</a:t>
            </a:r>
          </a:p>
          <a:p>
            <a:pPr>
              <a:spcAft>
                <a:spcPts val="1200"/>
              </a:spcAft>
            </a:pP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District 7080 Million Dollar Dinner</a:t>
            </a:r>
            <a:endParaRPr lang="en-US" sz="3600" spc="0" dirty="0">
              <a:solidFill>
                <a:schemeClr val="bg1"/>
              </a:solidFill>
            </a:endParaRPr>
          </a:p>
        </p:txBody>
      </p:sp>
    </p:spTree>
    <p:extLst>
      <p:ext uri="{BB962C8B-B14F-4D97-AF65-F5344CB8AC3E}">
        <p14:creationId xmlns:p14="http://schemas.microsoft.com/office/powerpoint/2010/main" val="1677801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669001"/>
            <a:ext cx="9144000"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gn="ctr"/>
            <a:r>
              <a:rPr lang="en-US" sz="3600" spc="0" dirty="0" smtClean="0">
                <a:solidFill>
                  <a:schemeClr val="bg1"/>
                </a:solidFill>
              </a:rPr>
              <a:t>RI President Elect Ian </a:t>
            </a:r>
            <a:r>
              <a:rPr lang="en-US" sz="3600" spc="0" dirty="0" err="1" smtClean="0">
                <a:solidFill>
                  <a:schemeClr val="bg1"/>
                </a:solidFill>
              </a:rPr>
              <a:t>Riseley</a:t>
            </a:r>
            <a:endParaRPr lang="en-US" sz="3600" spc="0"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051" r="12643" b="13557"/>
          <a:stretch/>
        </p:blipFill>
        <p:spPr>
          <a:xfrm>
            <a:off x="1101012" y="1382240"/>
            <a:ext cx="6885992" cy="4446194"/>
          </a:xfrm>
          <a:prstGeom prst="rect">
            <a:avLst/>
          </a:prstGeom>
        </p:spPr>
      </p:pic>
    </p:spTree>
    <p:extLst>
      <p:ext uri="{BB962C8B-B14F-4D97-AF65-F5344CB8AC3E}">
        <p14:creationId xmlns:p14="http://schemas.microsoft.com/office/powerpoint/2010/main" val="97749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669001"/>
            <a:ext cx="9144000"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Le Dome Banquet Hall</a:t>
            </a:r>
            <a:endParaRPr lang="en-US" sz="3600" spc="0" dirty="0">
              <a:solidFill>
                <a:schemeClr val="bg1"/>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059" t="31682" b="17203"/>
          <a:stretch/>
        </p:blipFill>
        <p:spPr bwMode="auto">
          <a:xfrm>
            <a:off x="93330" y="1978091"/>
            <a:ext cx="8968857" cy="373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390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35" y="1331669"/>
            <a:ext cx="9144001" cy="41594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solidFill>
                  <a:srgbClr val="585858"/>
                </a:solidFill>
                <a:latin typeface="Georgia" pitchFamily="18" charset="0"/>
                <a:ea typeface="Times New Roman"/>
              </a:rPr>
              <a:t>One time cash donation of $10,000USD or greater</a:t>
            </a:r>
          </a:p>
          <a:p>
            <a:pPr>
              <a:spcAft>
                <a:spcPts val="1200"/>
              </a:spcAft>
            </a:pPr>
            <a:r>
              <a:rPr lang="en-US" dirty="0" smtClean="0">
                <a:solidFill>
                  <a:srgbClr val="585858"/>
                </a:solidFill>
                <a:latin typeface="Georgia" pitchFamily="18" charset="0"/>
                <a:ea typeface="Times New Roman"/>
              </a:rPr>
              <a:t>Donation of marketable securities valued at $10,000USD or greater, at time of donation</a:t>
            </a:r>
          </a:p>
          <a:p>
            <a:pPr>
              <a:spcAft>
                <a:spcPts val="1200"/>
              </a:spcAft>
            </a:pPr>
            <a:r>
              <a:rPr lang="en-US" dirty="0" smtClean="0">
                <a:solidFill>
                  <a:srgbClr val="585858"/>
                </a:solidFill>
                <a:latin typeface="Georgia" pitchFamily="18" charset="0"/>
                <a:ea typeface="Times New Roman"/>
              </a:rPr>
              <a:t>Bequest to TRF valued at $10,000USD or greater</a:t>
            </a:r>
          </a:p>
          <a:p>
            <a:pPr>
              <a:spcAft>
                <a:spcPts val="1200"/>
              </a:spcAft>
            </a:pPr>
            <a:r>
              <a:rPr lang="en-US" dirty="0" smtClean="0">
                <a:solidFill>
                  <a:srgbClr val="585858"/>
                </a:solidFill>
                <a:latin typeface="Georgia" pitchFamily="18" charset="0"/>
                <a:ea typeface="Times New Roman"/>
              </a:rPr>
              <a:t>Donation or commitment must be made between January 1</a:t>
            </a:r>
            <a:r>
              <a:rPr lang="en-US" baseline="30000" dirty="0" smtClean="0">
                <a:solidFill>
                  <a:srgbClr val="585858"/>
                </a:solidFill>
                <a:latin typeface="Georgia" pitchFamily="18" charset="0"/>
                <a:ea typeface="Times New Roman"/>
              </a:rPr>
              <a:t>st</a:t>
            </a:r>
            <a:r>
              <a:rPr lang="en-US" dirty="0" smtClean="0">
                <a:solidFill>
                  <a:srgbClr val="585858"/>
                </a:solidFill>
                <a:latin typeface="Georgia" pitchFamily="18" charset="0"/>
                <a:ea typeface="Times New Roman"/>
              </a:rPr>
              <a:t>, 2016 and May 6</a:t>
            </a:r>
            <a:r>
              <a:rPr lang="en-US" baseline="30000" dirty="0" smtClean="0">
                <a:solidFill>
                  <a:srgbClr val="585858"/>
                </a:solidFill>
                <a:latin typeface="Georgia" pitchFamily="18" charset="0"/>
                <a:ea typeface="Times New Roman"/>
              </a:rPr>
              <a:t>th</a:t>
            </a:r>
            <a:r>
              <a:rPr lang="en-US" dirty="0" smtClean="0">
                <a:solidFill>
                  <a:srgbClr val="585858"/>
                </a:solidFill>
                <a:latin typeface="Georgia" pitchFamily="18" charset="0"/>
                <a:ea typeface="Times New Roman"/>
              </a:rPr>
              <a:t>, 2017</a:t>
            </a:r>
            <a:endParaRPr lang="en-US" dirty="0">
              <a:solidFill>
                <a:srgbClr val="585858"/>
              </a:solidFill>
              <a:latin typeface="Georgia" pitchFamily="18" charset="0"/>
              <a:ea typeface="Times New Roman"/>
            </a:endParaRPr>
          </a:p>
          <a:p>
            <a:pPr>
              <a:spcAft>
                <a:spcPts val="1200"/>
              </a:spcAft>
            </a:pPr>
            <a:endParaRPr lang="en-US" dirty="0" smtClean="0">
              <a:solidFill>
                <a:srgbClr val="585858"/>
              </a:solidFill>
              <a:latin typeface="Georgia" pitchFamily="18" charset="0"/>
              <a:ea typeface="Times New Roman"/>
            </a:endParaRPr>
          </a:p>
        </p:txBody>
      </p:sp>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Qualifying Donations</a:t>
            </a:r>
            <a:endParaRPr lang="en-US" sz="3600" spc="0" dirty="0">
              <a:solidFill>
                <a:schemeClr val="bg1"/>
              </a:solidFill>
            </a:endParaRPr>
          </a:p>
        </p:txBody>
      </p:sp>
    </p:spTree>
    <p:extLst>
      <p:ext uri="{BB962C8B-B14F-4D97-AF65-F5344CB8AC3E}">
        <p14:creationId xmlns:p14="http://schemas.microsoft.com/office/powerpoint/2010/main" val="3082896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ders_Guide_Slid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Leaders_Guide_Slide_Template</Template>
  <TotalTime>2780</TotalTime>
  <Words>2398</Words>
  <Application>Microsoft Office PowerPoint</Application>
  <PresentationFormat>On-screen Show (4:3)</PresentationFormat>
  <Paragraphs>142</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Arial Narrow Bold</vt:lpstr>
      <vt:lpstr>Calibri</vt:lpstr>
      <vt:lpstr>Georgia</vt:lpstr>
      <vt:lpstr>Palatino Linotype</vt:lpstr>
      <vt:lpstr>Times New Roman</vt:lpstr>
      <vt:lpstr>Leaders_Guide_Slide_Template</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Nunes</dc:creator>
  <cp:lastModifiedBy>Robert Palmateer</cp:lastModifiedBy>
  <cp:revision>216</cp:revision>
  <cp:lastPrinted>2014-03-11T20:11:34Z</cp:lastPrinted>
  <dcterms:created xsi:type="dcterms:W3CDTF">2013-08-01T16:40:07Z</dcterms:created>
  <dcterms:modified xsi:type="dcterms:W3CDTF">2016-10-06T02:07:11Z</dcterms:modified>
</cp:coreProperties>
</file>