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0" r:id="rId3"/>
  </p:sldMasterIdLst>
  <p:sldIdLst>
    <p:sldId id="568" r:id="rId4"/>
    <p:sldId id="558" r:id="rId5"/>
    <p:sldId id="571" r:id="rId6"/>
    <p:sldId id="570" r:id="rId7"/>
    <p:sldId id="287" r:id="rId8"/>
    <p:sldId id="272" r:id="rId9"/>
    <p:sldId id="533" r:id="rId10"/>
    <p:sldId id="258" r:id="rId11"/>
    <p:sldId id="552" r:id="rId12"/>
    <p:sldId id="554" r:id="rId13"/>
    <p:sldId id="556" r:id="rId14"/>
    <p:sldId id="574" r:id="rId15"/>
    <p:sldId id="269" r:id="rId16"/>
    <p:sldId id="559" r:id="rId17"/>
    <p:sldId id="263" r:id="rId18"/>
    <p:sldId id="289" r:id="rId19"/>
    <p:sldId id="555" r:id="rId20"/>
    <p:sldId id="569" r:id="rId21"/>
    <p:sldId id="560" r:id="rId22"/>
    <p:sldId id="565" r:id="rId23"/>
    <p:sldId id="563" r:id="rId24"/>
    <p:sldId id="495" r:id="rId25"/>
    <p:sldId id="562" r:id="rId26"/>
    <p:sldId id="566" r:id="rId27"/>
    <p:sldId id="567" r:id="rId28"/>
    <p:sldId id="573" r:id="rId29"/>
    <p:sldId id="575" r:id="rId30"/>
    <p:sldId id="576" r:id="rId31"/>
    <p:sldId id="257" r:id="rId32"/>
    <p:sldId id="577" r:id="rId33"/>
    <p:sldId id="578"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dra kozakchard" initials="Sk" lastIdx="1" clrIdx="0">
    <p:extLst>
      <p:ext uri="{19B8F6BF-5375-455C-9EA6-DF929625EA0E}">
        <p15:presenceInfo xmlns:p15="http://schemas.microsoft.com/office/powerpoint/2012/main" userId="03a84434d3df84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730A61-903E-41FB-8E91-38B7E7FCBEBD}" v="31" dt="2023-01-23T23:24:25.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4" d="100"/>
          <a:sy n="64" d="100"/>
        </p:scale>
        <p:origin x="7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commentAuthors" Target="commentAuthor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9571E-43F2-4BC0-C795-AE0330728E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C50F2DFC-5953-FE80-85DF-B1EA49C300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B3C4126-77B4-3F52-1D8C-115C4E2CFB43}"/>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5" name="Footer Placeholder 4">
            <a:extLst>
              <a:ext uri="{FF2B5EF4-FFF2-40B4-BE49-F238E27FC236}">
                <a16:creationId xmlns:a16="http://schemas.microsoft.com/office/drawing/2014/main" id="{00EB4D74-1AEE-245B-53C6-AAD306D68A7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8F701A9-E97A-F15D-7E77-2BB66816211A}"/>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3094172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7B817-7CD6-2DA4-5265-B22729592183}"/>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A3BFA05-1D91-E69B-B77B-89C0411276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BFF6E77-AF02-E4C7-4809-93368BF77161}"/>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5" name="Footer Placeholder 4">
            <a:extLst>
              <a:ext uri="{FF2B5EF4-FFF2-40B4-BE49-F238E27FC236}">
                <a16:creationId xmlns:a16="http://schemas.microsoft.com/office/drawing/2014/main" id="{7FA21777-92DB-1F8D-92B4-416D4968C0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C3E0FE2-FE01-875F-1FDC-ED3EAFF2CEDF}"/>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2680339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76AE37-E1B4-E52A-F181-C7BEF998CF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671813D6-53AB-49D9-412D-0DAD06B31E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94B701F-23D5-6CAE-0F7A-328F3CD54D5B}"/>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5" name="Footer Placeholder 4">
            <a:extLst>
              <a:ext uri="{FF2B5EF4-FFF2-40B4-BE49-F238E27FC236}">
                <a16:creationId xmlns:a16="http://schemas.microsoft.com/office/drawing/2014/main" id="{AD6EBA6A-AAB9-90E9-406D-2E08502684E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4B61995-C8B4-9E03-ED9E-556F9BA19D8D}"/>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78861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52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5" name="Rectangle 4"/>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2187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5" name="Rectangle 4"/>
          <p:cNvSpPr/>
          <p:nvPr userDrawn="1"/>
        </p:nvSpPr>
        <p:spPr>
          <a:xfrm>
            <a:off x="-101600" y="457200"/>
            <a:ext cx="12395200" cy="533400"/>
          </a:xfrm>
          <a:prstGeom prst="rect">
            <a:avLst/>
          </a:prstGeom>
          <a:solidFill>
            <a:srgbClr val="005DAA"/>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8139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5" name="Rectangle 4"/>
          <p:cNvSpPr/>
          <p:nvPr userDrawn="1"/>
        </p:nvSpPr>
        <p:spPr>
          <a:xfrm>
            <a:off x="-101600" y="457200"/>
            <a:ext cx="12395200" cy="533400"/>
          </a:xfrm>
          <a:prstGeom prst="rect">
            <a:avLst/>
          </a:prstGeom>
          <a:solidFill>
            <a:schemeClr val="tx2"/>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57835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5" name="Rectangle 4"/>
          <p:cNvSpPr/>
          <p:nvPr userDrawn="1"/>
        </p:nvSpPr>
        <p:spPr>
          <a:xfrm>
            <a:off x="-101600" y="457200"/>
            <a:ext cx="12395200" cy="533400"/>
          </a:xfrm>
          <a:prstGeom prst="rect">
            <a:avLst/>
          </a:prstGeom>
          <a:solidFill>
            <a:schemeClr val="accent3"/>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9394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5" name="Rectangle 4"/>
          <p:cNvSpPr/>
          <p:nvPr userDrawn="1"/>
        </p:nvSpPr>
        <p:spPr>
          <a:xfrm>
            <a:off x="-101600" y="457200"/>
            <a:ext cx="12395200" cy="533400"/>
          </a:xfrm>
          <a:prstGeom prst="rect">
            <a:avLst/>
          </a:prstGeom>
          <a:solidFill>
            <a:schemeClr val="accent6"/>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91905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508000" y="228600"/>
            <a:ext cx="11684000" cy="533400"/>
          </a:xfrm>
          <a:prstGeom prst="rect">
            <a:avLst/>
          </a:prstGeom>
        </p:spPr>
        <p:txBody>
          <a:bodyPr lIns="0" tIns="0" rIns="0" bIns="0" anchor="ctr" anchorCtr="0"/>
          <a:lstStyle>
            <a:lvl1pPr algn="l">
              <a:defRPr sz="1800">
                <a:solidFill>
                  <a:schemeClr val="bg1">
                    <a:lumMod val="85000"/>
                  </a:schemeClr>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7329027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0" i="0" cap="all">
                <a:latin typeface="Arial Narrow"/>
                <a:cs typeface="Arial Narrow"/>
              </a:defRPr>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latin typeface="Georgia"/>
                <a:cs typeface="Georgia"/>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128559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26ED2-D2C6-B6F9-BE3F-BAF7696D69F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7F55948-D8D1-23F2-B9A5-3CA64D3E72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68717E2-F4AC-9B6D-A82B-0F55C9BABB6F}"/>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5" name="Footer Placeholder 4">
            <a:extLst>
              <a:ext uri="{FF2B5EF4-FFF2-40B4-BE49-F238E27FC236}">
                <a16:creationId xmlns:a16="http://schemas.microsoft.com/office/drawing/2014/main" id="{A73A302E-B9E7-26C6-43CF-C02912A554C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41225DB-602C-92F5-216E-337287CFF5FD}"/>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1291372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atin typeface="Georgia"/>
                <a:cs typeface="Georgia"/>
              </a:defRPr>
            </a:lvl1pPr>
            <a:lvl2pPr>
              <a:defRPr sz="2400">
                <a:latin typeface="Georgia"/>
                <a:cs typeface="Georgia"/>
              </a:defRPr>
            </a:lvl2pPr>
            <a:lvl3pPr>
              <a:defRPr sz="2000">
                <a:latin typeface="Georgia"/>
                <a:cs typeface="Georgia"/>
              </a:defRPr>
            </a:lvl3pPr>
            <a:lvl4pPr>
              <a:defRPr sz="1800">
                <a:latin typeface="Georgia"/>
                <a:cs typeface="Georgia"/>
              </a:defRPr>
            </a:lvl4pPr>
            <a:lvl5pPr>
              <a:defRPr sz="1800">
                <a:latin typeface="Georgia"/>
                <a:cs typeface="Georgia"/>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04180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lgn="l">
              <a:defRPr sz="3600">
                <a:latin typeface="Arial Narrow"/>
                <a:cs typeface="Arial Narrow"/>
              </a:defRPr>
            </a:lvl1pPr>
          </a:lstStyle>
          <a:p>
            <a:r>
              <a:rPr lang="en-US"/>
              <a:t>Click to edit Master title style</a:t>
            </a:r>
            <a:endParaRPr lang="en-US" dirty="0"/>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atin typeface="Georgia"/>
                <a:cs typeface="Georgia"/>
              </a:defRPr>
            </a:lvl1pPr>
            <a:lvl2pPr>
              <a:defRPr sz="2000">
                <a:latin typeface="Georgia"/>
                <a:cs typeface="Georgia"/>
              </a:defRPr>
            </a:lvl2pPr>
            <a:lvl3pPr>
              <a:defRPr sz="1800">
                <a:latin typeface="Georgia"/>
                <a:cs typeface="Georgia"/>
              </a:defRPr>
            </a:lvl3pPr>
            <a:lvl4pPr>
              <a:defRPr sz="1600">
                <a:latin typeface="Georgia"/>
                <a:cs typeface="Georgia"/>
              </a:defRPr>
            </a:lvl4pPr>
            <a:lvl5pPr>
              <a:defRPr sz="1600">
                <a:latin typeface="Georgia"/>
                <a:cs typeface="Georgia"/>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43458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sz="3600">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832257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655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9893617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atin typeface="Arial Narrow"/>
                <a:cs typeface="Arial Narrow"/>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atin typeface="Georgia"/>
                <a:cs typeface="Georgi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637595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406829"/>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4004631"/>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9595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8CC4CA-CE50-40D7-A186-9151D97AD984}"/>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CA"/>
          </a:p>
        </p:txBody>
      </p:sp>
      <p:sp>
        <p:nvSpPr>
          <p:cNvPr id="3" name="Subtitle 2">
            <a:extLst>
              <a:ext uri="{FF2B5EF4-FFF2-40B4-BE49-F238E27FC236}">
                <a16:creationId xmlns:a16="http://schemas.microsoft.com/office/drawing/2014/main" id="{148B2006-83F1-430C-9CB1-DABAB51C2453}"/>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C1097DF-2DE9-4165-B1BD-A009DCB4FD64}"/>
              </a:ext>
            </a:extLst>
          </p:cNvPr>
          <p:cNvSpPr>
            <a:spLocks noGrp="1"/>
          </p:cNvSpPr>
          <p:nvPr>
            <p:ph type="dt" sz="half" idx="10"/>
          </p:nvPr>
        </p:nvSpPr>
        <p:spPr/>
        <p:txBody>
          <a:bodyPr/>
          <a:lstStyle/>
          <a:p>
            <a:fld id="{44DABC28-9333-4E82-AE4C-3B60B4EFE537}" type="datetimeFigureOut">
              <a:rPr lang="en-CA" smtClean="0"/>
              <a:t>2023-01-24</a:t>
            </a:fld>
            <a:endParaRPr lang="en-CA"/>
          </a:p>
        </p:txBody>
      </p:sp>
      <p:sp>
        <p:nvSpPr>
          <p:cNvPr id="5" name="Footer Placeholder 4">
            <a:extLst>
              <a:ext uri="{FF2B5EF4-FFF2-40B4-BE49-F238E27FC236}">
                <a16:creationId xmlns:a16="http://schemas.microsoft.com/office/drawing/2014/main" id="{F4C4BAA1-71A3-452B-BAB0-6C9EE28E262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D057DA2-CF3D-4587-9A04-D185CD37D995}"/>
              </a:ext>
            </a:extLst>
          </p:cNvPr>
          <p:cNvSpPr>
            <a:spLocks noGrp="1"/>
          </p:cNvSpPr>
          <p:nvPr>
            <p:ph type="sldNum" sz="quarter" idx="12"/>
          </p:nvPr>
        </p:nvSpPr>
        <p:spPr/>
        <p:txBody>
          <a:bodyPr/>
          <a:lstStyle/>
          <a:p>
            <a:fld id="{ACE0A1FD-1D95-47EF-9E1F-4DD90BFE8EB7}" type="slidenum">
              <a:rPr lang="en-CA" smtClean="0"/>
              <a:t>‹#›</a:t>
            </a:fld>
            <a:endParaRPr lang="en-CA"/>
          </a:p>
        </p:txBody>
      </p:sp>
    </p:spTree>
    <p:extLst>
      <p:ext uri="{BB962C8B-B14F-4D97-AF65-F5344CB8AC3E}">
        <p14:creationId xmlns:p14="http://schemas.microsoft.com/office/powerpoint/2010/main" val="6958014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5947D-7376-50C5-BA60-046E304B7F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2B81B3D6-2500-298A-7169-B26947962F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60543D-2B32-10E4-EE61-7B66429C63EB}"/>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5" name="Footer Placeholder 4">
            <a:extLst>
              <a:ext uri="{FF2B5EF4-FFF2-40B4-BE49-F238E27FC236}">
                <a16:creationId xmlns:a16="http://schemas.microsoft.com/office/drawing/2014/main" id="{23948EE3-95F6-B01D-50F8-294F879D95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28CF5BA-486E-8F23-84FF-85C492F3529C}"/>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9148167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558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4" name="Rectangle 3"/>
          <p:cNvSpPr/>
          <p:nvPr userDrawn="1"/>
        </p:nvSpPr>
        <p:spPr>
          <a:xfrm>
            <a:off x="-203200" y="2667000"/>
            <a:ext cx="12700000" cy="1600200"/>
          </a:xfrm>
          <a:prstGeom prst="rect">
            <a:avLst/>
          </a:prstGeom>
          <a:solidFill>
            <a:schemeClr val="accent1"/>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1164063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4" name="Rectangle 3"/>
          <p:cNvSpPr/>
          <p:nvPr userDrawn="1"/>
        </p:nvSpPr>
        <p:spPr>
          <a:xfrm>
            <a:off x="-203200" y="2667000"/>
            <a:ext cx="12700000" cy="1600200"/>
          </a:xfrm>
          <a:prstGeom prst="rect">
            <a:avLst/>
          </a:prstGeom>
          <a:solidFill>
            <a:srgbClr val="005DAA"/>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903350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4" name="Rectangle 3"/>
          <p:cNvSpPr/>
          <p:nvPr userDrawn="1"/>
        </p:nvSpPr>
        <p:spPr>
          <a:xfrm>
            <a:off x="-203200" y="2667000"/>
            <a:ext cx="12700000" cy="1600200"/>
          </a:xfrm>
          <a:prstGeom prst="rect">
            <a:avLst/>
          </a:prstGeom>
          <a:solidFill>
            <a:schemeClr val="tx2"/>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5300582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4" name="Rectangle 3"/>
          <p:cNvSpPr/>
          <p:nvPr userDrawn="1"/>
        </p:nvSpPr>
        <p:spPr>
          <a:xfrm>
            <a:off x="-203200" y="2667000"/>
            <a:ext cx="12700000" cy="1600200"/>
          </a:xfrm>
          <a:prstGeom prst="rect">
            <a:avLst/>
          </a:prstGeom>
          <a:solidFill>
            <a:schemeClr val="accent3"/>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21480977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4" name="Rectangle 3"/>
          <p:cNvSpPr/>
          <p:nvPr userDrawn="1"/>
        </p:nvSpPr>
        <p:spPr>
          <a:xfrm>
            <a:off x="-203200" y="2667000"/>
            <a:ext cx="12700000" cy="1600200"/>
          </a:xfrm>
          <a:prstGeom prst="rect">
            <a:avLst/>
          </a:prstGeom>
          <a:solidFill>
            <a:schemeClr val="accent6"/>
          </a:solidFill>
          <a:ln>
            <a:noFill/>
          </a:ln>
          <a:effectLst>
            <a:outerShdw blurRad="88900" dist="61087" dir="5400000" rotWithShape="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1141538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ctrTitle"/>
          </p:nvPr>
        </p:nvSpPr>
        <p:spPr>
          <a:xfrm>
            <a:off x="203200" y="2667000"/>
            <a:ext cx="11785600" cy="1600200"/>
          </a:xfrm>
          <a:prstGeom prst="rect">
            <a:avLst/>
          </a:prstGeom>
        </p:spPr>
        <p:txBody>
          <a:bodyPr lIns="0" tIns="0" rIns="0" bIns="0" anchor="ctr" anchorCtr="0"/>
          <a:lstStyle>
            <a:lvl1pPr>
              <a:defRPr sz="3200">
                <a:solidFill>
                  <a:schemeClr val="bg1"/>
                </a:solidFill>
                <a:latin typeface="Arial Narrow"/>
                <a:cs typeface="Arial Narrow"/>
              </a:defRPr>
            </a:lvl1pPr>
          </a:lstStyle>
          <a:p>
            <a:r>
              <a:rPr lang="en-US"/>
              <a:t>Click to edit Master title style</a:t>
            </a:r>
            <a:endParaRPr lang="en-US" dirty="0"/>
          </a:p>
        </p:txBody>
      </p:sp>
    </p:spTree>
    <p:extLst>
      <p:ext uri="{BB962C8B-B14F-4D97-AF65-F5344CB8AC3E}">
        <p14:creationId xmlns:p14="http://schemas.microsoft.com/office/powerpoint/2010/main" val="3890966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noFill/>
          <a:ln w="1651">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5" name="Rectangle 4"/>
          <p:cNvSpPr/>
          <p:nvPr userDrawn="1"/>
        </p:nvSpPr>
        <p:spPr>
          <a:xfrm>
            <a:off x="-101600" y="457200"/>
            <a:ext cx="12395200" cy="533400"/>
          </a:xfrm>
          <a:prstGeom prst="rect">
            <a:avLst/>
          </a:prstGeom>
          <a:solidFill>
            <a:schemeClr val="accent1"/>
          </a:solidFill>
          <a:ln>
            <a:noFill/>
          </a:ln>
          <a:effectLst>
            <a:outerShdw blurRad="88900" dist="61087"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ctr">
              <a:defRPr/>
            </a:pPr>
            <a:endParaRPr lang="en-US" altLang="en-US" sz="2400">
              <a:solidFill>
                <a:srgbClr val="FFFFFF"/>
              </a:solidFill>
              <a:latin typeface="Calibri" pitchFamily="34" charset="0"/>
            </a:endParaRPr>
          </a:p>
        </p:txBody>
      </p:sp>
      <p:sp>
        <p:nvSpPr>
          <p:cNvPr id="2" name="Title 1"/>
          <p:cNvSpPr>
            <a:spLocks noGrp="1"/>
          </p:cNvSpPr>
          <p:nvPr>
            <p:ph type="title"/>
          </p:nvPr>
        </p:nvSpPr>
        <p:spPr>
          <a:xfrm>
            <a:off x="508000" y="457200"/>
            <a:ext cx="11684000" cy="533400"/>
          </a:xfrm>
          <a:prstGeom prst="rect">
            <a:avLst/>
          </a:prstGeom>
        </p:spPr>
        <p:txBody>
          <a:bodyPr lIns="0" tIns="0" rIns="0" bIns="0" anchor="ctr" anchorCtr="0"/>
          <a:lstStyle>
            <a:lvl1pPr algn="l">
              <a:defRPr sz="2000">
                <a:solidFill>
                  <a:schemeClr val="bg1"/>
                </a:solidFill>
                <a:latin typeface="Arial Narrow"/>
                <a:cs typeface="Arial Narrow"/>
              </a:defRPr>
            </a:lvl1pPr>
          </a:lstStyle>
          <a:p>
            <a:r>
              <a:rPr lang="en-US"/>
              <a:t>Click to edit Master title style</a:t>
            </a:r>
            <a:endParaRPr lang="en-US" dirty="0"/>
          </a:p>
        </p:txBody>
      </p:sp>
      <p:sp>
        <p:nvSpPr>
          <p:cNvPr id="3" name="Content Placeholder 2"/>
          <p:cNvSpPr>
            <a:spLocks noGrp="1"/>
          </p:cNvSpPr>
          <p:nvPr>
            <p:ph idx="1"/>
          </p:nvPr>
        </p:nvSpPr>
        <p:spPr>
          <a:xfrm>
            <a:off x="609600" y="1219201"/>
            <a:ext cx="10972800" cy="4525963"/>
          </a:xfrm>
          <a:prstGeom prst="rect">
            <a:avLst/>
          </a:prstGeom>
        </p:spPr>
        <p:txBody>
          <a:bodyPr/>
          <a:lstStyle>
            <a:lvl1pPr>
              <a:defRPr sz="3000">
                <a:solidFill>
                  <a:srgbClr val="58585A"/>
                </a:solidFill>
                <a:latin typeface="Georgia"/>
                <a:cs typeface="Georgia"/>
              </a:defRPr>
            </a:lvl1pPr>
            <a:lvl2pPr>
              <a:defRPr sz="2600">
                <a:solidFill>
                  <a:srgbClr val="58585A"/>
                </a:solidFill>
                <a:latin typeface="Georgia"/>
                <a:cs typeface="Georgia"/>
              </a:defRPr>
            </a:lvl2pPr>
            <a:lvl3pPr>
              <a:defRPr sz="2200">
                <a:solidFill>
                  <a:srgbClr val="58585A"/>
                </a:solidFill>
                <a:latin typeface="Georgia"/>
                <a:cs typeface="Georgia"/>
              </a:defRPr>
            </a:lvl3pPr>
            <a:lvl4pPr>
              <a:defRPr sz="1800">
                <a:solidFill>
                  <a:srgbClr val="58585A"/>
                </a:solidFill>
                <a:latin typeface="Georgia"/>
                <a:cs typeface="Georgia"/>
              </a:defRPr>
            </a:lvl4pPr>
            <a:lvl5pPr>
              <a:defRPr sz="1600">
                <a:solidFill>
                  <a:srgbClr val="58585A"/>
                </a:solidFill>
                <a:latin typeface="Georgia"/>
                <a:cs typeface="Georgi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088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EAC2B-8692-FD75-788C-A172008316C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E829E10-1F7E-5B0B-7F46-13EDDB7F8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278EF7AE-14A2-9042-C21F-EE95708EE8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AE8EA36-FA4C-0C8C-B696-F2636E81960B}"/>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6" name="Footer Placeholder 5">
            <a:extLst>
              <a:ext uri="{FF2B5EF4-FFF2-40B4-BE49-F238E27FC236}">
                <a16:creationId xmlns:a16="http://schemas.microsoft.com/office/drawing/2014/main" id="{ED2CF526-B9F7-C9F6-7084-002FE1F28D8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8C6668C-AB28-509C-FDB7-BA0A33FCB93C}"/>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3233130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ED931-B313-F320-1304-2335C768762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80E8F3B-7A4F-2F0A-4D87-5A667C32E0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A5EF02-3C10-173F-27A4-734BE32D40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B650A2C-691A-010C-F020-DB2140C64C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982D78-9B5C-6D40-C19B-F02EBBCD33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F54DA56-6822-01C2-2036-C1560F53A0DC}"/>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8" name="Footer Placeholder 7">
            <a:extLst>
              <a:ext uri="{FF2B5EF4-FFF2-40B4-BE49-F238E27FC236}">
                <a16:creationId xmlns:a16="http://schemas.microsoft.com/office/drawing/2014/main" id="{90A7A657-FC8D-86C9-2E2D-EBD41D37648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E323980-97C7-A092-28F4-D769F0A2F353}"/>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14247586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60905-3347-ADF1-0C20-FD83736E4953}"/>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829E535-66A9-4994-61E0-46FF27ABF917}"/>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4" name="Footer Placeholder 3">
            <a:extLst>
              <a:ext uri="{FF2B5EF4-FFF2-40B4-BE49-F238E27FC236}">
                <a16:creationId xmlns:a16="http://schemas.microsoft.com/office/drawing/2014/main" id="{EB4AE9B7-3C59-1023-3A32-D7C603745BA7}"/>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51C9EF8-2058-55E1-BEB1-ECB987CEE8D5}"/>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39561635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ACFCEC-6A5C-BBEF-27A5-869BFC2BFDED}"/>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3" name="Footer Placeholder 2">
            <a:extLst>
              <a:ext uri="{FF2B5EF4-FFF2-40B4-BE49-F238E27FC236}">
                <a16:creationId xmlns:a16="http://schemas.microsoft.com/office/drawing/2014/main" id="{E67571AF-6DDD-2038-8F2B-2446FDE2F7D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BFFD08E-7E7B-936B-085C-E659CC200134}"/>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1962289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76AE6-B926-A717-E0B9-3C9BDC36EF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1703D1FC-2C68-24E7-72C7-DE9413259C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7DDD6775-7C7B-4BE7-38A7-1D38815086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120403-E5DA-26B5-692E-784B6CA567A6}"/>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6" name="Footer Placeholder 5">
            <a:extLst>
              <a:ext uri="{FF2B5EF4-FFF2-40B4-BE49-F238E27FC236}">
                <a16:creationId xmlns:a16="http://schemas.microsoft.com/office/drawing/2014/main" id="{2580A856-FD57-CA55-C393-8D0DB69B260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746A862-E064-BD4A-610D-19A52759C276}"/>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292315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E5116-CAE2-51D2-A3B1-4ECDA6FA59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E5C559D-FAAE-AF18-ABBB-845F7DDEAB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F9E9930-FCE6-B771-D0C5-A3762E4645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A7F4F-87AF-9897-3DED-84CADA8F3BCC}"/>
              </a:ext>
            </a:extLst>
          </p:cNvPr>
          <p:cNvSpPr>
            <a:spLocks noGrp="1"/>
          </p:cNvSpPr>
          <p:nvPr>
            <p:ph type="dt" sz="half" idx="10"/>
          </p:nvPr>
        </p:nvSpPr>
        <p:spPr/>
        <p:txBody>
          <a:bodyPr/>
          <a:lstStyle/>
          <a:p>
            <a:fld id="{FD9603F2-82E5-4F5B-8D31-2EBB49270CC0}" type="datetimeFigureOut">
              <a:rPr lang="en-CA" smtClean="0"/>
              <a:t>2023-01-24</a:t>
            </a:fld>
            <a:endParaRPr lang="en-CA"/>
          </a:p>
        </p:txBody>
      </p:sp>
      <p:sp>
        <p:nvSpPr>
          <p:cNvPr id="6" name="Footer Placeholder 5">
            <a:extLst>
              <a:ext uri="{FF2B5EF4-FFF2-40B4-BE49-F238E27FC236}">
                <a16:creationId xmlns:a16="http://schemas.microsoft.com/office/drawing/2014/main" id="{D8D7371A-DEFE-EDD2-96CE-76EB5086E7A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50DC652-FB21-6414-0CBC-92090A7CB6A4}"/>
              </a:ext>
            </a:extLst>
          </p:cNvPr>
          <p:cNvSpPr>
            <a:spLocks noGrp="1"/>
          </p:cNvSpPr>
          <p:nvPr>
            <p:ph type="sldNum" sz="quarter" idx="12"/>
          </p:nvPr>
        </p:nvSpPr>
        <p:spPr/>
        <p:txBody>
          <a:bodyPr/>
          <a:lstStyle/>
          <a:p>
            <a:fld id="{D6D0A2B7-FC89-4832-955D-16AB22024FEA}" type="slidenum">
              <a:rPr lang="en-CA" smtClean="0"/>
              <a:t>‹#›</a:t>
            </a:fld>
            <a:endParaRPr lang="en-CA"/>
          </a:p>
        </p:txBody>
      </p:sp>
    </p:spTree>
    <p:extLst>
      <p:ext uri="{BB962C8B-B14F-4D97-AF65-F5344CB8AC3E}">
        <p14:creationId xmlns:p14="http://schemas.microsoft.com/office/powerpoint/2010/main" val="3966270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pn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E1F473F-2565-A173-CC36-1154389934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796C9DC-2C57-2FDB-D690-33490B448F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A3A8296-AE41-C476-5E7A-1F920AC987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9603F2-82E5-4F5B-8D31-2EBB49270CC0}" type="datetimeFigureOut">
              <a:rPr lang="en-CA" smtClean="0"/>
              <a:t>2023-01-24</a:t>
            </a:fld>
            <a:endParaRPr lang="en-CA"/>
          </a:p>
        </p:txBody>
      </p:sp>
      <p:sp>
        <p:nvSpPr>
          <p:cNvPr id="5" name="Footer Placeholder 4">
            <a:extLst>
              <a:ext uri="{FF2B5EF4-FFF2-40B4-BE49-F238E27FC236}">
                <a16:creationId xmlns:a16="http://schemas.microsoft.com/office/drawing/2014/main" id="{C81FB139-A07C-1B39-41F4-64DC78F33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F1237C6-11D9-25BF-8689-F01D180EF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D0A2B7-FC89-4832-955D-16AB22024FEA}" type="slidenum">
              <a:rPr lang="en-CA" smtClean="0"/>
              <a:t>‹#›</a:t>
            </a:fld>
            <a:endParaRPr lang="en-CA"/>
          </a:p>
        </p:txBody>
      </p:sp>
    </p:spTree>
    <p:extLst>
      <p:ext uri="{BB962C8B-B14F-4D97-AF65-F5344CB8AC3E}">
        <p14:creationId xmlns:p14="http://schemas.microsoft.com/office/powerpoint/2010/main" val="4611874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000"/>
          </a:schemeClr>
        </a:solidFill>
        <a:effectLst/>
      </p:bgPr>
    </p:bg>
    <p:spTree>
      <p:nvGrpSpPr>
        <p:cNvPr id="1" name=""/>
        <p:cNvGrpSpPr/>
        <p:nvPr/>
      </p:nvGrpSpPr>
      <p:grpSpPr>
        <a:xfrm>
          <a:off x="0" y="0"/>
          <a:ext cx="0" cy="0"/>
          <a:chOff x="0" y="0"/>
          <a:chExt cx="0" cy="0"/>
        </a:xfrm>
      </p:grpSpPr>
      <p:sp>
        <p:nvSpPr>
          <p:cNvPr id="5" name="TextBox 4"/>
          <p:cNvSpPr txBox="1"/>
          <p:nvPr/>
        </p:nvSpPr>
        <p:spPr>
          <a:xfrm>
            <a:off x="9448800" y="6477001"/>
            <a:ext cx="21336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a:defRPr/>
            </a:pPr>
            <a:r>
              <a:rPr lang="en-US" altLang="en-US" sz="900">
                <a:solidFill>
                  <a:srgbClr val="BCBDC0"/>
                </a:solidFill>
                <a:latin typeface="Arial Narrow" pitchFamily="34" charset="0"/>
              </a:rPr>
              <a:t>TITLE  |  </a:t>
            </a:r>
            <a:fld id="{93952542-0F15-4639-9575-E89271D901E8}" type="slidenum">
              <a:rPr lang="en-US" altLang="en-US" sz="900" smtClean="0">
                <a:solidFill>
                  <a:srgbClr val="BCBDC0"/>
                </a:solidFill>
                <a:latin typeface="Arial Narrow" pitchFamily="34" charset="0"/>
              </a:rPr>
              <a:pPr algn="r">
                <a:defRPr/>
              </a:pPr>
              <a:t>‹#›</a:t>
            </a:fld>
            <a:r>
              <a:rPr lang="en-US" altLang="en-US" sz="900">
                <a:solidFill>
                  <a:srgbClr val="BCBDC0"/>
                </a:solidFill>
                <a:latin typeface="Arial Narrow" pitchFamily="34" charset="0"/>
              </a:rPr>
              <a:t>  </a:t>
            </a:r>
            <a:endParaRPr lang="en-US" altLang="en-US" sz="900">
              <a:solidFill>
                <a:srgbClr val="958D85"/>
              </a:solidFill>
              <a:latin typeface="Arial Narrow" pitchFamily="34" charset="0"/>
            </a:endParaRPr>
          </a:p>
        </p:txBody>
      </p:sp>
      <p:pic>
        <p:nvPicPr>
          <p:cNvPr id="2051" name="Picture 5"/>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694280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000"/>
          </a:schemeClr>
        </a:solidFill>
        <a:effectLst/>
      </p:bgPr>
    </p:bg>
    <p:spTree>
      <p:nvGrpSpPr>
        <p:cNvPr id="1" name=""/>
        <p:cNvGrpSpPr/>
        <p:nvPr/>
      </p:nvGrpSpPr>
      <p:grpSpPr>
        <a:xfrm>
          <a:off x="0" y="0"/>
          <a:ext cx="0" cy="0"/>
          <a:chOff x="0" y="0"/>
          <a:chExt cx="0" cy="0"/>
        </a:xfrm>
      </p:grpSpPr>
      <p:sp>
        <p:nvSpPr>
          <p:cNvPr id="3" name="TextBox 2"/>
          <p:cNvSpPr txBox="1"/>
          <p:nvPr/>
        </p:nvSpPr>
        <p:spPr>
          <a:xfrm>
            <a:off x="9550400" y="6477001"/>
            <a:ext cx="2032000" cy="138113"/>
          </a:xfrm>
          <a:prstGeom prst="rect">
            <a:avLst/>
          </a:prstGeom>
          <a:noFill/>
        </p:spPr>
        <p:txBody>
          <a:bodyPr lIns="0" tIns="0" rIns="0" bIns="0">
            <a:spAutoFit/>
          </a:bodyPr>
          <a:lstStyle>
            <a:lvl1pPr eaLnBrk="0" hangingPunct="0">
              <a:defRPr sz="2400">
                <a:solidFill>
                  <a:schemeClr val="tx1"/>
                </a:solidFill>
                <a:latin typeface="Arial" pitchFamily="34" charset="0"/>
                <a:ea typeface="ヒラギノ角ゴ Pro W3"/>
                <a:cs typeface="ヒラギノ角ゴ Pro W3"/>
              </a:defRPr>
            </a:lvl1pPr>
            <a:lvl2pPr marL="742950" indent="-285750" eaLnBrk="0" hangingPunct="0">
              <a:defRPr sz="2400">
                <a:solidFill>
                  <a:schemeClr val="tx1"/>
                </a:solidFill>
                <a:latin typeface="Arial" pitchFamily="34" charset="0"/>
                <a:ea typeface="ヒラギノ角ゴ Pro W3"/>
                <a:cs typeface="ヒラギノ角ゴ Pro W3"/>
              </a:defRPr>
            </a:lvl2pPr>
            <a:lvl3pPr marL="1143000" indent="-228600" eaLnBrk="0" hangingPunct="0">
              <a:defRPr sz="2400">
                <a:solidFill>
                  <a:schemeClr val="tx1"/>
                </a:solidFill>
                <a:latin typeface="Arial" pitchFamily="34" charset="0"/>
                <a:ea typeface="ヒラギノ角ゴ Pro W3"/>
                <a:cs typeface="ヒラギノ角ゴ Pro W3"/>
              </a:defRPr>
            </a:lvl3pPr>
            <a:lvl4pPr marL="1600200" indent="-228600" eaLnBrk="0" hangingPunct="0">
              <a:defRPr sz="2400">
                <a:solidFill>
                  <a:schemeClr val="tx1"/>
                </a:solidFill>
                <a:latin typeface="Arial" pitchFamily="34" charset="0"/>
                <a:ea typeface="ヒラギノ角ゴ Pro W3"/>
                <a:cs typeface="ヒラギノ角ゴ Pro W3"/>
              </a:defRPr>
            </a:lvl4pPr>
            <a:lvl5pPr marL="2057400" indent="-228600" eaLnBrk="0" hangingPunct="0">
              <a:defRPr sz="2400">
                <a:solidFill>
                  <a:schemeClr val="tx1"/>
                </a:solidFill>
                <a:latin typeface="Arial" pitchFamily="34" charset="0"/>
                <a:ea typeface="ヒラギノ角ゴ Pro W3"/>
                <a:cs typeface="ヒラギノ角ゴ Pro W3"/>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a:cs typeface="ヒラギノ角ゴ Pro W3"/>
              </a:defRPr>
            </a:lvl9pPr>
          </a:lstStyle>
          <a:p>
            <a:pPr algn="r">
              <a:defRPr/>
            </a:pPr>
            <a:r>
              <a:rPr lang="en-US" altLang="en-US" sz="900">
                <a:solidFill>
                  <a:srgbClr val="BCBDC0"/>
                </a:solidFill>
                <a:latin typeface="Arial Narrow" pitchFamily="34" charset="0"/>
              </a:rPr>
              <a:t>TITLE |  </a:t>
            </a:r>
            <a:fld id="{E16665AF-947C-484C-9726-73E2CD7ADD62}" type="slidenum">
              <a:rPr lang="en-US" altLang="en-US" sz="900" smtClean="0">
                <a:solidFill>
                  <a:srgbClr val="BCBDC0"/>
                </a:solidFill>
                <a:latin typeface="Arial Narrow" pitchFamily="34" charset="0"/>
              </a:rPr>
              <a:pPr algn="r">
                <a:defRPr/>
              </a:pPr>
              <a:t>‹#›</a:t>
            </a:fld>
            <a:r>
              <a:rPr lang="en-US" altLang="en-US" sz="900">
                <a:solidFill>
                  <a:srgbClr val="BCBDC0"/>
                </a:solidFill>
                <a:latin typeface="Arial Narrow" pitchFamily="34" charset="0"/>
              </a:rPr>
              <a:t>  </a:t>
            </a:r>
            <a:endParaRPr lang="en-US" altLang="en-US" sz="900">
              <a:solidFill>
                <a:srgbClr val="958D85"/>
              </a:solidFill>
              <a:latin typeface="Arial Narrow" pitchFamily="34" charset="0"/>
            </a:endParaRPr>
          </a:p>
        </p:txBody>
      </p:sp>
      <p:pic>
        <p:nvPicPr>
          <p:cNvPr id="3075" name="Picture 3"/>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09600" y="6299200"/>
            <a:ext cx="1193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5999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fi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hyperlink" Target="mailto:info@niagaraonthelakerotary.ca" TargetMode="Externa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7.jpeg"/><Relationship Id="rId7" Type="http://schemas.openxmlformats.org/officeDocument/2006/relationships/image" Target="../media/image31.jp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jpg"/><Relationship Id="rId9" Type="http://schemas.openxmlformats.org/officeDocument/2006/relationships/image" Target="../media/image33.JP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DB186D3-55D2-B094-7D02-B7DE402417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7" y="1902290"/>
            <a:ext cx="10905066" cy="3053418"/>
          </a:xfrm>
          <a:prstGeom prst="rect">
            <a:avLst/>
          </a:prstGeom>
        </p:spPr>
      </p:pic>
      <p:pic>
        <p:nvPicPr>
          <p:cNvPr id="4" name="Picture 3" descr="Logo, company name&#10;&#10;Description automatically generated">
            <a:extLst>
              <a:ext uri="{FF2B5EF4-FFF2-40B4-BE49-F238E27FC236}">
                <a16:creationId xmlns:a16="http://schemas.microsoft.com/office/drawing/2014/main" id="{FCC14053-3841-BAF6-1EA6-E3FE475B31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60" y="277899"/>
            <a:ext cx="4187732" cy="2405117"/>
          </a:xfrm>
          <a:prstGeom prst="rect">
            <a:avLst/>
          </a:prstGeom>
        </p:spPr>
      </p:pic>
      <p:pic>
        <p:nvPicPr>
          <p:cNvPr id="6" name="Picture 5" descr="A person wearing glasses&#10;&#10;Description automatically generated with low confidence">
            <a:extLst>
              <a:ext uri="{FF2B5EF4-FFF2-40B4-BE49-F238E27FC236}">
                <a16:creationId xmlns:a16="http://schemas.microsoft.com/office/drawing/2014/main" id="{A8DE2166-D631-45F6-8F88-8658A6C954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4559" y="3696456"/>
            <a:ext cx="2699385" cy="2883643"/>
          </a:xfrm>
          <a:prstGeom prst="rect">
            <a:avLst/>
          </a:prstGeom>
        </p:spPr>
      </p:pic>
      <p:pic>
        <p:nvPicPr>
          <p:cNvPr id="10" name="Picture 9" descr="A picture containing person, person, suit&#10;&#10;Description automatically generated">
            <a:extLst>
              <a:ext uri="{FF2B5EF4-FFF2-40B4-BE49-F238E27FC236}">
                <a16:creationId xmlns:a16="http://schemas.microsoft.com/office/drawing/2014/main" id="{C522B20A-4A86-FE8E-A4A4-5E09BF813C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80960" y="3505945"/>
            <a:ext cx="4036712" cy="3264663"/>
          </a:xfrm>
          <a:prstGeom prst="rect">
            <a:avLst/>
          </a:prstGeom>
        </p:spPr>
      </p:pic>
      <p:sp>
        <p:nvSpPr>
          <p:cNvPr id="2" name="TextBox 1">
            <a:extLst>
              <a:ext uri="{FF2B5EF4-FFF2-40B4-BE49-F238E27FC236}">
                <a16:creationId xmlns:a16="http://schemas.microsoft.com/office/drawing/2014/main" id="{8AE81A34-2D39-15F6-6078-2A810735D937}"/>
              </a:ext>
            </a:extLst>
          </p:cNvPr>
          <p:cNvSpPr txBox="1"/>
          <p:nvPr/>
        </p:nvSpPr>
        <p:spPr>
          <a:xfrm>
            <a:off x="643467" y="4955708"/>
            <a:ext cx="3740063" cy="923330"/>
          </a:xfrm>
          <a:prstGeom prst="rect">
            <a:avLst/>
          </a:prstGeom>
          <a:noFill/>
        </p:spPr>
        <p:txBody>
          <a:bodyPr wrap="none" rtlCol="0">
            <a:spAutoFit/>
          </a:bodyPr>
          <a:lstStyle/>
          <a:p>
            <a:r>
              <a:rPr lang="en-CA" dirty="0"/>
              <a:t>This was the </a:t>
            </a:r>
            <a:r>
              <a:rPr lang="en-CA" dirty="0" err="1"/>
              <a:t>powerpoint</a:t>
            </a:r>
            <a:r>
              <a:rPr lang="en-CA" dirty="0"/>
              <a:t> presentation</a:t>
            </a:r>
          </a:p>
          <a:p>
            <a:r>
              <a:rPr lang="en-CA" dirty="0"/>
              <a:t>For seminar with discussion as well</a:t>
            </a:r>
          </a:p>
          <a:p>
            <a:endParaRPr lang="en-CA" dirty="0"/>
          </a:p>
        </p:txBody>
      </p:sp>
    </p:spTree>
    <p:extLst>
      <p:ext uri="{BB962C8B-B14F-4D97-AF65-F5344CB8AC3E}">
        <p14:creationId xmlns:p14="http://schemas.microsoft.com/office/powerpoint/2010/main" val="3146226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C1858005-C447-6F41-66EC-52B0F0A358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 y="0"/>
            <a:ext cx="5803900" cy="2984500"/>
          </a:xfrm>
          <a:prstGeom prst="rect">
            <a:avLst/>
          </a:prstGeom>
        </p:spPr>
      </p:pic>
      <p:pic>
        <p:nvPicPr>
          <p:cNvPr id="5" name="Picture 4" descr="A group of people&#10;&#10;Description automatically generated with low confidence">
            <a:extLst>
              <a:ext uri="{FF2B5EF4-FFF2-40B4-BE49-F238E27FC236}">
                <a16:creationId xmlns:a16="http://schemas.microsoft.com/office/drawing/2014/main" id="{C4479F78-19C0-7729-70E7-412915391D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Tree>
    <p:extLst>
      <p:ext uri="{BB962C8B-B14F-4D97-AF65-F5344CB8AC3E}">
        <p14:creationId xmlns:p14="http://schemas.microsoft.com/office/powerpoint/2010/main" val="4076402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6737ED8C-1A6E-4FB3-2126-004F9DFF0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680" y="666364"/>
            <a:ext cx="5658640" cy="5525271"/>
          </a:xfrm>
          <a:prstGeom prst="rect">
            <a:avLst/>
          </a:prstGeom>
        </p:spPr>
      </p:pic>
      <p:sp>
        <p:nvSpPr>
          <p:cNvPr id="4" name="Rectangle 1">
            <a:extLst>
              <a:ext uri="{FF2B5EF4-FFF2-40B4-BE49-F238E27FC236}">
                <a16:creationId xmlns:a16="http://schemas.microsoft.com/office/drawing/2014/main" id="{3EDEBFCE-96D5-FD03-30E7-46B7F96113D4}"/>
              </a:ext>
            </a:extLst>
          </p:cNvPr>
          <p:cNvSpPr>
            <a:spLocks noChangeArrowheads="1"/>
          </p:cNvSpPr>
          <p:nvPr/>
        </p:nvSpPr>
        <p:spPr bwMode="auto">
          <a:xfrm>
            <a:off x="589280" y="3352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rgbClr val="50005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rgbClr val="500050"/>
                </a:solidFill>
                <a:effectLst/>
                <a:latin typeface="Daytona" panose="020B0604030500040204" pitchFamily="34" charset="0"/>
              </a:rPr>
              <a:t>Gift ID: E20602</a:t>
            </a:r>
            <a:endParaRPr kumimoji="0" lang="en-US" altLang="en-US" sz="1800" b="0" i="0" u="none" strike="noStrike" cap="none" normalizeH="0" baseline="0" dirty="0">
              <a:ln>
                <a:noFill/>
              </a:ln>
              <a:solidFill>
                <a:srgbClr val="500050"/>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042604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ACB966FB-AEAC-6173-C71A-8435557C6B52}"/>
              </a:ext>
            </a:extLst>
          </p:cNvPr>
          <p:cNvPicPr>
            <a:picLocks noChangeAspect="1"/>
          </p:cNvPicPr>
          <p:nvPr/>
        </p:nvPicPr>
        <p:blipFill rotWithShape="1">
          <a:blip r:embed="rId2"/>
          <a:srcRect t="10017"/>
          <a:stretch/>
        </p:blipFill>
        <p:spPr>
          <a:xfrm>
            <a:off x="20" y="0"/>
            <a:ext cx="12191980" cy="6856718"/>
          </a:xfrm>
          <a:prstGeom prst="rect">
            <a:avLst/>
          </a:prstGeom>
        </p:spPr>
      </p:pic>
      <p:sp>
        <p:nvSpPr>
          <p:cNvPr id="3" name="TextBox 2">
            <a:extLst>
              <a:ext uri="{FF2B5EF4-FFF2-40B4-BE49-F238E27FC236}">
                <a16:creationId xmlns:a16="http://schemas.microsoft.com/office/drawing/2014/main" id="{67677A6D-6872-27CC-194E-442ACDB74402}"/>
              </a:ext>
            </a:extLst>
          </p:cNvPr>
          <p:cNvSpPr txBox="1"/>
          <p:nvPr/>
        </p:nvSpPr>
        <p:spPr>
          <a:xfrm>
            <a:off x="7932491" y="3059027"/>
            <a:ext cx="4316566" cy="1200329"/>
          </a:xfrm>
          <a:prstGeom prst="rect">
            <a:avLst/>
          </a:prstGeom>
          <a:noFill/>
        </p:spPr>
        <p:txBody>
          <a:bodyPr wrap="none" rtlCol="0">
            <a:spAutoFit/>
          </a:bodyPr>
          <a:lstStyle/>
          <a:p>
            <a:r>
              <a:rPr lang="en-CA" dirty="0">
                <a:solidFill>
                  <a:schemeClr val="bg1"/>
                </a:solidFill>
              </a:rPr>
              <a:t>Suggestion for your club foundation to</a:t>
            </a:r>
          </a:p>
          <a:p>
            <a:r>
              <a:rPr lang="en-CA" dirty="0">
                <a:solidFill>
                  <a:schemeClr val="bg1"/>
                </a:solidFill>
              </a:rPr>
              <a:t>Give to the Rotary Foundation a donation of</a:t>
            </a:r>
          </a:p>
          <a:p>
            <a:r>
              <a:rPr lang="en-CA" dirty="0">
                <a:solidFill>
                  <a:schemeClr val="bg1"/>
                </a:solidFill>
              </a:rPr>
              <a:t>10% of your Foundation each year</a:t>
            </a:r>
          </a:p>
          <a:p>
            <a:endParaRPr lang="en-CA" dirty="0"/>
          </a:p>
        </p:txBody>
      </p:sp>
    </p:spTree>
    <p:extLst>
      <p:ext uri="{BB962C8B-B14F-4D97-AF65-F5344CB8AC3E}">
        <p14:creationId xmlns:p14="http://schemas.microsoft.com/office/powerpoint/2010/main" val="16430792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descr="Diagram&#10;&#10;Description automatically generated">
            <a:extLst>
              <a:ext uri="{FF2B5EF4-FFF2-40B4-BE49-F238E27FC236}">
                <a16:creationId xmlns:a16="http://schemas.microsoft.com/office/drawing/2014/main" id="{D43E956D-34E2-4D87-AFC4-54C0445BF5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461" b="439"/>
          <a:stretch/>
        </p:blipFill>
        <p:spPr>
          <a:xfrm>
            <a:off x="20" y="1282"/>
            <a:ext cx="12191980" cy="6856718"/>
          </a:xfrm>
          <a:prstGeom prst="rect">
            <a:avLst/>
          </a:prstGeom>
        </p:spPr>
      </p:pic>
    </p:spTree>
    <p:extLst>
      <p:ext uri="{BB962C8B-B14F-4D97-AF65-F5344CB8AC3E}">
        <p14:creationId xmlns:p14="http://schemas.microsoft.com/office/powerpoint/2010/main" val="1902756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D0521F48-6741-6143-F560-8A2CE86689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 y="0"/>
            <a:ext cx="12080444" cy="6858000"/>
          </a:xfrm>
          <a:prstGeom prst="rect">
            <a:avLst/>
          </a:prstGeom>
        </p:spPr>
      </p:pic>
    </p:spTree>
    <p:extLst>
      <p:ext uri="{BB962C8B-B14F-4D97-AF65-F5344CB8AC3E}">
        <p14:creationId xmlns:p14="http://schemas.microsoft.com/office/powerpoint/2010/main" val="1652978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 email, website&#10;&#10;Description automatically generated">
            <a:extLst>
              <a:ext uri="{FF2B5EF4-FFF2-40B4-BE49-F238E27FC236}">
                <a16:creationId xmlns:a16="http://schemas.microsoft.com/office/drawing/2014/main" id="{E01BC223-3271-21E6-7FF6-112362CC87D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900"/>
          <a:stretch/>
        </p:blipFill>
        <p:spPr>
          <a:xfrm>
            <a:off x="20" y="1282"/>
            <a:ext cx="12191980" cy="6856718"/>
          </a:xfrm>
          <a:prstGeom prst="rect">
            <a:avLst/>
          </a:prstGeom>
        </p:spPr>
      </p:pic>
    </p:spTree>
    <p:extLst>
      <p:ext uri="{BB962C8B-B14F-4D97-AF65-F5344CB8AC3E}">
        <p14:creationId xmlns:p14="http://schemas.microsoft.com/office/powerpoint/2010/main" val="828201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raphical user interface, table&#10;&#10;Description automatically generated">
            <a:extLst>
              <a:ext uri="{FF2B5EF4-FFF2-40B4-BE49-F238E27FC236}">
                <a16:creationId xmlns:a16="http://schemas.microsoft.com/office/drawing/2014/main" id="{76FFEBF5-35C0-DB63-3894-F90CAF594016}"/>
              </a:ext>
            </a:extLst>
          </p:cNvPr>
          <p:cNvPicPr>
            <a:picLocks noChangeAspect="1"/>
          </p:cNvPicPr>
          <p:nvPr/>
        </p:nvPicPr>
        <p:blipFill rotWithShape="1">
          <a:blip r:embed="rId2">
            <a:extLst>
              <a:ext uri="{28A0092B-C50C-407E-A947-70E740481C1C}">
                <a14:useLocalDpi xmlns:a14="http://schemas.microsoft.com/office/drawing/2010/main" val="0"/>
              </a:ext>
            </a:extLst>
          </a:blip>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DF44C28D-0441-CA9F-1DEA-77F18FBE96A8}"/>
              </a:ext>
            </a:extLst>
          </p:cNvPr>
          <p:cNvSpPr txBox="1"/>
          <p:nvPr/>
        </p:nvSpPr>
        <p:spPr>
          <a:xfrm>
            <a:off x="1371600" y="906236"/>
            <a:ext cx="2806796" cy="369332"/>
          </a:xfrm>
          <a:prstGeom prst="rect">
            <a:avLst/>
          </a:prstGeom>
          <a:noFill/>
        </p:spPr>
        <p:txBody>
          <a:bodyPr wrap="square" rtlCol="0">
            <a:spAutoFit/>
          </a:bodyPr>
          <a:lstStyle/>
          <a:p>
            <a:r>
              <a:rPr lang="en-CA" b="1" dirty="0">
                <a:solidFill>
                  <a:srgbClr val="FF0000"/>
                </a:solidFill>
              </a:rPr>
              <a:t>2022-23 amounts</a:t>
            </a:r>
          </a:p>
        </p:txBody>
      </p:sp>
    </p:spTree>
    <p:extLst>
      <p:ext uri="{BB962C8B-B14F-4D97-AF65-F5344CB8AC3E}">
        <p14:creationId xmlns:p14="http://schemas.microsoft.com/office/powerpoint/2010/main" val="4172182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BCC26DE8-D8F9-CFEE-5F2A-2DCD0C18A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438150"/>
            <a:ext cx="11430000" cy="5981700"/>
          </a:xfrm>
          <a:prstGeom prst="rect">
            <a:avLst/>
          </a:prstGeom>
        </p:spPr>
      </p:pic>
    </p:spTree>
    <p:extLst>
      <p:ext uri="{BB962C8B-B14F-4D97-AF65-F5344CB8AC3E}">
        <p14:creationId xmlns:p14="http://schemas.microsoft.com/office/powerpoint/2010/main" val="4250099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1F614A-62D7-2687-57A0-0208335E409F}"/>
              </a:ext>
            </a:extLst>
          </p:cNvPr>
          <p:cNvSpPr txBox="1"/>
          <p:nvPr/>
        </p:nvSpPr>
        <p:spPr>
          <a:xfrm>
            <a:off x="236764" y="89807"/>
            <a:ext cx="8869559" cy="17266265"/>
          </a:xfrm>
          <a:prstGeom prst="rect">
            <a:avLst/>
          </a:prstGeom>
          <a:noFill/>
        </p:spPr>
        <p:txBody>
          <a:bodyPr wrap="square" lIns="91440" tIns="45720" rIns="91440" bIns="45720" rtlCol="0" anchor="t">
            <a:spAutoFit/>
          </a:bodyPr>
          <a:lstStyle/>
          <a:p>
            <a:endParaRPr lang="en-CA" dirty="0">
              <a:cs typeface="Calibri"/>
            </a:endParaRPr>
          </a:p>
          <a:p>
            <a:pPr algn="ctr"/>
            <a:r>
              <a:rPr lang="en-US" b="1" dirty="0">
                <a:solidFill>
                  <a:srgbClr val="0C3C7C"/>
                </a:solidFill>
                <a:effectLst/>
                <a:latin typeface="Open Sans" panose="020B0606030504020204" pitchFamily="34" charset="0"/>
              </a:rPr>
              <a:t>District 7090 Scholarship</a:t>
            </a:r>
          </a:p>
          <a:p>
            <a:pPr algn="ctr"/>
            <a:r>
              <a:rPr lang="en-US" b="1" dirty="0">
                <a:solidFill>
                  <a:srgbClr val="000080"/>
                </a:solidFill>
                <a:effectLst/>
              </a:rPr>
              <a:t>The Rotary Foundation Scholarship Committee of District 7090 is pleased to be able to award</a:t>
            </a:r>
            <a:br>
              <a:rPr lang="en-US" b="1" dirty="0">
                <a:solidFill>
                  <a:srgbClr val="000080"/>
                </a:solidFill>
                <a:effectLst/>
              </a:rPr>
            </a:br>
            <a:r>
              <a:rPr lang="en-US" b="1" dirty="0">
                <a:solidFill>
                  <a:srgbClr val="000080"/>
                </a:solidFill>
                <a:effectLst/>
              </a:rPr>
              <a:t>3 scholarships to deserving high school graduating students!</a:t>
            </a:r>
            <a:endParaRPr lang="en-US" dirty="0">
              <a:effectLst/>
            </a:endParaRPr>
          </a:p>
          <a:p>
            <a:pPr algn="ctr"/>
            <a:r>
              <a:rPr lang="en-US" dirty="0">
                <a:solidFill>
                  <a:srgbClr val="000080"/>
                </a:solidFill>
                <a:effectLst/>
              </a:rPr>
              <a:t>TWO - $1,000.00 USD Awards</a:t>
            </a:r>
            <a:endParaRPr lang="en-US" dirty="0">
              <a:effectLst/>
            </a:endParaRPr>
          </a:p>
          <a:p>
            <a:pPr algn="ctr"/>
            <a:r>
              <a:rPr lang="en-US" dirty="0">
                <a:solidFill>
                  <a:srgbClr val="000080"/>
                </a:solidFill>
                <a:effectLst/>
              </a:rPr>
              <a:t>ONE - $1,500.00 USD Award</a:t>
            </a:r>
            <a:br>
              <a:rPr lang="en-US" dirty="0">
                <a:solidFill>
                  <a:srgbClr val="000080"/>
                </a:solidFill>
                <a:effectLst/>
              </a:rPr>
            </a:br>
            <a:r>
              <a:rPr lang="en-US" dirty="0">
                <a:solidFill>
                  <a:srgbClr val="000080"/>
                </a:solidFill>
                <a:effectLst/>
              </a:rPr>
              <a:t>for a student with a median family income of less than $37,000 USD/year.</a:t>
            </a:r>
            <a:endParaRPr lang="en-US" dirty="0">
              <a:effectLst/>
            </a:endParaRPr>
          </a:p>
          <a:p>
            <a:r>
              <a:rPr lang="en-US" b="1" dirty="0">
                <a:solidFill>
                  <a:srgbClr val="000080"/>
                </a:solidFill>
                <a:effectLst/>
                <a:latin typeface="Open Sans" panose="020B0606030504020204" pitchFamily="34" charset="0"/>
              </a:rPr>
              <a:t>Scholarship Description</a:t>
            </a:r>
            <a:endParaRPr lang="en-US" b="1" dirty="0">
              <a:solidFill>
                <a:srgbClr val="0C3C7C"/>
              </a:solidFill>
              <a:effectLst/>
              <a:latin typeface="Open Sans" panose="020B0606030504020204" pitchFamily="34" charset="0"/>
            </a:endParaRPr>
          </a:p>
          <a:p>
            <a:r>
              <a:rPr lang="en-US" dirty="0">
                <a:effectLst/>
              </a:rPr>
              <a:t>A general scholarship awarded to a student who at the time of application is in his/her final year of high school education, with a commitment to </a:t>
            </a:r>
            <a:r>
              <a:rPr lang="en-US" dirty="0"/>
              <a:t>enroll</a:t>
            </a:r>
            <a:r>
              <a:rPr lang="en-US" dirty="0">
                <a:effectLst/>
              </a:rPr>
              <a:t> in post-secondary education. The scholarship is open to any area of study and must be used towards full time Canada post-secondary/U.S. post high school study at a university, college, or community college, anywhere in the world. The applicant’s permanent address must be within the boundaries of District 7090, (which includes Rotary Clubs in Ontario, Canada and New York, USA).</a:t>
            </a:r>
          </a:p>
          <a:p>
            <a:r>
              <a:rPr lang="en-US" dirty="0">
                <a:effectLst/>
              </a:rPr>
              <a:t>Scholarship Criteria:</a:t>
            </a:r>
          </a:p>
          <a:p>
            <a:r>
              <a:rPr lang="en-US" dirty="0">
                <a:effectLst/>
              </a:rPr>
              <a:t>The scholarship will be based on the following criteria:</a:t>
            </a:r>
          </a:p>
          <a:p>
            <a:pPr>
              <a:buFont typeface="+mj-lt"/>
              <a:buAutoNum type="arabicPeriod"/>
            </a:pPr>
            <a:r>
              <a:rPr lang="en-US" dirty="0">
                <a:effectLst/>
              </a:rPr>
              <a:t>Academic merit: high school transcripts</a:t>
            </a:r>
          </a:p>
          <a:p>
            <a:pPr>
              <a:buFont typeface="+mj-lt"/>
              <a:buAutoNum type="arabicPeriod"/>
            </a:pPr>
            <a:r>
              <a:rPr lang="en-US" dirty="0">
                <a:effectLst/>
              </a:rPr>
              <a:t>A resume of community service and/or volunteer activities completed, plus a 100-word paragraph about the impact these experiences have had on you</a:t>
            </a:r>
          </a:p>
          <a:p>
            <a:pPr>
              <a:buFont typeface="+mj-lt"/>
              <a:buAutoNum type="arabicPeriod"/>
            </a:pPr>
            <a:r>
              <a:rPr lang="en-US" dirty="0">
                <a:effectLst/>
              </a:rPr>
              <a:t>And, an essay of 750 words describing: why you chose your career/education path, and what community service/volunteer activities you plan to participate in.</a:t>
            </a:r>
            <a:br>
              <a:rPr lang="en-US" dirty="0">
                <a:effectLst/>
              </a:rPr>
            </a:br>
            <a:br>
              <a:rPr lang="en-US" dirty="0">
                <a:effectLst/>
              </a:rPr>
            </a:br>
            <a:r>
              <a:rPr lang="en-US" dirty="0">
                <a:effectLst/>
              </a:rPr>
              <a:t>Optional: letter of reference from any community member.</a:t>
            </a:r>
          </a:p>
          <a:p>
            <a:endParaRPr lang="en-US" b="1" dirty="0">
              <a:solidFill>
                <a:srgbClr val="0C3C7C"/>
              </a:solidFill>
              <a:effectLst/>
              <a:latin typeface="Open Sans" panose="020B0606030504020204" pitchFamily="34" charset="0"/>
            </a:endParaRPr>
          </a:p>
          <a:p>
            <a:r>
              <a:rPr lang="en-US" b="1" dirty="0">
                <a:solidFill>
                  <a:srgbClr val="000080"/>
                </a:solidFill>
                <a:effectLst/>
                <a:latin typeface="Open Sans" panose="020B0606030504020204" pitchFamily="34" charset="0"/>
              </a:rPr>
              <a:t>Timelines</a:t>
            </a:r>
            <a:endParaRPr lang="en-US" b="1" dirty="0">
              <a:solidFill>
                <a:srgbClr val="0C3C7C"/>
              </a:solidFill>
              <a:effectLst/>
              <a:latin typeface="Open Sans" panose="020B0606030504020204" pitchFamily="34" charset="0"/>
            </a:endParaRPr>
          </a:p>
          <a:p>
            <a:r>
              <a:rPr lang="en-US" dirty="0">
                <a:effectLst/>
              </a:rPr>
              <a:t>Application deadline is April 30.</a:t>
            </a:r>
            <a:br>
              <a:rPr lang="en-US" dirty="0">
                <a:effectLst/>
              </a:rPr>
            </a:br>
            <a:r>
              <a:rPr lang="en-US" dirty="0">
                <a:effectLst/>
              </a:rPr>
              <a:t>The scholarship will be awarded no later than June 30.</a:t>
            </a:r>
          </a:p>
          <a:p>
            <a:endParaRPr lang="en-US" dirty="0">
              <a:effectLst/>
            </a:endParaRPr>
          </a:p>
          <a:p>
            <a:r>
              <a:rPr lang="en-US" b="1" dirty="0">
                <a:solidFill>
                  <a:srgbClr val="000080"/>
                </a:solidFill>
                <a:effectLst/>
                <a:latin typeface="Open Sans" panose="020B0606030504020204" pitchFamily="34" charset="0"/>
              </a:rPr>
              <a:t>Application Process</a:t>
            </a:r>
            <a:endParaRPr lang="en-US" b="1" dirty="0">
              <a:solidFill>
                <a:srgbClr val="0C3C7C"/>
              </a:solidFill>
              <a:effectLst/>
              <a:latin typeface="Open Sans" panose="020B0606030504020204" pitchFamily="34" charset="0"/>
            </a:endParaRPr>
          </a:p>
          <a:p>
            <a:pPr>
              <a:buFont typeface="Arial" panose="020B0604020202020204" pitchFamily="34" charset="0"/>
              <a:buChar char="•"/>
            </a:pPr>
            <a:r>
              <a:rPr lang="en-US" dirty="0">
                <a:effectLst/>
              </a:rPr>
              <a:t>All eligible students must submit the scholarship application to their local Rotary Club (All applications must be endorsed by two members of that Rotary Club, one of which is the Club President.</a:t>
            </a:r>
          </a:p>
          <a:p>
            <a:pPr>
              <a:buFont typeface="Arial" panose="020B0604020202020204" pitchFamily="34" charset="0"/>
              <a:buChar char="•"/>
            </a:pPr>
            <a:r>
              <a:rPr lang="en-US" dirty="0">
                <a:effectLst/>
              </a:rPr>
              <a:t>All applications must be submitted, by the local Rotary Club, to the District Scholarship Chair by April 30.</a:t>
            </a:r>
          </a:p>
          <a:p>
            <a:pPr>
              <a:buFont typeface="Arial" panose="020B0604020202020204" pitchFamily="34" charset="0"/>
              <a:buChar char="•"/>
            </a:pPr>
            <a:r>
              <a:rPr lang="en-US" dirty="0">
                <a:effectLst/>
              </a:rPr>
              <a:t>Only complete applications will be considered.</a:t>
            </a:r>
          </a:p>
          <a:p>
            <a:pPr>
              <a:buFont typeface="Arial" panose="020B0604020202020204" pitchFamily="34" charset="0"/>
              <a:buChar char="•"/>
            </a:pPr>
            <a:r>
              <a:rPr lang="en-US" dirty="0">
                <a:effectLst/>
              </a:rPr>
              <a:t>The scholarship committee will evaluate all qualifying applications based on the above noted criteria.  </a:t>
            </a:r>
          </a:p>
          <a:p>
            <a:pPr>
              <a:buFont typeface="Arial" panose="020B0604020202020204" pitchFamily="34" charset="0"/>
              <a:buChar char="•"/>
            </a:pPr>
            <a:r>
              <a:rPr lang="en-US" dirty="0">
                <a:effectLst/>
              </a:rPr>
              <a:t>Proof of college/university acceptance must be received by June 20.</a:t>
            </a:r>
          </a:p>
          <a:p>
            <a:endParaRPr lang="en-US" dirty="0">
              <a:effectLst/>
            </a:endParaRPr>
          </a:p>
          <a:p>
            <a:r>
              <a:rPr lang="en-US" b="1" dirty="0">
                <a:solidFill>
                  <a:srgbClr val="000080"/>
                </a:solidFill>
                <a:effectLst/>
                <a:latin typeface="Open Sans" panose="020B0606030504020204" pitchFamily="34" charset="0"/>
              </a:rPr>
              <a:t>Eligibility Requirements</a:t>
            </a:r>
            <a:endParaRPr lang="en-US" b="1" dirty="0">
              <a:solidFill>
                <a:srgbClr val="0C3C7C"/>
              </a:solidFill>
              <a:effectLst/>
              <a:latin typeface="Open Sans" panose="020B0606030504020204" pitchFamily="34" charset="0"/>
            </a:endParaRPr>
          </a:p>
          <a:p>
            <a:pPr>
              <a:buFont typeface="+mj-lt"/>
              <a:buAutoNum type="arabicPeriod"/>
            </a:pPr>
            <a:r>
              <a:rPr lang="en-US" dirty="0">
                <a:effectLst/>
              </a:rPr>
              <a:t>The student’s permanent address must be within the boundaries of District 7090.</a:t>
            </a:r>
          </a:p>
          <a:p>
            <a:pPr>
              <a:buFont typeface="+mj-lt"/>
              <a:buAutoNum type="arabicPeriod"/>
            </a:pPr>
            <a:r>
              <a:rPr lang="en-US" dirty="0">
                <a:effectLst/>
              </a:rPr>
              <a:t>The student must be accepted to a full time post-secondary/high school study at a university, or a community college, anywhere in the world.</a:t>
            </a:r>
          </a:p>
          <a:p>
            <a:pPr>
              <a:buFont typeface="+mj-lt"/>
              <a:buAutoNum type="arabicPeriod"/>
            </a:pPr>
            <a:r>
              <a:rPr lang="en-US" dirty="0">
                <a:effectLst/>
              </a:rPr>
              <a:t>Proof of college acceptance must be provided prior to cheque(s)/check(s) being issued no later than June 20. Cheques/checks are issued to sponsoring Rotary Club.</a:t>
            </a:r>
          </a:p>
          <a:p>
            <a:pPr>
              <a:buFont typeface="+mj-lt"/>
              <a:buAutoNum type="arabicPeriod"/>
            </a:pPr>
            <a:r>
              <a:rPr lang="en-US" dirty="0">
                <a:effectLst/>
              </a:rPr>
              <a:t>Secondary/High School transcripts musts be submitted with application.</a:t>
            </a:r>
          </a:p>
          <a:p>
            <a:pPr>
              <a:buFont typeface="+mj-lt"/>
              <a:buAutoNum type="arabicPeriod"/>
            </a:pPr>
            <a:r>
              <a:rPr lang="en-US" dirty="0">
                <a:effectLst/>
              </a:rPr>
              <a:t>Rotary’s conflict of interest policy does apply to this scholarship and as a result cannot be awarded to the following:</a:t>
            </a:r>
          </a:p>
          <a:p>
            <a:pPr>
              <a:buFont typeface="Arial" panose="020B0604020202020204" pitchFamily="34" charset="0"/>
              <a:buChar char="•"/>
            </a:pPr>
            <a:r>
              <a:rPr lang="en-US" dirty="0">
                <a:effectLst/>
              </a:rPr>
              <a:t>A Rotarian, including Honorary Rotarians</a:t>
            </a:r>
          </a:p>
          <a:p>
            <a:pPr>
              <a:buFont typeface="Arial" panose="020B0604020202020204" pitchFamily="34" charset="0"/>
              <a:buChar char="•"/>
            </a:pPr>
            <a:r>
              <a:rPr lang="en-US" dirty="0">
                <a:effectLst/>
              </a:rPr>
              <a:t>An employee of a club, district, or other Rotary Entity, or of Rotary International;</a:t>
            </a:r>
          </a:p>
          <a:p>
            <a:pPr>
              <a:buFont typeface="Arial" panose="020B0604020202020204" pitchFamily="34" charset="0"/>
              <a:buChar char="•"/>
            </a:pPr>
            <a:r>
              <a:rPr lang="en-US" dirty="0">
                <a:effectLst/>
              </a:rPr>
              <a:t>A spouse, lineal descendant (child or grandchild by blood, legal adoption, or marriage without adoption), spouse of lineal descendants, or ancestor (parent or grandparent by blood) of person(s) in the above categories;</a:t>
            </a:r>
          </a:p>
          <a:p>
            <a:pPr>
              <a:buFont typeface="Arial" panose="020B0604020202020204" pitchFamily="34" charset="0"/>
              <a:buChar char="•"/>
            </a:pPr>
            <a:r>
              <a:rPr lang="en-US" dirty="0">
                <a:effectLst/>
              </a:rPr>
              <a:t>An employee of an agency, organization, or institution that partners with The Rotary Foundation or Rotary International;</a:t>
            </a:r>
          </a:p>
          <a:p>
            <a:pPr>
              <a:buFont typeface="Arial" panose="020B0604020202020204" pitchFamily="34" charset="0"/>
              <a:buChar char="•"/>
            </a:pPr>
            <a:r>
              <a:rPr lang="en-US" dirty="0">
                <a:effectLst/>
              </a:rPr>
              <a:t>A former Rotarian or honorary Rotarian who has terminated membership within the preceding 36 months.</a:t>
            </a:r>
          </a:p>
          <a:p>
            <a:pPr algn="ctr"/>
            <a:r>
              <a:rPr lang="en-US" b="1" u="none" strike="noStrike" cap="all" dirty="0">
                <a:solidFill>
                  <a:srgbClr val="FFFFFF"/>
                </a:solidFill>
                <a:effectLst/>
                <a:hlinkClick r:id="rId2"/>
              </a:rPr>
              <a:t>CONTACT US</a:t>
            </a:r>
            <a:endParaRPr lang="en-US" dirty="0">
              <a:effectLst/>
            </a:endParaRPr>
          </a:p>
          <a:p>
            <a:br>
              <a:rPr lang="en-US" dirty="0"/>
            </a:br>
            <a:endParaRPr lang="en-CA" dirty="0"/>
          </a:p>
        </p:txBody>
      </p:sp>
    </p:spTree>
    <p:extLst>
      <p:ext uri="{BB962C8B-B14F-4D97-AF65-F5344CB8AC3E}">
        <p14:creationId xmlns:p14="http://schemas.microsoft.com/office/powerpoint/2010/main" val="3916449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imeline&#10;&#10;Description automatically generated">
            <a:extLst>
              <a:ext uri="{FF2B5EF4-FFF2-40B4-BE49-F238E27FC236}">
                <a16:creationId xmlns:a16="http://schemas.microsoft.com/office/drawing/2014/main" id="{38A1BF67-337D-ED61-1665-5D1C2A25E7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773"/>
            <a:ext cx="12192000" cy="6788454"/>
          </a:xfrm>
          <a:prstGeom prst="rect">
            <a:avLst/>
          </a:prstGeom>
        </p:spPr>
      </p:pic>
    </p:spTree>
    <p:extLst>
      <p:ext uri="{BB962C8B-B14F-4D97-AF65-F5344CB8AC3E}">
        <p14:creationId xmlns:p14="http://schemas.microsoft.com/office/powerpoint/2010/main" val="2462635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31D168E-6CBD-4945-474E-3A948049DC55}"/>
              </a:ext>
            </a:extLst>
          </p:cNvPr>
          <p:cNvSpPr txBox="1"/>
          <p:nvPr/>
        </p:nvSpPr>
        <p:spPr>
          <a:xfrm>
            <a:off x="865415" y="898071"/>
            <a:ext cx="10989128" cy="4401205"/>
          </a:xfrm>
          <a:prstGeom prst="rect">
            <a:avLst/>
          </a:prstGeom>
          <a:noFill/>
        </p:spPr>
        <p:txBody>
          <a:bodyPr wrap="square">
            <a:spAutoFit/>
          </a:bodyPr>
          <a:lstStyle/>
          <a:p>
            <a:r>
              <a:rPr lang="en-US" sz="4000" dirty="0"/>
              <a:t>Sandi Chard-Why Foundation is important to me!</a:t>
            </a:r>
          </a:p>
          <a:p>
            <a:r>
              <a:rPr lang="en-US" sz="4000" dirty="0"/>
              <a:t>I Believe in investing in Rotarians knowledge around the world</a:t>
            </a:r>
          </a:p>
          <a:p>
            <a:r>
              <a:rPr lang="en-US" sz="4000" dirty="0"/>
              <a:t>•	</a:t>
            </a:r>
            <a:r>
              <a:rPr lang="en-US" sz="4000" dirty="0">
                <a:solidFill>
                  <a:schemeClr val="accent1"/>
                </a:solidFill>
              </a:rPr>
              <a:t>Needs identified and implemented by Rotarians</a:t>
            </a:r>
          </a:p>
          <a:p>
            <a:r>
              <a:rPr lang="en-US" sz="4000" dirty="0"/>
              <a:t>•	</a:t>
            </a:r>
            <a:r>
              <a:rPr lang="en-US" sz="4000" dirty="0">
                <a:solidFill>
                  <a:schemeClr val="accent1"/>
                </a:solidFill>
              </a:rPr>
              <a:t>Local and International Activities</a:t>
            </a:r>
          </a:p>
          <a:p>
            <a:r>
              <a:rPr lang="en-US" sz="4000" dirty="0"/>
              <a:t>•	</a:t>
            </a:r>
            <a:r>
              <a:rPr lang="en-US" sz="4000" dirty="0">
                <a:solidFill>
                  <a:schemeClr val="accent1"/>
                </a:solidFill>
              </a:rPr>
              <a:t>Global network of compassionate volunteers</a:t>
            </a:r>
          </a:p>
          <a:p>
            <a:r>
              <a:rPr lang="en-US" sz="4000" dirty="0"/>
              <a:t>•	</a:t>
            </a:r>
            <a:r>
              <a:rPr lang="en-US" sz="4000" dirty="0">
                <a:solidFill>
                  <a:schemeClr val="accent1"/>
                </a:solidFill>
              </a:rPr>
              <a:t>Rotarian driven</a:t>
            </a:r>
          </a:p>
        </p:txBody>
      </p:sp>
      <p:sp>
        <p:nvSpPr>
          <p:cNvPr id="5" name="TextBox 4">
            <a:extLst>
              <a:ext uri="{FF2B5EF4-FFF2-40B4-BE49-F238E27FC236}">
                <a16:creationId xmlns:a16="http://schemas.microsoft.com/office/drawing/2014/main" id="{8B35546B-DB91-BEC6-BA67-3B3E8159A551}"/>
              </a:ext>
            </a:extLst>
          </p:cNvPr>
          <p:cNvSpPr txBox="1"/>
          <p:nvPr/>
        </p:nvSpPr>
        <p:spPr>
          <a:xfrm>
            <a:off x="1787979" y="5461908"/>
            <a:ext cx="9609364" cy="1323439"/>
          </a:xfrm>
          <a:prstGeom prst="rect">
            <a:avLst/>
          </a:prstGeom>
          <a:noFill/>
        </p:spPr>
        <p:txBody>
          <a:bodyPr wrap="square">
            <a:spAutoFit/>
          </a:bodyPr>
          <a:lstStyle/>
          <a:p>
            <a:r>
              <a:rPr lang="en-US" sz="4000" dirty="0">
                <a:solidFill>
                  <a:srgbClr val="FF0000"/>
                </a:solidFill>
              </a:rPr>
              <a:t>I hope you will join me in my passion and Imagine all the great things Rotarians can do</a:t>
            </a:r>
            <a:endParaRPr lang="en-US" sz="4000" dirty="0"/>
          </a:p>
        </p:txBody>
      </p:sp>
    </p:spTree>
    <p:extLst>
      <p:ext uri="{BB962C8B-B14F-4D97-AF65-F5344CB8AC3E}">
        <p14:creationId xmlns:p14="http://schemas.microsoft.com/office/powerpoint/2010/main" val="38128466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A410BB12-6BC8-3EDE-D340-A342C96F6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50807" cy="6744641"/>
          </a:xfrm>
          <a:prstGeom prst="rect">
            <a:avLst/>
          </a:prstGeom>
        </p:spPr>
      </p:pic>
      <p:sp>
        <p:nvSpPr>
          <p:cNvPr id="2" name="Rectangle 1">
            <a:extLst>
              <a:ext uri="{FF2B5EF4-FFF2-40B4-BE49-F238E27FC236}">
                <a16:creationId xmlns:a16="http://schemas.microsoft.com/office/drawing/2014/main" id="{3612A7B9-C36B-86B9-0581-7C060B366C76}"/>
              </a:ext>
            </a:extLst>
          </p:cNvPr>
          <p:cNvSpPr/>
          <p:nvPr/>
        </p:nvSpPr>
        <p:spPr>
          <a:xfrm>
            <a:off x="702129" y="4743449"/>
            <a:ext cx="4212770"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5B8FF2B8-C2ED-9EFE-DB7E-AD6C73908866}"/>
              </a:ext>
            </a:extLst>
          </p:cNvPr>
          <p:cNvSpPr txBox="1"/>
          <p:nvPr/>
        </p:nvSpPr>
        <p:spPr>
          <a:xfrm>
            <a:off x="791936" y="4743449"/>
            <a:ext cx="4122963" cy="369332"/>
          </a:xfrm>
          <a:prstGeom prst="rect">
            <a:avLst/>
          </a:prstGeom>
          <a:noFill/>
        </p:spPr>
        <p:txBody>
          <a:bodyPr wrap="square" rtlCol="0">
            <a:spAutoFit/>
          </a:bodyPr>
          <a:lstStyle/>
          <a:p>
            <a:r>
              <a:rPr lang="en-CA" dirty="0">
                <a:solidFill>
                  <a:schemeClr val="bg1"/>
                </a:solidFill>
              </a:rPr>
              <a:t>Clubs can give different amounts</a:t>
            </a:r>
          </a:p>
        </p:txBody>
      </p:sp>
    </p:spTree>
    <p:extLst>
      <p:ext uri="{BB962C8B-B14F-4D97-AF65-F5344CB8AC3E}">
        <p14:creationId xmlns:p14="http://schemas.microsoft.com/office/powerpoint/2010/main" val="2392843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6E2D611-3BBA-FEFD-7B8D-865B19879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14" y="0"/>
            <a:ext cx="12079971" cy="6858000"/>
          </a:xfrm>
          <a:prstGeom prst="rect">
            <a:avLst/>
          </a:prstGeom>
        </p:spPr>
      </p:pic>
    </p:spTree>
    <p:extLst>
      <p:ext uri="{BB962C8B-B14F-4D97-AF65-F5344CB8AC3E}">
        <p14:creationId xmlns:p14="http://schemas.microsoft.com/office/powerpoint/2010/main" val="16045957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FFA31559-DCBF-4B1C-BC3B-97F285992302}"/>
              </a:ext>
            </a:extLst>
          </p:cNvPr>
          <p:cNvPicPr>
            <a:picLocks noChangeAspect="1"/>
          </p:cNvPicPr>
          <p:nvPr/>
        </p:nvPicPr>
        <p:blipFill>
          <a:blip r:embed="rId2"/>
          <a:stretch>
            <a:fillRect/>
          </a:stretch>
        </p:blipFill>
        <p:spPr>
          <a:xfrm>
            <a:off x="4955692" y="-91903"/>
            <a:ext cx="2381583" cy="1702831"/>
          </a:xfrm>
          <a:prstGeom prst="rect">
            <a:avLst/>
          </a:prstGeom>
        </p:spPr>
      </p:pic>
      <p:pic>
        <p:nvPicPr>
          <p:cNvPr id="5" name="Picture 4" descr="A person standing in front of a bicycle&#10;&#10;Description automatically generated">
            <a:extLst>
              <a:ext uri="{FF2B5EF4-FFF2-40B4-BE49-F238E27FC236}">
                <a16:creationId xmlns:a16="http://schemas.microsoft.com/office/drawing/2014/main" id="{F90049DD-76FA-40DD-BEDE-90BF2A91DCC8}"/>
              </a:ext>
            </a:extLst>
          </p:cNvPr>
          <p:cNvPicPr>
            <a:picLocks noChangeAspect="1"/>
          </p:cNvPicPr>
          <p:nvPr/>
        </p:nvPicPr>
        <p:blipFill>
          <a:blip r:embed="rId3"/>
          <a:stretch>
            <a:fillRect/>
          </a:stretch>
        </p:blipFill>
        <p:spPr>
          <a:xfrm>
            <a:off x="1562100" y="0"/>
            <a:ext cx="3048000" cy="2286000"/>
          </a:xfrm>
          <a:prstGeom prst="rect">
            <a:avLst/>
          </a:prstGeom>
        </p:spPr>
      </p:pic>
      <p:pic>
        <p:nvPicPr>
          <p:cNvPr id="7" name="Picture 6" descr="A person riding a bicycle on a trail in a forest&#10;&#10;Description automatically generated">
            <a:extLst>
              <a:ext uri="{FF2B5EF4-FFF2-40B4-BE49-F238E27FC236}">
                <a16:creationId xmlns:a16="http://schemas.microsoft.com/office/drawing/2014/main" id="{408D5F75-E86F-442A-9AE7-37070255159A}"/>
              </a:ext>
            </a:extLst>
          </p:cNvPr>
          <p:cNvPicPr>
            <a:picLocks noChangeAspect="1"/>
          </p:cNvPicPr>
          <p:nvPr/>
        </p:nvPicPr>
        <p:blipFill>
          <a:blip r:embed="rId4"/>
          <a:stretch>
            <a:fillRect/>
          </a:stretch>
        </p:blipFill>
        <p:spPr>
          <a:xfrm>
            <a:off x="4701540" y="4110038"/>
            <a:ext cx="4572000" cy="3048000"/>
          </a:xfrm>
          <a:prstGeom prst="rect">
            <a:avLst/>
          </a:prstGeom>
        </p:spPr>
      </p:pic>
      <p:pic>
        <p:nvPicPr>
          <p:cNvPr id="9" name="Picture 8" descr="A group of people standing in a room&#10;&#10;Description automatically generated">
            <a:extLst>
              <a:ext uri="{FF2B5EF4-FFF2-40B4-BE49-F238E27FC236}">
                <a16:creationId xmlns:a16="http://schemas.microsoft.com/office/drawing/2014/main" id="{3C8DDAFE-3587-4D0C-A9F3-D1A8F8449877}"/>
              </a:ext>
            </a:extLst>
          </p:cNvPr>
          <p:cNvPicPr>
            <a:picLocks noChangeAspect="1"/>
          </p:cNvPicPr>
          <p:nvPr/>
        </p:nvPicPr>
        <p:blipFill>
          <a:blip r:embed="rId5"/>
          <a:stretch>
            <a:fillRect/>
          </a:stretch>
        </p:blipFill>
        <p:spPr>
          <a:xfrm>
            <a:off x="7610476" y="0"/>
            <a:ext cx="2676525" cy="1714500"/>
          </a:xfrm>
          <a:prstGeom prst="rect">
            <a:avLst/>
          </a:prstGeom>
        </p:spPr>
      </p:pic>
      <p:pic>
        <p:nvPicPr>
          <p:cNvPr id="11" name="Picture 10" descr="A picture containing drawing&#10;&#10;Description automatically generated">
            <a:extLst>
              <a:ext uri="{FF2B5EF4-FFF2-40B4-BE49-F238E27FC236}">
                <a16:creationId xmlns:a16="http://schemas.microsoft.com/office/drawing/2014/main" id="{9D2B5728-5277-4B29-AE7A-9972CA518F5D}"/>
              </a:ext>
            </a:extLst>
          </p:cNvPr>
          <p:cNvPicPr>
            <a:picLocks noChangeAspect="1"/>
          </p:cNvPicPr>
          <p:nvPr/>
        </p:nvPicPr>
        <p:blipFill>
          <a:blip r:embed="rId6"/>
          <a:stretch>
            <a:fillRect/>
          </a:stretch>
        </p:blipFill>
        <p:spPr>
          <a:xfrm>
            <a:off x="8077200" y="1838550"/>
            <a:ext cx="3048006" cy="2032410"/>
          </a:xfrm>
          <a:prstGeom prst="rect">
            <a:avLst/>
          </a:prstGeom>
        </p:spPr>
      </p:pic>
      <p:pic>
        <p:nvPicPr>
          <p:cNvPr id="13" name="Picture 12" descr="A group of palm trees on a sunny day&#10;&#10;Description automatically generated">
            <a:extLst>
              <a:ext uri="{FF2B5EF4-FFF2-40B4-BE49-F238E27FC236}">
                <a16:creationId xmlns:a16="http://schemas.microsoft.com/office/drawing/2014/main" id="{5FD58E82-6D84-46C0-A8EC-953E34EA5167}"/>
              </a:ext>
            </a:extLst>
          </p:cNvPr>
          <p:cNvPicPr>
            <a:picLocks noChangeAspect="1"/>
          </p:cNvPicPr>
          <p:nvPr/>
        </p:nvPicPr>
        <p:blipFill>
          <a:blip r:embed="rId7"/>
          <a:stretch>
            <a:fillRect/>
          </a:stretch>
        </p:blipFill>
        <p:spPr>
          <a:xfrm>
            <a:off x="4682490" y="1601154"/>
            <a:ext cx="3771900" cy="2508885"/>
          </a:xfrm>
          <a:prstGeom prst="rect">
            <a:avLst/>
          </a:prstGeom>
        </p:spPr>
      </p:pic>
      <p:pic>
        <p:nvPicPr>
          <p:cNvPr id="15" name="Picture 14" descr="A picture containing shelf, indoor, person, book&#10;&#10;Description automatically generated">
            <a:extLst>
              <a:ext uri="{FF2B5EF4-FFF2-40B4-BE49-F238E27FC236}">
                <a16:creationId xmlns:a16="http://schemas.microsoft.com/office/drawing/2014/main" id="{60A4D686-0BF2-47E3-80FF-8883B4C9F364}"/>
              </a:ext>
            </a:extLst>
          </p:cNvPr>
          <p:cNvPicPr>
            <a:picLocks noChangeAspect="1"/>
          </p:cNvPicPr>
          <p:nvPr/>
        </p:nvPicPr>
        <p:blipFill>
          <a:blip r:embed="rId8"/>
          <a:stretch>
            <a:fillRect/>
          </a:stretch>
        </p:blipFill>
        <p:spPr>
          <a:xfrm>
            <a:off x="1497330" y="2286000"/>
            <a:ext cx="3177540" cy="1584960"/>
          </a:xfrm>
          <a:prstGeom prst="rect">
            <a:avLst/>
          </a:prstGeom>
        </p:spPr>
      </p:pic>
      <p:pic>
        <p:nvPicPr>
          <p:cNvPr id="17" name="Picture 16" descr="A group of people standing in front of a truck&#10;&#10;Description automatically generated">
            <a:extLst>
              <a:ext uri="{FF2B5EF4-FFF2-40B4-BE49-F238E27FC236}">
                <a16:creationId xmlns:a16="http://schemas.microsoft.com/office/drawing/2014/main" id="{E42868BF-BADF-4569-802F-1D7F851A0A03}"/>
              </a:ext>
            </a:extLst>
          </p:cNvPr>
          <p:cNvPicPr>
            <a:picLocks noChangeAspect="1"/>
          </p:cNvPicPr>
          <p:nvPr/>
        </p:nvPicPr>
        <p:blipFill>
          <a:blip r:embed="rId9"/>
          <a:stretch>
            <a:fillRect/>
          </a:stretch>
        </p:blipFill>
        <p:spPr>
          <a:xfrm>
            <a:off x="1524000" y="3890752"/>
            <a:ext cx="3072310" cy="2304234"/>
          </a:xfrm>
          <a:prstGeom prst="rect">
            <a:avLst/>
          </a:prstGeom>
        </p:spPr>
      </p:pic>
    </p:spTree>
    <p:extLst>
      <p:ext uri="{BB962C8B-B14F-4D97-AF65-F5344CB8AC3E}">
        <p14:creationId xmlns:p14="http://schemas.microsoft.com/office/powerpoint/2010/main" val="144278625"/>
      </p:ext>
    </p:extLst>
  </p:cSld>
  <p:clrMapOvr>
    <a:masterClrMapping/>
  </p:clrMapOvr>
  <mc:AlternateContent xmlns:mc="http://schemas.openxmlformats.org/markup-compatibility/2006" xmlns:p14="http://schemas.microsoft.com/office/powerpoint/2010/main">
    <mc:Choice Requires="p14">
      <p:transition spd="slow" p14:dur="2000" advTm="32095"/>
    </mc:Choice>
    <mc:Fallback xmlns="">
      <p:transition spd="slow" advTm="32095"/>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Word&#10;&#10;Description automatically generated">
            <a:extLst>
              <a:ext uri="{FF2B5EF4-FFF2-40B4-BE49-F238E27FC236}">
                <a16:creationId xmlns:a16="http://schemas.microsoft.com/office/drawing/2014/main" id="{95190BC6-975E-ABA5-993F-AAF98BE2BF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3" y="90021"/>
            <a:ext cx="12031754" cy="6677957"/>
          </a:xfrm>
          <a:prstGeom prst="rect">
            <a:avLst/>
          </a:prstGeom>
        </p:spPr>
      </p:pic>
    </p:spTree>
    <p:extLst>
      <p:ext uri="{BB962C8B-B14F-4D97-AF65-F5344CB8AC3E}">
        <p14:creationId xmlns:p14="http://schemas.microsoft.com/office/powerpoint/2010/main" val="36070635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F464D7C-4BEA-1106-5ED7-59875F5AE210}"/>
              </a:ext>
            </a:extLst>
          </p:cNvPr>
          <p:cNvPicPr>
            <a:picLocks noChangeAspect="1"/>
          </p:cNvPicPr>
          <p:nvPr/>
        </p:nvPicPr>
        <p:blipFill>
          <a:blip r:embed="rId2"/>
          <a:stretch>
            <a:fillRect/>
          </a:stretch>
        </p:blipFill>
        <p:spPr>
          <a:xfrm>
            <a:off x="352113" y="13674"/>
            <a:ext cx="11378915" cy="6753630"/>
          </a:xfrm>
          <a:prstGeom prst="rect">
            <a:avLst/>
          </a:prstGeom>
        </p:spPr>
      </p:pic>
    </p:spTree>
    <p:extLst>
      <p:ext uri="{BB962C8B-B14F-4D97-AF65-F5344CB8AC3E}">
        <p14:creationId xmlns:p14="http://schemas.microsoft.com/office/powerpoint/2010/main" val="17803075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together&#10;&#10;Description automatically generated with medium confidence">
            <a:extLst>
              <a:ext uri="{FF2B5EF4-FFF2-40B4-BE49-F238E27FC236}">
                <a16:creationId xmlns:a16="http://schemas.microsoft.com/office/drawing/2014/main" id="{429A4FF2-0F79-C1CB-680B-265D3CE0C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6294"/>
            <a:ext cx="12192000" cy="6225412"/>
          </a:xfrm>
          <a:prstGeom prst="rect">
            <a:avLst/>
          </a:prstGeom>
        </p:spPr>
      </p:pic>
    </p:spTree>
    <p:extLst>
      <p:ext uri="{BB962C8B-B14F-4D97-AF65-F5344CB8AC3E}">
        <p14:creationId xmlns:p14="http://schemas.microsoft.com/office/powerpoint/2010/main" val="3448757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51E4E4-A317-9082-211A-05137DEC1E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066"/>
            <a:ext cx="12192000" cy="6371868"/>
          </a:xfrm>
          <a:prstGeom prst="rect">
            <a:avLst/>
          </a:prstGeom>
        </p:spPr>
      </p:pic>
    </p:spTree>
    <p:extLst>
      <p:ext uri="{BB962C8B-B14F-4D97-AF65-F5344CB8AC3E}">
        <p14:creationId xmlns:p14="http://schemas.microsoft.com/office/powerpoint/2010/main" val="4147507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117B42-44A9-56B8-1520-4834642FFBFB}"/>
              </a:ext>
            </a:extLst>
          </p:cNvPr>
          <p:cNvSpPr txBox="1"/>
          <p:nvPr/>
        </p:nvSpPr>
        <p:spPr>
          <a:xfrm>
            <a:off x="763437" y="963282"/>
            <a:ext cx="9791919"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Global Grant Update for District 7090</a:t>
            </a:r>
          </a:p>
          <a:p>
            <a:endParaRPr lang="en-US" dirty="0">
              <a:cs typeface="Calibri"/>
            </a:endParaRPr>
          </a:p>
          <a:p>
            <a:r>
              <a:rPr lang="en-US" dirty="0">
                <a:cs typeface="Calibri"/>
              </a:rPr>
              <a:t>District 7090 New York Cluster Group</a:t>
            </a:r>
          </a:p>
          <a:p>
            <a:endParaRPr lang="en-US" dirty="0">
              <a:cs typeface="Calibri"/>
            </a:endParaRPr>
          </a:p>
          <a:p>
            <a:r>
              <a:rPr lang="en-US" dirty="0">
                <a:cs typeface="Calibri"/>
              </a:rPr>
              <a:t>District 7090 Ontario Cluster Group</a:t>
            </a:r>
          </a:p>
          <a:p>
            <a:endParaRPr lang="en-US" dirty="0">
              <a:cs typeface="Calibri"/>
            </a:endParaRPr>
          </a:p>
          <a:p>
            <a:endParaRPr lang="en-US" dirty="0">
              <a:cs typeface="Calibri"/>
            </a:endParaRPr>
          </a:p>
          <a:p>
            <a:r>
              <a:rPr lang="en-US" dirty="0">
                <a:cs typeface="Calibri"/>
              </a:rPr>
              <a:t>For More information </a:t>
            </a:r>
          </a:p>
          <a:p>
            <a:endParaRPr lang="en-US" dirty="0">
              <a:cs typeface="Calibri"/>
            </a:endParaRPr>
          </a:p>
          <a:p>
            <a:r>
              <a:rPr lang="en-US" dirty="0">
                <a:cs typeface="Calibri"/>
              </a:rPr>
              <a:t>https://rotary7090.org/documents/en-ca/32f28a98-fde3-4d70-b356-e9ff8a8a5ae1/1/</a:t>
            </a:r>
          </a:p>
        </p:txBody>
      </p:sp>
    </p:spTree>
    <p:extLst>
      <p:ext uri="{BB962C8B-B14F-4D97-AF65-F5344CB8AC3E}">
        <p14:creationId xmlns:p14="http://schemas.microsoft.com/office/powerpoint/2010/main" val="31911722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 picture containing text, colorful, handwear&#10;&#10;Description automatically generated">
            <a:extLst>
              <a:ext uri="{FF2B5EF4-FFF2-40B4-BE49-F238E27FC236}">
                <a16:creationId xmlns:a16="http://schemas.microsoft.com/office/drawing/2014/main" id="{20C7F91A-3FC7-602E-2285-AE0BCFC0C990}"/>
              </a:ext>
            </a:extLst>
          </p:cNvPr>
          <p:cNvPicPr>
            <a:picLocks noChangeAspect="1"/>
          </p:cNvPicPr>
          <p:nvPr/>
        </p:nvPicPr>
        <p:blipFill rotWithShape="1">
          <a:blip r:embed="rId2"/>
          <a:srcRect r="1315"/>
          <a:stretch/>
        </p:blipFill>
        <p:spPr>
          <a:xfrm>
            <a:off x="236764" y="1926772"/>
            <a:ext cx="5859236" cy="3319705"/>
          </a:xfrm>
          <a:prstGeom prst="rect">
            <a:avLst/>
          </a:prstGeom>
        </p:spPr>
      </p:pic>
      <p:sp>
        <p:nvSpPr>
          <p:cNvPr id="3" name="TextBox 2">
            <a:extLst>
              <a:ext uri="{FF2B5EF4-FFF2-40B4-BE49-F238E27FC236}">
                <a16:creationId xmlns:a16="http://schemas.microsoft.com/office/drawing/2014/main" id="{D1F6134C-5226-3D12-6A48-CFF7E07237F4}"/>
              </a:ext>
            </a:extLst>
          </p:cNvPr>
          <p:cNvSpPr txBox="1"/>
          <p:nvPr/>
        </p:nvSpPr>
        <p:spPr>
          <a:xfrm>
            <a:off x="6498771" y="898071"/>
            <a:ext cx="4253593" cy="5078313"/>
          </a:xfrm>
          <a:prstGeom prst="rect">
            <a:avLst/>
          </a:prstGeom>
          <a:noFill/>
        </p:spPr>
        <p:txBody>
          <a:bodyPr wrap="square" rtlCol="0">
            <a:spAutoFit/>
          </a:bodyPr>
          <a:lstStyle/>
          <a:p>
            <a:r>
              <a:rPr lang="en-CA" dirty="0"/>
              <a:t>New York State District 7090 Cluster Fund-coordinator</a:t>
            </a:r>
          </a:p>
          <a:p>
            <a:endParaRPr lang="en-CA" dirty="0"/>
          </a:p>
          <a:p>
            <a:r>
              <a:rPr lang="en-CA" dirty="0"/>
              <a:t>District Grants (club) Chair</a:t>
            </a:r>
          </a:p>
          <a:p>
            <a:endParaRPr lang="en-CA" dirty="0"/>
          </a:p>
          <a:p>
            <a:r>
              <a:rPr lang="en-CA" dirty="0"/>
              <a:t>District Grant Reviewers</a:t>
            </a:r>
          </a:p>
          <a:p>
            <a:endParaRPr lang="en-CA" dirty="0"/>
          </a:p>
          <a:p>
            <a:r>
              <a:rPr lang="en-CA" dirty="0"/>
              <a:t>Peace Fellow Endorser</a:t>
            </a:r>
          </a:p>
          <a:p>
            <a:endParaRPr lang="en-CA" dirty="0"/>
          </a:p>
          <a:p>
            <a:r>
              <a:rPr lang="en-CA" dirty="0"/>
              <a:t>District Scholarship Reviewer</a:t>
            </a:r>
          </a:p>
          <a:p>
            <a:endParaRPr lang="en-CA" dirty="0"/>
          </a:p>
          <a:p>
            <a:r>
              <a:rPr lang="en-CA" dirty="0"/>
              <a:t>Polio Plus </a:t>
            </a:r>
          </a:p>
          <a:p>
            <a:endParaRPr lang="en-CA" dirty="0"/>
          </a:p>
          <a:p>
            <a:r>
              <a:rPr lang="en-CA" dirty="0"/>
              <a:t>Endowment Fund</a:t>
            </a:r>
          </a:p>
          <a:p>
            <a:endParaRPr lang="en-CA" dirty="0"/>
          </a:p>
          <a:p>
            <a:r>
              <a:rPr lang="en-CA" dirty="0"/>
              <a:t>Stewardship reviewer </a:t>
            </a:r>
          </a:p>
          <a:p>
            <a:endParaRPr lang="en-CA" dirty="0"/>
          </a:p>
          <a:p>
            <a:endParaRPr lang="en-CA" dirty="0"/>
          </a:p>
        </p:txBody>
      </p:sp>
    </p:spTree>
    <p:extLst>
      <p:ext uri="{BB962C8B-B14F-4D97-AF65-F5344CB8AC3E}">
        <p14:creationId xmlns:p14="http://schemas.microsoft.com/office/powerpoint/2010/main" val="27126331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AD2D8-7B1E-E2EB-1102-51ECFAE02D2E}"/>
              </a:ext>
            </a:extLst>
          </p:cNvPr>
          <p:cNvSpPr>
            <a:spLocks noGrp="1"/>
          </p:cNvSpPr>
          <p:nvPr>
            <p:ph type="ctrTitle"/>
          </p:nvPr>
        </p:nvSpPr>
        <p:spPr/>
        <p:txBody>
          <a:bodyPr/>
          <a:lstStyle/>
          <a:p>
            <a:endParaRPr lang="en-CA"/>
          </a:p>
        </p:txBody>
      </p:sp>
      <p:sp>
        <p:nvSpPr>
          <p:cNvPr id="3" name="Subtitle 2">
            <a:extLst>
              <a:ext uri="{FF2B5EF4-FFF2-40B4-BE49-F238E27FC236}">
                <a16:creationId xmlns:a16="http://schemas.microsoft.com/office/drawing/2014/main" id="{01F0BB3F-7E27-CC83-270C-773D065F384F}"/>
              </a:ext>
            </a:extLst>
          </p:cNvPr>
          <p:cNvSpPr>
            <a:spLocks noGrp="1"/>
          </p:cNvSpPr>
          <p:nvPr>
            <p:ph type="subTitle" idx="1"/>
          </p:nvPr>
        </p:nvSpPr>
        <p:spPr/>
        <p:txBody>
          <a:bodyPr/>
          <a:lstStyle/>
          <a:p>
            <a:endParaRPr lang="en-CA"/>
          </a:p>
        </p:txBody>
      </p:sp>
      <p:pic>
        <p:nvPicPr>
          <p:cNvPr id="7" name="Picture 6" descr="Text&#10;&#10;Description automatically generated">
            <a:extLst>
              <a:ext uri="{FF2B5EF4-FFF2-40B4-BE49-F238E27FC236}">
                <a16:creationId xmlns:a16="http://schemas.microsoft.com/office/drawing/2014/main" id="{F4BE5D1A-9373-931A-FB9B-C3C8C552F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631498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timeline&#10;&#10;Description automatically generated">
            <a:extLst>
              <a:ext uri="{FF2B5EF4-FFF2-40B4-BE49-F238E27FC236}">
                <a16:creationId xmlns:a16="http://schemas.microsoft.com/office/drawing/2014/main" id="{97A46B61-55E8-645E-B467-8CF496BA6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6622"/>
            <a:ext cx="12192000" cy="6831378"/>
          </a:xfrm>
          <a:prstGeom prst="rect">
            <a:avLst/>
          </a:prstGeom>
        </p:spPr>
      </p:pic>
      <p:sp>
        <p:nvSpPr>
          <p:cNvPr id="2" name="TextBox 1">
            <a:extLst>
              <a:ext uri="{FF2B5EF4-FFF2-40B4-BE49-F238E27FC236}">
                <a16:creationId xmlns:a16="http://schemas.microsoft.com/office/drawing/2014/main" id="{FBA2AC2E-3001-3411-C5DE-7F37495D91FD}"/>
              </a:ext>
            </a:extLst>
          </p:cNvPr>
          <p:cNvSpPr txBox="1"/>
          <p:nvPr/>
        </p:nvSpPr>
        <p:spPr>
          <a:xfrm>
            <a:off x="4519895" y="7251720"/>
            <a:ext cx="7217229" cy="369332"/>
          </a:xfrm>
          <a:prstGeom prst="rect">
            <a:avLst/>
          </a:prstGeom>
          <a:noFill/>
        </p:spPr>
        <p:txBody>
          <a:bodyPr wrap="square" rtlCol="0">
            <a:spAutoFit/>
          </a:bodyPr>
          <a:lstStyle/>
          <a:p>
            <a:r>
              <a:rPr lang="en-CA" dirty="0"/>
              <a:t>Found on Line on our </a:t>
            </a:r>
            <a:r>
              <a:rPr lang="en-CA" dirty="0" err="1">
                <a:effectLst>
                  <a:glow rad="127000">
                    <a:schemeClr val="accent1"/>
                  </a:glow>
                </a:effectLst>
              </a:rPr>
              <a:t>webe</a:t>
            </a:r>
            <a:endParaRPr lang="en-CA" dirty="0">
              <a:effectLst>
                <a:glow rad="127000">
                  <a:schemeClr val="accent1"/>
                </a:glow>
              </a:effectLst>
            </a:endParaRPr>
          </a:p>
        </p:txBody>
      </p:sp>
    </p:spTree>
    <p:extLst>
      <p:ext uri="{BB962C8B-B14F-4D97-AF65-F5344CB8AC3E}">
        <p14:creationId xmlns:p14="http://schemas.microsoft.com/office/powerpoint/2010/main" val="939872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4F55F-62F6-F7B3-9DA4-8496E038C98E}"/>
              </a:ext>
            </a:extLst>
          </p:cNvPr>
          <p:cNvSpPr txBox="1"/>
          <p:nvPr/>
        </p:nvSpPr>
        <p:spPr>
          <a:xfrm>
            <a:off x="1551214" y="751114"/>
            <a:ext cx="8368393" cy="5016758"/>
          </a:xfrm>
          <a:prstGeom prst="rect">
            <a:avLst/>
          </a:prstGeom>
          <a:noFill/>
        </p:spPr>
        <p:txBody>
          <a:bodyPr wrap="square" rtlCol="0">
            <a:spAutoFit/>
          </a:bodyPr>
          <a:lstStyle/>
          <a:p>
            <a:r>
              <a:rPr lang="en-CA" sz="2000" dirty="0">
                <a:solidFill>
                  <a:srgbClr val="FF0000"/>
                </a:solidFill>
              </a:rPr>
              <a:t>Homework</a:t>
            </a:r>
            <a:r>
              <a:rPr lang="en-CA" dirty="0"/>
              <a:t>  </a:t>
            </a:r>
          </a:p>
          <a:p>
            <a:endParaRPr lang="en-CA" dirty="0"/>
          </a:p>
          <a:p>
            <a:r>
              <a:rPr lang="en-CA" sz="2400" dirty="0"/>
              <a:t>2 members qualified for District Grant</a:t>
            </a:r>
          </a:p>
          <a:p>
            <a:endParaRPr lang="en-CA" sz="2400" dirty="0"/>
          </a:p>
          <a:p>
            <a:r>
              <a:rPr lang="en-CA" sz="2400" dirty="0"/>
              <a:t>Foundation Chair named---in Rotary International</a:t>
            </a:r>
          </a:p>
          <a:p>
            <a:endParaRPr lang="en-CA" sz="2400" dirty="0"/>
          </a:p>
          <a:p>
            <a:r>
              <a:rPr lang="en-CA" sz="2400" dirty="0"/>
              <a:t>Foundation goals entered-In Rotary International</a:t>
            </a:r>
          </a:p>
          <a:p>
            <a:endParaRPr lang="en-CA" sz="2400" dirty="0"/>
          </a:p>
          <a:p>
            <a:r>
              <a:rPr lang="en-CA" sz="2400" dirty="0"/>
              <a:t>MOU signed by President and President Elect-sent to Lezlie</a:t>
            </a:r>
          </a:p>
          <a:p>
            <a:endParaRPr lang="en-CA" sz="2400" dirty="0"/>
          </a:p>
          <a:p>
            <a:r>
              <a:rPr lang="en-CA" sz="2400" dirty="0"/>
              <a:t>Pick a project</a:t>
            </a:r>
          </a:p>
          <a:p>
            <a:endParaRPr lang="en-CA" sz="2400" dirty="0"/>
          </a:p>
          <a:p>
            <a:r>
              <a:rPr lang="en-CA" sz="2400" dirty="0"/>
              <a:t>Enter project in District Club Runner by April 30 2023</a:t>
            </a:r>
          </a:p>
          <a:p>
            <a:endParaRPr lang="en-CA" dirty="0"/>
          </a:p>
        </p:txBody>
      </p:sp>
    </p:spTree>
    <p:extLst>
      <p:ext uri="{BB962C8B-B14F-4D97-AF65-F5344CB8AC3E}">
        <p14:creationId xmlns:p14="http://schemas.microsoft.com/office/powerpoint/2010/main" val="959715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C43EB-75EE-04C5-07E9-34677423E0DE}"/>
              </a:ext>
            </a:extLst>
          </p:cNvPr>
          <p:cNvSpPr txBox="1"/>
          <p:nvPr/>
        </p:nvSpPr>
        <p:spPr>
          <a:xfrm>
            <a:off x="1869621" y="1763486"/>
            <a:ext cx="6564086" cy="2585323"/>
          </a:xfrm>
          <a:prstGeom prst="rect">
            <a:avLst/>
          </a:prstGeom>
          <a:noFill/>
        </p:spPr>
        <p:txBody>
          <a:bodyPr wrap="square" rtlCol="0">
            <a:spAutoFit/>
          </a:bodyPr>
          <a:lstStyle/>
          <a:p>
            <a:r>
              <a:rPr lang="en-CA" dirty="0"/>
              <a:t>Break out room-10 minutes</a:t>
            </a:r>
          </a:p>
          <a:p>
            <a:endParaRPr lang="en-CA" dirty="0"/>
          </a:p>
          <a:p>
            <a:r>
              <a:rPr lang="en-CA" dirty="0"/>
              <a:t>Discuss project ideas-possible collaborative grant</a:t>
            </a:r>
          </a:p>
          <a:p>
            <a:endParaRPr lang="en-CA" dirty="0"/>
          </a:p>
          <a:p>
            <a:r>
              <a:rPr lang="en-CA" dirty="0"/>
              <a:t>Questions on how to do a grant application and final reports</a:t>
            </a:r>
          </a:p>
          <a:p>
            <a:endParaRPr lang="en-CA" dirty="0"/>
          </a:p>
          <a:p>
            <a:endParaRPr lang="en-CA" dirty="0"/>
          </a:p>
          <a:p>
            <a:r>
              <a:rPr lang="en-CA" dirty="0"/>
              <a:t>                                      </a:t>
            </a:r>
          </a:p>
          <a:p>
            <a:endParaRPr lang="en-CA" dirty="0"/>
          </a:p>
        </p:txBody>
      </p:sp>
    </p:spTree>
    <p:extLst>
      <p:ext uri="{BB962C8B-B14F-4D97-AF65-F5344CB8AC3E}">
        <p14:creationId xmlns:p14="http://schemas.microsoft.com/office/powerpoint/2010/main" val="3145877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B59E54-4CEE-FDF8-0457-4452BEB9F8DD}"/>
              </a:ext>
            </a:extLst>
          </p:cNvPr>
          <p:cNvSpPr txBox="1"/>
          <p:nvPr/>
        </p:nvSpPr>
        <p:spPr>
          <a:xfrm>
            <a:off x="734786" y="791937"/>
            <a:ext cx="9715500" cy="3970318"/>
          </a:xfrm>
          <a:prstGeom prst="rect">
            <a:avLst/>
          </a:prstGeom>
          <a:noFill/>
        </p:spPr>
        <p:txBody>
          <a:bodyPr wrap="square" rtlCol="0">
            <a:spAutoFit/>
          </a:bodyPr>
          <a:lstStyle/>
          <a:p>
            <a:r>
              <a:rPr lang="en-CA" dirty="0"/>
              <a:t>Todays format</a:t>
            </a:r>
          </a:p>
          <a:p>
            <a:r>
              <a:rPr lang="en-CA" dirty="0"/>
              <a:t>1.  Showcase where the money for District grants come from</a:t>
            </a:r>
          </a:p>
          <a:p>
            <a:pPr marL="342900" indent="-342900">
              <a:buAutoNum type="arabicPeriod" startAt="2"/>
            </a:pPr>
            <a:r>
              <a:rPr lang="en-CA" dirty="0"/>
              <a:t>Present how your club can get involved in District Scholarships</a:t>
            </a:r>
          </a:p>
          <a:p>
            <a:pPr marL="342900" indent="-342900">
              <a:buAutoNum type="arabicPeriod" startAt="2"/>
            </a:pPr>
            <a:r>
              <a:rPr lang="en-CA" dirty="0"/>
              <a:t>Different types of district grants</a:t>
            </a:r>
          </a:p>
          <a:p>
            <a:pPr marL="342900" indent="-342900">
              <a:buAutoNum type="arabicPeriod" startAt="2"/>
            </a:pPr>
            <a:r>
              <a:rPr lang="en-CA" dirty="0"/>
              <a:t>Brainstorm –where to find a grant idea</a:t>
            </a:r>
          </a:p>
          <a:p>
            <a:pPr marL="342900" indent="-342900">
              <a:buAutoNum type="arabicPeriod" startAt="2"/>
            </a:pPr>
            <a:r>
              <a:rPr lang="en-CA" dirty="0"/>
              <a:t>Give you direction to find on district website information</a:t>
            </a:r>
          </a:p>
          <a:p>
            <a:pPr marL="342900" indent="-342900">
              <a:buAutoNum type="arabicPeriod" startAt="2"/>
            </a:pPr>
            <a:r>
              <a:rPr lang="en-CA" dirty="0"/>
              <a:t>Break out with a grant reviewer questions you might have</a:t>
            </a:r>
          </a:p>
          <a:p>
            <a:pPr marL="342900" indent="-342900">
              <a:buAutoNum type="arabicPeriod" startAt="7"/>
            </a:pPr>
            <a:r>
              <a:rPr lang="en-CA" dirty="0"/>
              <a:t>Questions  and answers</a:t>
            </a:r>
          </a:p>
          <a:p>
            <a:endParaRPr lang="en-CA" dirty="0"/>
          </a:p>
          <a:p>
            <a:r>
              <a:rPr lang="en-CA" dirty="0"/>
              <a:t>We will be finished in one hour</a:t>
            </a:r>
          </a:p>
          <a:p>
            <a:pPr marL="342900" indent="-342900">
              <a:buAutoNum type="arabicPeriod" startAt="2"/>
            </a:pPr>
            <a:endParaRPr lang="en-CA" dirty="0"/>
          </a:p>
          <a:p>
            <a:pPr marL="342900" indent="-342900">
              <a:buAutoNum type="arabicPeriod" startAt="2"/>
            </a:pPr>
            <a:endParaRPr lang="en-CA" dirty="0"/>
          </a:p>
          <a:p>
            <a:pPr marL="342900" indent="-342900">
              <a:buAutoNum type="arabicPeriod" startAt="2"/>
            </a:pPr>
            <a:endParaRPr lang="en-CA" dirty="0"/>
          </a:p>
          <a:p>
            <a:endParaRPr lang="en-CA" dirty="0"/>
          </a:p>
        </p:txBody>
      </p:sp>
    </p:spTree>
    <p:extLst>
      <p:ext uri="{BB962C8B-B14F-4D97-AF65-F5344CB8AC3E}">
        <p14:creationId xmlns:p14="http://schemas.microsoft.com/office/powerpoint/2010/main" val="3532395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FA8B09-7612-121F-81E9-81C3956D3E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12" y="75732"/>
            <a:ext cx="12003175" cy="6706536"/>
          </a:xfrm>
          <a:prstGeom prst="rect">
            <a:avLst/>
          </a:prstGeom>
        </p:spPr>
      </p:pic>
    </p:spTree>
    <p:extLst>
      <p:ext uri="{BB962C8B-B14F-4D97-AF65-F5344CB8AC3E}">
        <p14:creationId xmlns:p14="http://schemas.microsoft.com/office/powerpoint/2010/main" val="2543927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text, application&#10;&#10;Description automatically generated">
            <a:extLst>
              <a:ext uri="{FF2B5EF4-FFF2-40B4-BE49-F238E27FC236}">
                <a16:creationId xmlns:a16="http://schemas.microsoft.com/office/drawing/2014/main" id="{B8DE1D33-C460-7970-A068-01431AA18A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58" b="246"/>
          <a:stretch/>
        </p:blipFill>
        <p:spPr>
          <a:xfrm>
            <a:off x="20" y="1282"/>
            <a:ext cx="12191980" cy="6856718"/>
          </a:xfrm>
          <a:prstGeom prst="rect">
            <a:avLst/>
          </a:prstGeom>
        </p:spPr>
      </p:pic>
    </p:spTree>
    <p:extLst>
      <p:ext uri="{BB962C8B-B14F-4D97-AF65-F5344CB8AC3E}">
        <p14:creationId xmlns:p14="http://schemas.microsoft.com/office/powerpoint/2010/main" val="412192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C56F18DD-BCA8-4307-98B9-D1C061A44AB9}"/>
              </a:ext>
            </a:extLst>
          </p:cNvPr>
          <p:cNvPicPr>
            <a:picLocks noChangeAspect="1"/>
          </p:cNvPicPr>
          <p:nvPr/>
        </p:nvPicPr>
        <p:blipFill>
          <a:blip r:embed="rId2"/>
          <a:stretch>
            <a:fillRect/>
          </a:stretch>
        </p:blipFill>
        <p:spPr>
          <a:xfrm>
            <a:off x="1524000" y="2219037"/>
            <a:ext cx="9144000" cy="2419927"/>
          </a:xfrm>
          <a:prstGeom prst="rect">
            <a:avLst/>
          </a:prstGeom>
        </p:spPr>
      </p:pic>
      <p:sp>
        <p:nvSpPr>
          <p:cNvPr id="7" name="TextBox 6">
            <a:extLst>
              <a:ext uri="{FF2B5EF4-FFF2-40B4-BE49-F238E27FC236}">
                <a16:creationId xmlns:a16="http://schemas.microsoft.com/office/drawing/2014/main" id="{6BAE6096-22CE-42BD-A0B7-6668D1C1A61E}"/>
              </a:ext>
            </a:extLst>
          </p:cNvPr>
          <p:cNvSpPr txBox="1"/>
          <p:nvPr/>
        </p:nvSpPr>
        <p:spPr>
          <a:xfrm>
            <a:off x="1432463" y="1757372"/>
            <a:ext cx="6172200" cy="461665"/>
          </a:xfrm>
          <a:prstGeom prst="rect">
            <a:avLst/>
          </a:prstGeom>
          <a:noFill/>
        </p:spPr>
        <p:txBody>
          <a:bodyPr wrap="square" rtlCol="0">
            <a:spAutoFit/>
          </a:bodyPr>
          <a:lstStyle/>
          <a:p>
            <a:pPr fontAlgn="base">
              <a:spcBef>
                <a:spcPct val="0"/>
              </a:spcBef>
              <a:spcAft>
                <a:spcPct val="0"/>
              </a:spcAft>
            </a:pPr>
            <a:r>
              <a:rPr lang="en-CA" sz="2400" dirty="0">
                <a:solidFill>
                  <a:srgbClr val="FF0000"/>
                </a:solidFill>
                <a:latin typeface="Arial" pitchFamily="34" charset="0"/>
              </a:rPr>
              <a:t>Generates District designated funds (DDF)</a:t>
            </a:r>
          </a:p>
        </p:txBody>
      </p:sp>
      <p:sp>
        <p:nvSpPr>
          <p:cNvPr id="8" name="TextBox 7">
            <a:extLst>
              <a:ext uri="{FF2B5EF4-FFF2-40B4-BE49-F238E27FC236}">
                <a16:creationId xmlns:a16="http://schemas.microsoft.com/office/drawing/2014/main" id="{06975CE4-3370-484D-A2B9-D7D842DB87DE}"/>
              </a:ext>
            </a:extLst>
          </p:cNvPr>
          <p:cNvSpPr txBox="1"/>
          <p:nvPr/>
        </p:nvSpPr>
        <p:spPr>
          <a:xfrm>
            <a:off x="1676400" y="4724400"/>
            <a:ext cx="8382000" cy="1569660"/>
          </a:xfrm>
          <a:prstGeom prst="rect">
            <a:avLst/>
          </a:prstGeom>
          <a:noFill/>
        </p:spPr>
        <p:txBody>
          <a:bodyPr wrap="square" rtlCol="0">
            <a:spAutoFit/>
          </a:bodyPr>
          <a:lstStyle/>
          <a:p>
            <a:pPr fontAlgn="base">
              <a:spcBef>
                <a:spcPct val="0"/>
              </a:spcBef>
              <a:spcAft>
                <a:spcPct val="0"/>
              </a:spcAft>
            </a:pPr>
            <a:r>
              <a:rPr lang="en-US" altLang="en-US" sz="2400" b="1" dirty="0">
                <a:solidFill>
                  <a:srgbClr val="002060"/>
                </a:solidFill>
                <a:latin typeface="Georgia" pitchFamily="18" charset="0"/>
              </a:rPr>
              <a:t>Designated contributions through the Every Rotarian, Every Year (EREY) campaign remain crucial to Success of District Designated Fund and more</a:t>
            </a:r>
            <a:endParaRPr lang="en-CA" sz="2400" b="1" dirty="0">
              <a:solidFill>
                <a:srgbClr val="002060"/>
              </a:solidFill>
              <a:latin typeface="Arial" pitchFamily="34" charset="0"/>
            </a:endParaRPr>
          </a:p>
        </p:txBody>
      </p:sp>
      <p:pic>
        <p:nvPicPr>
          <p:cNvPr id="3" name="Picture 2" descr="A picture containing text&#10;&#10;Description automatically generated">
            <a:extLst>
              <a:ext uri="{FF2B5EF4-FFF2-40B4-BE49-F238E27FC236}">
                <a16:creationId xmlns:a16="http://schemas.microsoft.com/office/drawing/2014/main" id="{9B65D3F1-CEA3-4332-BF5A-95EB25E3EC0C}"/>
              </a:ext>
            </a:extLst>
          </p:cNvPr>
          <p:cNvPicPr>
            <a:picLocks noChangeAspect="1"/>
          </p:cNvPicPr>
          <p:nvPr/>
        </p:nvPicPr>
        <p:blipFill>
          <a:blip r:embed="rId3"/>
          <a:stretch>
            <a:fillRect/>
          </a:stretch>
        </p:blipFill>
        <p:spPr>
          <a:xfrm>
            <a:off x="3323009" y="51245"/>
            <a:ext cx="2391109" cy="1648055"/>
          </a:xfrm>
          <a:prstGeom prst="rect">
            <a:avLst/>
          </a:prstGeom>
        </p:spPr>
      </p:pic>
    </p:spTree>
    <p:extLst>
      <p:ext uri="{BB962C8B-B14F-4D97-AF65-F5344CB8AC3E}">
        <p14:creationId xmlns:p14="http://schemas.microsoft.com/office/powerpoint/2010/main" val="3336082356"/>
      </p:ext>
    </p:extLst>
  </p:cSld>
  <p:clrMapOvr>
    <a:masterClrMapping/>
  </p:clrMapOvr>
  <mc:AlternateContent xmlns:mc="http://schemas.openxmlformats.org/markup-compatibility/2006" xmlns:p14="http://schemas.microsoft.com/office/powerpoint/2010/main">
    <mc:Choice Requires="p14">
      <p:transition spd="slow" p14:dur="2000" advTm="33183"/>
    </mc:Choice>
    <mc:Fallback xmlns="">
      <p:transition spd="slow" advTm="3318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2FBBEBDE-09B6-4E0C-C502-00F756A679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512" y="1233714"/>
            <a:ext cx="12222332" cy="4094480"/>
          </a:xfrm>
          <a:prstGeom prst="rect">
            <a:avLst/>
          </a:prstGeom>
        </p:spPr>
      </p:pic>
      <p:pic>
        <p:nvPicPr>
          <p:cNvPr id="3" name="Picture 2">
            <a:extLst>
              <a:ext uri="{FF2B5EF4-FFF2-40B4-BE49-F238E27FC236}">
                <a16:creationId xmlns:a16="http://schemas.microsoft.com/office/drawing/2014/main" id="{145EF01B-BC77-20CF-4C7E-4AFB846A2C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356" y="3516420"/>
            <a:ext cx="11727288" cy="1660947"/>
          </a:xfrm>
          <a:prstGeom prst="rect">
            <a:avLst/>
          </a:prstGeom>
        </p:spPr>
      </p:pic>
    </p:spTree>
    <p:extLst>
      <p:ext uri="{BB962C8B-B14F-4D97-AF65-F5344CB8AC3E}">
        <p14:creationId xmlns:p14="http://schemas.microsoft.com/office/powerpoint/2010/main" val="2728385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sign, screenshot&#10;&#10;Description automatically generated">
            <a:extLst>
              <a:ext uri="{FF2B5EF4-FFF2-40B4-BE49-F238E27FC236}">
                <a16:creationId xmlns:a16="http://schemas.microsoft.com/office/drawing/2014/main" id="{A6772CC1-B6FB-AA25-1A56-E6C6F617707A}"/>
              </a:ext>
            </a:extLst>
          </p:cNvPr>
          <p:cNvPicPr>
            <a:picLocks noChangeAspect="1"/>
          </p:cNvPicPr>
          <p:nvPr/>
        </p:nvPicPr>
        <p:blipFill rotWithShape="1">
          <a:blip r:embed="rId2">
            <a:extLst>
              <a:ext uri="{28A0092B-C50C-407E-A947-70E740481C1C}">
                <a14:useLocalDpi xmlns:a14="http://schemas.microsoft.com/office/drawing/2010/main" val="0"/>
              </a:ext>
            </a:extLst>
          </a:blip>
          <a:srcRect b="40280"/>
          <a:stretch/>
        </p:blipFill>
        <p:spPr>
          <a:xfrm>
            <a:off x="457200" y="457200"/>
            <a:ext cx="11277600" cy="5943600"/>
          </a:xfrm>
          <a:prstGeom prst="rect">
            <a:avLst/>
          </a:prstGeom>
        </p:spPr>
      </p:pic>
    </p:spTree>
    <p:extLst>
      <p:ext uri="{BB962C8B-B14F-4D97-AF65-F5344CB8AC3E}">
        <p14:creationId xmlns:p14="http://schemas.microsoft.com/office/powerpoint/2010/main" val="27788408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Custom Design">
  <a:themeElements>
    <a:clrScheme name="Rotary-NewBrand_Pallette">
      <a:dk1>
        <a:srgbClr val="958D85"/>
      </a:dk1>
      <a:lt1>
        <a:sysClr val="window" lastClr="FFFFFF"/>
      </a:lt1>
      <a:dk2>
        <a:srgbClr val="00246C"/>
      </a:dk2>
      <a:lt2>
        <a:srgbClr val="E6E5D8"/>
      </a:lt2>
      <a:accent1>
        <a:srgbClr val="01B4E7"/>
      </a:accent1>
      <a:accent2>
        <a:srgbClr val="FEBD11"/>
      </a:accent2>
      <a:accent3>
        <a:srgbClr val="009999"/>
      </a:accent3>
      <a:accent4>
        <a:srgbClr val="872175"/>
      </a:accent4>
      <a:accent5>
        <a:srgbClr val="D91B5C"/>
      </a:accent5>
      <a:accent6>
        <a:srgbClr val="FF76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11517</TotalTime>
  <Words>907</Words>
  <Application>Microsoft Office PowerPoint</Application>
  <PresentationFormat>Widescreen</PresentationFormat>
  <Paragraphs>113</Paragraphs>
  <Slides>31</Slides>
  <Notes>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31</vt:i4>
      </vt:variant>
    </vt:vector>
  </HeadingPairs>
  <TitlesOfParts>
    <vt:vector size="41" baseType="lpstr">
      <vt:lpstr>Arial</vt:lpstr>
      <vt:lpstr>Arial Narrow</vt:lpstr>
      <vt:lpstr>Calibri</vt:lpstr>
      <vt:lpstr>Calibri Light</vt:lpstr>
      <vt:lpstr>Daytona</vt:lpstr>
      <vt:lpstr>Georgia</vt:lpstr>
      <vt:lpstr>Open Sans</vt:lpstr>
      <vt:lpstr>Office Theme</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Sandra kozakchard</dc:creator>
  <cp:lastModifiedBy>Sandra kozakchard</cp:lastModifiedBy>
  <cp:revision>64</cp:revision>
  <dcterms:created xsi:type="dcterms:W3CDTF">2022-11-10T16:01:31Z</dcterms:created>
  <dcterms:modified xsi:type="dcterms:W3CDTF">2023-01-24T13:45:06Z</dcterms:modified>
</cp:coreProperties>
</file>