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68" r:id="rId3"/>
    <p:sldId id="257" r:id="rId4"/>
    <p:sldId id="259" r:id="rId5"/>
    <p:sldId id="258" r:id="rId6"/>
    <p:sldId id="261" r:id="rId7"/>
    <p:sldId id="262" r:id="rId8"/>
    <p:sldId id="263" r:id="rId9"/>
    <p:sldId id="264" r:id="rId10"/>
    <p:sldId id="266" r:id="rId11"/>
    <p:sldId id="267" r:id="rId12"/>
    <p:sldId id="265" r:id="rId13"/>
    <p:sldId id="269"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29"/>
    <p:restoredTop sz="96327"/>
  </p:normalViewPr>
  <p:slideViewPr>
    <p:cSldViewPr snapToGrid="0">
      <p:cViewPr varScale="1">
        <p:scale>
          <a:sx n="108" d="100"/>
          <a:sy n="108" d="100"/>
        </p:scale>
        <p:origin x="200" y="2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8665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984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0057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8669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4610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4901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563714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859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136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815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21534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356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42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792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4579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6/27/23</a:t>
            </a:fld>
            <a:endParaRPr lang="en-US" dirty="0"/>
          </a:p>
        </p:txBody>
      </p:sp>
    </p:spTree>
    <p:extLst>
      <p:ext uri="{BB962C8B-B14F-4D97-AF65-F5344CB8AC3E}">
        <p14:creationId xmlns:p14="http://schemas.microsoft.com/office/powerpoint/2010/main" val="592029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6/27/23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094641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B6A4-B31F-9566-6AF0-D8D0976DBCFE}"/>
              </a:ext>
            </a:extLst>
          </p:cNvPr>
          <p:cNvSpPr>
            <a:spLocks noGrp="1"/>
          </p:cNvSpPr>
          <p:nvPr>
            <p:ph type="ctrTitle"/>
          </p:nvPr>
        </p:nvSpPr>
        <p:spPr/>
        <p:txBody>
          <a:bodyPr/>
          <a:lstStyle/>
          <a:p>
            <a:pPr algn="ctr"/>
            <a:r>
              <a:rPr lang="en-US" dirty="0"/>
              <a:t>District 7090</a:t>
            </a:r>
            <a:br>
              <a:rPr lang="en-US" dirty="0"/>
            </a:br>
            <a:r>
              <a:rPr lang="en-US" dirty="0"/>
              <a:t>Strategic Plan</a:t>
            </a:r>
          </a:p>
        </p:txBody>
      </p:sp>
      <p:sp>
        <p:nvSpPr>
          <p:cNvPr id="3" name="Subtitle 2">
            <a:extLst>
              <a:ext uri="{FF2B5EF4-FFF2-40B4-BE49-F238E27FC236}">
                <a16:creationId xmlns:a16="http://schemas.microsoft.com/office/drawing/2014/main" id="{DF3AF480-365B-B985-4DAF-93DAAE705520}"/>
              </a:ext>
            </a:extLst>
          </p:cNvPr>
          <p:cNvSpPr>
            <a:spLocks noGrp="1"/>
          </p:cNvSpPr>
          <p:nvPr>
            <p:ph type="subTitle" idx="1"/>
          </p:nvPr>
        </p:nvSpPr>
        <p:spPr/>
        <p:txBody>
          <a:bodyPr/>
          <a:lstStyle/>
          <a:p>
            <a:pPr algn="ctr"/>
            <a:endParaRPr lang="en-US" dirty="0"/>
          </a:p>
          <a:p>
            <a:pPr algn="ctr"/>
            <a:r>
              <a:rPr lang="en-US" sz="2800" dirty="0"/>
              <a:t>2023 - 2026</a:t>
            </a:r>
          </a:p>
        </p:txBody>
      </p:sp>
      <p:pic>
        <p:nvPicPr>
          <p:cNvPr id="5" name="Picture 4">
            <a:extLst>
              <a:ext uri="{FF2B5EF4-FFF2-40B4-BE49-F238E27FC236}">
                <a16:creationId xmlns:a16="http://schemas.microsoft.com/office/drawing/2014/main" id="{C16B4251-BE22-25AD-ABDD-2E7E7810A5B8}"/>
              </a:ext>
            </a:extLst>
          </p:cNvPr>
          <p:cNvPicPr>
            <a:picLocks noChangeAspect="1"/>
          </p:cNvPicPr>
          <p:nvPr/>
        </p:nvPicPr>
        <p:blipFill>
          <a:blip r:embed="rId2"/>
          <a:stretch>
            <a:fillRect/>
          </a:stretch>
        </p:blipFill>
        <p:spPr>
          <a:xfrm>
            <a:off x="9399744" y="5147732"/>
            <a:ext cx="2570377" cy="1553778"/>
          </a:xfrm>
          <a:prstGeom prst="rect">
            <a:avLst/>
          </a:prstGeom>
        </p:spPr>
      </p:pic>
      <p:sp>
        <p:nvSpPr>
          <p:cNvPr id="4" name="TextBox 3">
            <a:extLst>
              <a:ext uri="{FF2B5EF4-FFF2-40B4-BE49-F238E27FC236}">
                <a16:creationId xmlns:a16="http://schemas.microsoft.com/office/drawing/2014/main" id="{65523F91-C3CE-8621-04CA-A03ECCEDA3BD}"/>
              </a:ext>
            </a:extLst>
          </p:cNvPr>
          <p:cNvSpPr txBox="1"/>
          <p:nvPr/>
        </p:nvSpPr>
        <p:spPr>
          <a:xfrm>
            <a:off x="2564296" y="-196794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85706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885271A9-5B5F-0FB5-8590-2E5E8E3EA1F2}"/>
              </a:ext>
            </a:extLst>
          </p:cNvPr>
          <p:cNvGraphicFramePr>
            <a:graphicFrameLocks noGrp="1"/>
          </p:cNvGraphicFramePr>
          <p:nvPr>
            <p:extLst>
              <p:ext uri="{D42A27DB-BD31-4B8C-83A1-F6EECF244321}">
                <p14:modId xmlns:p14="http://schemas.microsoft.com/office/powerpoint/2010/main" val="3928640144"/>
              </p:ext>
            </p:extLst>
          </p:nvPr>
        </p:nvGraphicFramePr>
        <p:xfrm>
          <a:off x="851970" y="583474"/>
          <a:ext cx="7717263" cy="5695407"/>
        </p:xfrm>
        <a:graphic>
          <a:graphicData uri="http://schemas.openxmlformats.org/drawingml/2006/table">
            <a:tbl>
              <a:tblPr/>
              <a:tblGrid>
                <a:gridCol w="3635288">
                  <a:extLst>
                    <a:ext uri="{9D8B030D-6E8A-4147-A177-3AD203B41FA5}">
                      <a16:colId xmlns:a16="http://schemas.microsoft.com/office/drawing/2014/main" val="776335719"/>
                    </a:ext>
                  </a:extLst>
                </a:gridCol>
                <a:gridCol w="4081975">
                  <a:extLst>
                    <a:ext uri="{9D8B030D-6E8A-4147-A177-3AD203B41FA5}">
                      <a16:colId xmlns:a16="http://schemas.microsoft.com/office/drawing/2014/main" val="1100599816"/>
                    </a:ext>
                  </a:extLst>
                </a:gridCol>
              </a:tblGrid>
              <a:tr h="474294">
                <a:tc gridSpan="2">
                  <a:txBody>
                    <a:bodyPr/>
                    <a:lstStyle/>
                    <a:p>
                      <a:pPr algn="ctr" fontAlgn="t">
                        <a:spcBef>
                          <a:spcPts val="0"/>
                        </a:spcBef>
                        <a:spcAft>
                          <a:spcPts val="0"/>
                        </a:spcAft>
                      </a:pPr>
                      <a:r>
                        <a:rPr lang="en-CA" sz="1600" b="1" i="0" u="none" strike="noStrike">
                          <a:solidFill>
                            <a:srgbClr val="000000"/>
                          </a:solidFill>
                          <a:effectLst/>
                          <a:latin typeface="Arial" panose="020B0604020202020204" pitchFamily="34" charset="0"/>
                          <a:ea typeface="Arial" panose="020B0604020202020204" pitchFamily="34" charset="0"/>
                        </a:rPr>
                        <a:t>Strategy #3: Increase Participant Engagement </a:t>
                      </a:r>
                      <a:endParaRPr lang="en-CA" sz="1900" b="0" i="0" u="none" strike="noStrike">
                        <a:effectLst/>
                        <a:latin typeface="Arial" panose="020B0604020202020204" pitchFamily="34" charset="0"/>
                      </a:endParaRPr>
                    </a:p>
                  </a:txBody>
                  <a:tcPr marL="94001" marR="94001" marT="47001" marB="4700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AF8"/>
                    </a:solidFill>
                  </a:tcPr>
                </a:tc>
                <a:tc hMerge="1">
                  <a:txBody>
                    <a:bodyPr/>
                    <a:lstStyle/>
                    <a:p>
                      <a:endParaRPr lang="en-US"/>
                    </a:p>
                  </a:txBody>
                  <a:tcPr/>
                </a:tc>
                <a:extLst>
                  <a:ext uri="{0D108BD9-81ED-4DB2-BD59-A6C34878D82A}">
                    <a16:rowId xmlns:a16="http://schemas.microsoft.com/office/drawing/2014/main" val="1704337158"/>
                  </a:ext>
                </a:extLst>
              </a:tr>
              <a:tr h="1329576">
                <a:tc gridSpan="2">
                  <a:txBody>
                    <a:bodyPr/>
                    <a:lstStyle/>
                    <a:p>
                      <a:pPr algn="ctr" fontAlgn="t">
                        <a:spcBef>
                          <a:spcPts val="0"/>
                        </a:spcBef>
                        <a:spcAft>
                          <a:spcPts val="0"/>
                        </a:spcAft>
                      </a:pPr>
                      <a:r>
                        <a:rPr lang="en-CA" sz="1200" b="1" i="0" u="none" strike="noStrike">
                          <a:effectLst/>
                          <a:latin typeface="Arial" panose="020B0604020202020204" pitchFamily="34" charset="0"/>
                          <a:ea typeface="Arial" panose="020B0604020202020204" pitchFamily="34" charset="0"/>
                        </a:rPr>
                        <a:t>We can meet our members’ diverse needs and keep them engaged while helping them with</a:t>
                      </a:r>
                      <a:endParaRPr lang="en-CA" sz="1900" b="0" i="0" u="none" strike="noStrike">
                        <a:effectLst/>
                        <a:latin typeface="Arial" panose="020B0604020202020204" pitchFamily="34" charset="0"/>
                      </a:endParaRPr>
                    </a:p>
                    <a:p>
                      <a:pPr algn="ctr" fontAlgn="t">
                        <a:spcBef>
                          <a:spcPts val="0"/>
                        </a:spcBef>
                        <a:spcAft>
                          <a:spcPts val="0"/>
                        </a:spcAft>
                      </a:pPr>
                      <a:r>
                        <a:rPr lang="en-CA" sz="1200" b="1" i="0" u="none" strike="noStrike">
                          <a:effectLst/>
                          <a:latin typeface="Arial" panose="020B0604020202020204" pitchFamily="34" charset="0"/>
                          <a:ea typeface="Arial" panose="020B0604020202020204" pitchFamily="34" charset="0"/>
                        </a:rPr>
                        <a:t>their personal and professional goals. Active and intentional member engagement will</a:t>
                      </a:r>
                      <a:endParaRPr lang="en-CA" sz="1900" b="0" i="0" u="none" strike="noStrike">
                        <a:effectLst/>
                        <a:latin typeface="Arial" panose="020B0604020202020204" pitchFamily="34" charset="0"/>
                      </a:endParaRPr>
                    </a:p>
                    <a:p>
                      <a:pPr algn="ctr" fontAlgn="t">
                        <a:spcBef>
                          <a:spcPts val="0"/>
                        </a:spcBef>
                        <a:spcAft>
                          <a:spcPts val="0"/>
                        </a:spcAft>
                      </a:pPr>
                      <a:r>
                        <a:rPr lang="en-CA" sz="1200" b="1" i="0" u="none" strike="noStrike">
                          <a:effectLst/>
                          <a:latin typeface="Arial" panose="020B0604020202020204" pitchFamily="34" charset="0"/>
                          <a:ea typeface="Arial" panose="020B0604020202020204" pitchFamily="34" charset="0"/>
                        </a:rPr>
                        <a:t>make our clubs stronger and assist us in creating meaningful relationships across decades and continents.</a:t>
                      </a:r>
                      <a:endParaRPr lang="en-CA" sz="1900" b="0" i="0" u="none" strike="noStrike">
                        <a:effectLst/>
                        <a:latin typeface="Arial" panose="020B0604020202020204" pitchFamily="34" charset="0"/>
                      </a:endParaRPr>
                    </a:p>
                  </a:txBody>
                  <a:tcPr marL="94001" marR="94001" marT="47001" marB="4700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13046905"/>
                  </a:ext>
                </a:extLst>
              </a:tr>
              <a:tr h="908414">
                <a:tc>
                  <a:txBody>
                    <a:bodyPr/>
                    <a:lstStyle/>
                    <a:p>
                      <a:pPr algn="l" fontAlgn="t">
                        <a:spcBef>
                          <a:spcPts val="0"/>
                        </a:spcBef>
                        <a:spcAft>
                          <a:spcPts val="0"/>
                        </a:spcAft>
                      </a:pPr>
                      <a:r>
                        <a:rPr lang="en-CA" sz="1200" b="0" i="0" u="none" strike="noStrike" dirty="0">
                          <a:effectLst/>
                          <a:latin typeface="Arial" panose="020B0604020202020204" pitchFamily="34" charset="0"/>
                          <a:ea typeface="Arial" panose="020B0604020202020204" pitchFamily="34" charset="0"/>
                        </a:rPr>
                        <a:t>3A. Assist interested clubs to measure member satisfaction and develop action plans to reflect their findings. </a:t>
                      </a:r>
                      <a:endParaRPr lang="en-CA" sz="1900" b="0" i="0" u="none" strike="noStrike" dirty="0">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200" b="1" i="0" u="none" strike="noStrike">
                          <a:solidFill>
                            <a:srgbClr val="0000FF"/>
                          </a:solidFill>
                          <a:effectLst/>
                          <a:latin typeface="Arial" panose="020B0604020202020204" pitchFamily="34" charset="0"/>
                          <a:ea typeface="Arial" panose="020B0604020202020204" pitchFamily="34" charset="0"/>
                        </a:rPr>
                        <a:t>June 2024 Goal:  </a:t>
                      </a:r>
                      <a:r>
                        <a:rPr lang="en-CA" sz="1200" b="0" i="0" u="none" strike="noStrike">
                          <a:effectLst/>
                          <a:latin typeface="Arial" panose="020B0604020202020204" pitchFamily="34" charset="0"/>
                          <a:ea typeface="Arial" panose="020B0604020202020204" pitchFamily="34" charset="0"/>
                        </a:rPr>
                        <a:t>At least 10 clubs who have not regularly measured satisfaction do so and develop an action plan based on the results. </a:t>
                      </a:r>
                      <a:endParaRPr lang="en-CA" sz="1900" b="0" i="0" u="none" strike="noStrike">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69633"/>
                  </a:ext>
                </a:extLst>
              </a:tr>
              <a:tr h="1374932">
                <a:tc>
                  <a:txBody>
                    <a:bodyPr/>
                    <a:lstStyle/>
                    <a:p>
                      <a:pPr algn="l" fontAlgn="t">
                        <a:spcBef>
                          <a:spcPts val="0"/>
                        </a:spcBef>
                        <a:spcAft>
                          <a:spcPts val="0"/>
                        </a:spcAft>
                      </a:pPr>
                      <a:r>
                        <a:rPr lang="en-CA" sz="1200" b="0" i="0" u="none" strike="noStrike">
                          <a:effectLst/>
                          <a:latin typeface="Arial" panose="020B0604020202020204" pitchFamily="34" charset="0"/>
                          <a:ea typeface="Arial" panose="020B0604020202020204" pitchFamily="34" charset="0"/>
                        </a:rPr>
                        <a:t>3B. Encourage the sharing of beneficial projects and programs by having more clubs invite more district or other club leaders to be part of their club meetings / programming. </a:t>
                      </a:r>
                      <a:endParaRPr lang="en-CA" sz="1900" b="0" i="0" u="none" strike="noStrike">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200" b="1" i="0" u="none" strike="noStrike">
                          <a:solidFill>
                            <a:srgbClr val="0000FF"/>
                          </a:solidFill>
                          <a:effectLst/>
                          <a:latin typeface="Arial" panose="020B0604020202020204" pitchFamily="34" charset="0"/>
                          <a:ea typeface="Arial" panose="020B0604020202020204" pitchFamily="34" charset="0"/>
                        </a:rPr>
                        <a:t>June 2024 Goal:</a:t>
                      </a:r>
                      <a:r>
                        <a:rPr lang="en-CA" sz="1200" b="0" i="0" u="none" strike="noStrike">
                          <a:effectLst/>
                          <a:latin typeface="Arial" panose="020B0604020202020204" pitchFamily="34" charset="0"/>
                          <a:ea typeface="Arial" panose="020B0604020202020204" pitchFamily="34" charset="0"/>
                        </a:rPr>
                        <a:t>  Beyond a visit from the Governor, identify 60% of the clubs who have had a District committee member or leader from another club come and present at a club meeting </a:t>
                      </a:r>
                      <a:endParaRPr lang="en-CA" sz="1900" b="0" i="0" u="none" strike="noStrike">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215385"/>
                  </a:ext>
                </a:extLst>
              </a:tr>
              <a:tr h="1608191">
                <a:tc>
                  <a:txBody>
                    <a:bodyPr/>
                    <a:lstStyle/>
                    <a:p>
                      <a:pPr algn="l" fontAlgn="t">
                        <a:spcBef>
                          <a:spcPts val="0"/>
                        </a:spcBef>
                        <a:spcAft>
                          <a:spcPts val="0"/>
                        </a:spcAft>
                      </a:pPr>
                      <a:r>
                        <a:rPr lang="en-CA" sz="1200" b="0" i="0" u="none" strike="noStrike">
                          <a:effectLst/>
                          <a:latin typeface="Arial" panose="020B0604020202020204" pitchFamily="34" charset="0"/>
                          <a:ea typeface="Arial" panose="020B0604020202020204" pitchFamily="34" charset="0"/>
                        </a:rPr>
                        <a:t>3C.  Encourage succession planning at both the club and district level by providing mentoring and identifying the supports in place to ease the transition.  </a:t>
                      </a:r>
                      <a:endParaRPr lang="en-CA" sz="1900" b="0" i="0" u="none" strike="noStrike">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200" b="1" i="0" u="none" strike="noStrike" dirty="0">
                          <a:solidFill>
                            <a:srgbClr val="0000FF"/>
                          </a:solidFill>
                          <a:effectLst/>
                          <a:latin typeface="Arial" panose="020B0604020202020204" pitchFamily="34" charset="0"/>
                          <a:ea typeface="Arial" panose="020B0604020202020204" pitchFamily="34" charset="0"/>
                        </a:rPr>
                        <a:t>June 2024 Goal:</a:t>
                      </a:r>
                      <a:r>
                        <a:rPr lang="en-CA" sz="1200" b="0" i="0" u="none" strike="noStrike" dirty="0">
                          <a:effectLst/>
                          <a:latin typeface="Arial" panose="020B0604020202020204" pitchFamily="34" charset="0"/>
                          <a:ea typeface="Arial" panose="020B0604020202020204" pitchFamily="34" charset="0"/>
                        </a:rPr>
                        <a:t>  75% of the Clubs have their President-Elect identified by Dec 2023 and 20 new individuals volunteer at the District on committees, task forces or events that did not volunteer in previous year (this is beyond district appointments to roles such as AGs). </a:t>
                      </a:r>
                      <a:endParaRPr lang="en-CA" sz="1900" b="0" i="0" u="none" strike="noStrike" dirty="0">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064461"/>
                  </a:ext>
                </a:extLst>
              </a:tr>
            </a:tbl>
          </a:graphicData>
        </a:graphic>
      </p:graphicFrame>
      <p:pic>
        <p:nvPicPr>
          <p:cNvPr id="3" name="Picture 2">
            <a:extLst>
              <a:ext uri="{FF2B5EF4-FFF2-40B4-BE49-F238E27FC236}">
                <a16:creationId xmlns:a16="http://schemas.microsoft.com/office/drawing/2014/main" id="{AE807E02-1E40-F2A3-0F0D-C182261F66DC}"/>
              </a:ext>
            </a:extLst>
          </p:cNvPr>
          <p:cNvPicPr>
            <a:picLocks noChangeAspect="1"/>
          </p:cNvPicPr>
          <p:nvPr/>
        </p:nvPicPr>
        <p:blipFill>
          <a:blip r:embed="rId2"/>
          <a:stretch>
            <a:fillRect/>
          </a:stretch>
        </p:blipFill>
        <p:spPr>
          <a:xfrm>
            <a:off x="9936480" y="5472186"/>
            <a:ext cx="2033641" cy="1229324"/>
          </a:xfrm>
          <a:prstGeom prst="rect">
            <a:avLst/>
          </a:prstGeom>
        </p:spPr>
      </p:pic>
    </p:spTree>
    <p:extLst>
      <p:ext uri="{BB962C8B-B14F-4D97-AF65-F5344CB8AC3E}">
        <p14:creationId xmlns:p14="http://schemas.microsoft.com/office/powerpoint/2010/main" val="390943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7AE1EFF8-CB81-199A-186A-02C646D5113A}"/>
              </a:ext>
            </a:extLst>
          </p:cNvPr>
          <p:cNvGraphicFramePr>
            <a:graphicFrameLocks noGrp="1"/>
          </p:cNvGraphicFramePr>
          <p:nvPr>
            <p:extLst>
              <p:ext uri="{D42A27DB-BD31-4B8C-83A1-F6EECF244321}">
                <p14:modId xmlns:p14="http://schemas.microsoft.com/office/powerpoint/2010/main" val="3392978395"/>
              </p:ext>
            </p:extLst>
          </p:nvPr>
        </p:nvGraphicFramePr>
        <p:xfrm>
          <a:off x="717675" y="574766"/>
          <a:ext cx="7929935" cy="5660570"/>
        </p:xfrm>
        <a:graphic>
          <a:graphicData uri="http://schemas.openxmlformats.org/drawingml/2006/table">
            <a:tbl>
              <a:tblPr/>
              <a:tblGrid>
                <a:gridCol w="3782422">
                  <a:extLst>
                    <a:ext uri="{9D8B030D-6E8A-4147-A177-3AD203B41FA5}">
                      <a16:colId xmlns:a16="http://schemas.microsoft.com/office/drawing/2014/main" val="2765999699"/>
                    </a:ext>
                  </a:extLst>
                </a:gridCol>
                <a:gridCol w="4147513">
                  <a:extLst>
                    <a:ext uri="{9D8B030D-6E8A-4147-A177-3AD203B41FA5}">
                      <a16:colId xmlns:a16="http://schemas.microsoft.com/office/drawing/2014/main" val="4093941696"/>
                    </a:ext>
                  </a:extLst>
                </a:gridCol>
              </a:tblGrid>
              <a:tr h="563746">
                <a:tc gridSpan="2">
                  <a:txBody>
                    <a:bodyPr/>
                    <a:lstStyle/>
                    <a:p>
                      <a:pPr algn="ctr" fontAlgn="t">
                        <a:spcBef>
                          <a:spcPts val="0"/>
                        </a:spcBef>
                        <a:spcAft>
                          <a:spcPts val="0"/>
                        </a:spcAft>
                      </a:pPr>
                      <a:r>
                        <a:rPr lang="en-CA" sz="1800" b="1" i="0" u="none" strike="noStrike">
                          <a:solidFill>
                            <a:srgbClr val="000000"/>
                          </a:solidFill>
                          <a:effectLst/>
                          <a:latin typeface="Arial" panose="020B0604020202020204" pitchFamily="34" charset="0"/>
                          <a:ea typeface="Arial" panose="020B0604020202020204" pitchFamily="34" charset="0"/>
                        </a:rPr>
                        <a:t>Strategy #4: Increase Our Ability to Adapt</a:t>
                      </a:r>
                      <a:endParaRPr lang="en-CA" sz="2000" b="0" i="0" u="none" strike="noStrike">
                        <a:effectLst/>
                        <a:latin typeface="Arial" panose="020B0604020202020204" pitchFamily="34" charset="0"/>
                      </a:endParaRPr>
                    </a:p>
                  </a:txBody>
                  <a:tcPr marL="102611" marR="102611" marT="51306" marB="513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extLst>
                  <a:ext uri="{0D108BD9-81ED-4DB2-BD59-A6C34878D82A}">
                    <a16:rowId xmlns:a16="http://schemas.microsoft.com/office/drawing/2014/main" val="2276641101"/>
                  </a:ext>
                </a:extLst>
              </a:tr>
              <a:tr h="1025834">
                <a:tc gridSpan="2">
                  <a:txBody>
                    <a:bodyPr/>
                    <a:lstStyle/>
                    <a:p>
                      <a:pPr algn="ctr" fontAlgn="t">
                        <a:spcBef>
                          <a:spcPts val="0"/>
                        </a:spcBef>
                        <a:spcAft>
                          <a:spcPts val="0"/>
                        </a:spcAft>
                      </a:pPr>
                      <a:r>
                        <a:rPr lang="en-CA" sz="1300" b="1" i="0" u="none" strike="noStrike">
                          <a:effectLst/>
                          <a:latin typeface="Arial" panose="020B0604020202020204" pitchFamily="34" charset="0"/>
                          <a:ea typeface="Arial" panose="020B0604020202020204" pitchFamily="34" charset="0"/>
                        </a:rPr>
                        <a:t>Rotary is an organization of adaptation – new projects, new clubs and new perspectives that maintain our connections and ability to make a difference, finding opportunity in adversity.</a:t>
                      </a:r>
                      <a:endParaRPr lang="en-CA" sz="2000" b="0" i="0" u="none" strike="noStrike">
                        <a:effectLst/>
                        <a:latin typeface="Arial" panose="020B0604020202020204" pitchFamily="34" charset="0"/>
                      </a:endParaRPr>
                    </a:p>
                  </a:txBody>
                  <a:tcPr marL="102611" marR="102611" marT="51306" marB="513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9460625"/>
                  </a:ext>
                </a:extLst>
              </a:tr>
              <a:tr h="1634249">
                <a:tc>
                  <a:txBody>
                    <a:bodyPr/>
                    <a:lstStyle/>
                    <a:p>
                      <a:pPr algn="l" fontAlgn="t">
                        <a:spcBef>
                          <a:spcPts val="0"/>
                        </a:spcBef>
                        <a:spcAft>
                          <a:spcPts val="0"/>
                        </a:spcAft>
                      </a:pPr>
                      <a:r>
                        <a:rPr lang="en-CA" sz="1300" b="0" i="0" u="none" strike="noStrike" dirty="0">
                          <a:effectLst/>
                          <a:latin typeface="Arial" panose="020B0604020202020204" pitchFamily="34" charset="0"/>
                          <a:ea typeface="Arial" panose="020B0604020202020204" pitchFamily="34" charset="0"/>
                        </a:rPr>
                        <a:t>4A. Share best practices among clubs using a variety of district tools - including a page dedicated to this on 7090 website and monthly newsletter having best practice section each month. </a:t>
                      </a:r>
                      <a:endParaRPr lang="en-CA" sz="2000" b="0" i="0" u="none" strike="noStrike" dirty="0">
                        <a:effectLst/>
                        <a:latin typeface="Arial" panose="020B0604020202020204" pitchFamily="34" charset="0"/>
                      </a:endParaRPr>
                    </a:p>
                  </a:txBody>
                  <a:tcPr marL="71258" marR="71258" marT="71258" marB="712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300" b="1" i="0" u="none" strike="noStrike">
                          <a:solidFill>
                            <a:srgbClr val="0000FF"/>
                          </a:solidFill>
                          <a:effectLst/>
                          <a:latin typeface="Arial" panose="020B0604020202020204" pitchFamily="34" charset="0"/>
                          <a:ea typeface="Arial" panose="020B0604020202020204" pitchFamily="34" charset="0"/>
                        </a:rPr>
                        <a:t>June 2024 Goal:  </a:t>
                      </a:r>
                      <a:r>
                        <a:rPr lang="en-CA" sz="1300" b="0" i="0" u="none" strike="noStrike">
                          <a:effectLst/>
                          <a:latin typeface="Arial" panose="020B0604020202020204" pitchFamily="34" charset="0"/>
                          <a:ea typeface="Arial" panose="020B0604020202020204" pitchFamily="34" charset="0"/>
                        </a:rPr>
                        <a:t>A 10% increase in the number of individuals who go to Rotary District 7090 website and a 15% improvement in the open rate for our District newsletter from June 2022. </a:t>
                      </a:r>
                      <a:endParaRPr lang="en-CA" sz="2000" b="0" i="0" u="none" strike="noStrike">
                        <a:effectLst/>
                        <a:latin typeface="Arial" panose="020B0604020202020204" pitchFamily="34" charset="0"/>
                      </a:endParaRPr>
                    </a:p>
                  </a:txBody>
                  <a:tcPr marL="71258" marR="71258" marT="71258" marB="712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779186"/>
                  </a:ext>
                </a:extLst>
              </a:tr>
              <a:tr h="1079744">
                <a:tc>
                  <a:txBody>
                    <a:bodyPr/>
                    <a:lstStyle/>
                    <a:p>
                      <a:pPr algn="l" fontAlgn="t">
                        <a:spcBef>
                          <a:spcPts val="0"/>
                        </a:spcBef>
                        <a:spcAft>
                          <a:spcPts val="0"/>
                        </a:spcAft>
                      </a:pPr>
                      <a:r>
                        <a:rPr lang="en-CA" sz="1300" b="0" i="0" u="none" strike="noStrike">
                          <a:effectLst/>
                          <a:latin typeface="Arial" panose="020B0604020202020204" pitchFamily="34" charset="0"/>
                          <a:ea typeface="Arial" panose="020B0604020202020204" pitchFamily="34" charset="0"/>
                        </a:rPr>
                        <a:t>4B. Encourage clubs to meet other clubs for social events, collaboration on recruitment or sharing success stories.  </a:t>
                      </a:r>
                      <a:endParaRPr lang="en-CA" sz="2000" b="0" i="0" u="none" strike="noStrike">
                        <a:effectLst/>
                        <a:latin typeface="Arial" panose="020B0604020202020204" pitchFamily="34" charset="0"/>
                      </a:endParaRPr>
                    </a:p>
                  </a:txBody>
                  <a:tcPr marL="71258" marR="71258" marT="71258" marB="712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300" b="1" i="0" u="none" strike="noStrike">
                          <a:solidFill>
                            <a:srgbClr val="0000FF"/>
                          </a:solidFill>
                          <a:effectLst/>
                          <a:latin typeface="Arial" panose="020B0604020202020204" pitchFamily="34" charset="0"/>
                          <a:ea typeface="Arial" panose="020B0604020202020204" pitchFamily="34" charset="0"/>
                        </a:rPr>
                        <a:t>June 2024 Goal:</a:t>
                      </a:r>
                      <a:r>
                        <a:rPr lang="en-CA" sz="1300" b="0" i="0" u="none" strike="noStrike">
                          <a:effectLst/>
                          <a:latin typeface="Arial" panose="020B0604020202020204" pitchFamily="34" charset="0"/>
                          <a:ea typeface="Arial" panose="020B0604020202020204" pitchFamily="34" charset="0"/>
                        </a:rPr>
                        <a:t>  Publishing 12 examples of collaboration in the District newsletter </a:t>
                      </a:r>
                      <a:endParaRPr lang="en-CA" sz="2000" b="0" i="0" u="none" strike="noStrike">
                        <a:effectLst/>
                        <a:latin typeface="Arial" panose="020B0604020202020204" pitchFamily="34" charset="0"/>
                      </a:endParaRPr>
                    </a:p>
                  </a:txBody>
                  <a:tcPr marL="71258" marR="71258" marT="71258" marB="712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798198"/>
                  </a:ext>
                </a:extLst>
              </a:tr>
              <a:tr h="1356997">
                <a:tc>
                  <a:txBody>
                    <a:bodyPr/>
                    <a:lstStyle/>
                    <a:p>
                      <a:pPr algn="l" fontAlgn="t">
                        <a:spcBef>
                          <a:spcPts val="0"/>
                        </a:spcBef>
                        <a:spcAft>
                          <a:spcPts val="0"/>
                        </a:spcAft>
                      </a:pPr>
                      <a:r>
                        <a:rPr lang="en-CA" sz="1300" b="0" i="0" u="none" strike="noStrike">
                          <a:effectLst/>
                          <a:latin typeface="Arial" panose="020B0604020202020204" pitchFamily="34" charset="0"/>
                          <a:ea typeface="Arial" panose="020B0604020202020204" pitchFamily="34" charset="0"/>
                        </a:rPr>
                        <a:t>4C.  Review district communication modes and find at least 5 new ways of working that reflect the wants of clubs and taps new technologies that are emerging. </a:t>
                      </a:r>
                      <a:endParaRPr lang="en-CA" sz="2000" b="0" i="0" u="none" strike="noStrike">
                        <a:effectLst/>
                        <a:latin typeface="Arial" panose="020B0604020202020204" pitchFamily="34" charset="0"/>
                      </a:endParaRPr>
                    </a:p>
                  </a:txBody>
                  <a:tcPr marL="71258" marR="71258" marT="71258" marB="712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300" b="1" i="0" u="none" strike="noStrike" dirty="0">
                          <a:solidFill>
                            <a:srgbClr val="0000FF"/>
                          </a:solidFill>
                          <a:effectLst/>
                          <a:latin typeface="Arial" panose="020B0604020202020204" pitchFamily="34" charset="0"/>
                          <a:ea typeface="Arial" panose="020B0604020202020204" pitchFamily="34" charset="0"/>
                        </a:rPr>
                        <a:t>June 2024 Goal:</a:t>
                      </a:r>
                      <a:r>
                        <a:rPr lang="en-CA" sz="1300" b="0" i="0" u="none" strike="noStrike" dirty="0">
                          <a:effectLst/>
                          <a:latin typeface="Arial" panose="020B0604020202020204" pitchFamily="34" charset="0"/>
                          <a:ea typeface="Arial" panose="020B0604020202020204" pitchFamily="34" charset="0"/>
                        </a:rPr>
                        <a:t>  10% improvement in the communication scores in the District annual survey showing a marked improvement in how we are connecting with clubs. </a:t>
                      </a:r>
                      <a:endParaRPr lang="en-CA" sz="2000" b="0" i="0" u="none" strike="noStrike" dirty="0">
                        <a:effectLst/>
                        <a:latin typeface="Arial" panose="020B0604020202020204" pitchFamily="34" charset="0"/>
                      </a:endParaRPr>
                    </a:p>
                  </a:txBody>
                  <a:tcPr marL="71258" marR="71258" marT="71258" marB="712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9432348"/>
                  </a:ext>
                </a:extLst>
              </a:tr>
            </a:tbl>
          </a:graphicData>
        </a:graphic>
      </p:graphicFrame>
      <p:pic>
        <p:nvPicPr>
          <p:cNvPr id="3" name="Picture 2">
            <a:extLst>
              <a:ext uri="{FF2B5EF4-FFF2-40B4-BE49-F238E27FC236}">
                <a16:creationId xmlns:a16="http://schemas.microsoft.com/office/drawing/2014/main" id="{1D7E4754-4628-6497-F562-BBC5AB441018}"/>
              </a:ext>
            </a:extLst>
          </p:cNvPr>
          <p:cNvPicPr>
            <a:picLocks noChangeAspect="1"/>
          </p:cNvPicPr>
          <p:nvPr/>
        </p:nvPicPr>
        <p:blipFill>
          <a:blip r:embed="rId2"/>
          <a:stretch>
            <a:fillRect/>
          </a:stretch>
        </p:blipFill>
        <p:spPr>
          <a:xfrm>
            <a:off x="9936480" y="5472186"/>
            <a:ext cx="2033641" cy="1229324"/>
          </a:xfrm>
          <a:prstGeom prst="rect">
            <a:avLst/>
          </a:prstGeom>
        </p:spPr>
      </p:pic>
    </p:spTree>
    <p:extLst>
      <p:ext uri="{BB962C8B-B14F-4D97-AF65-F5344CB8AC3E}">
        <p14:creationId xmlns:p14="http://schemas.microsoft.com/office/powerpoint/2010/main" val="1448241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1DABE3B8-A4B5-CDE0-8118-1AC3C51D10D8}"/>
              </a:ext>
            </a:extLst>
          </p:cNvPr>
          <p:cNvGraphicFramePr>
            <a:graphicFrameLocks noGrp="1"/>
          </p:cNvGraphicFramePr>
          <p:nvPr>
            <p:extLst>
              <p:ext uri="{D42A27DB-BD31-4B8C-83A1-F6EECF244321}">
                <p14:modId xmlns:p14="http://schemas.microsoft.com/office/powerpoint/2010/main" val="273959174"/>
              </p:ext>
            </p:extLst>
          </p:nvPr>
        </p:nvGraphicFramePr>
        <p:xfrm>
          <a:off x="1110665" y="608000"/>
          <a:ext cx="7519937" cy="5633531"/>
        </p:xfrm>
        <a:graphic>
          <a:graphicData uri="http://schemas.openxmlformats.org/drawingml/2006/table">
            <a:tbl>
              <a:tblPr firstRow="1" bandRow="1">
                <a:noFill/>
                <a:tableStyleId>{5C22544A-7EE6-4342-B048-85BDC9FD1C3A}</a:tableStyleId>
              </a:tblPr>
              <a:tblGrid>
                <a:gridCol w="7519937">
                  <a:extLst>
                    <a:ext uri="{9D8B030D-6E8A-4147-A177-3AD203B41FA5}">
                      <a16:colId xmlns:a16="http://schemas.microsoft.com/office/drawing/2014/main" val="669091635"/>
                    </a:ext>
                  </a:extLst>
                </a:gridCol>
              </a:tblGrid>
              <a:tr h="342602">
                <a:tc>
                  <a:txBody>
                    <a:bodyPr/>
                    <a:lstStyle/>
                    <a:p>
                      <a:pPr algn="ctr"/>
                      <a:r>
                        <a:rPr lang="en-CA" sz="800" b="1">
                          <a:solidFill>
                            <a:srgbClr val="FFFFFF"/>
                          </a:solidFill>
                          <a:effectLst/>
                        </a:rPr>
                        <a:t>Guiding Principles Behind the District Strategic Plan</a:t>
                      </a:r>
                      <a:endParaRPr lang="en-CA" sz="800" b="1">
                        <a:solidFill>
                          <a:srgbClr val="FFFFFF"/>
                        </a:solidFill>
                        <a:effectLst/>
                        <a:latin typeface="Arial" panose="020B0604020202020204" pitchFamily="34" charset="0"/>
                        <a:ea typeface="Calibri" panose="020F0502020204030204" pitchFamily="34" charset="0"/>
                      </a:endParaRPr>
                    </a:p>
                  </a:txBody>
                  <a:tcPr marL="120398" marR="72239" marT="72239" marB="72239">
                    <a:lnL w="38100" cap="flat" cmpd="sng" algn="ctr">
                      <a:no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2747805749"/>
                  </a:ext>
                </a:extLst>
              </a:tr>
              <a:tr h="4687562">
                <a:tc>
                  <a:txBody>
                    <a:bodyPr/>
                    <a:lstStyle/>
                    <a:p>
                      <a:pPr>
                        <a:lnSpc>
                          <a:spcPct val="115000"/>
                        </a:lnSpc>
                      </a:pPr>
                      <a:r>
                        <a:rPr lang="en-CA" sz="1200" dirty="0">
                          <a:solidFill>
                            <a:schemeClr val="tx1">
                              <a:lumMod val="85000"/>
                              <a:lumOff val="15000"/>
                            </a:schemeClr>
                          </a:solidFill>
                          <a:effectLst/>
                          <a:latin typeface="Calibri" panose="020F0502020204030204" pitchFamily="34" charset="0"/>
                          <a:cs typeface="Calibri" panose="020F0502020204030204" pitchFamily="34" charset="0"/>
                        </a:rPr>
                        <a:t>The basis for this Strategic Plan is to promote vibrancy in our clubs by emphasizing:</a:t>
                      </a:r>
                    </a:p>
                    <a:p>
                      <a:pPr marL="342900" lvl="0" indent="-342900" fontAlgn="base">
                        <a:lnSpc>
                          <a:spcPct val="115000"/>
                        </a:lnSpc>
                        <a:buClr>
                          <a:srgbClr val="000000"/>
                        </a:buClr>
                        <a:buSzPts val="1400"/>
                        <a:buFont typeface="Arial" panose="020B0604020202020204" pitchFamily="34" charset="0"/>
                        <a:buChar char="●"/>
                      </a:pPr>
                      <a:r>
                        <a:rPr lang="en-CA" sz="1200" u="none" strike="noStrike" dirty="0">
                          <a:solidFill>
                            <a:schemeClr val="tx1">
                              <a:lumMod val="85000"/>
                              <a:lumOff val="15000"/>
                            </a:schemeClr>
                          </a:solidFill>
                          <a:effectLst/>
                          <a:latin typeface="Calibri" panose="020F0502020204030204" pitchFamily="34" charset="0"/>
                          <a:cs typeface="Calibri" panose="020F0502020204030204" pitchFamily="34" charset="0"/>
                        </a:rPr>
                        <a:t>Active, intentional membership engagement</a:t>
                      </a:r>
                    </a:p>
                    <a:p>
                      <a:pPr marL="342900" lvl="0" indent="-342900" fontAlgn="base">
                        <a:lnSpc>
                          <a:spcPct val="115000"/>
                        </a:lnSpc>
                        <a:buClr>
                          <a:srgbClr val="000000"/>
                        </a:buClr>
                        <a:buSzPts val="1400"/>
                        <a:buFont typeface="Arial" panose="020B0604020202020204" pitchFamily="34" charset="0"/>
                        <a:buChar char="●"/>
                      </a:pPr>
                      <a:r>
                        <a:rPr lang="en-CA" sz="1200" u="none" strike="noStrike" dirty="0">
                          <a:solidFill>
                            <a:schemeClr val="tx1">
                              <a:lumMod val="85000"/>
                              <a:lumOff val="15000"/>
                            </a:schemeClr>
                          </a:solidFill>
                          <a:effectLst/>
                          <a:latin typeface="Calibri" panose="020F0502020204030204" pitchFamily="34" charset="0"/>
                          <a:cs typeface="Calibri" panose="020F0502020204030204" pitchFamily="34" charset="0"/>
                        </a:rPr>
                        <a:t>Dynamic, meaningful service</a:t>
                      </a:r>
                    </a:p>
                    <a:p>
                      <a:pPr marL="342900" lvl="0" indent="-342900" fontAlgn="base">
                        <a:lnSpc>
                          <a:spcPct val="115000"/>
                        </a:lnSpc>
                        <a:buClr>
                          <a:srgbClr val="000000"/>
                        </a:buClr>
                        <a:buSzPts val="1400"/>
                        <a:buFont typeface="Arial" panose="020B0604020202020204" pitchFamily="34" charset="0"/>
                        <a:buChar char="●"/>
                      </a:pPr>
                      <a:r>
                        <a:rPr lang="en-CA" sz="1200" u="none" strike="noStrike" dirty="0">
                          <a:solidFill>
                            <a:schemeClr val="tx1">
                              <a:lumMod val="85000"/>
                              <a:lumOff val="15000"/>
                            </a:schemeClr>
                          </a:solidFill>
                          <a:effectLst/>
                          <a:latin typeface="Calibri" panose="020F0502020204030204" pitchFamily="34" charset="0"/>
                          <a:cs typeface="Calibri" panose="020F0502020204030204" pitchFamily="34" charset="0"/>
                        </a:rPr>
                        <a:t>Effective Governance</a:t>
                      </a:r>
                    </a:p>
                    <a:p>
                      <a:pPr marL="342900" lvl="0" indent="-342900" fontAlgn="base">
                        <a:lnSpc>
                          <a:spcPct val="115000"/>
                        </a:lnSpc>
                        <a:buClr>
                          <a:srgbClr val="000000"/>
                        </a:buClr>
                        <a:buSzPts val="1400"/>
                        <a:buFont typeface="Arial" panose="020B0604020202020204" pitchFamily="34" charset="0"/>
                        <a:buChar char="●"/>
                      </a:pPr>
                      <a:r>
                        <a:rPr lang="en-CA" sz="1200" u="none" strike="noStrike" dirty="0">
                          <a:solidFill>
                            <a:schemeClr val="tx1">
                              <a:lumMod val="85000"/>
                              <a:lumOff val="15000"/>
                            </a:schemeClr>
                          </a:solidFill>
                          <a:effectLst/>
                          <a:latin typeface="Calibri" panose="020F0502020204030204" pitchFamily="34" charset="0"/>
                          <a:cs typeface="Calibri" panose="020F0502020204030204" pitchFamily="34" charset="0"/>
                        </a:rPr>
                        <a:t>A Strong Public Image</a:t>
                      </a:r>
                    </a:p>
                    <a:p>
                      <a:pPr marL="342900" lvl="0" indent="-342900" fontAlgn="base">
                        <a:lnSpc>
                          <a:spcPct val="115000"/>
                        </a:lnSpc>
                        <a:spcAft>
                          <a:spcPts val="800"/>
                        </a:spcAft>
                        <a:buClr>
                          <a:srgbClr val="000000"/>
                        </a:buClr>
                        <a:buSzPts val="1400"/>
                        <a:buFont typeface="Arial" panose="020B0604020202020204" pitchFamily="34" charset="0"/>
                        <a:buChar char="●"/>
                      </a:pPr>
                      <a:r>
                        <a:rPr lang="en-CA" sz="1200" u="none" strike="noStrike" dirty="0">
                          <a:solidFill>
                            <a:schemeClr val="tx1">
                              <a:lumMod val="85000"/>
                              <a:lumOff val="15000"/>
                            </a:schemeClr>
                          </a:solidFill>
                          <a:effectLst/>
                          <a:latin typeface="Calibri" panose="020F0502020204030204" pitchFamily="34" charset="0"/>
                          <a:cs typeface="Calibri" panose="020F0502020204030204" pitchFamily="34" charset="0"/>
                        </a:rPr>
                        <a:t>Diversity, Equity and Inclusion </a:t>
                      </a:r>
                    </a:p>
                    <a:p>
                      <a:pPr>
                        <a:lnSpc>
                          <a:spcPct val="115000"/>
                        </a:lnSpc>
                      </a:pPr>
                      <a:r>
                        <a:rPr lang="en-CA" sz="1200" dirty="0">
                          <a:solidFill>
                            <a:schemeClr val="tx1">
                              <a:lumMod val="85000"/>
                              <a:lumOff val="15000"/>
                            </a:schemeClr>
                          </a:solidFill>
                          <a:effectLst/>
                          <a:latin typeface="Calibri" panose="020F0502020204030204" pitchFamily="34" charset="0"/>
                          <a:cs typeface="Calibri" panose="020F0502020204030204" pitchFamily="34" charset="0"/>
                        </a:rPr>
                        <a:t>These five characteristics have emerged in 2023 Research identifying what the most vibrant clubs in North America are doing and therefore what can be learned and emulated by other willing clubs.</a:t>
                      </a:r>
                    </a:p>
                    <a:p>
                      <a:pPr>
                        <a:lnSpc>
                          <a:spcPct val="115000"/>
                        </a:lnSpc>
                      </a:pPr>
                      <a:r>
                        <a:rPr lang="en-CA" sz="1200" dirty="0">
                          <a:solidFill>
                            <a:schemeClr val="tx1">
                              <a:lumMod val="85000"/>
                              <a:lumOff val="15000"/>
                            </a:schemeClr>
                          </a:solidFill>
                          <a:effectLst/>
                          <a:latin typeface="Calibri" panose="020F0502020204030204" pitchFamily="34" charset="0"/>
                          <a:cs typeface="Calibri" panose="020F0502020204030204" pitchFamily="34" charset="0"/>
                        </a:rPr>
                        <a:t> </a:t>
                      </a:r>
                    </a:p>
                    <a:p>
                      <a:pPr>
                        <a:lnSpc>
                          <a:spcPct val="115000"/>
                        </a:lnSpc>
                      </a:pPr>
                      <a:r>
                        <a:rPr lang="en-CA" sz="1200" dirty="0">
                          <a:solidFill>
                            <a:schemeClr val="tx1">
                              <a:lumMod val="85000"/>
                              <a:lumOff val="15000"/>
                            </a:schemeClr>
                          </a:solidFill>
                          <a:effectLst/>
                          <a:latin typeface="Calibri" panose="020F0502020204030204" pitchFamily="34" charset="0"/>
                          <a:cs typeface="Calibri" panose="020F0502020204030204" pitchFamily="34" charset="0"/>
                        </a:rPr>
                        <a:t>The Strategic Plan reflects the Rotary International Action Plan; this promotes consistency while maintaining tactics that reinforce the role of the district to assist members in clubs. </a:t>
                      </a:r>
                    </a:p>
                    <a:p>
                      <a:pPr>
                        <a:lnSpc>
                          <a:spcPct val="115000"/>
                        </a:lnSpc>
                      </a:pPr>
                      <a:r>
                        <a:rPr lang="en-CA" sz="1200" dirty="0">
                          <a:solidFill>
                            <a:schemeClr val="tx1">
                              <a:lumMod val="85000"/>
                              <a:lumOff val="15000"/>
                            </a:schemeClr>
                          </a:solidFill>
                          <a:effectLst/>
                          <a:latin typeface="Calibri" panose="020F0502020204030204" pitchFamily="34" charset="0"/>
                          <a:cs typeface="Calibri" panose="020F0502020204030204" pitchFamily="34" charset="0"/>
                        </a:rPr>
                        <a:t> </a:t>
                      </a:r>
                    </a:p>
                    <a:p>
                      <a:pPr>
                        <a:lnSpc>
                          <a:spcPct val="115000"/>
                        </a:lnSpc>
                      </a:pPr>
                      <a:r>
                        <a:rPr lang="en-CA" sz="1200" dirty="0">
                          <a:solidFill>
                            <a:schemeClr val="tx1">
                              <a:lumMod val="85000"/>
                              <a:lumOff val="15000"/>
                            </a:schemeClr>
                          </a:solidFill>
                          <a:effectLst/>
                          <a:latin typeface="Calibri" panose="020F0502020204030204" pitchFamily="34" charset="0"/>
                          <a:cs typeface="Calibri" panose="020F0502020204030204" pitchFamily="34" charset="0"/>
                        </a:rPr>
                        <a:t>Implementation of the Strategic Plan will be reflected by action-related items at every District Council meeting.  Prior to the Council meeting, leads on actions will be asked to report progress and share areas where input or assistance is needed. It is important that the 8 committees of the District, the Assistant Governors and all district volunteers work in an interdependent fashion to assist with the implementation process.</a:t>
                      </a:r>
                    </a:p>
                    <a:p>
                      <a:pPr>
                        <a:lnSpc>
                          <a:spcPct val="115000"/>
                        </a:lnSpc>
                      </a:pPr>
                      <a:r>
                        <a:rPr lang="en-CA" sz="1200" dirty="0">
                          <a:solidFill>
                            <a:schemeClr val="tx1">
                              <a:lumMod val="85000"/>
                              <a:lumOff val="15000"/>
                            </a:schemeClr>
                          </a:solidFill>
                          <a:effectLst/>
                          <a:latin typeface="Calibri" panose="020F0502020204030204" pitchFamily="34" charset="0"/>
                          <a:cs typeface="Calibri" panose="020F0502020204030204" pitchFamily="34" charset="0"/>
                        </a:rPr>
                        <a:t> </a:t>
                      </a:r>
                    </a:p>
                    <a:p>
                      <a:pPr>
                        <a:lnSpc>
                          <a:spcPct val="115000"/>
                        </a:lnSpc>
                      </a:pPr>
                      <a:r>
                        <a:rPr lang="en-CA" sz="1200" dirty="0">
                          <a:solidFill>
                            <a:schemeClr val="tx1">
                              <a:lumMod val="85000"/>
                              <a:lumOff val="15000"/>
                            </a:schemeClr>
                          </a:solidFill>
                          <a:effectLst/>
                          <a:latin typeface="Calibri" panose="020F0502020204030204" pitchFamily="34" charset="0"/>
                          <a:cs typeface="Calibri" panose="020F0502020204030204" pitchFamily="34" charset="0"/>
                        </a:rPr>
                        <a:t>The goals for the current year are established; 2025 Goals will be created in advance of the June 2024 Council meeting - following a consultation process with District Council as well as Rotarians using our annual District survey. </a:t>
                      </a:r>
                    </a:p>
                    <a:p>
                      <a:pPr>
                        <a:lnSpc>
                          <a:spcPct val="115000"/>
                        </a:lnSpc>
                      </a:pPr>
                      <a:r>
                        <a:rPr lang="en-CA" sz="1200" dirty="0">
                          <a:solidFill>
                            <a:schemeClr val="tx1">
                              <a:lumMod val="85000"/>
                              <a:lumOff val="15000"/>
                            </a:schemeClr>
                          </a:solidFill>
                          <a:effectLst/>
                          <a:latin typeface="Calibri" panose="020F0502020204030204" pitchFamily="34" charset="0"/>
                          <a:cs typeface="Calibri" panose="020F0502020204030204" pitchFamily="34" charset="0"/>
                        </a:rPr>
                        <a:t> </a:t>
                      </a:r>
                    </a:p>
                    <a:p>
                      <a:r>
                        <a:rPr lang="en-CA" sz="1200" dirty="0">
                          <a:solidFill>
                            <a:schemeClr val="tx1">
                              <a:lumMod val="85000"/>
                              <a:lumOff val="15000"/>
                            </a:schemeClr>
                          </a:solidFill>
                          <a:effectLst/>
                          <a:latin typeface="Calibri" panose="020F0502020204030204" pitchFamily="34" charset="0"/>
                          <a:cs typeface="Calibri" panose="020F0502020204030204" pitchFamily="34" charset="0"/>
                        </a:rPr>
                        <a:t>The format of this plan was developed so as to provide the potential to be a template for clubs to use in the development of their own plans.</a:t>
                      </a:r>
                    </a:p>
                    <a:p>
                      <a:r>
                        <a:rPr lang="en-CA" sz="800" dirty="0">
                          <a:solidFill>
                            <a:schemeClr val="tx1">
                              <a:lumMod val="85000"/>
                              <a:lumOff val="15000"/>
                            </a:schemeClr>
                          </a:solidFill>
                          <a:effectLst/>
                        </a:rPr>
                        <a:t> </a:t>
                      </a:r>
                      <a:endParaRPr lang="en-CA" sz="800" dirty="0">
                        <a:solidFill>
                          <a:schemeClr val="tx1">
                            <a:lumMod val="85000"/>
                            <a:lumOff val="15000"/>
                          </a:schemeClr>
                        </a:solidFill>
                        <a:effectLst/>
                        <a:latin typeface="Arial" panose="020B0604020202020204" pitchFamily="34" charset="0"/>
                        <a:ea typeface="Calibri" panose="020F0502020204030204" pitchFamily="34" charset="0"/>
                      </a:endParaRPr>
                    </a:p>
                  </a:txBody>
                  <a:tcPr marL="120398" marR="72239" marT="72239" marB="72239">
                    <a:lnL w="38100" cap="flat" cmpd="sng" algn="ctr">
                      <a:no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044839543"/>
                  </a:ext>
                </a:extLst>
              </a:tr>
              <a:tr h="350931">
                <a:tc>
                  <a:txBody>
                    <a:bodyPr/>
                    <a:lstStyle/>
                    <a:p>
                      <a:pPr>
                        <a:lnSpc>
                          <a:spcPct val="115000"/>
                        </a:lnSpc>
                      </a:pPr>
                      <a:r>
                        <a:rPr lang="en-CA" sz="800" dirty="0">
                          <a:solidFill>
                            <a:schemeClr val="tx1">
                              <a:lumMod val="85000"/>
                              <a:lumOff val="15000"/>
                            </a:schemeClr>
                          </a:solidFill>
                          <a:effectLst/>
                        </a:rPr>
                        <a:t> </a:t>
                      </a:r>
                      <a:endParaRPr lang="en-CA" sz="800" dirty="0">
                        <a:solidFill>
                          <a:schemeClr val="tx1">
                            <a:lumMod val="85000"/>
                            <a:lumOff val="15000"/>
                          </a:schemeClr>
                        </a:solidFill>
                        <a:effectLst/>
                        <a:latin typeface="Arial" panose="020B0604020202020204" pitchFamily="34" charset="0"/>
                        <a:ea typeface="Calibri" panose="020F0502020204030204" pitchFamily="34" charset="0"/>
                      </a:endParaRPr>
                    </a:p>
                  </a:txBody>
                  <a:tcPr marL="120398" marR="72239" marT="72239" marB="72239">
                    <a:lnL w="12700" cmpd="sng">
                      <a:no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598357651"/>
                  </a:ext>
                </a:extLst>
              </a:tr>
            </a:tbl>
          </a:graphicData>
        </a:graphic>
      </p:graphicFrame>
      <p:pic>
        <p:nvPicPr>
          <p:cNvPr id="3" name="Picture 2">
            <a:extLst>
              <a:ext uri="{FF2B5EF4-FFF2-40B4-BE49-F238E27FC236}">
                <a16:creationId xmlns:a16="http://schemas.microsoft.com/office/drawing/2014/main" id="{2131791A-3910-8420-896F-57EFF2A539EA}"/>
              </a:ext>
            </a:extLst>
          </p:cNvPr>
          <p:cNvPicPr>
            <a:picLocks noChangeAspect="1"/>
          </p:cNvPicPr>
          <p:nvPr/>
        </p:nvPicPr>
        <p:blipFill>
          <a:blip r:embed="rId2"/>
          <a:stretch>
            <a:fillRect/>
          </a:stretch>
        </p:blipFill>
        <p:spPr>
          <a:xfrm>
            <a:off x="9936480" y="5472186"/>
            <a:ext cx="2033641" cy="1229324"/>
          </a:xfrm>
          <a:prstGeom prst="rect">
            <a:avLst/>
          </a:prstGeom>
        </p:spPr>
      </p:pic>
    </p:spTree>
    <p:extLst>
      <p:ext uri="{BB962C8B-B14F-4D97-AF65-F5344CB8AC3E}">
        <p14:creationId xmlns:p14="http://schemas.microsoft.com/office/powerpoint/2010/main" val="1731475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39178BE9-53D8-441A-8691-0ED3B464B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Table 1">
            <a:extLst>
              <a:ext uri="{FF2B5EF4-FFF2-40B4-BE49-F238E27FC236}">
                <a16:creationId xmlns:a16="http://schemas.microsoft.com/office/drawing/2014/main" id="{49F62EB9-96BD-03ED-B373-E4E24F8578F5}"/>
              </a:ext>
            </a:extLst>
          </p:cNvPr>
          <p:cNvGraphicFramePr>
            <a:graphicFrameLocks noGrp="1"/>
          </p:cNvGraphicFramePr>
          <p:nvPr>
            <p:extLst>
              <p:ext uri="{D42A27DB-BD31-4B8C-83A1-F6EECF244321}">
                <p14:modId xmlns:p14="http://schemas.microsoft.com/office/powerpoint/2010/main" val="2516897311"/>
              </p:ext>
            </p:extLst>
          </p:nvPr>
        </p:nvGraphicFramePr>
        <p:xfrm>
          <a:off x="643467" y="882352"/>
          <a:ext cx="10905068" cy="5096819"/>
        </p:xfrm>
        <a:graphic>
          <a:graphicData uri="http://schemas.openxmlformats.org/drawingml/2006/table">
            <a:tbl>
              <a:tblPr>
                <a:noFill/>
                <a:tableStyleId>{5C22544A-7EE6-4342-B048-85BDC9FD1C3A}</a:tableStyleId>
              </a:tblPr>
              <a:tblGrid>
                <a:gridCol w="3156860">
                  <a:extLst>
                    <a:ext uri="{9D8B030D-6E8A-4147-A177-3AD203B41FA5}">
                      <a16:colId xmlns:a16="http://schemas.microsoft.com/office/drawing/2014/main" val="2419421510"/>
                    </a:ext>
                  </a:extLst>
                </a:gridCol>
                <a:gridCol w="3415215">
                  <a:extLst>
                    <a:ext uri="{9D8B030D-6E8A-4147-A177-3AD203B41FA5}">
                      <a16:colId xmlns:a16="http://schemas.microsoft.com/office/drawing/2014/main" val="841209549"/>
                    </a:ext>
                  </a:extLst>
                </a:gridCol>
                <a:gridCol w="1748207">
                  <a:extLst>
                    <a:ext uri="{9D8B030D-6E8A-4147-A177-3AD203B41FA5}">
                      <a16:colId xmlns:a16="http://schemas.microsoft.com/office/drawing/2014/main" val="3061532460"/>
                    </a:ext>
                  </a:extLst>
                </a:gridCol>
                <a:gridCol w="2584786">
                  <a:extLst>
                    <a:ext uri="{9D8B030D-6E8A-4147-A177-3AD203B41FA5}">
                      <a16:colId xmlns:a16="http://schemas.microsoft.com/office/drawing/2014/main" val="252406538"/>
                    </a:ext>
                  </a:extLst>
                </a:gridCol>
              </a:tblGrid>
              <a:tr h="404512">
                <a:tc gridSpan="3">
                  <a:txBody>
                    <a:bodyPr/>
                    <a:lstStyle/>
                    <a:p>
                      <a:pPr algn="ctr"/>
                      <a:r>
                        <a:rPr lang="en-CA" sz="1300" dirty="0">
                          <a:solidFill>
                            <a:schemeClr val="tx1">
                              <a:lumMod val="75000"/>
                              <a:lumOff val="25000"/>
                            </a:schemeClr>
                          </a:solidFill>
                          <a:effectLst/>
                        </a:rPr>
                        <a:t>Strategy #1: Increase Our Impact</a:t>
                      </a:r>
                      <a:endParaRPr lang="en-CA" sz="1300" dirty="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hMerge="1">
                  <a:txBody>
                    <a:bodyPr/>
                    <a:lstStyle/>
                    <a:p>
                      <a:endParaRPr lang="en-US"/>
                    </a:p>
                  </a:txBody>
                  <a:tcPr/>
                </a:tc>
                <a:tc hMerge="1">
                  <a:txBody>
                    <a:bodyPr/>
                    <a:lstStyle/>
                    <a:p>
                      <a:endParaRPr lang="en-US"/>
                    </a:p>
                  </a:txBody>
                  <a:tcPr/>
                </a:tc>
                <a:tc>
                  <a:txBody>
                    <a:bodyPr/>
                    <a:lstStyle/>
                    <a:p>
                      <a:pPr algn="ctr"/>
                      <a:r>
                        <a:rPr lang="en-CA" sz="1300">
                          <a:solidFill>
                            <a:schemeClr val="tx1">
                              <a:lumMod val="75000"/>
                              <a:lumOff val="25000"/>
                            </a:schemeClr>
                          </a:solidFill>
                          <a:effectLst/>
                        </a:rPr>
                        <a:t> </a:t>
                      </a:r>
                      <a:endParaRPr lang="en-CA" sz="130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784310982"/>
                  </a:ext>
                </a:extLst>
              </a:tr>
              <a:tr h="788354">
                <a:tc gridSpan="2">
                  <a:txBody>
                    <a:bodyPr/>
                    <a:lstStyle/>
                    <a:p>
                      <a:pPr algn="ctr"/>
                      <a:r>
                        <a:rPr lang="en-CA" sz="1300">
                          <a:solidFill>
                            <a:schemeClr val="tx1">
                              <a:lumMod val="75000"/>
                              <a:lumOff val="25000"/>
                            </a:schemeClr>
                          </a:solidFill>
                          <a:effectLst/>
                        </a:rPr>
                        <a:t>Evidence-based programs define and measure our impact. Through data-driven decisions, we can improve our projects and outcomes, creating even more effective change that can be scaled up and applied to other communities.</a:t>
                      </a:r>
                      <a:endParaRPr lang="en-CA" sz="130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hMerge="1">
                  <a:txBody>
                    <a:bodyPr/>
                    <a:lstStyle/>
                    <a:p>
                      <a:endParaRPr lang="en-US"/>
                    </a:p>
                  </a:txBody>
                  <a:tcPr/>
                </a:tc>
                <a:tc>
                  <a:txBody>
                    <a:bodyPr/>
                    <a:lstStyle/>
                    <a:p>
                      <a:pPr algn="ctr"/>
                      <a:r>
                        <a:rPr lang="en-CA" sz="1300" b="1" dirty="0">
                          <a:solidFill>
                            <a:srgbClr val="0070C0"/>
                          </a:solidFill>
                          <a:effectLst/>
                        </a:rPr>
                        <a:t>Suggested Area of Responsibility for Reporting</a:t>
                      </a:r>
                      <a:endParaRPr lang="en-CA" sz="1300" b="1" dirty="0">
                        <a:solidFill>
                          <a:srgbClr val="0070C0"/>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pPr algn="ctr"/>
                      <a:r>
                        <a:rPr lang="en-CA" sz="1300" b="1" dirty="0">
                          <a:solidFill>
                            <a:srgbClr val="FF0000"/>
                          </a:solidFill>
                          <a:effectLst/>
                        </a:rPr>
                        <a:t>Suggestions of things to be done by September District Council meeting</a:t>
                      </a:r>
                      <a:endParaRPr lang="en-CA" sz="1300" b="1" dirty="0">
                        <a:solidFill>
                          <a:srgbClr val="FF0000"/>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94028100"/>
                  </a:ext>
                </a:extLst>
              </a:tr>
              <a:tr h="1172197">
                <a:tc>
                  <a:txBody>
                    <a:bodyPr/>
                    <a:lstStyle/>
                    <a:p>
                      <a:r>
                        <a:rPr lang="en-CA" sz="1300">
                          <a:solidFill>
                            <a:schemeClr val="tx1">
                              <a:lumMod val="75000"/>
                              <a:lumOff val="25000"/>
                            </a:schemeClr>
                          </a:solidFill>
                          <a:effectLst/>
                        </a:rPr>
                        <a:t>1A.  Assist clubs to build effective membership plans that speak to the research findings related to the five characteristics of a vibrant club. </a:t>
                      </a:r>
                      <a:endParaRPr lang="en-CA" sz="130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r>
                        <a:rPr lang="en-CA" sz="1300">
                          <a:solidFill>
                            <a:schemeClr val="tx1">
                              <a:lumMod val="75000"/>
                              <a:lumOff val="25000"/>
                            </a:schemeClr>
                          </a:solidFill>
                          <a:effectLst/>
                        </a:rPr>
                        <a:t>June 2024 Goal - Assist 12 interested clubs in developing their membership plan around these findings and then sharing with other clubs in their area. </a:t>
                      </a:r>
                    </a:p>
                    <a:p>
                      <a:r>
                        <a:rPr lang="en-CA" sz="1300">
                          <a:solidFill>
                            <a:schemeClr val="tx1">
                              <a:lumMod val="75000"/>
                              <a:lumOff val="25000"/>
                            </a:schemeClr>
                          </a:solidFill>
                          <a:effectLst/>
                        </a:rPr>
                        <a:t> </a:t>
                      </a:r>
                      <a:endParaRPr lang="en-CA" sz="130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r>
                        <a:rPr lang="en-CA" sz="1300" b="1" dirty="0">
                          <a:solidFill>
                            <a:srgbClr val="0070C0"/>
                          </a:solidFill>
                          <a:effectLst/>
                        </a:rPr>
                        <a:t>Membership</a:t>
                      </a:r>
                      <a:endParaRPr lang="en-CA" sz="1300" b="1" dirty="0">
                        <a:solidFill>
                          <a:srgbClr val="0070C0"/>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r>
                        <a:rPr lang="en-CA" sz="1300" b="1" dirty="0">
                          <a:solidFill>
                            <a:srgbClr val="FF0000"/>
                          </a:solidFill>
                          <a:effectLst/>
                        </a:rPr>
                        <a:t>Identify the 12 clubs</a:t>
                      </a:r>
                      <a:endParaRPr lang="en-CA" sz="1300" b="1" dirty="0">
                        <a:solidFill>
                          <a:srgbClr val="FF0000"/>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20932465"/>
                  </a:ext>
                </a:extLst>
              </a:tr>
              <a:tr h="1364118">
                <a:tc>
                  <a:txBody>
                    <a:bodyPr/>
                    <a:lstStyle/>
                    <a:p>
                      <a:r>
                        <a:rPr lang="en-CA" sz="1300">
                          <a:solidFill>
                            <a:schemeClr val="tx1">
                              <a:lumMod val="75000"/>
                              <a:lumOff val="25000"/>
                            </a:schemeClr>
                          </a:solidFill>
                          <a:effectLst/>
                        </a:rPr>
                        <a:t>1B.  Promote collaboration among all types of clubs to develop meaningful service projects for their communities. </a:t>
                      </a:r>
                      <a:endParaRPr lang="en-CA" sz="130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r>
                        <a:rPr lang="en-CA" sz="1300">
                          <a:solidFill>
                            <a:schemeClr val="tx1">
                              <a:lumMod val="75000"/>
                              <a:lumOff val="25000"/>
                            </a:schemeClr>
                          </a:solidFill>
                          <a:effectLst/>
                        </a:rPr>
                        <a:t>June 2024 Goal - Research and launch another “service project” that can easily be put into place in all corners of our District -based on success of Great Lakes Watershed Clean-Up. </a:t>
                      </a:r>
                      <a:endParaRPr lang="en-CA" sz="130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r>
                        <a:rPr lang="en-CA" sz="1300" b="1" dirty="0">
                          <a:solidFill>
                            <a:srgbClr val="0070C0"/>
                          </a:solidFill>
                          <a:effectLst/>
                        </a:rPr>
                        <a:t>Services </a:t>
                      </a:r>
                      <a:endParaRPr lang="en-CA" sz="1300" b="1" dirty="0">
                        <a:solidFill>
                          <a:srgbClr val="0070C0"/>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r>
                        <a:rPr lang="en-CA" sz="1300" b="1" dirty="0">
                          <a:solidFill>
                            <a:srgbClr val="FF0000"/>
                          </a:solidFill>
                          <a:effectLst/>
                        </a:rPr>
                        <a:t>Day of Service – Identify topic, put team together … </a:t>
                      </a:r>
                    </a:p>
                    <a:p>
                      <a:r>
                        <a:rPr lang="en-CA" sz="1300" b="1" dirty="0">
                          <a:solidFill>
                            <a:srgbClr val="FF0000"/>
                          </a:solidFill>
                          <a:effectLst/>
                        </a:rPr>
                        <a:t>and consult with clubs for potential partners and doing a pilot in the fall.</a:t>
                      </a:r>
                    </a:p>
                    <a:p>
                      <a:r>
                        <a:rPr lang="en-CA" sz="1300" b="1" dirty="0">
                          <a:solidFill>
                            <a:srgbClr val="FF0000"/>
                          </a:solidFill>
                          <a:effectLst/>
                        </a:rPr>
                        <a:t> </a:t>
                      </a:r>
                      <a:endParaRPr lang="en-CA" sz="1300" b="1" dirty="0">
                        <a:solidFill>
                          <a:srgbClr val="FF0000"/>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105250541"/>
                  </a:ext>
                </a:extLst>
              </a:tr>
              <a:tr h="1364118">
                <a:tc>
                  <a:txBody>
                    <a:bodyPr/>
                    <a:lstStyle/>
                    <a:p>
                      <a:r>
                        <a:rPr lang="en-CA" sz="1300">
                          <a:solidFill>
                            <a:schemeClr val="tx1">
                              <a:lumMod val="75000"/>
                              <a:lumOff val="25000"/>
                            </a:schemeClr>
                          </a:solidFill>
                          <a:effectLst/>
                        </a:rPr>
                        <a:t>1C.  Encourage the family of Rotary to work together to acquire grants for funding of projects.  </a:t>
                      </a:r>
                      <a:endParaRPr lang="en-CA" sz="130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r>
                        <a:rPr lang="en-CA" sz="1300">
                          <a:solidFill>
                            <a:schemeClr val="tx1">
                              <a:lumMod val="75000"/>
                              <a:lumOff val="25000"/>
                            </a:schemeClr>
                          </a:solidFill>
                          <a:effectLst/>
                        </a:rPr>
                        <a:t>June 2024 Goal - 3-5 new examples of collaborations taking place that were not seen in 2022-2023 Rotary year (e.g., a new cluster grant group formed; a Rotaract and Rotary club applying for foundation grant together for 1st time)</a:t>
                      </a:r>
                      <a:endParaRPr lang="en-CA" sz="130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r>
                        <a:rPr lang="en-CA" sz="1300" b="1" dirty="0">
                          <a:solidFill>
                            <a:srgbClr val="0070C0"/>
                          </a:solidFill>
                          <a:effectLst/>
                        </a:rPr>
                        <a:t>Foundation</a:t>
                      </a:r>
                      <a:endParaRPr lang="en-CA" sz="1300" b="1" dirty="0">
                        <a:solidFill>
                          <a:srgbClr val="0070C0"/>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tc>
                  <a:txBody>
                    <a:bodyPr/>
                    <a:lstStyle/>
                    <a:p>
                      <a:r>
                        <a:rPr lang="en-CA" sz="1300" b="1" dirty="0">
                          <a:solidFill>
                            <a:schemeClr val="tx1">
                              <a:lumMod val="75000"/>
                              <a:lumOff val="25000"/>
                            </a:schemeClr>
                          </a:solidFill>
                          <a:effectLst/>
                        </a:rPr>
                        <a:t> </a:t>
                      </a:r>
                      <a:endParaRPr lang="en-CA" sz="1300" b="1" dirty="0">
                        <a:solidFill>
                          <a:schemeClr val="tx1">
                            <a:lumMod val="75000"/>
                            <a:lumOff val="25000"/>
                          </a:schemeClr>
                        </a:solidFill>
                        <a:effectLst/>
                        <a:latin typeface="Arial" panose="020B0604020202020204" pitchFamily="34" charset="0"/>
                        <a:ea typeface="Calibri" panose="020F0502020204030204" pitchFamily="34" charset="0"/>
                      </a:endParaRPr>
                    </a:p>
                  </a:txBody>
                  <a:tcPr marL="177158" marR="132869" marT="88579" marB="88579">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28155427"/>
                  </a:ext>
                </a:extLst>
              </a:tr>
            </a:tbl>
          </a:graphicData>
        </a:graphic>
      </p:graphicFrame>
    </p:spTree>
    <p:extLst>
      <p:ext uri="{BB962C8B-B14F-4D97-AF65-F5344CB8AC3E}">
        <p14:creationId xmlns:p14="http://schemas.microsoft.com/office/powerpoint/2010/main" val="4158699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F2909-DDEB-31D6-BA7F-A38E1716C2E9}"/>
              </a:ext>
            </a:extLst>
          </p:cNvPr>
          <p:cNvSpPr>
            <a:spLocks noGrp="1"/>
          </p:cNvSpPr>
          <p:nvPr>
            <p:ph type="title"/>
          </p:nvPr>
        </p:nvSpPr>
        <p:spPr/>
        <p:txBody>
          <a:bodyPr/>
          <a:lstStyle/>
          <a:p>
            <a:pPr algn="ctr"/>
            <a:r>
              <a:rPr lang="en-US" dirty="0"/>
              <a:t>Objectives</a:t>
            </a:r>
          </a:p>
        </p:txBody>
      </p:sp>
      <p:sp>
        <p:nvSpPr>
          <p:cNvPr id="3" name="Text Placeholder 2">
            <a:extLst>
              <a:ext uri="{FF2B5EF4-FFF2-40B4-BE49-F238E27FC236}">
                <a16:creationId xmlns:a16="http://schemas.microsoft.com/office/drawing/2014/main" id="{C9F9158C-030D-1FB1-8D15-85FD101758DE}"/>
              </a:ext>
            </a:extLst>
          </p:cNvPr>
          <p:cNvSpPr>
            <a:spLocks noGrp="1"/>
          </p:cNvSpPr>
          <p:nvPr>
            <p:ph type="body" idx="1"/>
          </p:nvPr>
        </p:nvSpPr>
        <p:spPr/>
        <p:txBody>
          <a:bodyPr/>
          <a:lstStyle/>
          <a:p>
            <a:pPr algn="ctr"/>
            <a:r>
              <a:rPr lang="en-US" dirty="0"/>
              <a:t>Implementation	</a:t>
            </a:r>
          </a:p>
        </p:txBody>
      </p:sp>
      <p:sp>
        <p:nvSpPr>
          <p:cNvPr id="4" name="Content Placeholder 3">
            <a:extLst>
              <a:ext uri="{FF2B5EF4-FFF2-40B4-BE49-F238E27FC236}">
                <a16:creationId xmlns:a16="http://schemas.microsoft.com/office/drawing/2014/main" id="{9961A442-8162-3A1A-5352-87DBB18DA803}"/>
              </a:ext>
            </a:extLst>
          </p:cNvPr>
          <p:cNvSpPr>
            <a:spLocks noGrp="1"/>
          </p:cNvSpPr>
          <p:nvPr>
            <p:ph sz="half" idx="2"/>
          </p:nvPr>
        </p:nvSpPr>
        <p:spPr>
          <a:xfrm>
            <a:off x="675745" y="3357453"/>
            <a:ext cx="4185623" cy="2683909"/>
          </a:xfrm>
        </p:spPr>
        <p:txBody>
          <a:bodyPr/>
          <a:lstStyle/>
          <a:p>
            <a:r>
              <a:rPr lang="en-US" dirty="0"/>
              <a:t>Identify what YOU need or how the District can assist with implementation of Strategic Plan goals and tactics</a:t>
            </a:r>
          </a:p>
        </p:txBody>
      </p:sp>
      <p:sp>
        <p:nvSpPr>
          <p:cNvPr id="5" name="Text Placeholder 4">
            <a:extLst>
              <a:ext uri="{FF2B5EF4-FFF2-40B4-BE49-F238E27FC236}">
                <a16:creationId xmlns:a16="http://schemas.microsoft.com/office/drawing/2014/main" id="{1EF0CE4A-4391-00D8-CBD8-73B4F700C318}"/>
              </a:ext>
            </a:extLst>
          </p:cNvPr>
          <p:cNvSpPr>
            <a:spLocks noGrp="1"/>
          </p:cNvSpPr>
          <p:nvPr>
            <p:ph type="body" sz="quarter" idx="3"/>
          </p:nvPr>
        </p:nvSpPr>
        <p:spPr/>
        <p:txBody>
          <a:bodyPr/>
          <a:lstStyle/>
          <a:p>
            <a:pPr algn="ctr"/>
            <a:r>
              <a:rPr lang="en-US" dirty="0"/>
              <a:t>Application</a:t>
            </a:r>
          </a:p>
        </p:txBody>
      </p:sp>
      <p:sp>
        <p:nvSpPr>
          <p:cNvPr id="6" name="Content Placeholder 5">
            <a:extLst>
              <a:ext uri="{FF2B5EF4-FFF2-40B4-BE49-F238E27FC236}">
                <a16:creationId xmlns:a16="http://schemas.microsoft.com/office/drawing/2014/main" id="{41DA84EE-82FA-FE8E-B837-C2CE292AD8E0}"/>
              </a:ext>
            </a:extLst>
          </p:cNvPr>
          <p:cNvSpPr>
            <a:spLocks noGrp="1"/>
          </p:cNvSpPr>
          <p:nvPr>
            <p:ph sz="quarter" idx="4"/>
          </p:nvPr>
        </p:nvSpPr>
        <p:spPr>
          <a:xfrm>
            <a:off x="5088384" y="3357453"/>
            <a:ext cx="4185617" cy="2683909"/>
          </a:xfrm>
        </p:spPr>
        <p:txBody>
          <a:bodyPr/>
          <a:lstStyle/>
          <a:p>
            <a:r>
              <a:rPr lang="en-US" dirty="0"/>
              <a:t>Assess whether or not the District model with 4 Strategic Directions could be adapted by clubs to develop a club Strategic Plan</a:t>
            </a:r>
          </a:p>
        </p:txBody>
      </p:sp>
      <p:pic>
        <p:nvPicPr>
          <p:cNvPr id="7" name="Picture 6">
            <a:extLst>
              <a:ext uri="{FF2B5EF4-FFF2-40B4-BE49-F238E27FC236}">
                <a16:creationId xmlns:a16="http://schemas.microsoft.com/office/drawing/2014/main" id="{9625F3FC-7464-F2BD-C11C-FE54987261FF}"/>
              </a:ext>
            </a:extLst>
          </p:cNvPr>
          <p:cNvPicPr>
            <a:picLocks noChangeAspect="1"/>
          </p:cNvPicPr>
          <p:nvPr/>
        </p:nvPicPr>
        <p:blipFill>
          <a:blip r:embed="rId2"/>
          <a:stretch>
            <a:fillRect/>
          </a:stretch>
        </p:blipFill>
        <p:spPr>
          <a:xfrm>
            <a:off x="9399744" y="5147732"/>
            <a:ext cx="2570377" cy="1553778"/>
          </a:xfrm>
          <a:prstGeom prst="rect">
            <a:avLst/>
          </a:prstGeom>
        </p:spPr>
      </p:pic>
    </p:spTree>
    <p:extLst>
      <p:ext uri="{BB962C8B-B14F-4D97-AF65-F5344CB8AC3E}">
        <p14:creationId xmlns:p14="http://schemas.microsoft.com/office/powerpoint/2010/main" val="391342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F2909-DDEB-31D6-BA7F-A38E1716C2E9}"/>
              </a:ext>
            </a:extLst>
          </p:cNvPr>
          <p:cNvSpPr>
            <a:spLocks noGrp="1"/>
          </p:cNvSpPr>
          <p:nvPr>
            <p:ph type="title"/>
          </p:nvPr>
        </p:nvSpPr>
        <p:spPr/>
        <p:txBody>
          <a:bodyPr/>
          <a:lstStyle/>
          <a:p>
            <a:pPr algn="ctr"/>
            <a:r>
              <a:rPr lang="en-US" dirty="0"/>
              <a:t>Objectives</a:t>
            </a:r>
          </a:p>
        </p:txBody>
      </p:sp>
      <p:sp>
        <p:nvSpPr>
          <p:cNvPr id="3" name="Text Placeholder 2">
            <a:extLst>
              <a:ext uri="{FF2B5EF4-FFF2-40B4-BE49-F238E27FC236}">
                <a16:creationId xmlns:a16="http://schemas.microsoft.com/office/drawing/2014/main" id="{C9F9158C-030D-1FB1-8D15-85FD101758DE}"/>
              </a:ext>
            </a:extLst>
          </p:cNvPr>
          <p:cNvSpPr>
            <a:spLocks noGrp="1"/>
          </p:cNvSpPr>
          <p:nvPr>
            <p:ph type="body" idx="1"/>
          </p:nvPr>
        </p:nvSpPr>
        <p:spPr/>
        <p:txBody>
          <a:bodyPr/>
          <a:lstStyle/>
          <a:p>
            <a:pPr algn="ctr"/>
            <a:r>
              <a:rPr lang="en-US" dirty="0"/>
              <a:t>Implementation	</a:t>
            </a:r>
          </a:p>
        </p:txBody>
      </p:sp>
      <p:sp>
        <p:nvSpPr>
          <p:cNvPr id="4" name="Content Placeholder 3">
            <a:extLst>
              <a:ext uri="{FF2B5EF4-FFF2-40B4-BE49-F238E27FC236}">
                <a16:creationId xmlns:a16="http://schemas.microsoft.com/office/drawing/2014/main" id="{9961A442-8162-3A1A-5352-87DBB18DA803}"/>
              </a:ext>
            </a:extLst>
          </p:cNvPr>
          <p:cNvSpPr>
            <a:spLocks noGrp="1"/>
          </p:cNvSpPr>
          <p:nvPr>
            <p:ph sz="half" idx="2"/>
          </p:nvPr>
        </p:nvSpPr>
        <p:spPr>
          <a:xfrm>
            <a:off x="675745" y="3357453"/>
            <a:ext cx="4185623" cy="2683909"/>
          </a:xfrm>
        </p:spPr>
        <p:txBody>
          <a:bodyPr/>
          <a:lstStyle/>
          <a:p>
            <a:r>
              <a:rPr lang="en-US" dirty="0"/>
              <a:t>Identify what YOU need or how the District can assist with implementation of Strategic Plan goals and tactics</a:t>
            </a:r>
          </a:p>
        </p:txBody>
      </p:sp>
      <p:sp>
        <p:nvSpPr>
          <p:cNvPr id="5" name="Text Placeholder 4">
            <a:extLst>
              <a:ext uri="{FF2B5EF4-FFF2-40B4-BE49-F238E27FC236}">
                <a16:creationId xmlns:a16="http://schemas.microsoft.com/office/drawing/2014/main" id="{1EF0CE4A-4391-00D8-CBD8-73B4F700C318}"/>
              </a:ext>
            </a:extLst>
          </p:cNvPr>
          <p:cNvSpPr>
            <a:spLocks noGrp="1"/>
          </p:cNvSpPr>
          <p:nvPr>
            <p:ph type="body" sz="quarter" idx="3"/>
          </p:nvPr>
        </p:nvSpPr>
        <p:spPr/>
        <p:txBody>
          <a:bodyPr/>
          <a:lstStyle/>
          <a:p>
            <a:pPr algn="ctr"/>
            <a:r>
              <a:rPr lang="en-US" dirty="0"/>
              <a:t>Application</a:t>
            </a:r>
          </a:p>
        </p:txBody>
      </p:sp>
      <p:sp>
        <p:nvSpPr>
          <p:cNvPr id="6" name="Content Placeholder 5">
            <a:extLst>
              <a:ext uri="{FF2B5EF4-FFF2-40B4-BE49-F238E27FC236}">
                <a16:creationId xmlns:a16="http://schemas.microsoft.com/office/drawing/2014/main" id="{41DA84EE-82FA-FE8E-B837-C2CE292AD8E0}"/>
              </a:ext>
            </a:extLst>
          </p:cNvPr>
          <p:cNvSpPr>
            <a:spLocks noGrp="1"/>
          </p:cNvSpPr>
          <p:nvPr>
            <p:ph sz="quarter" idx="4"/>
          </p:nvPr>
        </p:nvSpPr>
        <p:spPr>
          <a:xfrm>
            <a:off x="5088384" y="3357453"/>
            <a:ext cx="4185617" cy="2683909"/>
          </a:xfrm>
        </p:spPr>
        <p:txBody>
          <a:bodyPr/>
          <a:lstStyle/>
          <a:p>
            <a:r>
              <a:rPr lang="en-US" dirty="0"/>
              <a:t>Assess whether or not the District model with 4 Strategic Directions could be adapted by clubs to develop a club Strategic Plan</a:t>
            </a:r>
          </a:p>
        </p:txBody>
      </p:sp>
      <p:pic>
        <p:nvPicPr>
          <p:cNvPr id="7" name="Picture 6">
            <a:extLst>
              <a:ext uri="{FF2B5EF4-FFF2-40B4-BE49-F238E27FC236}">
                <a16:creationId xmlns:a16="http://schemas.microsoft.com/office/drawing/2014/main" id="{9625F3FC-7464-F2BD-C11C-FE54987261FF}"/>
              </a:ext>
            </a:extLst>
          </p:cNvPr>
          <p:cNvPicPr>
            <a:picLocks noChangeAspect="1"/>
          </p:cNvPicPr>
          <p:nvPr/>
        </p:nvPicPr>
        <p:blipFill>
          <a:blip r:embed="rId2"/>
          <a:stretch>
            <a:fillRect/>
          </a:stretch>
        </p:blipFill>
        <p:spPr>
          <a:xfrm>
            <a:off x="9399744" y="5147732"/>
            <a:ext cx="2570377" cy="1553778"/>
          </a:xfrm>
          <a:prstGeom prst="rect">
            <a:avLst/>
          </a:prstGeom>
        </p:spPr>
      </p:pic>
    </p:spTree>
    <p:extLst>
      <p:ext uri="{BB962C8B-B14F-4D97-AF65-F5344CB8AC3E}">
        <p14:creationId xmlns:p14="http://schemas.microsoft.com/office/powerpoint/2010/main" val="232539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6ED2-FC63-5CB2-12AA-05E1D1CAB0D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82C34F8-5BB2-8949-F137-375DD525DBE9}"/>
              </a:ext>
            </a:extLst>
          </p:cNvPr>
          <p:cNvSpPr>
            <a:spLocks noGrp="1"/>
          </p:cNvSpPr>
          <p:nvPr>
            <p:ph idx="1"/>
          </p:nvPr>
        </p:nvSpPr>
        <p:spPr>
          <a:xfrm>
            <a:off x="4760461" y="514924"/>
            <a:ext cx="5357900" cy="6155699"/>
          </a:xfrm>
        </p:spPr>
        <p:txBody>
          <a:bodyPr>
            <a:normAutofit/>
          </a:bodyPr>
          <a:lstStyle/>
          <a:p>
            <a:r>
              <a:rPr lang="en-US" sz="2800" dirty="0"/>
              <a:t>What it is ….</a:t>
            </a:r>
          </a:p>
          <a:p>
            <a:pPr marL="0" indent="0">
              <a:buNone/>
            </a:pPr>
            <a:r>
              <a:rPr lang="en-US" sz="2400" dirty="0">
                <a:latin typeface="Calibri" panose="020F0502020204030204" pitchFamily="34" charset="0"/>
                <a:cs typeface="Calibri" panose="020F0502020204030204" pitchFamily="34" charset="0"/>
              </a:rPr>
              <a:t>The DISTRICT guide for the next three years</a:t>
            </a:r>
          </a:p>
          <a:p>
            <a:pPr marL="0" indent="0">
              <a:buNone/>
            </a:pPr>
            <a:r>
              <a:rPr lang="en-US" sz="2400" dirty="0">
                <a:latin typeface="Calibri" panose="020F0502020204030204" pitchFamily="34" charset="0"/>
                <a:cs typeface="Calibri" panose="020F0502020204030204" pitchFamily="34" charset="0"/>
              </a:rPr>
              <a:t>A plan which reflects club and member needs as expressed in the District Survey (May, 2023) - The result of input from (potentially) everyone in the District</a:t>
            </a:r>
          </a:p>
          <a:p>
            <a:pPr marL="0" indent="0">
              <a:buNone/>
            </a:pPr>
            <a:r>
              <a:rPr lang="en-US" sz="2400" dirty="0">
                <a:latin typeface="Calibri" panose="020F0502020204030204" pitchFamily="34" charset="0"/>
                <a:cs typeface="Calibri" panose="020F0502020204030204" pitchFamily="34" charset="0"/>
              </a:rPr>
              <a:t>A “working document” that can be modified</a:t>
            </a:r>
          </a:p>
          <a:p>
            <a:pPr marL="0" indent="0">
              <a:buNone/>
            </a:pPr>
            <a:r>
              <a:rPr lang="en-US" sz="2400" dirty="0">
                <a:latin typeface="Calibri" panose="020F0502020204030204" pitchFamily="34" charset="0"/>
                <a:cs typeface="Calibri" panose="020F0502020204030204" pitchFamily="34" charset="0"/>
              </a:rPr>
              <a:t>The same basic format as 2020 – 2023</a:t>
            </a:r>
          </a:p>
          <a:p>
            <a:pPr marL="0" indent="0">
              <a:buNone/>
            </a:pPr>
            <a:r>
              <a:rPr lang="en-US" sz="2400" dirty="0">
                <a:latin typeface="Calibri" panose="020F0502020204030204" pitchFamily="34" charset="0"/>
                <a:cs typeface="Calibri" panose="020F0502020204030204" pitchFamily="34" charset="0"/>
              </a:rPr>
              <a:t>Carries over some tactics/goals</a:t>
            </a:r>
          </a:p>
        </p:txBody>
      </p:sp>
      <p:sp>
        <p:nvSpPr>
          <p:cNvPr id="4" name="Text Placeholder 3">
            <a:extLst>
              <a:ext uri="{FF2B5EF4-FFF2-40B4-BE49-F238E27FC236}">
                <a16:creationId xmlns:a16="http://schemas.microsoft.com/office/drawing/2014/main" id="{96CFFFFC-8DFA-E632-4156-41A52D53E0EE}"/>
              </a:ext>
            </a:extLst>
          </p:cNvPr>
          <p:cNvSpPr>
            <a:spLocks noGrp="1"/>
          </p:cNvSpPr>
          <p:nvPr>
            <p:ph type="body" sz="half" idx="2"/>
          </p:nvPr>
        </p:nvSpPr>
        <p:spPr/>
        <p:txBody>
          <a:bodyPr>
            <a:normAutofit lnSpcReduction="10000"/>
          </a:bodyPr>
          <a:lstStyle/>
          <a:p>
            <a:pPr algn="ctr"/>
            <a:endParaRPr lang="en-US" sz="3600" dirty="0">
              <a:latin typeface="Calibri" panose="020F0502020204030204" pitchFamily="34" charset="0"/>
              <a:cs typeface="Calibri" panose="020F0502020204030204" pitchFamily="34" charset="0"/>
            </a:endParaRPr>
          </a:p>
          <a:p>
            <a:pPr algn="ctr"/>
            <a:r>
              <a:rPr lang="en-US" sz="3600" b="1" dirty="0">
                <a:solidFill>
                  <a:srgbClr val="FF0000"/>
                </a:solidFill>
                <a:latin typeface="Calibri" panose="020F0502020204030204" pitchFamily="34" charset="0"/>
                <a:cs typeface="Calibri" panose="020F0502020204030204" pitchFamily="34" charset="0"/>
              </a:rPr>
              <a:t>What it is ….</a:t>
            </a:r>
          </a:p>
          <a:p>
            <a:pPr algn="ctr"/>
            <a:endParaRPr lang="en-US" sz="3600" dirty="0">
              <a:latin typeface="Calibri" panose="020F0502020204030204" pitchFamily="34" charset="0"/>
              <a:cs typeface="Calibri" panose="020F0502020204030204" pitchFamily="34" charset="0"/>
            </a:endParaRPr>
          </a:p>
          <a:p>
            <a:pPr algn="ctr"/>
            <a:r>
              <a:rPr lang="en-US" sz="3600" dirty="0">
                <a:latin typeface="Calibri" panose="020F0502020204030204" pitchFamily="34" charset="0"/>
                <a:cs typeface="Calibri" panose="020F0502020204030204" pitchFamily="34" charset="0"/>
              </a:rPr>
              <a:t>What it isn’t …</a:t>
            </a:r>
          </a:p>
        </p:txBody>
      </p:sp>
      <p:pic>
        <p:nvPicPr>
          <p:cNvPr id="5" name="Picture 4">
            <a:extLst>
              <a:ext uri="{FF2B5EF4-FFF2-40B4-BE49-F238E27FC236}">
                <a16:creationId xmlns:a16="http://schemas.microsoft.com/office/drawing/2014/main" id="{AF98FE0F-C2DA-DC5F-3B46-55C129F3E472}"/>
              </a:ext>
            </a:extLst>
          </p:cNvPr>
          <p:cNvPicPr>
            <a:picLocks noChangeAspect="1"/>
          </p:cNvPicPr>
          <p:nvPr/>
        </p:nvPicPr>
        <p:blipFill>
          <a:blip r:embed="rId2"/>
          <a:stretch>
            <a:fillRect/>
          </a:stretch>
        </p:blipFill>
        <p:spPr>
          <a:xfrm>
            <a:off x="1319409" y="1223290"/>
            <a:ext cx="2570377" cy="1553778"/>
          </a:xfrm>
          <a:prstGeom prst="rect">
            <a:avLst/>
          </a:prstGeom>
        </p:spPr>
      </p:pic>
      <p:pic>
        <p:nvPicPr>
          <p:cNvPr id="6" name="Picture 5">
            <a:extLst>
              <a:ext uri="{FF2B5EF4-FFF2-40B4-BE49-F238E27FC236}">
                <a16:creationId xmlns:a16="http://schemas.microsoft.com/office/drawing/2014/main" id="{CA467251-E5B8-E14C-8F4E-75F69E19906F}"/>
              </a:ext>
            </a:extLst>
          </p:cNvPr>
          <p:cNvPicPr>
            <a:picLocks noChangeAspect="1"/>
          </p:cNvPicPr>
          <p:nvPr/>
        </p:nvPicPr>
        <p:blipFill>
          <a:blip r:embed="rId2"/>
          <a:stretch>
            <a:fillRect/>
          </a:stretch>
        </p:blipFill>
        <p:spPr>
          <a:xfrm>
            <a:off x="9936480" y="5472186"/>
            <a:ext cx="2033641" cy="1229324"/>
          </a:xfrm>
          <a:prstGeom prst="rect">
            <a:avLst/>
          </a:prstGeom>
        </p:spPr>
      </p:pic>
    </p:spTree>
    <p:extLst>
      <p:ext uri="{BB962C8B-B14F-4D97-AF65-F5344CB8AC3E}">
        <p14:creationId xmlns:p14="http://schemas.microsoft.com/office/powerpoint/2010/main" val="134043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6ED2-FC63-5CB2-12AA-05E1D1CAB0D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82C34F8-5BB2-8949-F137-375DD525DBE9}"/>
              </a:ext>
            </a:extLst>
          </p:cNvPr>
          <p:cNvSpPr>
            <a:spLocks noGrp="1"/>
          </p:cNvSpPr>
          <p:nvPr>
            <p:ph idx="1"/>
          </p:nvPr>
        </p:nvSpPr>
        <p:spPr>
          <a:xfrm>
            <a:off x="4760461" y="514924"/>
            <a:ext cx="5357900" cy="6155699"/>
          </a:xfrm>
        </p:spPr>
        <p:txBody>
          <a:bodyPr>
            <a:normAutofit/>
          </a:bodyPr>
          <a:lstStyle/>
          <a:p>
            <a:r>
              <a:rPr lang="en-US" sz="2800" dirty="0"/>
              <a:t>What it is (continued) ….</a:t>
            </a:r>
          </a:p>
          <a:p>
            <a:endParaRPr lang="en-US" sz="2800" dirty="0"/>
          </a:p>
          <a:p>
            <a:pPr marL="0" indent="0">
              <a:buNone/>
            </a:pPr>
            <a:r>
              <a:rPr lang="en-US" sz="2400" dirty="0">
                <a:latin typeface="Calibri" panose="020F0502020204030204" pitchFamily="34" charset="0"/>
                <a:cs typeface="Calibri" panose="020F0502020204030204" pitchFamily="34" charset="0"/>
              </a:rPr>
              <a:t>Reflects Rotary International and Foundation “format”</a:t>
            </a:r>
          </a:p>
          <a:p>
            <a:pPr marL="0" indent="0">
              <a:buNone/>
            </a:pPr>
            <a:r>
              <a:rPr lang="en-US" sz="2400" dirty="0">
                <a:latin typeface="Calibri" panose="020F0502020204030204" pitchFamily="34" charset="0"/>
                <a:cs typeface="Calibri" panose="020F0502020204030204" pitchFamily="34" charset="0"/>
              </a:rPr>
              <a:t>A tool to be used by appropriate chairs of committees for their District Council reports</a:t>
            </a:r>
          </a:p>
          <a:p>
            <a:pPr marL="0" indent="0">
              <a:buNone/>
            </a:pPr>
            <a:r>
              <a:rPr lang="en-US" sz="2400" dirty="0">
                <a:latin typeface="Calibri" panose="020F0502020204030204" pitchFamily="34" charset="0"/>
                <a:cs typeface="Calibri" panose="020F0502020204030204" pitchFamily="34" charset="0"/>
              </a:rPr>
              <a:t>A MODEL which could make Strategic Planning for clubs a whole lot easier</a:t>
            </a:r>
          </a:p>
          <a:p>
            <a:pPr marL="0" indent="0">
              <a:buNone/>
            </a:pPr>
            <a:r>
              <a:rPr lang="en-US" sz="2400" dirty="0">
                <a:latin typeface="Calibri" panose="020F0502020204030204" pitchFamily="34" charset="0"/>
                <a:cs typeface="Calibri" panose="020F0502020204030204" pitchFamily="34" charset="0"/>
              </a:rPr>
              <a:t>Implementable and measurable!</a:t>
            </a:r>
          </a:p>
          <a:p>
            <a:pPr marL="0" indent="0">
              <a:buNone/>
            </a:pPr>
            <a:endParaRPr lang="en-US" sz="24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96CFFFFC-8DFA-E632-4156-41A52D53E0EE}"/>
              </a:ext>
            </a:extLst>
          </p:cNvPr>
          <p:cNvSpPr>
            <a:spLocks noGrp="1"/>
          </p:cNvSpPr>
          <p:nvPr>
            <p:ph type="body" sz="half" idx="2"/>
          </p:nvPr>
        </p:nvSpPr>
        <p:spPr/>
        <p:txBody>
          <a:bodyPr>
            <a:normAutofit lnSpcReduction="10000"/>
          </a:bodyPr>
          <a:lstStyle/>
          <a:p>
            <a:pPr algn="ctr"/>
            <a:endParaRPr lang="en-US" sz="3600" dirty="0">
              <a:latin typeface="Calibri" panose="020F0502020204030204" pitchFamily="34" charset="0"/>
              <a:cs typeface="Calibri" panose="020F0502020204030204" pitchFamily="34" charset="0"/>
            </a:endParaRPr>
          </a:p>
          <a:p>
            <a:pPr algn="ctr"/>
            <a:r>
              <a:rPr lang="en-US" sz="3600" b="1" dirty="0">
                <a:solidFill>
                  <a:srgbClr val="FF0000"/>
                </a:solidFill>
                <a:latin typeface="Calibri" panose="020F0502020204030204" pitchFamily="34" charset="0"/>
                <a:cs typeface="Calibri" panose="020F0502020204030204" pitchFamily="34" charset="0"/>
              </a:rPr>
              <a:t>What it is ….</a:t>
            </a:r>
          </a:p>
          <a:p>
            <a:pPr algn="ctr"/>
            <a:endParaRPr lang="en-US" sz="3600" dirty="0">
              <a:latin typeface="Calibri" panose="020F0502020204030204" pitchFamily="34" charset="0"/>
              <a:cs typeface="Calibri" panose="020F0502020204030204" pitchFamily="34" charset="0"/>
            </a:endParaRPr>
          </a:p>
          <a:p>
            <a:pPr algn="ctr"/>
            <a:r>
              <a:rPr lang="en-US" sz="3600" dirty="0">
                <a:latin typeface="Calibri" panose="020F0502020204030204" pitchFamily="34" charset="0"/>
                <a:cs typeface="Calibri" panose="020F0502020204030204" pitchFamily="34" charset="0"/>
              </a:rPr>
              <a:t>What it isn’t …</a:t>
            </a:r>
          </a:p>
        </p:txBody>
      </p:sp>
      <p:pic>
        <p:nvPicPr>
          <p:cNvPr id="5" name="Picture 4">
            <a:extLst>
              <a:ext uri="{FF2B5EF4-FFF2-40B4-BE49-F238E27FC236}">
                <a16:creationId xmlns:a16="http://schemas.microsoft.com/office/drawing/2014/main" id="{AF98FE0F-C2DA-DC5F-3B46-55C129F3E472}"/>
              </a:ext>
            </a:extLst>
          </p:cNvPr>
          <p:cNvPicPr>
            <a:picLocks noChangeAspect="1"/>
          </p:cNvPicPr>
          <p:nvPr/>
        </p:nvPicPr>
        <p:blipFill>
          <a:blip r:embed="rId2"/>
          <a:stretch>
            <a:fillRect/>
          </a:stretch>
        </p:blipFill>
        <p:spPr>
          <a:xfrm>
            <a:off x="1319409" y="1223290"/>
            <a:ext cx="2570377" cy="1553778"/>
          </a:xfrm>
          <a:prstGeom prst="rect">
            <a:avLst/>
          </a:prstGeom>
        </p:spPr>
      </p:pic>
      <p:pic>
        <p:nvPicPr>
          <p:cNvPr id="6" name="Picture 5">
            <a:extLst>
              <a:ext uri="{FF2B5EF4-FFF2-40B4-BE49-F238E27FC236}">
                <a16:creationId xmlns:a16="http://schemas.microsoft.com/office/drawing/2014/main" id="{B0D2AC62-29FD-B325-472F-AAAA9995C54D}"/>
              </a:ext>
            </a:extLst>
          </p:cNvPr>
          <p:cNvPicPr>
            <a:picLocks noChangeAspect="1"/>
          </p:cNvPicPr>
          <p:nvPr/>
        </p:nvPicPr>
        <p:blipFill>
          <a:blip r:embed="rId2"/>
          <a:stretch>
            <a:fillRect/>
          </a:stretch>
        </p:blipFill>
        <p:spPr>
          <a:xfrm>
            <a:off x="9936480" y="5472186"/>
            <a:ext cx="2033641" cy="1229324"/>
          </a:xfrm>
          <a:prstGeom prst="rect">
            <a:avLst/>
          </a:prstGeom>
        </p:spPr>
      </p:pic>
    </p:spTree>
    <p:extLst>
      <p:ext uri="{BB962C8B-B14F-4D97-AF65-F5344CB8AC3E}">
        <p14:creationId xmlns:p14="http://schemas.microsoft.com/office/powerpoint/2010/main" val="3308098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6ED2-FC63-5CB2-12AA-05E1D1CAB0D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82C34F8-5BB2-8949-F137-375DD525DBE9}"/>
              </a:ext>
            </a:extLst>
          </p:cNvPr>
          <p:cNvSpPr>
            <a:spLocks noGrp="1"/>
          </p:cNvSpPr>
          <p:nvPr>
            <p:ph idx="1"/>
          </p:nvPr>
        </p:nvSpPr>
        <p:spPr>
          <a:xfrm>
            <a:off x="4745471" y="702301"/>
            <a:ext cx="5357900" cy="6155699"/>
          </a:xfrm>
        </p:spPr>
        <p:txBody>
          <a:bodyPr>
            <a:normAutofit/>
          </a:bodyPr>
          <a:lstStyle/>
          <a:p>
            <a:r>
              <a:rPr lang="en-US" sz="2800" dirty="0"/>
              <a:t>What it isn’t ….</a:t>
            </a:r>
          </a:p>
          <a:p>
            <a:pPr marL="0" indent="0">
              <a:buNone/>
            </a:pPr>
            <a:r>
              <a:rPr lang="en-US" sz="2400" dirty="0">
                <a:latin typeface="Calibri" panose="020F0502020204030204" pitchFamily="34" charset="0"/>
                <a:cs typeface="Calibri" panose="020F0502020204030204" pitchFamily="34" charset="0"/>
              </a:rPr>
              <a:t>All of what the District does … much of the operation (“day-to-day”) takes place behind the scenes</a:t>
            </a:r>
          </a:p>
          <a:p>
            <a:pPr marL="0" indent="0">
              <a:buNone/>
            </a:pPr>
            <a:r>
              <a:rPr lang="en-US" sz="2400" dirty="0">
                <a:latin typeface="Calibri" panose="020F0502020204030204" pitchFamily="34" charset="0"/>
                <a:cs typeface="Calibri" panose="020F0502020204030204" pitchFamily="34" charset="0"/>
              </a:rPr>
              <a:t>A mandated document for clubs</a:t>
            </a:r>
          </a:p>
          <a:p>
            <a:pPr marL="0" indent="0">
              <a:buNone/>
            </a:pPr>
            <a:r>
              <a:rPr lang="en-US" sz="2400" dirty="0">
                <a:latin typeface="Calibri" panose="020F0502020204030204" pitchFamily="34" charset="0"/>
                <a:cs typeface="Calibri" panose="020F0502020204030204" pitchFamily="34" charset="0"/>
              </a:rPr>
              <a:t>“Top down” – nothing mandated by Rotary International or District “gurus” – it is in response to stated needs.</a:t>
            </a:r>
          </a:p>
          <a:p>
            <a:pPr marL="0" indent="0">
              <a:buNone/>
            </a:pPr>
            <a:r>
              <a:rPr lang="en-US" sz="2400" dirty="0">
                <a:latin typeface="Calibri" panose="020F0502020204030204" pitchFamily="34" charset="0"/>
                <a:cs typeface="Calibri" panose="020F0502020204030204" pitchFamily="34" charset="0"/>
              </a:rPr>
              <a:t> </a:t>
            </a:r>
          </a:p>
        </p:txBody>
      </p:sp>
      <p:sp>
        <p:nvSpPr>
          <p:cNvPr id="4" name="Text Placeholder 3">
            <a:extLst>
              <a:ext uri="{FF2B5EF4-FFF2-40B4-BE49-F238E27FC236}">
                <a16:creationId xmlns:a16="http://schemas.microsoft.com/office/drawing/2014/main" id="{96CFFFFC-8DFA-E632-4156-41A52D53E0EE}"/>
              </a:ext>
            </a:extLst>
          </p:cNvPr>
          <p:cNvSpPr>
            <a:spLocks noGrp="1"/>
          </p:cNvSpPr>
          <p:nvPr>
            <p:ph type="body" sz="half" idx="2"/>
          </p:nvPr>
        </p:nvSpPr>
        <p:spPr/>
        <p:txBody>
          <a:bodyPr>
            <a:normAutofit lnSpcReduction="10000"/>
          </a:bodyPr>
          <a:lstStyle/>
          <a:p>
            <a:pPr algn="ctr"/>
            <a:endParaRPr lang="en-US" sz="3600" dirty="0">
              <a:latin typeface="Calibri" panose="020F0502020204030204" pitchFamily="34" charset="0"/>
              <a:cs typeface="Calibri" panose="020F0502020204030204" pitchFamily="34" charset="0"/>
            </a:endParaRPr>
          </a:p>
          <a:p>
            <a:pPr algn="ctr"/>
            <a:r>
              <a:rPr lang="en-US" sz="3600" dirty="0">
                <a:latin typeface="Calibri" panose="020F0502020204030204" pitchFamily="34" charset="0"/>
                <a:cs typeface="Calibri" panose="020F0502020204030204" pitchFamily="34" charset="0"/>
              </a:rPr>
              <a:t>What it is ….</a:t>
            </a:r>
          </a:p>
          <a:p>
            <a:pPr algn="ctr"/>
            <a:endParaRPr lang="en-US" sz="3600" dirty="0">
              <a:latin typeface="Calibri" panose="020F0502020204030204" pitchFamily="34" charset="0"/>
              <a:cs typeface="Calibri" panose="020F0502020204030204" pitchFamily="34" charset="0"/>
            </a:endParaRPr>
          </a:p>
          <a:p>
            <a:pPr algn="ctr"/>
            <a:r>
              <a:rPr lang="en-US" sz="3600" b="1" dirty="0">
                <a:solidFill>
                  <a:srgbClr val="FF0000"/>
                </a:solidFill>
                <a:latin typeface="Calibri" panose="020F0502020204030204" pitchFamily="34" charset="0"/>
                <a:cs typeface="Calibri" panose="020F0502020204030204" pitchFamily="34" charset="0"/>
              </a:rPr>
              <a:t>What it isn’t …</a:t>
            </a:r>
          </a:p>
        </p:txBody>
      </p:sp>
      <p:pic>
        <p:nvPicPr>
          <p:cNvPr id="5" name="Picture 4">
            <a:extLst>
              <a:ext uri="{FF2B5EF4-FFF2-40B4-BE49-F238E27FC236}">
                <a16:creationId xmlns:a16="http://schemas.microsoft.com/office/drawing/2014/main" id="{AF98FE0F-C2DA-DC5F-3B46-55C129F3E472}"/>
              </a:ext>
            </a:extLst>
          </p:cNvPr>
          <p:cNvPicPr>
            <a:picLocks noChangeAspect="1"/>
          </p:cNvPicPr>
          <p:nvPr/>
        </p:nvPicPr>
        <p:blipFill>
          <a:blip r:embed="rId2"/>
          <a:stretch>
            <a:fillRect/>
          </a:stretch>
        </p:blipFill>
        <p:spPr>
          <a:xfrm>
            <a:off x="1319409" y="1223290"/>
            <a:ext cx="2570377" cy="1553778"/>
          </a:xfrm>
          <a:prstGeom prst="rect">
            <a:avLst/>
          </a:prstGeom>
        </p:spPr>
      </p:pic>
      <p:pic>
        <p:nvPicPr>
          <p:cNvPr id="6" name="Picture 5">
            <a:extLst>
              <a:ext uri="{FF2B5EF4-FFF2-40B4-BE49-F238E27FC236}">
                <a16:creationId xmlns:a16="http://schemas.microsoft.com/office/drawing/2014/main" id="{F433AEEE-FB8A-E78D-E509-56DA609EB418}"/>
              </a:ext>
            </a:extLst>
          </p:cNvPr>
          <p:cNvPicPr>
            <a:picLocks noChangeAspect="1"/>
          </p:cNvPicPr>
          <p:nvPr/>
        </p:nvPicPr>
        <p:blipFill>
          <a:blip r:embed="rId2"/>
          <a:stretch>
            <a:fillRect/>
          </a:stretch>
        </p:blipFill>
        <p:spPr>
          <a:xfrm>
            <a:off x="9936480" y="5472186"/>
            <a:ext cx="2033641" cy="1229324"/>
          </a:xfrm>
          <a:prstGeom prst="rect">
            <a:avLst/>
          </a:prstGeom>
        </p:spPr>
      </p:pic>
    </p:spTree>
    <p:extLst>
      <p:ext uri="{BB962C8B-B14F-4D97-AF65-F5344CB8AC3E}">
        <p14:creationId xmlns:p14="http://schemas.microsoft.com/office/powerpoint/2010/main" val="2933361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520713-387E-C93F-2781-65661C8205B3}"/>
              </a:ext>
            </a:extLst>
          </p:cNvPr>
          <p:cNvSpPr/>
          <p:nvPr/>
        </p:nvSpPr>
        <p:spPr>
          <a:xfrm>
            <a:off x="2229728" y="1220308"/>
            <a:ext cx="6293485" cy="969645"/>
          </a:xfrm>
          <a:prstGeom prst="rect">
            <a:avLst/>
          </a:prstGeom>
          <a:gradFill>
            <a:gsLst>
              <a:gs pos="0">
                <a:srgbClr val="FFF6DB"/>
              </a:gs>
              <a:gs pos="100000">
                <a:srgbClr val="FAD25C"/>
              </a:gs>
            </a:gsLst>
            <a:path path="circle">
              <a:fillToRect l="50000" t="50000" r="50000" b="50000"/>
            </a:path>
            <a:tileRect/>
          </a:gradFill>
          <a:ln>
            <a:noFill/>
          </a:ln>
        </p:spPr>
        <p:txBody>
          <a:bodyPr spcFirstLastPara="1" wrap="square" lIns="91425" tIns="45700" rIns="91425" bIns="45700" anchor="ctr" anchorCtr="0">
            <a:noAutofit/>
          </a:bodyPr>
          <a:lstStyle/>
          <a:p>
            <a:pPr algn="ctr">
              <a:lnSpc>
                <a:spcPct val="107000"/>
              </a:lnSpc>
            </a:pPr>
            <a:r>
              <a:rPr lang="en-CA" sz="2000" b="1" dirty="0">
                <a:solidFill>
                  <a:srgbClr val="040404"/>
                </a:solidFill>
                <a:effectLst/>
                <a:latin typeface="Arial" panose="020B0604020202020204" pitchFamily="34" charset="0"/>
                <a:ea typeface="Calibri" panose="020F0502020204030204" pitchFamily="34" charset="0"/>
              </a:rPr>
              <a:t>Rotary District 7090</a:t>
            </a:r>
            <a:endParaRPr lang="en-CA" sz="1100" dirty="0">
              <a:effectLst/>
              <a:latin typeface="Arial" panose="020B0604020202020204" pitchFamily="34" charset="0"/>
              <a:ea typeface="Calibri" panose="020F0502020204030204" pitchFamily="34" charset="0"/>
            </a:endParaRPr>
          </a:p>
          <a:p>
            <a:pPr algn="ctr">
              <a:lnSpc>
                <a:spcPct val="107000"/>
              </a:lnSpc>
            </a:pPr>
            <a:r>
              <a:rPr lang="en-CA" sz="2000" b="1" dirty="0">
                <a:solidFill>
                  <a:srgbClr val="040404"/>
                </a:solidFill>
                <a:effectLst/>
                <a:latin typeface="Arial" panose="020B0604020202020204" pitchFamily="34" charset="0"/>
                <a:ea typeface="Calibri" panose="020F0502020204030204" pitchFamily="34" charset="0"/>
              </a:rPr>
              <a:t>Strategic Plan 2023-2026</a:t>
            </a:r>
            <a:endParaRPr lang="en-CA" sz="1100" dirty="0">
              <a:effectLst/>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1AF744F6-5726-829E-124E-FF2C40FD9B3B}"/>
              </a:ext>
            </a:extLst>
          </p:cNvPr>
          <p:cNvSpPr/>
          <p:nvPr/>
        </p:nvSpPr>
        <p:spPr>
          <a:xfrm>
            <a:off x="2229729" y="2667952"/>
            <a:ext cx="6293485" cy="1522095"/>
          </a:xfrm>
          <a:prstGeom prst="rect">
            <a:avLst/>
          </a:prstGeom>
          <a:gradFill>
            <a:gsLst>
              <a:gs pos="0">
                <a:srgbClr val="21437F"/>
              </a:gs>
              <a:gs pos="29000">
                <a:srgbClr val="B5D2EC"/>
              </a:gs>
              <a:gs pos="72000">
                <a:srgbClr val="B5D2EC"/>
              </a:gs>
              <a:gs pos="99000">
                <a:srgbClr val="21437F"/>
              </a:gs>
              <a:gs pos="100000">
                <a:srgbClr val="21437F"/>
              </a:gs>
            </a:gsLst>
            <a:lin ang="0" scaled="0"/>
          </a:gradFill>
          <a:ln>
            <a:noFill/>
          </a:ln>
        </p:spPr>
        <p:txBody>
          <a:bodyPr spcFirstLastPara="1" wrap="square" lIns="91425" tIns="45700" rIns="91425" bIns="45700" anchor="ctr" anchorCtr="0">
            <a:noAutofit/>
          </a:bodyPr>
          <a:lstStyle/>
          <a:p>
            <a:pPr algn="ctr">
              <a:lnSpc>
                <a:spcPct val="107000"/>
              </a:lnSpc>
            </a:pPr>
            <a:r>
              <a:rPr lang="en-CA" sz="2200" b="1" dirty="0">
                <a:solidFill>
                  <a:srgbClr val="040404"/>
                </a:solidFill>
                <a:effectLst/>
                <a:latin typeface="Arial" panose="020B0604020202020204" pitchFamily="34" charset="0"/>
                <a:ea typeface="Calibri" panose="020F0502020204030204" pitchFamily="34" charset="0"/>
              </a:rPr>
              <a:t>Rotary International Vision</a:t>
            </a:r>
            <a:endParaRPr lang="en-CA" sz="1100" dirty="0">
              <a:effectLst/>
              <a:latin typeface="Arial" panose="020B0604020202020204" pitchFamily="34" charset="0"/>
              <a:ea typeface="Calibri" panose="020F0502020204030204" pitchFamily="34" charset="0"/>
            </a:endParaRPr>
          </a:p>
          <a:p>
            <a:pPr algn="ctr">
              <a:lnSpc>
                <a:spcPct val="107000"/>
              </a:lnSpc>
            </a:pPr>
            <a:r>
              <a:rPr lang="en-CA" sz="1800" dirty="0">
                <a:solidFill>
                  <a:srgbClr val="040404"/>
                </a:solidFill>
                <a:effectLst/>
                <a:latin typeface="Arial" panose="020B0604020202020204" pitchFamily="34" charset="0"/>
                <a:ea typeface="Calibri" panose="020F0502020204030204" pitchFamily="34" charset="0"/>
              </a:rPr>
              <a:t>Together we see a world where people </a:t>
            </a:r>
            <a:r>
              <a:rPr lang="en-CA" sz="1800" b="1" i="1" dirty="0">
                <a:solidFill>
                  <a:srgbClr val="040404"/>
                </a:solidFill>
                <a:effectLst/>
                <a:latin typeface="Arial" panose="020B0604020202020204" pitchFamily="34" charset="0"/>
                <a:ea typeface="Calibri" panose="020F0502020204030204" pitchFamily="34" charset="0"/>
              </a:rPr>
              <a:t>unite</a:t>
            </a:r>
            <a:r>
              <a:rPr lang="en-CA" sz="1800" dirty="0">
                <a:solidFill>
                  <a:srgbClr val="040404"/>
                </a:solidFill>
                <a:effectLst/>
                <a:latin typeface="Arial" panose="020B0604020202020204" pitchFamily="34" charset="0"/>
                <a:ea typeface="Calibri" panose="020F0502020204030204" pitchFamily="34" charset="0"/>
              </a:rPr>
              <a:t> and </a:t>
            </a:r>
            <a:r>
              <a:rPr lang="en-CA" sz="1800" b="1" i="1" dirty="0">
                <a:solidFill>
                  <a:srgbClr val="040404"/>
                </a:solidFill>
                <a:effectLst/>
                <a:latin typeface="Arial" panose="020B0604020202020204" pitchFamily="34" charset="0"/>
                <a:ea typeface="Calibri" panose="020F0502020204030204" pitchFamily="34" charset="0"/>
              </a:rPr>
              <a:t>take action</a:t>
            </a:r>
            <a:r>
              <a:rPr lang="en-CA" sz="1800" dirty="0">
                <a:solidFill>
                  <a:srgbClr val="040404"/>
                </a:solidFill>
                <a:effectLst/>
                <a:latin typeface="Arial" panose="020B0604020202020204" pitchFamily="34" charset="0"/>
                <a:ea typeface="Calibri" panose="020F0502020204030204" pitchFamily="34" charset="0"/>
              </a:rPr>
              <a:t> to </a:t>
            </a:r>
            <a:r>
              <a:rPr lang="en-CA" sz="1800" b="1" i="1" dirty="0">
                <a:solidFill>
                  <a:srgbClr val="040404"/>
                </a:solidFill>
                <a:effectLst/>
                <a:latin typeface="Arial" panose="020B0604020202020204" pitchFamily="34" charset="0"/>
                <a:ea typeface="Calibri" panose="020F0502020204030204" pitchFamily="34" charset="0"/>
              </a:rPr>
              <a:t>create lasting change</a:t>
            </a:r>
            <a:r>
              <a:rPr lang="en-CA" sz="1800" dirty="0">
                <a:solidFill>
                  <a:srgbClr val="040404"/>
                </a:solidFill>
                <a:effectLst/>
                <a:latin typeface="Arial" panose="020B0604020202020204" pitchFamily="34" charset="0"/>
                <a:ea typeface="Calibri" panose="020F0502020204030204" pitchFamily="34" charset="0"/>
              </a:rPr>
              <a:t> across the globe, in our communities and in ourselves</a:t>
            </a:r>
            <a:endParaRPr lang="en-CA" sz="1100" dirty="0">
              <a:effectLst/>
              <a:latin typeface="Arial" panose="020B060402020202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FFFF35ED-D2A6-13AF-AB74-D933371861B5}"/>
              </a:ext>
            </a:extLst>
          </p:cNvPr>
          <p:cNvPicPr>
            <a:picLocks noChangeAspect="1"/>
          </p:cNvPicPr>
          <p:nvPr/>
        </p:nvPicPr>
        <p:blipFill>
          <a:blip r:embed="rId2"/>
          <a:stretch>
            <a:fillRect/>
          </a:stretch>
        </p:blipFill>
        <p:spPr>
          <a:xfrm>
            <a:off x="9936480" y="5472186"/>
            <a:ext cx="2033641" cy="1229324"/>
          </a:xfrm>
          <a:prstGeom prst="rect">
            <a:avLst/>
          </a:prstGeom>
        </p:spPr>
      </p:pic>
    </p:spTree>
    <p:extLst>
      <p:ext uri="{BB962C8B-B14F-4D97-AF65-F5344CB8AC3E}">
        <p14:creationId xmlns:p14="http://schemas.microsoft.com/office/powerpoint/2010/main" val="765669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790FBB2-1A07-FBE9-B123-C099C34A95F6}"/>
              </a:ext>
            </a:extLst>
          </p:cNvPr>
          <p:cNvGrpSpPr/>
          <p:nvPr/>
        </p:nvGrpSpPr>
        <p:grpSpPr>
          <a:xfrm>
            <a:off x="675181" y="474374"/>
            <a:ext cx="2057226" cy="5146332"/>
            <a:chOff x="4393500" y="989809"/>
            <a:chExt cx="1904989" cy="5580373"/>
          </a:xfrm>
        </p:grpSpPr>
        <p:grpSp>
          <p:nvGrpSpPr>
            <p:cNvPr id="3" name="Group 2">
              <a:extLst>
                <a:ext uri="{FF2B5EF4-FFF2-40B4-BE49-F238E27FC236}">
                  <a16:creationId xmlns:a16="http://schemas.microsoft.com/office/drawing/2014/main" id="{5B26C489-3FC6-FC78-761D-EB273AAF89D6}"/>
                </a:ext>
              </a:extLst>
            </p:cNvPr>
            <p:cNvGrpSpPr/>
            <p:nvPr/>
          </p:nvGrpSpPr>
          <p:grpSpPr>
            <a:xfrm>
              <a:off x="4393500" y="989809"/>
              <a:ext cx="1904989" cy="5580373"/>
              <a:chOff x="0" y="0"/>
              <a:chExt cx="1905700" cy="8472700"/>
            </a:xfrm>
          </p:grpSpPr>
          <p:sp>
            <p:nvSpPr>
              <p:cNvPr id="4" name="Rectangle 3">
                <a:extLst>
                  <a:ext uri="{FF2B5EF4-FFF2-40B4-BE49-F238E27FC236}">
                    <a16:creationId xmlns:a16="http://schemas.microsoft.com/office/drawing/2014/main" id="{FC5FBA1F-A9BF-24B0-59C8-2BD6BCEB9895}"/>
                  </a:ext>
                </a:extLst>
              </p:cNvPr>
              <p:cNvSpPr/>
              <p:nvPr/>
            </p:nvSpPr>
            <p:spPr>
              <a:xfrm>
                <a:off x="0" y="0"/>
                <a:ext cx="1905700" cy="8472700"/>
              </a:xfrm>
              <a:prstGeom prst="rect">
                <a:avLst/>
              </a:prstGeom>
              <a:noFill/>
              <a:ln>
                <a:noFill/>
              </a:ln>
            </p:spPr>
            <p:txBody>
              <a:bodyPr spcFirstLastPara="1" wrap="square" lIns="91425" tIns="91425" rIns="91425" bIns="91425" anchor="ctr" anchorCtr="0">
                <a:noAutofit/>
              </a:bodyPr>
              <a:lstStyle/>
              <a:p>
                <a:r>
                  <a:rPr lang="en-CA" sz="1100">
                    <a:effectLst/>
                    <a:latin typeface="Arial" panose="020B0604020202020204" pitchFamily="34" charset="0"/>
                    <a:ea typeface="Calibri" panose="020F0502020204030204" pitchFamily="34" charset="0"/>
                  </a:rPr>
                  <a:t> </a:t>
                </a:r>
              </a:p>
            </p:txBody>
          </p:sp>
          <p:sp>
            <p:nvSpPr>
              <p:cNvPr id="5" name="Rectangle 4">
                <a:extLst>
                  <a:ext uri="{FF2B5EF4-FFF2-40B4-BE49-F238E27FC236}">
                    <a16:creationId xmlns:a16="http://schemas.microsoft.com/office/drawing/2014/main" id="{BDFC4C06-5D88-C07E-528C-5A5465FD57A0}"/>
                  </a:ext>
                </a:extLst>
              </p:cNvPr>
              <p:cNvSpPr/>
              <p:nvPr/>
            </p:nvSpPr>
            <p:spPr>
              <a:xfrm>
                <a:off x="0" y="0"/>
                <a:ext cx="1828800" cy="228595"/>
              </a:xfrm>
              <a:prstGeom prst="rect">
                <a:avLst/>
              </a:prstGeom>
              <a:solidFill>
                <a:srgbClr val="21437F"/>
              </a:solidFill>
              <a:ln>
                <a:noFill/>
              </a:ln>
            </p:spPr>
            <p:txBody>
              <a:bodyPr spcFirstLastPara="1" wrap="square" lIns="91425" tIns="91425" rIns="91425" bIns="91425" anchor="ctr" anchorCtr="0">
                <a:noAutofit/>
              </a:bodyPr>
              <a:lstStyle/>
              <a:p>
                <a:r>
                  <a:rPr lang="en-CA" sz="1100">
                    <a:effectLst/>
                    <a:latin typeface="Arial" panose="020B0604020202020204" pitchFamily="34" charset="0"/>
                    <a:ea typeface="Calibri" panose="020F0502020204030204" pitchFamily="34" charset="0"/>
                  </a:rPr>
                  <a:t> </a:t>
                </a:r>
              </a:p>
            </p:txBody>
          </p:sp>
          <p:sp>
            <p:nvSpPr>
              <p:cNvPr id="7" name="Rectangle 6">
                <a:extLst>
                  <a:ext uri="{FF2B5EF4-FFF2-40B4-BE49-F238E27FC236}">
                    <a16:creationId xmlns:a16="http://schemas.microsoft.com/office/drawing/2014/main" id="{C70586DC-3C94-6513-D847-3C22F12124B1}"/>
                  </a:ext>
                </a:extLst>
              </p:cNvPr>
              <p:cNvSpPr/>
              <p:nvPr/>
            </p:nvSpPr>
            <p:spPr>
              <a:xfrm>
                <a:off x="0" y="238125"/>
                <a:ext cx="1828800" cy="770885"/>
              </a:xfrm>
              <a:prstGeom prst="rect">
                <a:avLst/>
              </a:prstGeom>
              <a:solidFill>
                <a:schemeClr val="lt1"/>
              </a:solidFill>
              <a:ln>
                <a:noFill/>
              </a:ln>
            </p:spPr>
            <p:txBody>
              <a:bodyPr spcFirstLastPara="1" wrap="square" lIns="91425" tIns="0" rIns="91425" bIns="0" anchor="ctr" anchorCtr="0">
                <a:noAutofit/>
              </a:bodyPr>
              <a:lstStyle/>
              <a:p>
                <a:pPr algn="ctr"/>
                <a:r>
                  <a:rPr lang="en-CA" sz="1300" b="1" cap="small">
                    <a:solidFill>
                      <a:srgbClr val="21437F"/>
                    </a:solidFill>
                    <a:effectLst/>
                    <a:latin typeface="Arial" panose="020B0604020202020204" pitchFamily="34" charset="0"/>
                    <a:ea typeface="Arial" panose="020B0604020202020204" pitchFamily="34" charset="0"/>
                  </a:rPr>
                  <a:t>DISTRICT 7090 JUNE 2023</a:t>
                </a:r>
                <a:endParaRPr lang="en-CA" sz="1100">
                  <a:effectLst/>
                  <a:latin typeface="Arial" panose="020B0604020202020204" pitchFamily="34" charset="0"/>
                  <a:ea typeface="Calibri" panose="020F0502020204030204" pitchFamily="34" charset="0"/>
                </a:endParaRPr>
              </a:p>
            </p:txBody>
          </p:sp>
        </p:grpSp>
      </p:grpSp>
      <p:grpSp>
        <p:nvGrpSpPr>
          <p:cNvPr id="8" name="Group 7">
            <a:extLst>
              <a:ext uri="{FF2B5EF4-FFF2-40B4-BE49-F238E27FC236}">
                <a16:creationId xmlns:a16="http://schemas.microsoft.com/office/drawing/2014/main" id="{34C7B72E-DEC1-7F44-B869-A0A0B120D932}"/>
              </a:ext>
            </a:extLst>
          </p:cNvPr>
          <p:cNvGrpSpPr/>
          <p:nvPr/>
        </p:nvGrpSpPr>
        <p:grpSpPr>
          <a:xfrm>
            <a:off x="3701875" y="472532"/>
            <a:ext cx="2198340" cy="5614316"/>
            <a:chOff x="4246815" y="1120209"/>
            <a:chExt cx="2198370" cy="5319583"/>
          </a:xfrm>
        </p:grpSpPr>
        <p:grpSp>
          <p:nvGrpSpPr>
            <p:cNvPr id="9" name="Group 8">
              <a:extLst>
                <a:ext uri="{FF2B5EF4-FFF2-40B4-BE49-F238E27FC236}">
                  <a16:creationId xmlns:a16="http://schemas.microsoft.com/office/drawing/2014/main" id="{FAFBFA2B-BBC0-BCD0-6F50-2869D996086F}"/>
                </a:ext>
              </a:extLst>
            </p:cNvPr>
            <p:cNvGrpSpPr/>
            <p:nvPr/>
          </p:nvGrpSpPr>
          <p:grpSpPr>
            <a:xfrm>
              <a:off x="4246815" y="1120209"/>
              <a:ext cx="2198370" cy="5319583"/>
              <a:chOff x="300498" y="0"/>
              <a:chExt cx="1861677" cy="8488789"/>
            </a:xfrm>
          </p:grpSpPr>
          <p:sp>
            <p:nvSpPr>
              <p:cNvPr id="10" name="Rectangle 9">
                <a:extLst>
                  <a:ext uri="{FF2B5EF4-FFF2-40B4-BE49-F238E27FC236}">
                    <a16:creationId xmlns:a16="http://schemas.microsoft.com/office/drawing/2014/main" id="{F5E56B53-8531-FFA5-C0FF-7B3E0FFB11A1}"/>
                  </a:ext>
                </a:extLst>
              </p:cNvPr>
              <p:cNvSpPr/>
              <p:nvPr/>
            </p:nvSpPr>
            <p:spPr>
              <a:xfrm>
                <a:off x="300498" y="0"/>
                <a:ext cx="1861675" cy="8488775"/>
              </a:xfrm>
              <a:prstGeom prst="rect">
                <a:avLst/>
              </a:prstGeom>
              <a:noFill/>
              <a:ln>
                <a:noFill/>
              </a:ln>
            </p:spPr>
            <p:txBody>
              <a:bodyPr spcFirstLastPara="1" wrap="square" lIns="91425" tIns="91425" rIns="91425" bIns="91425" anchor="ctr" anchorCtr="0">
                <a:noAutofit/>
              </a:bodyPr>
              <a:lstStyle/>
              <a:p>
                <a:r>
                  <a:rPr lang="en-CA" sz="1100">
                    <a:effectLst/>
                    <a:latin typeface="Arial" panose="020B0604020202020204" pitchFamily="34" charset="0"/>
                    <a:ea typeface="Calibri" panose="020F0502020204030204" pitchFamily="34" charset="0"/>
                  </a:rPr>
                  <a:t> </a:t>
                </a:r>
              </a:p>
            </p:txBody>
          </p:sp>
          <p:sp>
            <p:nvSpPr>
              <p:cNvPr id="11" name="Rectangle 10">
                <a:extLst>
                  <a:ext uri="{FF2B5EF4-FFF2-40B4-BE49-F238E27FC236}">
                    <a16:creationId xmlns:a16="http://schemas.microsoft.com/office/drawing/2014/main" id="{67F0E81C-A6F8-2676-8996-E332F8213A81}"/>
                  </a:ext>
                </a:extLst>
              </p:cNvPr>
              <p:cNvSpPr/>
              <p:nvPr/>
            </p:nvSpPr>
            <p:spPr>
              <a:xfrm>
                <a:off x="333375" y="0"/>
                <a:ext cx="1828800" cy="228595"/>
              </a:xfrm>
              <a:prstGeom prst="rect">
                <a:avLst/>
              </a:prstGeom>
              <a:gradFill>
                <a:gsLst>
                  <a:gs pos="0">
                    <a:srgbClr val="21437F"/>
                  </a:gs>
                  <a:gs pos="24000">
                    <a:srgbClr val="FFE68F"/>
                  </a:gs>
                  <a:gs pos="79000">
                    <a:srgbClr val="F8D5AA"/>
                  </a:gs>
                  <a:gs pos="99000">
                    <a:srgbClr val="EFA146"/>
                  </a:gs>
                  <a:gs pos="100000">
                    <a:srgbClr val="EFA146"/>
                  </a:gs>
                </a:gsLst>
                <a:lin ang="0" scaled="0"/>
              </a:gradFill>
              <a:ln>
                <a:noFill/>
              </a:ln>
            </p:spPr>
            <p:txBody>
              <a:bodyPr spcFirstLastPara="1" wrap="square" lIns="91425" tIns="91425" rIns="91425" bIns="91425" anchor="ctr" anchorCtr="0">
                <a:noAutofit/>
              </a:bodyPr>
              <a:lstStyle/>
              <a:p>
                <a:r>
                  <a:rPr lang="en-CA" sz="1100">
                    <a:effectLst/>
                    <a:latin typeface="Arial" panose="020B0604020202020204" pitchFamily="34" charset="0"/>
                    <a:ea typeface="Calibri" panose="020F0502020204030204" pitchFamily="34" charset="0"/>
                  </a:rPr>
                  <a:t> </a:t>
                </a:r>
              </a:p>
            </p:txBody>
          </p:sp>
          <p:sp>
            <p:nvSpPr>
              <p:cNvPr id="12" name="Rectangle 11">
                <a:extLst>
                  <a:ext uri="{FF2B5EF4-FFF2-40B4-BE49-F238E27FC236}">
                    <a16:creationId xmlns:a16="http://schemas.microsoft.com/office/drawing/2014/main" id="{66CB3033-DDEE-B6F3-F6EC-46C94D453EFE}"/>
                  </a:ext>
                </a:extLst>
              </p:cNvPr>
              <p:cNvSpPr/>
              <p:nvPr/>
            </p:nvSpPr>
            <p:spPr>
              <a:xfrm>
                <a:off x="333375" y="285750"/>
                <a:ext cx="1828800" cy="603885"/>
              </a:xfrm>
              <a:prstGeom prst="rect">
                <a:avLst/>
              </a:prstGeom>
              <a:solidFill>
                <a:schemeClr val="lt1"/>
              </a:solidFill>
              <a:ln>
                <a:noFill/>
              </a:ln>
            </p:spPr>
            <p:txBody>
              <a:bodyPr spcFirstLastPara="1" wrap="square" lIns="91425" tIns="0" rIns="91425" bIns="0" anchor="ctr" anchorCtr="0">
                <a:noAutofit/>
              </a:bodyPr>
              <a:lstStyle/>
              <a:p>
                <a:pPr algn="ctr"/>
                <a:r>
                  <a:rPr lang="en-CA" sz="1300" b="1" cap="small">
                    <a:solidFill>
                      <a:srgbClr val="21437F"/>
                    </a:solidFill>
                    <a:effectLst/>
                    <a:latin typeface="Arial" panose="020B0604020202020204" pitchFamily="34" charset="0"/>
                    <a:ea typeface="Arial" panose="020B0604020202020204" pitchFamily="34" charset="0"/>
                  </a:rPr>
                  <a:t>FOUR STRATEGIC DIRECTIONS</a:t>
                </a:r>
                <a:endParaRPr lang="en-CA" sz="1100">
                  <a:effectLst/>
                  <a:latin typeface="Arial" panose="020B0604020202020204" pitchFamily="34" charset="0"/>
                  <a:ea typeface="Calibri" panose="020F0502020204030204" pitchFamily="34" charset="0"/>
                </a:endParaRPr>
              </a:p>
            </p:txBody>
          </p:sp>
          <p:sp>
            <p:nvSpPr>
              <p:cNvPr id="13" name="Rectangle 12">
                <a:extLst>
                  <a:ext uri="{FF2B5EF4-FFF2-40B4-BE49-F238E27FC236}">
                    <a16:creationId xmlns:a16="http://schemas.microsoft.com/office/drawing/2014/main" id="{B9E9F882-7EF4-4357-7780-7FFD7A5D62C3}"/>
                  </a:ext>
                </a:extLst>
              </p:cNvPr>
              <p:cNvSpPr/>
              <p:nvPr/>
            </p:nvSpPr>
            <p:spPr>
              <a:xfrm>
                <a:off x="300498" y="2918196"/>
                <a:ext cx="1828800" cy="1254939"/>
              </a:xfrm>
              <a:prstGeom prst="rect">
                <a:avLst/>
              </a:prstGeom>
              <a:gradFill>
                <a:gsLst>
                  <a:gs pos="0">
                    <a:srgbClr val="21437F"/>
                  </a:gs>
                  <a:gs pos="24000">
                    <a:srgbClr val="FFE68F"/>
                  </a:gs>
                  <a:gs pos="79000">
                    <a:srgbClr val="F8D5AA"/>
                  </a:gs>
                  <a:gs pos="99000">
                    <a:srgbClr val="EFA146"/>
                  </a:gs>
                  <a:gs pos="100000">
                    <a:srgbClr val="EFA146"/>
                  </a:gs>
                </a:gsLst>
                <a:lin ang="0" scaled="0"/>
              </a:gradFill>
              <a:ln>
                <a:noFill/>
              </a:ln>
            </p:spPr>
            <p:txBody>
              <a:bodyPr spcFirstLastPara="1" wrap="square" lIns="91425" tIns="45700" rIns="91425" bIns="45700" anchor="ctr" anchorCtr="0">
                <a:noAutofit/>
              </a:bodyPr>
              <a:lstStyle/>
              <a:p>
                <a:pPr marL="89535" algn="ctr"/>
                <a:r>
                  <a:rPr lang="en-CA" sz="1600" b="1">
                    <a:solidFill>
                      <a:srgbClr val="040404"/>
                    </a:solidFill>
                    <a:effectLst/>
                    <a:latin typeface="Arial" panose="020B0604020202020204" pitchFamily="34" charset="0"/>
                    <a:ea typeface="Arial" panose="020B0604020202020204" pitchFamily="34" charset="0"/>
                  </a:rPr>
                  <a:t>Expand Our Reach </a:t>
                </a:r>
                <a:endParaRPr lang="en-CA" sz="1100">
                  <a:effectLst/>
                  <a:latin typeface="Arial" panose="020B0604020202020204" pitchFamily="34" charset="0"/>
                  <a:ea typeface="Calibri" panose="020F0502020204030204" pitchFamily="34" charset="0"/>
                </a:endParaRPr>
              </a:p>
            </p:txBody>
          </p:sp>
          <p:sp>
            <p:nvSpPr>
              <p:cNvPr id="14" name="Rectangle 13">
                <a:extLst>
                  <a:ext uri="{FF2B5EF4-FFF2-40B4-BE49-F238E27FC236}">
                    <a16:creationId xmlns:a16="http://schemas.microsoft.com/office/drawing/2014/main" id="{730A63CA-6F46-CD25-9A8B-089D56475B33}"/>
                  </a:ext>
                </a:extLst>
              </p:cNvPr>
              <p:cNvSpPr/>
              <p:nvPr/>
            </p:nvSpPr>
            <p:spPr>
              <a:xfrm>
                <a:off x="300498" y="4656127"/>
                <a:ext cx="1828800" cy="1317326"/>
              </a:xfrm>
              <a:prstGeom prst="rect">
                <a:avLst/>
              </a:prstGeom>
              <a:gradFill>
                <a:gsLst>
                  <a:gs pos="0">
                    <a:srgbClr val="21437F"/>
                  </a:gs>
                  <a:gs pos="24000">
                    <a:srgbClr val="FFE68F"/>
                  </a:gs>
                  <a:gs pos="79000">
                    <a:srgbClr val="F8D5AA"/>
                  </a:gs>
                  <a:gs pos="99000">
                    <a:srgbClr val="EFA146"/>
                  </a:gs>
                  <a:gs pos="100000">
                    <a:srgbClr val="EFA146"/>
                  </a:gs>
                </a:gsLst>
                <a:lin ang="0" scaled="0"/>
              </a:gradFill>
              <a:ln>
                <a:noFill/>
              </a:ln>
            </p:spPr>
            <p:txBody>
              <a:bodyPr spcFirstLastPara="1" wrap="square" lIns="91425" tIns="45700" rIns="91425" bIns="45700" anchor="ctr" anchorCtr="0">
                <a:noAutofit/>
              </a:bodyPr>
              <a:lstStyle/>
              <a:p>
                <a:pPr algn="ctr">
                  <a:lnSpc>
                    <a:spcPct val="107000"/>
                  </a:lnSpc>
                </a:pPr>
                <a:r>
                  <a:rPr lang="en-CA" sz="1700" b="1">
                    <a:solidFill>
                      <a:srgbClr val="040404"/>
                    </a:solidFill>
                    <a:effectLst/>
                    <a:latin typeface="Arial" panose="020B0604020202020204" pitchFamily="34" charset="0"/>
                    <a:ea typeface="Calibri" panose="020F0502020204030204" pitchFamily="34" charset="0"/>
                  </a:rPr>
                  <a:t>Enhance Participant Engagement </a:t>
                </a:r>
                <a:endParaRPr lang="en-CA" sz="1100">
                  <a:effectLst/>
                  <a:latin typeface="Arial" panose="020B0604020202020204" pitchFamily="34" charset="0"/>
                  <a:ea typeface="Calibri" panose="020F0502020204030204" pitchFamily="34" charset="0"/>
                </a:endParaRPr>
              </a:p>
            </p:txBody>
          </p:sp>
          <p:sp>
            <p:nvSpPr>
              <p:cNvPr id="15" name="Rectangle 14">
                <a:extLst>
                  <a:ext uri="{FF2B5EF4-FFF2-40B4-BE49-F238E27FC236}">
                    <a16:creationId xmlns:a16="http://schemas.microsoft.com/office/drawing/2014/main" id="{E15D28BD-4155-868E-446C-EF30F1C4772B}"/>
                  </a:ext>
                </a:extLst>
              </p:cNvPr>
              <p:cNvSpPr/>
              <p:nvPr/>
            </p:nvSpPr>
            <p:spPr>
              <a:xfrm>
                <a:off x="300498" y="6566138"/>
                <a:ext cx="1828800" cy="1922651"/>
              </a:xfrm>
              <a:prstGeom prst="rect">
                <a:avLst/>
              </a:prstGeom>
              <a:gradFill>
                <a:gsLst>
                  <a:gs pos="0">
                    <a:srgbClr val="21437F"/>
                  </a:gs>
                  <a:gs pos="24000">
                    <a:srgbClr val="FFE68F"/>
                  </a:gs>
                  <a:gs pos="79000">
                    <a:srgbClr val="F8D5AA"/>
                  </a:gs>
                  <a:gs pos="99000">
                    <a:srgbClr val="EFA146"/>
                  </a:gs>
                  <a:gs pos="100000">
                    <a:srgbClr val="EFA146"/>
                  </a:gs>
                </a:gsLst>
                <a:lin ang="0" scaled="0"/>
              </a:gradFill>
              <a:ln>
                <a:noFill/>
              </a:ln>
            </p:spPr>
            <p:txBody>
              <a:bodyPr spcFirstLastPara="1" wrap="square" lIns="91425" tIns="45700" rIns="91425" bIns="45700" anchor="ctr" anchorCtr="0">
                <a:noAutofit/>
              </a:bodyPr>
              <a:lstStyle/>
              <a:p>
                <a:pPr algn="ctr">
                  <a:lnSpc>
                    <a:spcPct val="107000"/>
                  </a:lnSpc>
                </a:pPr>
                <a:r>
                  <a:rPr lang="en-CA" sz="1700" b="1">
                    <a:solidFill>
                      <a:srgbClr val="040404"/>
                    </a:solidFill>
                    <a:effectLst/>
                    <a:latin typeface="Arial" panose="020B0604020202020204" pitchFamily="34" charset="0"/>
                    <a:ea typeface="Calibri" panose="020F0502020204030204" pitchFamily="34" charset="0"/>
                  </a:rPr>
                  <a:t>Increase Our Ability to Adapt </a:t>
                </a:r>
                <a:endParaRPr lang="en-CA" sz="1100">
                  <a:effectLst/>
                  <a:latin typeface="Arial" panose="020B0604020202020204" pitchFamily="34" charset="0"/>
                  <a:ea typeface="Calibri" panose="020F0502020204030204" pitchFamily="34" charset="0"/>
                </a:endParaRPr>
              </a:p>
            </p:txBody>
          </p:sp>
        </p:grpSp>
      </p:grpSp>
      <p:sp>
        <p:nvSpPr>
          <p:cNvPr id="17" name="Rectangle 16">
            <a:extLst>
              <a:ext uri="{FF2B5EF4-FFF2-40B4-BE49-F238E27FC236}">
                <a16:creationId xmlns:a16="http://schemas.microsoft.com/office/drawing/2014/main" id="{AA606CDA-8EE5-CB4C-6AFE-7E74142AD0D6}"/>
              </a:ext>
            </a:extLst>
          </p:cNvPr>
          <p:cNvSpPr/>
          <p:nvPr/>
        </p:nvSpPr>
        <p:spPr>
          <a:xfrm>
            <a:off x="3746293" y="1452909"/>
            <a:ext cx="2153920" cy="640080"/>
          </a:xfrm>
          <a:prstGeom prst="rect">
            <a:avLst/>
          </a:prstGeom>
          <a:gradFill>
            <a:gsLst>
              <a:gs pos="0">
                <a:srgbClr val="21437F"/>
              </a:gs>
              <a:gs pos="24000">
                <a:srgbClr val="FFE68F"/>
              </a:gs>
              <a:gs pos="79000">
                <a:srgbClr val="F8D5AA"/>
              </a:gs>
              <a:gs pos="99000">
                <a:srgbClr val="EFA146"/>
              </a:gs>
              <a:gs pos="100000">
                <a:srgbClr val="EFA146"/>
              </a:gs>
            </a:gsLst>
            <a:lin ang="0" scaled="0"/>
          </a:gradFill>
          <a:ln>
            <a:noFill/>
          </a:ln>
        </p:spPr>
        <p:txBody>
          <a:bodyPr spcFirstLastPara="1" wrap="square" lIns="91425" tIns="45700" rIns="91425" bIns="45700" anchor="ctr" anchorCtr="0">
            <a:noAutofit/>
          </a:bodyPr>
          <a:lstStyle/>
          <a:p>
            <a:pPr marL="89535" algn="ctr"/>
            <a:r>
              <a:rPr lang="en-CA" sz="1600" b="1" dirty="0">
                <a:solidFill>
                  <a:srgbClr val="040404"/>
                </a:solidFill>
                <a:effectLst/>
                <a:latin typeface="Arial" panose="020B0604020202020204" pitchFamily="34" charset="0"/>
                <a:ea typeface="Arial" panose="020B0604020202020204" pitchFamily="34" charset="0"/>
              </a:rPr>
              <a:t>Increase Our Impact</a:t>
            </a:r>
            <a:endParaRPr lang="en-CA" sz="1100" dirty="0">
              <a:effectLst/>
              <a:latin typeface="Arial" panose="020B0604020202020204" pitchFamily="34" charset="0"/>
              <a:ea typeface="Calibri" panose="020F0502020204030204" pitchFamily="34" charset="0"/>
            </a:endParaRPr>
          </a:p>
        </p:txBody>
      </p:sp>
      <p:grpSp>
        <p:nvGrpSpPr>
          <p:cNvPr id="24" name="Group 23">
            <a:extLst>
              <a:ext uri="{FF2B5EF4-FFF2-40B4-BE49-F238E27FC236}">
                <a16:creationId xmlns:a16="http://schemas.microsoft.com/office/drawing/2014/main" id="{8C8CC97E-A3BD-7C01-0621-0701841932A4}"/>
              </a:ext>
            </a:extLst>
          </p:cNvPr>
          <p:cNvGrpSpPr/>
          <p:nvPr/>
        </p:nvGrpSpPr>
        <p:grpSpPr>
          <a:xfrm>
            <a:off x="6589786" y="516523"/>
            <a:ext cx="2057226" cy="815477"/>
            <a:chOff x="-33966" y="245394"/>
            <a:chExt cx="1828800" cy="1067814"/>
          </a:xfrm>
        </p:grpSpPr>
        <p:sp>
          <p:nvSpPr>
            <p:cNvPr id="25" name="Rectangle 24">
              <a:extLst>
                <a:ext uri="{FF2B5EF4-FFF2-40B4-BE49-F238E27FC236}">
                  <a16:creationId xmlns:a16="http://schemas.microsoft.com/office/drawing/2014/main" id="{7C93DA53-E3F9-B998-D9CF-0964AEF9CA7F}"/>
                </a:ext>
              </a:extLst>
            </p:cNvPr>
            <p:cNvSpPr/>
            <p:nvPr/>
          </p:nvSpPr>
          <p:spPr>
            <a:xfrm>
              <a:off x="-33966" y="245394"/>
              <a:ext cx="1828800" cy="156811"/>
            </a:xfrm>
            <a:prstGeom prst="rect">
              <a:avLst/>
            </a:prstGeom>
            <a:solidFill>
              <a:srgbClr val="EFA146"/>
            </a:solidFill>
            <a:ln>
              <a:noFill/>
            </a:ln>
          </p:spPr>
          <p:txBody>
            <a:bodyPr spcFirstLastPara="1" wrap="square" lIns="91425" tIns="91425" rIns="91425" bIns="91425" anchor="ctr" anchorCtr="0">
              <a:noAutofit/>
            </a:bodyPr>
            <a:lstStyle/>
            <a:p>
              <a:r>
                <a:rPr lang="en-CA" sz="1100">
                  <a:effectLst/>
                  <a:latin typeface="Arial" panose="020B0604020202020204" pitchFamily="34" charset="0"/>
                  <a:ea typeface="Calibri" panose="020F0502020204030204" pitchFamily="34" charset="0"/>
                </a:rPr>
                <a:t> </a:t>
              </a:r>
            </a:p>
          </p:txBody>
        </p:sp>
        <p:sp>
          <p:nvSpPr>
            <p:cNvPr id="26" name="Rectangle 25">
              <a:extLst>
                <a:ext uri="{FF2B5EF4-FFF2-40B4-BE49-F238E27FC236}">
                  <a16:creationId xmlns:a16="http://schemas.microsoft.com/office/drawing/2014/main" id="{1BCAF8C4-DCA4-C77B-BC56-A73B47BA281D}"/>
                </a:ext>
              </a:extLst>
            </p:cNvPr>
            <p:cNvSpPr/>
            <p:nvPr/>
          </p:nvSpPr>
          <p:spPr>
            <a:xfrm>
              <a:off x="-33966" y="546503"/>
              <a:ext cx="1828800" cy="766705"/>
            </a:xfrm>
            <a:prstGeom prst="rect">
              <a:avLst/>
            </a:prstGeom>
            <a:solidFill>
              <a:schemeClr val="lt1"/>
            </a:solidFill>
            <a:ln>
              <a:noFill/>
            </a:ln>
          </p:spPr>
          <p:txBody>
            <a:bodyPr spcFirstLastPara="1" wrap="square" lIns="91425" tIns="0" rIns="91425" bIns="0" anchor="ctr" anchorCtr="0">
              <a:noAutofit/>
            </a:bodyPr>
            <a:lstStyle/>
            <a:p>
              <a:pPr algn="ctr"/>
              <a:r>
                <a:rPr lang="en-CA" sz="1300" b="1" cap="small">
                  <a:solidFill>
                    <a:srgbClr val="21437F"/>
                  </a:solidFill>
                  <a:effectLst/>
                  <a:latin typeface="Arial" panose="020B0604020202020204" pitchFamily="34" charset="0"/>
                  <a:ea typeface="Arial" panose="020B0604020202020204" pitchFamily="34" charset="0"/>
                </a:rPr>
                <a:t>  </a:t>
              </a:r>
              <a:r>
                <a:rPr lang="en-CA" sz="1200" b="1" cap="small">
                  <a:solidFill>
                    <a:srgbClr val="21437F"/>
                  </a:solidFill>
                  <a:effectLst/>
                  <a:latin typeface="Arial" panose="020B0604020202020204" pitchFamily="34" charset="0"/>
                  <a:ea typeface="Arial" panose="020B0604020202020204" pitchFamily="34" charset="0"/>
                </a:rPr>
                <a:t>DESIRED OUTCOMES JUNE 2026</a:t>
              </a:r>
              <a:endParaRPr lang="en-CA" sz="1100">
                <a:effectLst/>
                <a:latin typeface="Arial" panose="020B0604020202020204" pitchFamily="34" charset="0"/>
                <a:ea typeface="Calibri" panose="020F0502020204030204" pitchFamily="34" charset="0"/>
              </a:endParaRPr>
            </a:p>
          </p:txBody>
        </p:sp>
      </p:grpSp>
      <p:sp>
        <p:nvSpPr>
          <p:cNvPr id="27" name="Text Box 1">
            <a:extLst>
              <a:ext uri="{FF2B5EF4-FFF2-40B4-BE49-F238E27FC236}">
                <a16:creationId xmlns:a16="http://schemas.microsoft.com/office/drawing/2014/main" id="{C12F5F8D-9345-56AA-6CE7-5E3BE23E8ADF}"/>
              </a:ext>
            </a:extLst>
          </p:cNvPr>
          <p:cNvSpPr txBox="1"/>
          <p:nvPr/>
        </p:nvSpPr>
        <p:spPr>
          <a:xfrm>
            <a:off x="6589786" y="1368635"/>
            <a:ext cx="2130261" cy="4742890"/>
          </a:xfrm>
          <a:prstGeom prst="rect">
            <a:avLst/>
          </a:prstGeom>
          <a:solidFill>
            <a:srgbClr val="FFD579"/>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CA" sz="1200" dirty="0">
                <a:effectLst/>
                <a:latin typeface="Arial" panose="020B0604020202020204" pitchFamily="34" charset="0"/>
                <a:ea typeface="Calibri" panose="020F0502020204030204" pitchFamily="34" charset="0"/>
              </a:rPr>
              <a:t>Our Clubs report even more vibrancy as measured in the Annual District Survey</a:t>
            </a:r>
            <a:endParaRPr lang="en-CA" sz="1100" dirty="0">
              <a:effectLst/>
              <a:latin typeface="Arial" panose="020B0604020202020204" pitchFamily="34" charset="0"/>
              <a:ea typeface="Calibri" panose="020F0502020204030204" pitchFamily="34" charset="0"/>
            </a:endParaRPr>
          </a:p>
          <a:p>
            <a:pPr algn="ctr"/>
            <a:r>
              <a:rPr lang="en-CA" sz="1200" dirty="0">
                <a:effectLst/>
                <a:latin typeface="Arial" panose="020B0604020202020204" pitchFamily="34" charset="0"/>
                <a:ea typeface="Calibri" panose="020F0502020204030204" pitchFamily="34" charset="0"/>
              </a:rPr>
              <a:t> </a:t>
            </a:r>
            <a:endParaRPr lang="en-CA" sz="1100" dirty="0">
              <a:effectLst/>
              <a:latin typeface="Arial" panose="020B0604020202020204" pitchFamily="34" charset="0"/>
              <a:ea typeface="Calibri" panose="020F0502020204030204" pitchFamily="34" charset="0"/>
            </a:endParaRPr>
          </a:p>
          <a:p>
            <a:r>
              <a:rPr lang="en-CA" sz="1200" dirty="0">
                <a:effectLst/>
                <a:latin typeface="Arial" panose="020B0604020202020204" pitchFamily="34" charset="0"/>
                <a:ea typeface="Calibri" panose="020F0502020204030204" pitchFamily="34" charset="0"/>
              </a:rPr>
              <a:t>The same number or more clubs</a:t>
            </a:r>
            <a:endParaRPr lang="en-CA" sz="1100" dirty="0">
              <a:effectLst/>
              <a:latin typeface="Arial" panose="020B0604020202020204" pitchFamily="34" charset="0"/>
              <a:ea typeface="Calibri" panose="020F0502020204030204" pitchFamily="34" charset="0"/>
            </a:endParaRPr>
          </a:p>
          <a:p>
            <a:r>
              <a:rPr lang="en-CA" sz="1200" dirty="0">
                <a:effectLst/>
                <a:latin typeface="Arial" panose="020B0604020202020204" pitchFamily="34" charset="0"/>
                <a:ea typeface="Calibri" panose="020F0502020204030204" pitchFamily="34" charset="0"/>
              </a:rPr>
              <a:t> </a:t>
            </a:r>
            <a:endParaRPr lang="en-CA" sz="1100" dirty="0">
              <a:effectLst/>
              <a:latin typeface="Arial" panose="020B0604020202020204" pitchFamily="34" charset="0"/>
              <a:ea typeface="Calibri" panose="020F0502020204030204" pitchFamily="34" charset="0"/>
            </a:endParaRPr>
          </a:p>
          <a:p>
            <a:r>
              <a:rPr lang="en-CA" sz="1200" dirty="0">
                <a:effectLst/>
                <a:latin typeface="Arial" panose="020B0604020202020204" pitchFamily="34" charset="0"/>
                <a:ea typeface="Calibri" panose="020F0502020204030204" pitchFamily="34" charset="0"/>
              </a:rPr>
              <a:t>Over 50% of clubs have healthy recruitment and retention results (25% in 2023)</a:t>
            </a:r>
            <a:endParaRPr lang="en-CA" sz="1100" dirty="0">
              <a:effectLst/>
              <a:latin typeface="Arial" panose="020B0604020202020204" pitchFamily="34" charset="0"/>
              <a:ea typeface="Calibri" panose="020F0502020204030204" pitchFamily="34" charset="0"/>
            </a:endParaRPr>
          </a:p>
          <a:p>
            <a:r>
              <a:rPr lang="en-CA" sz="1200" dirty="0">
                <a:effectLst/>
                <a:latin typeface="Arial" panose="020B0604020202020204" pitchFamily="34" charset="0"/>
                <a:ea typeface="Calibri" panose="020F0502020204030204" pitchFamily="34" charset="0"/>
              </a:rPr>
              <a:t> </a:t>
            </a:r>
            <a:endParaRPr lang="en-CA" sz="1100" dirty="0">
              <a:effectLst/>
              <a:latin typeface="Arial" panose="020B0604020202020204" pitchFamily="34" charset="0"/>
              <a:ea typeface="Calibri" panose="020F0502020204030204" pitchFamily="34" charset="0"/>
            </a:endParaRPr>
          </a:p>
          <a:p>
            <a:r>
              <a:rPr lang="en-CA" sz="1200" dirty="0">
                <a:effectLst/>
                <a:latin typeface="Arial" panose="020B0604020202020204" pitchFamily="34" charset="0"/>
                <a:ea typeface="Calibri" panose="020F0502020204030204" pitchFamily="34" charset="0"/>
              </a:rPr>
              <a:t>Over 75% of clubs report progress made in at least one of the characteristics of vibrant clubs (engagement; service; governance; public image and DEI)</a:t>
            </a:r>
            <a:endParaRPr lang="en-CA" sz="1100" dirty="0">
              <a:effectLst/>
              <a:latin typeface="Arial" panose="020B0604020202020204" pitchFamily="34" charset="0"/>
              <a:ea typeface="Calibri" panose="020F0502020204030204" pitchFamily="34" charset="0"/>
            </a:endParaRPr>
          </a:p>
          <a:p>
            <a:r>
              <a:rPr lang="en-CA" sz="1200" dirty="0">
                <a:effectLst/>
                <a:latin typeface="Arial" panose="020B0604020202020204" pitchFamily="34" charset="0"/>
                <a:ea typeface="Calibri" panose="020F0502020204030204" pitchFamily="34" charset="0"/>
              </a:rPr>
              <a:t> </a:t>
            </a:r>
            <a:endParaRPr lang="en-CA" sz="1100" dirty="0">
              <a:effectLst/>
              <a:latin typeface="Arial" panose="020B0604020202020204" pitchFamily="34" charset="0"/>
              <a:ea typeface="Calibri" panose="020F0502020204030204" pitchFamily="34" charset="0"/>
            </a:endParaRPr>
          </a:p>
          <a:p>
            <a:r>
              <a:rPr lang="en-CA" sz="1200" dirty="0">
                <a:effectLst/>
                <a:latin typeface="Arial" panose="020B0604020202020204" pitchFamily="34" charset="0"/>
                <a:ea typeface="Calibri" panose="020F0502020204030204" pitchFamily="34" charset="0"/>
              </a:rPr>
              <a:t>A District relevancy rating above 80% and over 70% noting “extensive or many meaningful actions being taken to support clubs”.</a:t>
            </a:r>
            <a:endParaRPr lang="en-CA" sz="1100" dirty="0">
              <a:effectLst/>
              <a:latin typeface="Arial" panose="020B0604020202020204" pitchFamily="34" charset="0"/>
              <a:ea typeface="Calibri" panose="020F0502020204030204" pitchFamily="34" charset="0"/>
            </a:endParaRPr>
          </a:p>
          <a:p>
            <a:r>
              <a:rPr lang="en-CA" sz="1100" dirty="0">
                <a:effectLst/>
                <a:latin typeface="Arial" panose="020B0604020202020204" pitchFamily="34" charset="0"/>
                <a:ea typeface="Calibri" panose="020F0502020204030204" pitchFamily="34" charset="0"/>
              </a:rPr>
              <a:t> </a:t>
            </a:r>
          </a:p>
        </p:txBody>
      </p:sp>
      <p:pic>
        <p:nvPicPr>
          <p:cNvPr id="28" name="Picture 27">
            <a:extLst>
              <a:ext uri="{FF2B5EF4-FFF2-40B4-BE49-F238E27FC236}">
                <a16:creationId xmlns:a16="http://schemas.microsoft.com/office/drawing/2014/main" id="{542F157F-EAA7-D024-2B12-387EF0C094C9}"/>
              </a:ext>
            </a:extLst>
          </p:cNvPr>
          <p:cNvPicPr>
            <a:picLocks noChangeAspect="1"/>
          </p:cNvPicPr>
          <p:nvPr/>
        </p:nvPicPr>
        <p:blipFill>
          <a:blip r:embed="rId2"/>
          <a:stretch>
            <a:fillRect/>
          </a:stretch>
        </p:blipFill>
        <p:spPr>
          <a:xfrm>
            <a:off x="9936480" y="5472186"/>
            <a:ext cx="2033641" cy="1229324"/>
          </a:xfrm>
          <a:prstGeom prst="rect">
            <a:avLst/>
          </a:prstGeom>
        </p:spPr>
      </p:pic>
      <p:sp>
        <p:nvSpPr>
          <p:cNvPr id="16" name="Text Box 1">
            <a:extLst>
              <a:ext uri="{FF2B5EF4-FFF2-40B4-BE49-F238E27FC236}">
                <a16:creationId xmlns:a16="http://schemas.microsoft.com/office/drawing/2014/main" id="{8D299A30-6D87-C308-9463-E3A016BB832A}"/>
              </a:ext>
            </a:extLst>
          </p:cNvPr>
          <p:cNvSpPr txBox="1"/>
          <p:nvPr/>
        </p:nvSpPr>
        <p:spPr>
          <a:xfrm>
            <a:off x="636362" y="1452910"/>
            <a:ext cx="1974212" cy="4633930"/>
          </a:xfrm>
          <a:prstGeom prst="rect">
            <a:avLst/>
          </a:prstGeom>
          <a:solidFill>
            <a:srgbClr val="0070C0">
              <a:alpha val="82108"/>
            </a:srgb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CA" sz="1200" dirty="0">
                <a:solidFill>
                  <a:schemeClr val="bg1"/>
                </a:solidFill>
                <a:effectLst/>
                <a:latin typeface="Arial" panose="020B0604020202020204" pitchFamily="34" charset="0"/>
                <a:ea typeface="Calibri" panose="020F0502020204030204" pitchFamily="34" charset="0"/>
              </a:rPr>
              <a:t>June 2023 Snapshot of D7090</a:t>
            </a:r>
          </a:p>
          <a:p>
            <a:r>
              <a:rPr lang="en-CA" sz="1200" dirty="0">
                <a:solidFill>
                  <a:schemeClr val="bg1"/>
                </a:solidFill>
                <a:effectLst/>
                <a:latin typeface="Arial" panose="020B0604020202020204" pitchFamily="34" charset="0"/>
                <a:ea typeface="Calibri" panose="020F0502020204030204" pitchFamily="34" charset="0"/>
              </a:rPr>
              <a:t> </a:t>
            </a:r>
          </a:p>
          <a:p>
            <a:r>
              <a:rPr lang="en-CA" sz="1200" dirty="0">
                <a:solidFill>
                  <a:schemeClr val="bg1"/>
                </a:solidFill>
                <a:effectLst/>
                <a:latin typeface="Arial" panose="020B0604020202020204" pitchFamily="34" charset="0"/>
                <a:ea typeface="Calibri" panose="020F0502020204030204" pitchFamily="34" charset="0"/>
              </a:rPr>
              <a:t>63 Rotary Clubs</a:t>
            </a:r>
          </a:p>
          <a:p>
            <a:r>
              <a:rPr lang="en-CA" sz="1200" dirty="0">
                <a:solidFill>
                  <a:schemeClr val="bg1"/>
                </a:solidFill>
                <a:effectLst/>
                <a:latin typeface="Arial" panose="020B0604020202020204" pitchFamily="34" charset="0"/>
                <a:ea typeface="Calibri" panose="020F0502020204030204" pitchFamily="34" charset="0"/>
              </a:rPr>
              <a:t>4 Rotaract Clubs</a:t>
            </a:r>
          </a:p>
          <a:p>
            <a:r>
              <a:rPr lang="en-CA" sz="1200" dirty="0">
                <a:solidFill>
                  <a:schemeClr val="bg1"/>
                </a:solidFill>
                <a:effectLst/>
                <a:latin typeface="Arial" panose="020B0604020202020204" pitchFamily="34" charset="0"/>
                <a:ea typeface="Calibri" panose="020F0502020204030204" pitchFamily="34" charset="0"/>
              </a:rPr>
              <a:t>5 Satellite Clubs</a:t>
            </a:r>
          </a:p>
          <a:p>
            <a:r>
              <a:rPr lang="en-CA" sz="1200" dirty="0">
                <a:solidFill>
                  <a:schemeClr val="bg1"/>
                </a:solidFill>
                <a:effectLst/>
                <a:latin typeface="Arial" panose="020B0604020202020204" pitchFamily="34" charset="0"/>
                <a:ea typeface="Calibri" panose="020F0502020204030204" pitchFamily="34" charset="0"/>
              </a:rPr>
              <a:t> </a:t>
            </a:r>
          </a:p>
          <a:p>
            <a:r>
              <a:rPr lang="en-CA" sz="1200" dirty="0">
                <a:solidFill>
                  <a:schemeClr val="bg1"/>
                </a:solidFill>
                <a:effectLst/>
                <a:latin typeface="Arial" panose="020B0604020202020204" pitchFamily="34" charset="0"/>
                <a:ea typeface="Calibri" panose="020F0502020204030204" pitchFamily="34" charset="0"/>
              </a:rPr>
              <a:t>24 Rotary Clubs received Club Citation for 2022 – 2023 from Rotary International</a:t>
            </a:r>
          </a:p>
          <a:p>
            <a:r>
              <a:rPr lang="en-CA" sz="1200" dirty="0">
                <a:solidFill>
                  <a:schemeClr val="bg1"/>
                </a:solidFill>
                <a:effectLst/>
                <a:latin typeface="Arial" panose="020B0604020202020204" pitchFamily="34" charset="0"/>
                <a:ea typeface="Calibri" panose="020F0502020204030204" pitchFamily="34" charset="0"/>
              </a:rPr>
              <a:t> </a:t>
            </a:r>
          </a:p>
          <a:p>
            <a:r>
              <a:rPr lang="en-CA" sz="1200" dirty="0">
                <a:solidFill>
                  <a:schemeClr val="bg1"/>
                </a:solidFill>
                <a:effectLst/>
                <a:latin typeface="Arial" panose="020B0604020202020204" pitchFamily="34" charset="0"/>
                <a:ea typeface="Calibri" panose="020F0502020204030204" pitchFamily="34" charset="0"/>
              </a:rPr>
              <a:t>District relevance rating of 74% with 50% of respondents indicating District had taken  “extensive or many meaningful actions in the past year to support clubs” (May, 2023 District Survey)</a:t>
            </a:r>
          </a:p>
        </p:txBody>
      </p:sp>
    </p:spTree>
    <p:extLst>
      <p:ext uri="{BB962C8B-B14F-4D97-AF65-F5344CB8AC3E}">
        <p14:creationId xmlns:p14="http://schemas.microsoft.com/office/powerpoint/2010/main" val="1653018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008FF7AA-549E-D682-717C-EE4AD39D347F}"/>
              </a:ext>
            </a:extLst>
          </p:cNvPr>
          <p:cNvGraphicFramePr>
            <a:graphicFrameLocks noGrp="1"/>
          </p:cNvGraphicFramePr>
          <p:nvPr>
            <p:extLst>
              <p:ext uri="{D42A27DB-BD31-4B8C-83A1-F6EECF244321}">
                <p14:modId xmlns:p14="http://schemas.microsoft.com/office/powerpoint/2010/main" val="2756501174"/>
              </p:ext>
            </p:extLst>
          </p:nvPr>
        </p:nvGraphicFramePr>
        <p:xfrm>
          <a:off x="975798" y="770023"/>
          <a:ext cx="7470370" cy="5534985"/>
        </p:xfrm>
        <a:graphic>
          <a:graphicData uri="http://schemas.openxmlformats.org/drawingml/2006/table">
            <a:tbl>
              <a:tblPr/>
              <a:tblGrid>
                <a:gridCol w="3633190">
                  <a:extLst>
                    <a:ext uri="{9D8B030D-6E8A-4147-A177-3AD203B41FA5}">
                      <a16:colId xmlns:a16="http://schemas.microsoft.com/office/drawing/2014/main" val="1280080540"/>
                    </a:ext>
                  </a:extLst>
                </a:gridCol>
                <a:gridCol w="3837180">
                  <a:extLst>
                    <a:ext uri="{9D8B030D-6E8A-4147-A177-3AD203B41FA5}">
                      <a16:colId xmlns:a16="http://schemas.microsoft.com/office/drawing/2014/main" val="648460677"/>
                    </a:ext>
                  </a:extLst>
                </a:gridCol>
              </a:tblGrid>
              <a:tr h="460935">
                <a:tc gridSpan="2">
                  <a:txBody>
                    <a:bodyPr/>
                    <a:lstStyle/>
                    <a:p>
                      <a:pPr algn="ctr" fontAlgn="t">
                        <a:spcBef>
                          <a:spcPts val="0"/>
                        </a:spcBef>
                        <a:spcAft>
                          <a:spcPts val="0"/>
                        </a:spcAft>
                      </a:pPr>
                      <a:r>
                        <a:rPr lang="en-CA" sz="1600" b="1" i="0" u="none" strike="noStrike">
                          <a:solidFill>
                            <a:srgbClr val="000000"/>
                          </a:solidFill>
                          <a:effectLst/>
                          <a:latin typeface="Arial" panose="020B0604020202020204" pitchFamily="34" charset="0"/>
                          <a:ea typeface="Arial" panose="020B0604020202020204" pitchFamily="34" charset="0"/>
                        </a:rPr>
                        <a:t>Strategy #1: Increase Our Impact </a:t>
                      </a:r>
                      <a:endParaRPr lang="en-CA" sz="1900" b="0" i="0" u="none" strike="noStrike">
                        <a:effectLst/>
                        <a:latin typeface="Arial" panose="020B0604020202020204" pitchFamily="34" charset="0"/>
                      </a:endParaRPr>
                    </a:p>
                  </a:txBody>
                  <a:tcPr marL="94001" marR="94001" marT="47001" marB="4700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AF8"/>
                    </a:solidFill>
                  </a:tcPr>
                </a:tc>
                <a:tc hMerge="1">
                  <a:txBody>
                    <a:bodyPr/>
                    <a:lstStyle/>
                    <a:p>
                      <a:endParaRPr lang="en-US"/>
                    </a:p>
                  </a:txBody>
                  <a:tcPr/>
                </a:tc>
                <a:extLst>
                  <a:ext uri="{0D108BD9-81ED-4DB2-BD59-A6C34878D82A}">
                    <a16:rowId xmlns:a16="http://schemas.microsoft.com/office/drawing/2014/main" val="1323675927"/>
                  </a:ext>
                </a:extLst>
              </a:tr>
              <a:tr h="838749">
                <a:tc gridSpan="2">
                  <a:txBody>
                    <a:bodyPr/>
                    <a:lstStyle/>
                    <a:p>
                      <a:pPr algn="ctr" fontAlgn="t">
                        <a:spcBef>
                          <a:spcPts val="0"/>
                        </a:spcBef>
                        <a:spcAft>
                          <a:spcPts val="0"/>
                        </a:spcAft>
                      </a:pPr>
                      <a:r>
                        <a:rPr lang="en-CA" sz="1200" b="1" i="0" u="none" strike="noStrike">
                          <a:effectLst/>
                          <a:latin typeface="Arial" panose="020B0604020202020204" pitchFamily="34" charset="0"/>
                          <a:ea typeface="Arial" panose="020B0604020202020204" pitchFamily="34" charset="0"/>
                        </a:rPr>
                        <a:t>Evidence-based programs define and measure our impact. Through data-driven decisions, we can improve our projects and outcomes, creating even more effective change that can be scaled up and applied to other communities.</a:t>
                      </a:r>
                      <a:endParaRPr lang="en-CA" sz="1900" b="0" i="0" u="none" strike="noStrike">
                        <a:effectLst/>
                        <a:latin typeface="Arial" panose="020B0604020202020204" pitchFamily="34" charset="0"/>
                      </a:endParaRPr>
                    </a:p>
                  </a:txBody>
                  <a:tcPr marL="94001" marR="94001" marT="47001" marB="4700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119388900"/>
                  </a:ext>
                </a:extLst>
              </a:tr>
              <a:tr h="1336204">
                <a:tc>
                  <a:txBody>
                    <a:bodyPr/>
                    <a:lstStyle/>
                    <a:p>
                      <a:pPr algn="l" fontAlgn="t">
                        <a:spcBef>
                          <a:spcPts val="0"/>
                        </a:spcBef>
                        <a:spcAft>
                          <a:spcPts val="0"/>
                        </a:spcAft>
                      </a:pPr>
                      <a:r>
                        <a:rPr lang="en-CA" sz="1200" b="0" i="0" u="none" strike="noStrike">
                          <a:effectLst/>
                          <a:latin typeface="Arial" panose="020B0604020202020204" pitchFamily="34" charset="0"/>
                          <a:ea typeface="Arial" panose="020B0604020202020204" pitchFamily="34" charset="0"/>
                        </a:rPr>
                        <a:t>1A.  Assist clubs to build effective membership plans that speak to the research findings related to the five characteristics of a vibrant club. </a:t>
                      </a:r>
                      <a:endParaRPr lang="en-CA" sz="1900" b="0" i="0" u="none" strike="noStrike">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200" b="1" i="0" u="none" strike="noStrike">
                          <a:solidFill>
                            <a:srgbClr val="0000FF"/>
                          </a:solidFill>
                          <a:effectLst/>
                          <a:latin typeface="Arial" panose="020B0604020202020204" pitchFamily="34" charset="0"/>
                          <a:ea typeface="Arial" panose="020B0604020202020204" pitchFamily="34" charset="0"/>
                        </a:rPr>
                        <a:t>June 2024 Goal </a:t>
                      </a:r>
                      <a:r>
                        <a:rPr lang="en-CA" sz="1200" b="0" i="0" u="none" strike="noStrike">
                          <a:effectLst/>
                          <a:latin typeface="Arial" panose="020B0604020202020204" pitchFamily="34" charset="0"/>
                          <a:ea typeface="Arial" panose="020B0604020202020204" pitchFamily="34" charset="0"/>
                        </a:rPr>
                        <a:t>- Assist 12 interested clubs in developing their membership plan around these findings and then sharing with other clubs in their area. </a:t>
                      </a:r>
                      <a:endParaRPr lang="en-CA" sz="1900" b="0" i="0" u="none" strike="noStrike">
                        <a:effectLst/>
                        <a:latin typeface="Arial" panose="020B0604020202020204" pitchFamily="34" charset="0"/>
                      </a:endParaRPr>
                    </a:p>
                    <a:p>
                      <a:pPr algn="l" fontAlgn="t">
                        <a:spcBef>
                          <a:spcPts val="0"/>
                        </a:spcBef>
                        <a:spcAft>
                          <a:spcPts val="0"/>
                        </a:spcAft>
                      </a:pPr>
                      <a:r>
                        <a:rPr lang="en-CA" sz="1200" b="0" i="0" u="none" strike="noStrike">
                          <a:effectLst/>
                          <a:latin typeface="Arial" panose="020B0604020202020204" pitchFamily="34" charset="0"/>
                          <a:ea typeface="Arial" panose="020B0604020202020204" pitchFamily="34" charset="0"/>
                        </a:rPr>
                        <a:t> </a:t>
                      </a:r>
                      <a:endParaRPr lang="en-CA" sz="1900" b="0" i="0" u="none" strike="noStrike">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4838963"/>
                  </a:ext>
                </a:extLst>
              </a:tr>
              <a:tr h="1336204">
                <a:tc>
                  <a:txBody>
                    <a:bodyPr/>
                    <a:lstStyle/>
                    <a:p>
                      <a:pPr algn="l" fontAlgn="t">
                        <a:spcBef>
                          <a:spcPts val="0"/>
                        </a:spcBef>
                        <a:spcAft>
                          <a:spcPts val="0"/>
                        </a:spcAft>
                      </a:pPr>
                      <a:r>
                        <a:rPr lang="en-CA" sz="1200" b="0" i="0" u="none" strike="noStrike">
                          <a:effectLst/>
                          <a:latin typeface="Arial" panose="020B0604020202020204" pitchFamily="34" charset="0"/>
                          <a:ea typeface="Arial" panose="020B0604020202020204" pitchFamily="34" charset="0"/>
                        </a:rPr>
                        <a:t>1B.  Promote collaboration among all types of clubs to develop meaningful service projects for their communities. </a:t>
                      </a:r>
                      <a:endParaRPr lang="en-CA" sz="1900" b="0" i="0" u="none" strike="noStrike">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200" b="1" i="0" u="none" strike="noStrike">
                          <a:solidFill>
                            <a:srgbClr val="0000FF"/>
                          </a:solidFill>
                          <a:effectLst/>
                          <a:latin typeface="Arial" panose="020B0604020202020204" pitchFamily="34" charset="0"/>
                          <a:ea typeface="Arial" panose="020B0604020202020204" pitchFamily="34" charset="0"/>
                        </a:rPr>
                        <a:t>June 2024 Goal </a:t>
                      </a:r>
                      <a:r>
                        <a:rPr lang="en-CA" sz="1200" b="0" i="0" u="none" strike="noStrike">
                          <a:effectLst/>
                          <a:latin typeface="Arial" panose="020B0604020202020204" pitchFamily="34" charset="0"/>
                          <a:ea typeface="Arial" panose="020B0604020202020204" pitchFamily="34" charset="0"/>
                        </a:rPr>
                        <a:t>- Research and launch another “service project” that can easily be put into place in all corners of our District -based on success of Great Lakes Watershed Clean-Up. </a:t>
                      </a:r>
                      <a:endParaRPr lang="en-CA" sz="1900" b="0" i="0" u="none" strike="noStrike">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552501"/>
                  </a:ext>
                </a:extLst>
              </a:tr>
              <a:tr h="1562893">
                <a:tc>
                  <a:txBody>
                    <a:bodyPr/>
                    <a:lstStyle/>
                    <a:p>
                      <a:pPr algn="l" fontAlgn="t">
                        <a:spcBef>
                          <a:spcPts val="0"/>
                        </a:spcBef>
                        <a:spcAft>
                          <a:spcPts val="0"/>
                        </a:spcAft>
                      </a:pPr>
                      <a:r>
                        <a:rPr lang="en-CA" sz="1200" b="0" i="0" u="none" strike="noStrike">
                          <a:effectLst/>
                          <a:latin typeface="Arial" panose="020B0604020202020204" pitchFamily="34" charset="0"/>
                          <a:ea typeface="Arial" panose="020B0604020202020204" pitchFamily="34" charset="0"/>
                        </a:rPr>
                        <a:t>1C.  Encourage the family of Rotary to work together to acquire grants for funding of projects.  </a:t>
                      </a:r>
                      <a:endParaRPr lang="en-CA" sz="1900" b="0" i="0" u="none" strike="noStrike">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200" b="1" i="0" u="none" strike="noStrike" dirty="0">
                          <a:solidFill>
                            <a:srgbClr val="0000FF"/>
                          </a:solidFill>
                          <a:effectLst/>
                          <a:latin typeface="Arial" panose="020B0604020202020204" pitchFamily="34" charset="0"/>
                          <a:ea typeface="Arial" panose="020B0604020202020204" pitchFamily="34" charset="0"/>
                        </a:rPr>
                        <a:t>June 2024 Goal </a:t>
                      </a:r>
                      <a:r>
                        <a:rPr lang="en-CA" sz="1200" b="0" i="0" u="none" strike="noStrike" dirty="0">
                          <a:effectLst/>
                          <a:latin typeface="Arial" panose="020B0604020202020204" pitchFamily="34" charset="0"/>
                          <a:ea typeface="Arial" panose="020B0604020202020204" pitchFamily="34" charset="0"/>
                        </a:rPr>
                        <a:t>- 3-5 new examples of collaborations taking place that were not seen in 2022-2023 Rotary year (e.g., a new cluster grant group formed; a Rotaract and Rotary club applying for foundation grant together for 1st time)</a:t>
                      </a:r>
                      <a:endParaRPr lang="en-CA" sz="1900" b="0" i="0" u="none" strike="noStrike" dirty="0">
                        <a:effectLst/>
                        <a:latin typeface="Arial" panose="020B0604020202020204" pitchFamily="34" charset="0"/>
                      </a:endParaRPr>
                    </a:p>
                  </a:txBody>
                  <a:tcPr marL="65279" marR="65279" marT="65279" marB="652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1299523"/>
                  </a:ext>
                </a:extLst>
              </a:tr>
            </a:tbl>
          </a:graphicData>
        </a:graphic>
      </p:graphicFrame>
      <p:pic>
        <p:nvPicPr>
          <p:cNvPr id="3" name="Picture 2">
            <a:extLst>
              <a:ext uri="{FF2B5EF4-FFF2-40B4-BE49-F238E27FC236}">
                <a16:creationId xmlns:a16="http://schemas.microsoft.com/office/drawing/2014/main" id="{2B6CFE91-63CB-F556-0FDE-34E24C5176AA}"/>
              </a:ext>
            </a:extLst>
          </p:cNvPr>
          <p:cNvPicPr>
            <a:picLocks noChangeAspect="1"/>
          </p:cNvPicPr>
          <p:nvPr/>
        </p:nvPicPr>
        <p:blipFill>
          <a:blip r:embed="rId2"/>
          <a:stretch>
            <a:fillRect/>
          </a:stretch>
        </p:blipFill>
        <p:spPr>
          <a:xfrm>
            <a:off x="9936480" y="5472186"/>
            <a:ext cx="2033641" cy="1229324"/>
          </a:xfrm>
          <a:prstGeom prst="rect">
            <a:avLst/>
          </a:prstGeom>
        </p:spPr>
      </p:pic>
    </p:spTree>
    <p:extLst>
      <p:ext uri="{BB962C8B-B14F-4D97-AF65-F5344CB8AC3E}">
        <p14:creationId xmlns:p14="http://schemas.microsoft.com/office/powerpoint/2010/main" val="402041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60EA1106-768B-09CC-7E30-BE54E6B658A1}"/>
              </a:ext>
            </a:extLst>
          </p:cNvPr>
          <p:cNvGraphicFramePr>
            <a:graphicFrameLocks noGrp="1"/>
          </p:cNvGraphicFramePr>
          <p:nvPr>
            <p:extLst>
              <p:ext uri="{D42A27DB-BD31-4B8C-83A1-F6EECF244321}">
                <p14:modId xmlns:p14="http://schemas.microsoft.com/office/powerpoint/2010/main" val="3914404033"/>
              </p:ext>
            </p:extLst>
          </p:nvPr>
        </p:nvGraphicFramePr>
        <p:xfrm>
          <a:off x="717675" y="557349"/>
          <a:ext cx="7895101" cy="5695404"/>
        </p:xfrm>
        <a:graphic>
          <a:graphicData uri="http://schemas.openxmlformats.org/drawingml/2006/table">
            <a:tbl>
              <a:tblPr/>
              <a:tblGrid>
                <a:gridCol w="3829218">
                  <a:extLst>
                    <a:ext uri="{9D8B030D-6E8A-4147-A177-3AD203B41FA5}">
                      <a16:colId xmlns:a16="http://schemas.microsoft.com/office/drawing/2014/main" val="2603749896"/>
                    </a:ext>
                  </a:extLst>
                </a:gridCol>
                <a:gridCol w="4065883">
                  <a:extLst>
                    <a:ext uri="{9D8B030D-6E8A-4147-A177-3AD203B41FA5}">
                      <a16:colId xmlns:a16="http://schemas.microsoft.com/office/drawing/2014/main" val="2036256288"/>
                    </a:ext>
                  </a:extLst>
                </a:gridCol>
              </a:tblGrid>
              <a:tr h="540731">
                <a:tc gridSpan="2">
                  <a:txBody>
                    <a:bodyPr/>
                    <a:lstStyle/>
                    <a:p>
                      <a:pPr algn="ctr" fontAlgn="t">
                        <a:spcBef>
                          <a:spcPts val="0"/>
                        </a:spcBef>
                        <a:spcAft>
                          <a:spcPts val="0"/>
                        </a:spcAft>
                      </a:pPr>
                      <a:r>
                        <a:rPr lang="en-CA" sz="1600" b="1" i="0" u="none" strike="noStrike">
                          <a:solidFill>
                            <a:srgbClr val="000000"/>
                          </a:solidFill>
                          <a:effectLst/>
                          <a:latin typeface="Arial" panose="020B0604020202020204" pitchFamily="34" charset="0"/>
                          <a:ea typeface="Arial" panose="020B0604020202020204" pitchFamily="34" charset="0"/>
                        </a:rPr>
                        <a:t>Strategy #2: Expand our Reach </a:t>
                      </a:r>
                      <a:endParaRPr lang="en-CA" sz="1800" b="0" i="0" u="none" strike="noStrike">
                        <a:effectLst/>
                        <a:latin typeface="Arial" panose="020B0604020202020204" pitchFamily="34" charset="0"/>
                      </a:endParaRPr>
                    </a:p>
                  </a:txBody>
                  <a:tcPr marL="93741" marR="93741" marT="46871" marB="468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extLst>
                  <a:ext uri="{0D108BD9-81ED-4DB2-BD59-A6C34878D82A}">
                    <a16:rowId xmlns:a16="http://schemas.microsoft.com/office/drawing/2014/main" val="735159686"/>
                  </a:ext>
                </a:extLst>
              </a:tr>
              <a:tr h="718020">
                <a:tc gridSpan="2">
                  <a:txBody>
                    <a:bodyPr/>
                    <a:lstStyle/>
                    <a:p>
                      <a:pPr algn="ctr" fontAlgn="t">
                        <a:spcBef>
                          <a:spcPts val="0"/>
                        </a:spcBef>
                        <a:spcAft>
                          <a:spcPts val="0"/>
                        </a:spcAft>
                      </a:pPr>
                      <a:r>
                        <a:rPr lang="en-CA" sz="1200" b="1" i="0" u="none" strike="noStrike" dirty="0">
                          <a:effectLst/>
                          <a:latin typeface="Arial" panose="020B0604020202020204" pitchFamily="34" charset="0"/>
                          <a:ea typeface="Arial" panose="020B0604020202020204" pitchFamily="34" charset="0"/>
                        </a:rPr>
                        <a:t>We can expand Rotary’s capacity for doing good by welcoming and engaging people of action with a variety of experiences, cultures, and perspectives.</a:t>
                      </a:r>
                      <a:endParaRPr lang="en-CA" sz="1800" b="0" i="0" u="none" strike="noStrike" dirty="0">
                        <a:effectLst/>
                        <a:latin typeface="Arial" panose="020B0604020202020204" pitchFamily="34" charset="0"/>
                      </a:endParaRPr>
                    </a:p>
                  </a:txBody>
                  <a:tcPr marL="93741" marR="93741" marT="46871" marB="468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01765240"/>
                  </a:ext>
                </a:extLst>
              </a:tr>
              <a:tr h="1301595">
                <a:tc>
                  <a:txBody>
                    <a:bodyPr/>
                    <a:lstStyle/>
                    <a:p>
                      <a:pPr algn="l" fontAlgn="t">
                        <a:spcBef>
                          <a:spcPts val="0"/>
                        </a:spcBef>
                        <a:spcAft>
                          <a:spcPts val="0"/>
                        </a:spcAft>
                      </a:pPr>
                      <a:r>
                        <a:rPr lang="en-CA" sz="1200" b="0" i="0" u="none" strike="noStrike">
                          <a:effectLst/>
                          <a:latin typeface="Arial" panose="020B0604020202020204" pitchFamily="34" charset="0"/>
                          <a:ea typeface="Arial" panose="020B0604020202020204" pitchFamily="34" charset="0"/>
                        </a:rPr>
                        <a:t>2A. Assist with the development and support of new clubs with non-traditional formats such as e-clubs, satellite, passport and cause-based clubs.</a:t>
                      </a:r>
                      <a:endParaRPr lang="en-CA" sz="1800" b="0" i="0" u="none" strike="noStrike">
                        <a:effectLst/>
                        <a:latin typeface="Arial" panose="020B0604020202020204" pitchFamily="34" charset="0"/>
                      </a:endParaRPr>
                    </a:p>
                  </a:txBody>
                  <a:tcPr marL="65098" marR="65098" marT="65098" marB="65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200" b="1" i="0" u="none" strike="noStrike">
                          <a:solidFill>
                            <a:srgbClr val="0000FF"/>
                          </a:solidFill>
                          <a:effectLst/>
                          <a:latin typeface="Arial" panose="020B0604020202020204" pitchFamily="34" charset="0"/>
                          <a:ea typeface="Arial" panose="020B0604020202020204" pitchFamily="34" charset="0"/>
                        </a:rPr>
                        <a:t>June 2024 Goal:  </a:t>
                      </a:r>
                      <a:r>
                        <a:rPr lang="en-CA" sz="1200" b="0" i="0" u="none" strike="noStrike">
                          <a:effectLst/>
                          <a:latin typeface="Arial" panose="020B0604020202020204" pitchFamily="34" charset="0"/>
                          <a:ea typeface="Arial" panose="020B0604020202020204" pitchFamily="34" charset="0"/>
                        </a:rPr>
                        <a:t>Two new clubs have been established in the District. </a:t>
                      </a:r>
                      <a:endParaRPr lang="en-CA" sz="1800" b="0" i="0" u="none" strike="noStrike">
                        <a:effectLst/>
                        <a:latin typeface="Arial" panose="020B0604020202020204" pitchFamily="34" charset="0"/>
                      </a:endParaRPr>
                    </a:p>
                  </a:txBody>
                  <a:tcPr marL="65098" marR="65098" marT="65098" marB="65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2202738"/>
                  </a:ext>
                </a:extLst>
              </a:tr>
              <a:tr h="1567529">
                <a:tc>
                  <a:txBody>
                    <a:bodyPr/>
                    <a:lstStyle/>
                    <a:p>
                      <a:pPr algn="l" fontAlgn="t">
                        <a:spcBef>
                          <a:spcPts val="0"/>
                        </a:spcBef>
                        <a:spcAft>
                          <a:spcPts val="0"/>
                        </a:spcAft>
                      </a:pPr>
                      <a:r>
                        <a:rPr lang="en-CA" sz="1200" b="0" i="0" u="none" strike="noStrike">
                          <a:effectLst/>
                          <a:latin typeface="Arial" panose="020B0604020202020204" pitchFamily="34" charset="0"/>
                          <a:ea typeface="Arial" panose="020B0604020202020204" pitchFamily="34" charset="0"/>
                        </a:rPr>
                        <a:t>2B. Encourage clubs to promote youth activities and ways to engage youth in our Rotary programs.</a:t>
                      </a:r>
                      <a:endParaRPr lang="en-CA" sz="1800" b="0" i="0" u="none" strike="noStrike">
                        <a:effectLst/>
                        <a:latin typeface="Arial" panose="020B0604020202020204" pitchFamily="34" charset="0"/>
                      </a:endParaRPr>
                    </a:p>
                  </a:txBody>
                  <a:tcPr marL="65098" marR="65098" marT="65098" marB="65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200" b="1" i="0" u="none" strike="noStrike">
                          <a:solidFill>
                            <a:srgbClr val="0000FF"/>
                          </a:solidFill>
                          <a:effectLst/>
                          <a:latin typeface="Arial" panose="020B0604020202020204" pitchFamily="34" charset="0"/>
                          <a:ea typeface="Arial" panose="020B0604020202020204" pitchFamily="34" charset="0"/>
                        </a:rPr>
                        <a:t>June 2024 Goal:</a:t>
                      </a:r>
                      <a:r>
                        <a:rPr lang="en-CA" sz="1200" b="0" i="0" u="none" strike="noStrike">
                          <a:effectLst/>
                          <a:latin typeface="Arial" panose="020B0604020202020204" pitchFamily="34" charset="0"/>
                          <a:ea typeface="Arial" panose="020B0604020202020204" pitchFamily="34" charset="0"/>
                        </a:rPr>
                        <a:t>  75% of our clubs are involved in District Youth programs such as RYLA, Jr RYLA, Youth Exchange, New Generations Service Exchange or a youth activity of their own creation.</a:t>
                      </a:r>
                      <a:endParaRPr lang="en-CA" sz="1800" b="0" i="0" u="none" strike="noStrike">
                        <a:effectLst/>
                        <a:latin typeface="Arial" panose="020B0604020202020204" pitchFamily="34" charset="0"/>
                      </a:endParaRPr>
                    </a:p>
                  </a:txBody>
                  <a:tcPr marL="65098" marR="65098" marT="65098" marB="65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9868922"/>
                  </a:ext>
                </a:extLst>
              </a:tr>
              <a:tr h="1567529">
                <a:tc>
                  <a:txBody>
                    <a:bodyPr/>
                    <a:lstStyle/>
                    <a:p>
                      <a:pPr algn="l" fontAlgn="t">
                        <a:spcBef>
                          <a:spcPts val="0"/>
                        </a:spcBef>
                        <a:spcAft>
                          <a:spcPts val="0"/>
                        </a:spcAft>
                      </a:pPr>
                      <a:r>
                        <a:rPr lang="en-CA" sz="1200" b="0" i="0" u="none" strike="noStrike">
                          <a:effectLst/>
                          <a:latin typeface="Arial" panose="020B0604020202020204" pitchFamily="34" charset="0"/>
                          <a:ea typeface="Arial" panose="020B0604020202020204" pitchFamily="34" charset="0"/>
                        </a:rPr>
                        <a:t>2C.  Curate effective brand awareness materials and then encourage clubs to share these material on their club websites and social media feeds of individual members. </a:t>
                      </a:r>
                      <a:endParaRPr lang="en-CA" sz="1800" b="0" i="0" u="none" strike="noStrike">
                        <a:effectLst/>
                        <a:latin typeface="Arial" panose="020B0604020202020204" pitchFamily="34" charset="0"/>
                      </a:endParaRPr>
                    </a:p>
                  </a:txBody>
                  <a:tcPr marL="65098" marR="65098" marT="65098" marB="65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CA" sz="1200" b="1" i="0" u="none" strike="noStrike" dirty="0">
                          <a:solidFill>
                            <a:srgbClr val="0000FF"/>
                          </a:solidFill>
                          <a:effectLst/>
                          <a:latin typeface="Arial" panose="020B0604020202020204" pitchFamily="34" charset="0"/>
                          <a:ea typeface="Arial" panose="020B0604020202020204" pitchFamily="34" charset="0"/>
                        </a:rPr>
                        <a:t>June 2024 Goal:</a:t>
                      </a:r>
                      <a:r>
                        <a:rPr lang="en-CA" sz="1200" b="0" i="0" u="none" strike="noStrike" dirty="0">
                          <a:effectLst/>
                          <a:latin typeface="Arial" panose="020B0604020202020204" pitchFamily="34" charset="0"/>
                          <a:ea typeface="Arial" panose="020B0604020202020204" pitchFamily="34" charset="0"/>
                        </a:rPr>
                        <a:t>  60% of clubs have implemented materials provided onto their club website and 50% report in the 2024 District survey that this brand awareness action assisted their club in improving its public image. </a:t>
                      </a:r>
                      <a:endParaRPr lang="en-CA" sz="1800" b="0" i="0" u="none" strike="noStrike" dirty="0">
                        <a:effectLst/>
                        <a:latin typeface="Arial" panose="020B0604020202020204" pitchFamily="34" charset="0"/>
                      </a:endParaRPr>
                    </a:p>
                  </a:txBody>
                  <a:tcPr marL="65098" marR="65098" marT="65098" marB="65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8856937"/>
                  </a:ext>
                </a:extLst>
              </a:tr>
            </a:tbl>
          </a:graphicData>
        </a:graphic>
      </p:graphicFrame>
      <p:pic>
        <p:nvPicPr>
          <p:cNvPr id="3" name="Picture 2">
            <a:extLst>
              <a:ext uri="{FF2B5EF4-FFF2-40B4-BE49-F238E27FC236}">
                <a16:creationId xmlns:a16="http://schemas.microsoft.com/office/drawing/2014/main" id="{486BC3DB-8444-DBB7-F692-52BAF8981D36}"/>
              </a:ext>
            </a:extLst>
          </p:cNvPr>
          <p:cNvPicPr>
            <a:picLocks noChangeAspect="1"/>
          </p:cNvPicPr>
          <p:nvPr/>
        </p:nvPicPr>
        <p:blipFill>
          <a:blip r:embed="rId2"/>
          <a:stretch>
            <a:fillRect/>
          </a:stretch>
        </p:blipFill>
        <p:spPr>
          <a:xfrm>
            <a:off x="9936480" y="5472186"/>
            <a:ext cx="2033641" cy="1229324"/>
          </a:xfrm>
          <a:prstGeom prst="rect">
            <a:avLst/>
          </a:prstGeom>
        </p:spPr>
      </p:pic>
    </p:spTree>
    <p:extLst>
      <p:ext uri="{BB962C8B-B14F-4D97-AF65-F5344CB8AC3E}">
        <p14:creationId xmlns:p14="http://schemas.microsoft.com/office/powerpoint/2010/main" val="29545259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{C3315D08-2610-D14E-B708-63D5116A3AF9}tf10001060</Template>
  <TotalTime>627</TotalTime>
  <Words>1871</Words>
  <Application>Microsoft Macintosh PowerPoint</Application>
  <PresentationFormat>Widescreen</PresentationFormat>
  <Paragraphs>150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District 7090 Strategic Plan</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Objectives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7090 Strategic Plan</dc:title>
  <dc:creator>Robert Morrrow</dc:creator>
  <cp:lastModifiedBy>Robert Morrrow</cp:lastModifiedBy>
  <cp:revision>13</cp:revision>
  <dcterms:created xsi:type="dcterms:W3CDTF">2023-06-25T23:41:29Z</dcterms:created>
  <dcterms:modified xsi:type="dcterms:W3CDTF">2023-06-27T23:57:12Z</dcterms:modified>
</cp:coreProperties>
</file>