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72" r:id="rId2"/>
    <p:sldId id="268" r:id="rId3"/>
    <p:sldId id="257" r:id="rId4"/>
    <p:sldId id="258" r:id="rId5"/>
    <p:sldId id="261" r:id="rId6"/>
    <p:sldId id="259" r:id="rId7"/>
    <p:sldId id="260" r:id="rId8"/>
    <p:sldId id="269" r:id="rId9"/>
    <p:sldId id="264" r:id="rId10"/>
    <p:sldId id="262" r:id="rId11"/>
    <p:sldId id="263" r:id="rId12"/>
    <p:sldId id="265" r:id="rId13"/>
    <p:sldId id="271" r:id="rId14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89"/>
    <p:restoredTop sz="67075" autoAdjust="0"/>
  </p:normalViewPr>
  <p:slideViewPr>
    <p:cSldViewPr snapToGrid="0">
      <p:cViewPr varScale="1">
        <p:scale>
          <a:sx n="46" d="100"/>
          <a:sy n="46" d="100"/>
        </p:scale>
        <p:origin x="1542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79CC40-7432-EAD2-1333-6BFD410D4C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3E192-9CC4-5679-15AF-C4C220C20C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C1C5D-F0BF-4DE0-BEAD-7854415578F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7B351F-9696-A239-B2DD-2134DC85AF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1D41C-BC84-A12B-36F3-94B255085A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49DDB-A01D-45CA-AE3C-4D2F9E7FD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8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9A893-37EA-5703-472D-8C1ADBC01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A68746-009D-5F1F-6EFE-B43ABAF5A2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57FD7A-0777-6FCC-F4D6-CB0E17482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56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D2026-47D9-1572-3D3F-916E5680E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9FB78F-BC9C-364B-A444-FAC4DDE38F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7A144C-8142-D5CE-01AC-01A48C0239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9522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9562-ACA6-FF28-6108-EDB6142C4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F81F8C-FA94-890D-BAC3-7831E344D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 b="0" i="0">
                <a:latin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2C7B4-0E87-10E4-7C03-3A0E3758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C1E80A3D-1E05-4803-B67D-B3977F70679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92AE9-99B7-F8D1-2100-F3865D1BC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D4D65-98CE-CB07-9ADB-451AFC86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300ADF-1AD5-4D6D-A6BD-C011D8238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3305" b="43238"/>
          <a:stretch>
            <a:fillRect/>
          </a:stretch>
        </p:blipFill>
        <p:spPr>
          <a:xfrm>
            <a:off x="0" y="-1"/>
            <a:ext cx="9144000" cy="120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67583"/>
      </p:ext>
    </p:extLst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064D-15BA-F1C6-973D-20919BC4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2FDDB-6A28-3BAC-B84A-8D7C50BBF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21919-B286-6049-05C1-6337759E0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C1E80A3D-1E05-4803-B67D-B3977F70679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735F2-E0C1-D372-EF14-78413FA7A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3750-AF91-209D-9830-66089DB9A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4816513"/>
      </p:ext>
    </p:extLst>
  </p:cSld>
  <p:clrMapOvr>
    <a:masterClrMapping/>
  </p:clrMapOvr>
  <p:transition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53DDEE-786B-8BDD-25BE-0F47029FD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1A8B2-C98E-4B51-8EF4-470D9F20A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74CB7-3200-B560-263A-024BCF27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C1E80A3D-1E05-4803-B67D-B3977F70679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967D5-CEB6-DE7F-3329-BEB5951C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D9B44-2D31-F3DD-9C91-C0A4CE85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6165065"/>
      </p:ext>
    </p:extLst>
  </p:cSld>
  <p:clrMapOvr>
    <a:masterClrMapping/>
  </p:clrMapOvr>
  <p:transition/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userDrawn="1">
  <p:cSld name="Agend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0" i="0">
              <a:latin typeface="Open Sans" panose="020B0606030504020204" pitchFamily="34" charset="0"/>
            </a:endParaRPr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hasCustomPrompt="1"/>
          </p:nvPr>
        </p:nvSpPr>
        <p:spPr>
          <a:xfrm>
            <a:off x="311700" y="0"/>
            <a:ext cx="8520600" cy="712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None/>
              <a:defRPr sz="2200"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r>
              <a:rPr lang="en-US"/>
              <a:t>Agenda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94734"/>
            <a:ext cx="8520600" cy="3850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spcBef>
                <a:spcPct val="0"/>
              </a:spcBef>
              <a:spcAft>
                <a:spcPct val="0"/>
              </a:spcAft>
              <a:buSzPts val="1600"/>
              <a:buChar char="●"/>
              <a:defRPr sz="1600" b="0" i="0">
                <a:latin typeface="Open Sans" panose="020B0606030504020204" pitchFamily="34" charset="0"/>
              </a:defRPr>
            </a:lvl1pPr>
            <a:lvl2pPr marL="914400" lvl="1" indent="-317500" rtl="0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832297" y="4863993"/>
            <a:ext cx="311411" cy="1928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b="0" i="0">
                <a:solidFill>
                  <a:schemeClr val="accent4"/>
                </a:solidFill>
                <a:latin typeface="Open Sans" panose="020B0606030504020204" pitchFamily="34" charset="0"/>
              </a:defRPr>
            </a:lvl1pPr>
            <a:lvl2pPr lvl="1" rtl="0">
              <a:buNone/>
              <a:defRPr>
                <a:solidFill>
                  <a:schemeClr val="accent4"/>
                </a:solidFill>
              </a:defRPr>
            </a:lvl2pPr>
            <a:lvl3pPr lvl="2" rtl="0">
              <a:buNone/>
              <a:defRPr>
                <a:solidFill>
                  <a:schemeClr val="accent4"/>
                </a:solidFill>
              </a:defRPr>
            </a:lvl3pPr>
            <a:lvl4pPr lvl="3" rtl="0">
              <a:buNone/>
              <a:defRPr>
                <a:solidFill>
                  <a:schemeClr val="accent4"/>
                </a:solidFill>
              </a:defRPr>
            </a:lvl4pPr>
            <a:lvl5pPr lvl="4" rtl="0">
              <a:buNone/>
              <a:defRPr>
                <a:solidFill>
                  <a:schemeClr val="accent4"/>
                </a:solidFill>
              </a:defRPr>
            </a:lvl5pPr>
            <a:lvl6pPr lvl="5" rtl="0">
              <a:buNone/>
              <a:defRPr>
                <a:solidFill>
                  <a:schemeClr val="accent4"/>
                </a:solidFill>
              </a:defRPr>
            </a:lvl6pPr>
            <a:lvl7pPr lvl="6" rtl="0">
              <a:buNone/>
              <a:defRPr>
                <a:solidFill>
                  <a:schemeClr val="accent4"/>
                </a:solidFill>
              </a:defRPr>
            </a:lvl7pPr>
            <a:lvl8pPr lvl="7" rtl="0">
              <a:buNone/>
              <a:defRPr>
                <a:solidFill>
                  <a:schemeClr val="accent4"/>
                </a:solidFill>
              </a:defRPr>
            </a:lvl8pPr>
            <a:lvl9pPr lvl="8" rtl="0">
              <a:buNone/>
              <a:defRPr>
                <a:solidFill>
                  <a:schemeClr val="accent4"/>
                </a:solidFill>
              </a:defRPr>
            </a:lvl9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0D296A4F-FF01-A06E-7AAA-3D203B6399A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11699" y="712926"/>
            <a:ext cx="8520599" cy="481810"/>
          </a:xfrm>
        </p:spPr>
        <p:txBody>
          <a:bodyPr t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latin typeface="Open Sans" panose="020B0606030504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9791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>
                <a:solidFill>
                  <a:schemeClr val="lt1"/>
                </a:solidFill>
                <a:latin typeface="Open Sans" panose="020B0606030504020204" pitchFamily="34" charset="0"/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27A7-DBB2-3791-663A-31259D86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BB5CD-3158-AC2E-AD4A-E9081812B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5B6D1-75E0-1AE4-0EB9-840845D71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C1E80A3D-1E05-4803-B67D-B3977F70679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9E3D6-7926-D51C-D745-007E5510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B0A7A-426B-0A9F-EE9D-0667B2B8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7" name="Picture 6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628EB6D9-E6E5-CC70-BBB4-B22E5B605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3305" b="43238"/>
          <a:stretch>
            <a:fillRect/>
          </a:stretch>
        </p:blipFill>
        <p:spPr>
          <a:xfrm>
            <a:off x="0" y="0"/>
            <a:ext cx="9144000" cy="120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02121"/>
      </p:ext>
    </p:extLst>
  </p:cSld>
  <p:clrMapOvr>
    <a:masterClrMapping/>
  </p:clrMapOvr>
  <p:transition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AA68C-1A7A-2D24-8E77-E4451012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54D32-2B6A-34D5-F5F6-DD26926F6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4E6C8-070B-3DF7-7C75-0996B7CE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C1E80A3D-1E05-4803-B67D-B3977F70679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472B9-DAD0-44EA-FABA-45D9F2DD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0A5F7-C4BC-6F88-F69A-1039EE27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7" name="Picture 6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AD28718-2925-307D-9175-77083E470C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3305" b="43238"/>
          <a:stretch>
            <a:fillRect/>
          </a:stretch>
        </p:blipFill>
        <p:spPr>
          <a:xfrm>
            <a:off x="0" y="-1"/>
            <a:ext cx="9144000" cy="120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60434"/>
      </p:ext>
    </p:extLst>
  </p:cSld>
  <p:clrMapOvr>
    <a:masterClrMapping/>
  </p:clrMapOvr>
  <p:transition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32CF-2934-883F-16BD-F0419D1F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D5AE-5DD6-899C-82A7-E52A47AF0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87507-5231-8B43-00D6-A81D3434C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09A8C-0524-6001-DA2A-C0E36DB54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C1E80A3D-1E05-4803-B67D-B3977F70679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C1F54-8FDD-8691-2B7D-BE771CAC2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8BCE3-3DAE-C3B8-6955-3BA1F9155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EEC6572F-4C16-2DCF-A6FC-61F2E6F87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3305" b="43238"/>
          <a:stretch>
            <a:fillRect/>
          </a:stretch>
        </p:blipFill>
        <p:spPr>
          <a:xfrm>
            <a:off x="0" y="-1"/>
            <a:ext cx="9144000" cy="120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99849"/>
      </p:ext>
    </p:extLst>
  </p:cSld>
  <p:clrMapOvr>
    <a:masterClrMapping/>
  </p:clrMapOvr>
  <p:transition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B94CF-60C5-F37F-E09F-7E640C9E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691E4-FE75-98FE-380C-E63F22852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0" i="0">
                <a:latin typeface="Open Sans" panose="020B060603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D81DC-0357-6D8D-9C4D-51FB3D23B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5EFDE5-84F2-022E-D3E3-87D87175E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0" i="0">
                <a:latin typeface="Open Sans" panose="020B060603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AAF1CF-CD22-FFB8-2D34-C3B54D0F7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B4EBD3-B0F1-10B4-10D9-8842EB26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C1E80A3D-1E05-4803-B67D-B3977F70679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ADBBAB-1576-4AD9-905B-8AD7159BF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2761BF-5FC6-F60A-9A39-824C2C6C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10" name="Picture 9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D2693C11-86D0-0D19-2061-3F358A8B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3305" b="43238"/>
          <a:stretch>
            <a:fillRect/>
          </a:stretch>
        </p:blipFill>
        <p:spPr>
          <a:xfrm>
            <a:off x="0" y="-1"/>
            <a:ext cx="9144000" cy="120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4580"/>
      </p:ext>
    </p:extLst>
  </p:cSld>
  <p:clrMapOvr>
    <a:masterClrMapping/>
  </p:clrMapOvr>
  <p:transition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6E3D-032A-8D7C-7F9D-2C4324119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50962B-9FAA-0C70-9B48-1245EB7CD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C1E80A3D-1E05-4803-B67D-B3977F70679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225B83-B166-8EB3-B295-668715C0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BE6A7-AEED-D3F2-EC89-0C80DC91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C6139308-6669-60A7-33B3-30F6435285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3305" b="43238"/>
          <a:stretch>
            <a:fillRect/>
          </a:stretch>
        </p:blipFill>
        <p:spPr>
          <a:xfrm>
            <a:off x="0" y="-1"/>
            <a:ext cx="9144000" cy="120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05114"/>
      </p:ext>
    </p:extLst>
  </p:cSld>
  <p:clrMapOvr>
    <a:masterClrMapping/>
  </p:clrMapOvr>
  <p:transition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5E1436-2A31-5F61-FD32-75104FBF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C1E80A3D-1E05-4803-B67D-B3977F70679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FDBFBE-3584-88C0-68C1-FCA67F375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1B1B-F0FC-B14F-761C-177790C6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151B9F2-721A-4F9E-5BFD-91B7A3A0F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3305" b="43238"/>
          <a:stretch>
            <a:fillRect/>
          </a:stretch>
        </p:blipFill>
        <p:spPr>
          <a:xfrm>
            <a:off x="0" y="-1"/>
            <a:ext cx="9144000" cy="120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6129"/>
      </p:ext>
    </p:extLst>
  </p:cSld>
  <p:clrMapOvr>
    <a:masterClrMapping/>
  </p:clrMapOvr>
  <p:transition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8A50-C94C-A2CD-5181-EA115DCC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ADAC1-B8A5-695F-8028-A4F2E61FB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 b="0" i="0">
                <a:latin typeface="Open Sans" panose="020B0606030504020204" pitchFamily="34" charset="0"/>
              </a:defRPr>
            </a:lvl1pPr>
            <a:lvl2pPr>
              <a:defRPr sz="2100" b="0" i="0">
                <a:latin typeface="Open Sans" panose="020B0606030504020204" pitchFamily="34" charset="0"/>
              </a:defRPr>
            </a:lvl2pPr>
            <a:lvl3pPr>
              <a:defRPr sz="1800" b="0" i="0">
                <a:latin typeface="Open Sans" panose="020B0606030504020204" pitchFamily="34" charset="0"/>
              </a:defRPr>
            </a:lvl3pPr>
            <a:lvl4pPr>
              <a:defRPr sz="1500" b="0" i="0">
                <a:latin typeface="Open Sans" panose="020B0606030504020204" pitchFamily="34" charset="0"/>
              </a:defRPr>
            </a:lvl4pPr>
            <a:lvl5pPr>
              <a:defRPr sz="1500" b="0" i="0">
                <a:latin typeface="Open Sans" panose="020B0606030504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E25AD-CF95-345F-C5D1-1DFB6F625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 b="0" i="0">
                <a:latin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DDBCB-CA03-3D99-BF55-8E0BDF3C5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C1E80A3D-1E05-4803-B67D-B3977F70679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31A83-ECD3-AE5C-B49E-0E1DC62C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A435B-62BE-1976-C8AA-BE748DAC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37498644"/>
      </p:ext>
    </p:extLst>
  </p:cSld>
  <p:clrMapOvr>
    <a:masterClrMapping/>
  </p:clrMapOvr>
  <p:transition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D6840-739B-FC53-F6B9-A062F365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4C7734-B846-EE15-D399-8C04C1637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BE9E2-B16D-9361-C72B-30ABF7A9C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 b="0" i="0">
                <a:latin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64C0F-D1D1-1EE8-1D56-164C9DBF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C1E80A3D-1E05-4803-B67D-B3977F70679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EC149-AD55-5C66-533B-D124E117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0E1A5-C6C5-6D45-9952-AA16838C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3619163"/>
      </p:ext>
    </p:extLst>
  </p:cSld>
  <p:clrMapOvr>
    <a:masterClrMapping/>
  </p:clrMapOvr>
  <p:transition/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86F2F4-0867-DC76-24CB-2CAD8560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C0ABC-B760-912D-EC04-1A2671EEF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EB9F3-BB07-1390-06E8-04A949B5B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C1E80A3D-1E05-4803-B67D-B3977F70679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744E6-6A34-C229-1525-92BF1D69C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63994-E89A-4374-DC7A-51F94FAEF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606676-CBBE-D8BA-B175-E91FA990185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096918" y="4226844"/>
            <a:ext cx="1742282" cy="617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49E79B-C3A6-2D5F-5A74-28FD8CEC998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t="33305" b="43238"/>
          <a:stretch>
            <a:fillRect/>
          </a:stretch>
        </p:blipFill>
        <p:spPr>
          <a:xfrm>
            <a:off x="0" y="-1"/>
            <a:ext cx="9144000" cy="120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0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49" r:id="rId13"/>
  </p:sldLayoutIdLst>
  <p:transition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D9952F-3CF0-77FF-6E7D-CA7264A1619B}"/>
              </a:ext>
            </a:extLst>
          </p:cNvPr>
          <p:cNvSpPr txBox="1"/>
          <p:nvPr/>
        </p:nvSpPr>
        <p:spPr>
          <a:xfrm>
            <a:off x="185791" y="3869879"/>
            <a:ext cx="6482994" cy="8998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Building Continuity and Driving Impact Across Leadership Transitions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68320-7298-F94B-A679-C285B64885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305"/>
          <a:stretch>
            <a:fillRect/>
          </a:stretch>
        </p:blipFill>
        <p:spPr>
          <a:xfrm>
            <a:off x="0" y="0"/>
            <a:ext cx="9144000" cy="34304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0CA947F-BA85-D1C2-EE68-7443E2AEE5D3}"/>
              </a:ext>
            </a:extLst>
          </p:cNvPr>
          <p:cNvSpPr txBox="1"/>
          <p:nvPr/>
        </p:nvSpPr>
        <p:spPr>
          <a:xfrm>
            <a:off x="0" y="1257144"/>
            <a:ext cx="9144000" cy="913685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rgbClr val="FFFFFF"/>
                </a:solidFill>
              </a:rPr>
              <a:t>Your Club’s 3 Year Rolling Goals</a:t>
            </a:r>
          </a:p>
        </p:txBody>
      </p:sp>
    </p:spTree>
    <p:extLst>
      <p:ext uri="{BB962C8B-B14F-4D97-AF65-F5344CB8AC3E}">
        <p14:creationId xmlns:p14="http://schemas.microsoft.com/office/powerpoint/2010/main" val="221130747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700"/>
            <a:ext cx="9144000" cy="712925"/>
          </a:xfrm>
        </p:spPr>
        <p:txBody>
          <a:bodyPr>
            <a:normAutofit/>
          </a:bodyPr>
          <a:lstStyle/>
          <a:p>
            <a:pPr algn="ctr"/>
            <a:r>
              <a:rPr b="1">
                <a:solidFill>
                  <a:schemeClr val="bg1"/>
                </a:solidFill>
              </a:rPr>
              <a:t>Monitoring and Updating Goals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pPr algn="ctr"/>
            <a:r>
              <a:rPr>
                <a:solidFill>
                  <a:schemeClr val="bg1"/>
                </a:solidFill>
              </a:rPr>
              <a:t>Stay on Track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>
              <a:latin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98030"/>
            <a:ext cx="4190999" cy="3095719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480060" indent="-342900" algn="l">
              <a:spcBef>
                <a:spcPct val="0"/>
              </a:spcBef>
              <a:spcAft>
                <a:spcPts val="800"/>
              </a:spcAft>
              <a:buSzTx/>
              <a:buFont typeface="Arial" panose="020B0604020202020204" pitchFamily="34" charset="0"/>
              <a:buChar char="•"/>
            </a:pPr>
            <a:r>
              <a:rPr b="1">
                <a:solidFill>
                  <a:srgbClr val="616161"/>
                </a:solidFill>
                <a:latin typeface="Open Sans" panose="020B0606030504020204" pitchFamily="34" charset="0"/>
              </a:rPr>
              <a:t>Use the 'All Goals' Tab: </a:t>
            </a:r>
            <a:r>
              <a:rPr>
                <a:solidFill>
                  <a:srgbClr val="616161"/>
                </a:solidFill>
                <a:latin typeface="Open Sans" panose="020B0606030504020204" pitchFamily="34" charset="0"/>
              </a:rPr>
              <a:t>View all active goals and their progress in one place.</a:t>
            </a:r>
          </a:p>
          <a:p>
            <a:pPr marL="480060" lvl="1" indent="-342900" algn="l">
              <a:spcBef>
                <a:spcPts val="12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b="1">
                <a:solidFill>
                  <a:srgbClr val="616161"/>
                </a:solidFill>
                <a:latin typeface="Open Sans" panose="020B0606030504020204" pitchFamily="34" charset="0"/>
              </a:rPr>
              <a:t>Update Data Regularly: </a:t>
            </a:r>
            <a:r>
              <a:rPr>
                <a:solidFill>
                  <a:srgbClr val="616161"/>
                </a:solidFill>
                <a:latin typeface="Open Sans" panose="020B0606030504020204" pitchFamily="34" charset="0"/>
              </a:rPr>
              <a:t>Ensure accurate tracking by updating as new achievements occur.</a:t>
            </a:r>
          </a:p>
          <a:p>
            <a:pPr marL="480060" lvl="1" indent="-342900" algn="l">
              <a:spcBef>
                <a:spcPts val="12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b="1">
                <a:solidFill>
                  <a:srgbClr val="616161"/>
                </a:solidFill>
                <a:latin typeface="Open Sans" panose="020B0606030504020204" pitchFamily="34" charset="0"/>
              </a:rPr>
              <a:t>Adapt to Changing Needs: </a:t>
            </a:r>
            <a:r>
              <a:rPr>
                <a:solidFill>
                  <a:srgbClr val="616161"/>
                </a:solidFill>
                <a:latin typeface="Open Sans" panose="020B0606030504020204" pitchFamily="34" charset="0"/>
              </a:rPr>
              <a:t>Modify goals </a:t>
            </a:r>
            <a:r>
              <a:rPr lang="en-US">
                <a:solidFill>
                  <a:srgbClr val="616161"/>
                </a:solidFill>
                <a:latin typeface="Open Sans" panose="020B0606030504020204" pitchFamily="34" charset="0"/>
              </a:rPr>
              <a:t>each year </a:t>
            </a:r>
            <a:r>
              <a:rPr>
                <a:solidFill>
                  <a:srgbClr val="616161"/>
                </a:solidFill>
                <a:latin typeface="Open Sans" panose="020B0606030504020204" pitchFamily="34" charset="0"/>
              </a:rPr>
              <a:t>to align with evolving priorities.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508670"/>
            <a:ext cx="419099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>
              <a:latin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9000" y="3941689"/>
            <a:ext cx="4190999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sz="900">
                <a:solidFill>
                  <a:srgbClr val="616161"/>
                </a:solidFill>
                <a:latin typeface="Open Sans" panose="020B0606030504020204" pitchFamily="34" charset="0"/>
              </a:rPr>
              <a:t>Photo by Markus Winkler on Unsplash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481" y="401183"/>
            <a:ext cx="4091553" cy="712925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Recognition for Excellence</a:t>
            </a:r>
            <a:endParaRPr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>
              <a:latin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03" y="1446594"/>
            <a:ext cx="4190999" cy="3465051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422910" indent="-285750" algn="l">
              <a:spcBef>
                <a:spcPct val="0"/>
              </a:spcBef>
              <a:spcAft>
                <a:spcPts val="800"/>
              </a:spcAft>
              <a:buSzTx/>
              <a:buFont typeface="Arial" panose="020B0604020202020204" pitchFamily="34" charset="0"/>
              <a:buChar char="•"/>
            </a:pPr>
            <a:r>
              <a:rPr sz="1600" b="1">
                <a:solidFill>
                  <a:srgbClr val="616161"/>
                </a:solidFill>
                <a:latin typeface="Open Sans" panose="020B0606030504020204" pitchFamily="34" charset="0"/>
              </a:rPr>
              <a:t>Meet Specific Goal Criteria: </a:t>
            </a:r>
            <a:r>
              <a:rPr sz="1600">
                <a:solidFill>
                  <a:srgbClr val="616161"/>
                </a:solidFill>
                <a:latin typeface="Open Sans" panose="020B0606030504020204" pitchFamily="34" charset="0"/>
              </a:rPr>
              <a:t>Ensure </a:t>
            </a:r>
            <a:r>
              <a:rPr lang="en-US" sz="1600">
                <a:solidFill>
                  <a:srgbClr val="616161"/>
                </a:solidFill>
                <a:latin typeface="Open Sans" panose="020B0606030504020204" pitchFamily="34" charset="0"/>
              </a:rPr>
              <a:t>the six priority goals, chosen by your club, are fulfilled.</a:t>
            </a:r>
            <a:endParaRPr sz="1600">
              <a:solidFill>
                <a:srgbClr val="616161"/>
              </a:solidFill>
              <a:latin typeface="Open Sans" panose="020B0606030504020204" pitchFamily="34" charset="0"/>
            </a:endParaRPr>
          </a:p>
          <a:p>
            <a:pPr marL="422910" lvl="1" indent="-285750" algn="l">
              <a:spcBef>
                <a:spcPts val="12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616161"/>
                </a:solidFill>
                <a:latin typeface="Open Sans" panose="020B0606030504020204" pitchFamily="34" charset="0"/>
              </a:rPr>
              <a:t>Rotary International’s Certificate of Excellence: </a:t>
            </a:r>
            <a:r>
              <a:rPr lang="en-US" sz="1600">
                <a:solidFill>
                  <a:srgbClr val="616161"/>
                </a:solidFill>
                <a:latin typeface="Open Sans" panose="020B0606030504020204" pitchFamily="34" charset="0"/>
              </a:rPr>
              <a:t>Achieve over 50% of the 26 goals in Rotary Club Central</a:t>
            </a:r>
            <a:endParaRPr sz="1600">
              <a:solidFill>
                <a:srgbClr val="616161"/>
              </a:solidFill>
              <a:latin typeface="Open Sans" panose="020B0606030504020204" pitchFamily="34" charset="0"/>
            </a:endParaRPr>
          </a:p>
          <a:p>
            <a:pPr marL="422910" lvl="1" indent="-285750" algn="l">
              <a:spcBef>
                <a:spcPts val="12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616161"/>
                </a:solidFill>
                <a:latin typeface="Open Sans" panose="020B0606030504020204" pitchFamily="34" charset="0"/>
              </a:rPr>
              <a:t>Big West Recognition</a:t>
            </a:r>
            <a:r>
              <a:rPr sz="1600" b="1">
                <a:solidFill>
                  <a:srgbClr val="616161"/>
                </a:solidFill>
                <a:latin typeface="Open Sans" panose="020B0606030504020204" pitchFamily="34" charset="0"/>
              </a:rPr>
              <a:t>: </a:t>
            </a:r>
            <a:r>
              <a:rPr lang="en-US" sz="1600">
                <a:solidFill>
                  <a:srgbClr val="616161"/>
                </a:solidFill>
                <a:latin typeface="Open Sans" panose="020B0606030504020204" pitchFamily="34" charset="0"/>
              </a:rPr>
              <a:t>This recognition will focus on clubs achieving the six priority goals</a:t>
            </a:r>
          </a:p>
          <a:p>
            <a:pPr marL="422910" lvl="1" indent="-285750" algn="l">
              <a:spcBef>
                <a:spcPts val="12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616161"/>
                </a:solidFill>
                <a:latin typeface="Open Sans" panose="020B0606030504020204" pitchFamily="34" charset="0"/>
              </a:rPr>
              <a:t>Celebrate Along the Way: </a:t>
            </a:r>
            <a:r>
              <a:rPr lang="en-US" sz="1600">
                <a:solidFill>
                  <a:srgbClr val="616161"/>
                </a:solidFill>
                <a:latin typeface="Open Sans" panose="020B0606030504020204" pitchFamily="34" charset="0"/>
              </a:rPr>
              <a:t>Small steps forward are worth celebrating!</a:t>
            </a:r>
            <a:endParaRPr sz="1600">
              <a:solidFill>
                <a:srgbClr val="616161"/>
              </a:solidFill>
              <a:latin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508670"/>
            <a:ext cx="419099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>
              <a:latin typeface="Open Sans" panose="020B0606030504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599" y="1441214"/>
            <a:ext cx="4190999" cy="2362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5677" y="3906992"/>
            <a:ext cx="4190999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sz="900">
                <a:solidFill>
                  <a:srgbClr val="616161"/>
                </a:solidFill>
                <a:latin typeface="Open Sans" panose="020B0606030504020204" pitchFamily="34" charset="0"/>
              </a:rPr>
              <a:t>Photo by Daniel Patterson on Unsplash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0"/>
            <a:ext cx="9144000" cy="712925"/>
          </a:xfrm>
        </p:spPr>
        <p:txBody>
          <a:bodyPr>
            <a:normAutofit/>
          </a:bodyPr>
          <a:lstStyle/>
          <a:p>
            <a:pPr algn="ctr"/>
            <a:r>
              <a:rPr b="1">
                <a:solidFill>
                  <a:schemeClr val="bg1"/>
                </a:solidFill>
              </a:rPr>
              <a:t>Sustaining Success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pPr algn="ctr"/>
            <a:r>
              <a:rPr>
                <a:solidFill>
                  <a:schemeClr val="bg1"/>
                </a:solidFill>
              </a:rPr>
              <a:t>Key Takeaways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>
              <a:latin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8686800" cy="12799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508670"/>
            <a:ext cx="2692300" cy="12799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2350" y="1508670"/>
            <a:ext cx="3048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50" y="150867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965870"/>
            <a:ext cx="2692300" cy="1384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b="1">
                <a:solidFill>
                  <a:srgbClr val="616161"/>
                </a:solidFill>
                <a:latin typeface="Open Sans" panose="020B0606030504020204" pitchFamily="34" charset="0"/>
              </a:rPr>
              <a:t>Continuity and Collaboration</a:t>
            </a:r>
          </a:p>
          <a:p>
            <a:pPr algn="ctr">
              <a:spcAft>
                <a:spcPts val="1200"/>
              </a:spcAft>
            </a:pPr>
            <a:r>
              <a:rPr>
                <a:solidFill>
                  <a:srgbClr val="616161"/>
                </a:solidFill>
                <a:latin typeface="Open Sans" panose="020B0606030504020204" pitchFamily="34" charset="0"/>
              </a:rPr>
              <a:t>3-year rolling goals provide stability across leadership changes.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5700" y="1508670"/>
            <a:ext cx="2692449" cy="12799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451" y="1508670"/>
            <a:ext cx="3048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451" y="1508670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63707" y="1965870"/>
            <a:ext cx="2834137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b="1">
                <a:solidFill>
                  <a:srgbClr val="616161"/>
                </a:solidFill>
                <a:latin typeface="Open Sans" panose="020B0606030504020204" pitchFamily="34" charset="0"/>
              </a:rPr>
              <a:t>Member Engagement</a:t>
            </a:r>
          </a:p>
          <a:p>
            <a:pPr algn="ctr">
              <a:spcAft>
                <a:spcPts val="1200"/>
              </a:spcAft>
            </a:pPr>
            <a:r>
              <a:rPr>
                <a:solidFill>
                  <a:srgbClr val="616161"/>
                </a:solidFill>
                <a:latin typeface="Open Sans" panose="020B0606030504020204" pitchFamily="34" charset="0"/>
              </a:rPr>
              <a:t>Engaging members strengthens commitment and ensures progress.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2950" y="1508670"/>
            <a:ext cx="2692300" cy="12799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6700" y="1508670"/>
            <a:ext cx="3048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700" y="1508670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22950" y="1965870"/>
            <a:ext cx="2692300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b="1">
                <a:solidFill>
                  <a:srgbClr val="616161"/>
                </a:solidFill>
                <a:latin typeface="Open Sans" panose="020B0606030504020204" pitchFamily="34" charset="0"/>
              </a:rPr>
              <a:t>Achieving Impact</a:t>
            </a:r>
          </a:p>
          <a:p>
            <a:pPr algn="ctr">
              <a:spcAft>
                <a:spcPts val="1200"/>
              </a:spcAft>
            </a:pPr>
            <a:r>
              <a:rPr>
                <a:solidFill>
                  <a:srgbClr val="616161"/>
                </a:solidFill>
                <a:latin typeface="Open Sans" panose="020B0606030504020204" pitchFamily="34" charset="0"/>
              </a:rPr>
              <a:t>Long-term planning drives meaningful and measurable success.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D9952F-3CF0-77FF-6E7D-CA7264A1619B}"/>
              </a:ext>
            </a:extLst>
          </p:cNvPr>
          <p:cNvSpPr txBox="1"/>
          <p:nvPr/>
        </p:nvSpPr>
        <p:spPr>
          <a:xfrm>
            <a:off x="185791" y="3869879"/>
            <a:ext cx="6482994" cy="8998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Building Continuity and Driving Impact Across Leadership Transitions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68320-7298-F94B-A679-C285B64885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305"/>
          <a:stretch>
            <a:fillRect/>
          </a:stretch>
        </p:blipFill>
        <p:spPr>
          <a:xfrm>
            <a:off x="0" y="-1"/>
            <a:ext cx="9144000" cy="343044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6915DDA-5BD3-D876-FED4-C158B17CC4E9}"/>
              </a:ext>
            </a:extLst>
          </p:cNvPr>
          <p:cNvSpPr txBox="1"/>
          <p:nvPr/>
        </p:nvSpPr>
        <p:spPr>
          <a:xfrm>
            <a:off x="1" y="1257144"/>
            <a:ext cx="9102968" cy="91368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rgbClr val="FFFFFF"/>
                </a:solidFill>
              </a:rPr>
              <a:t>Let’s help every club Thrive!</a:t>
            </a:r>
          </a:p>
        </p:txBody>
      </p:sp>
    </p:spTree>
    <p:extLst>
      <p:ext uri="{BB962C8B-B14F-4D97-AF65-F5344CB8AC3E}">
        <p14:creationId xmlns:p14="http://schemas.microsoft.com/office/powerpoint/2010/main" val="8707481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4924-D0E1-7CA5-B0AA-F2319D15E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E2FED-400C-F5B0-893D-5F66419F1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900"/>
            <a:ext cx="9144000" cy="712925"/>
          </a:xfrm>
        </p:spPr>
        <p:txBody>
          <a:bodyPr>
            <a:normAutofit/>
          </a:bodyPr>
          <a:lstStyle/>
          <a:p>
            <a:pPr algn="ctr"/>
            <a:r>
              <a:rPr b="1">
                <a:solidFill>
                  <a:schemeClr val="bg1"/>
                </a:solidFill>
              </a:rPr>
              <a:t>Why 3-Year Rolling Goals?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1E65BCF-9E0A-8BAA-A98C-183C25576E4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" y="636726"/>
            <a:ext cx="9144000" cy="481810"/>
          </a:xfrm>
        </p:spPr>
        <p:txBody>
          <a:bodyPr>
            <a:normAutofit/>
          </a:bodyPr>
          <a:lstStyle/>
          <a:p>
            <a:pPr algn="ctr"/>
            <a:r>
              <a:rPr sz="2200">
                <a:solidFill>
                  <a:schemeClr val="bg1"/>
                </a:solidFill>
              </a:rPr>
              <a:t>Enhancing Continuity and Collaboration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1E64DA-4262-C246-9E69-2861FEAF7A5C}"/>
              </a:ext>
            </a:extLst>
          </p:cNvPr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9CE730-CAEB-C017-DD19-6D84479004C8}"/>
              </a:ext>
            </a:extLst>
          </p:cNvPr>
          <p:cNvSpPr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543AFB-9352-BCDA-3AE8-22B8AC239844}"/>
              </a:ext>
            </a:extLst>
          </p:cNvPr>
          <p:cNvSpPr txBox="1"/>
          <p:nvPr/>
        </p:nvSpPr>
        <p:spPr>
          <a:xfrm>
            <a:off x="1422350" y="1508670"/>
            <a:ext cx="3048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5CF614-067B-06BE-BDBF-742020327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134" y="1508614"/>
            <a:ext cx="871981" cy="8719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5B6BD9-5D9B-3F4D-2344-5A999AA6530A}"/>
              </a:ext>
            </a:extLst>
          </p:cNvPr>
          <p:cNvSpPr txBox="1"/>
          <p:nvPr/>
        </p:nvSpPr>
        <p:spPr>
          <a:xfrm>
            <a:off x="508000" y="2629972"/>
            <a:ext cx="4032251" cy="15388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2000" b="1">
                <a:solidFill>
                  <a:srgbClr val="616161"/>
                </a:solidFill>
                <a:latin typeface="Open Sans" panose="020B0606030504020204" pitchFamily="34" charset="0"/>
              </a:rPr>
              <a:t>Continuity Across Leadership Changes</a:t>
            </a:r>
          </a:p>
          <a:p>
            <a:pPr algn="ctr">
              <a:spcAft>
                <a:spcPts val="1200"/>
              </a:spcAft>
            </a:pPr>
            <a:r>
              <a:rPr sz="2000">
                <a:solidFill>
                  <a:srgbClr val="616161"/>
                </a:solidFill>
                <a:latin typeface="Open Sans" panose="020B0606030504020204" pitchFamily="34" charset="0"/>
              </a:rPr>
              <a:t>Provides consistency in vision and projects despite annual changes in leadership.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E4ADEA-A3A7-D24B-B618-8AF35A1C8327}"/>
              </a:ext>
            </a:extLst>
          </p:cNvPr>
          <p:cNvSpPr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DE5706-A9C7-3DCC-B71C-A712B9F590AA}"/>
              </a:ext>
            </a:extLst>
          </p:cNvPr>
          <p:cNvSpPr txBox="1"/>
          <p:nvPr/>
        </p:nvSpPr>
        <p:spPr>
          <a:xfrm>
            <a:off x="4419451" y="1508670"/>
            <a:ext cx="3048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3E0193-8657-FE3F-5D57-E8F3A17C0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874" y="1514393"/>
            <a:ext cx="860425" cy="8604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9B6AFB1-EBA4-24E3-19FB-87C7B577AD60}"/>
              </a:ext>
            </a:extLst>
          </p:cNvPr>
          <p:cNvSpPr txBox="1"/>
          <p:nvPr/>
        </p:nvSpPr>
        <p:spPr>
          <a:xfrm>
            <a:off x="5070425" y="2634365"/>
            <a:ext cx="3594201" cy="12311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2000" b="1">
                <a:solidFill>
                  <a:srgbClr val="616161"/>
                </a:solidFill>
                <a:latin typeface="Open Sans" panose="020B0606030504020204" pitchFamily="34" charset="0"/>
              </a:rPr>
              <a:t>Better Long-Term Planning</a:t>
            </a:r>
          </a:p>
          <a:p>
            <a:pPr algn="ctr">
              <a:spcAft>
                <a:spcPts val="1200"/>
              </a:spcAft>
            </a:pPr>
            <a:r>
              <a:rPr sz="2000">
                <a:solidFill>
                  <a:srgbClr val="616161"/>
                </a:solidFill>
                <a:latin typeface="Open Sans" panose="020B0606030504020204" pitchFamily="34" charset="0"/>
              </a:rPr>
              <a:t>Allows clubs to adapt and grow over a multi-year timeline.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D08E15-511A-8CA0-0A47-F0F88DDDD972}"/>
              </a:ext>
            </a:extLst>
          </p:cNvPr>
          <p:cNvSpPr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8A92AA-1DDB-169E-B698-A83C1AD6959F}"/>
              </a:ext>
            </a:extLst>
          </p:cNvPr>
          <p:cNvSpPr txBox="1"/>
          <p:nvPr/>
        </p:nvSpPr>
        <p:spPr>
          <a:xfrm>
            <a:off x="7416700" y="1508670"/>
            <a:ext cx="3048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596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0801" y="2275669"/>
            <a:ext cx="26923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2350" y="1508670"/>
            <a:ext cx="3048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451" y="1508670"/>
            <a:ext cx="3048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6700" y="1508670"/>
            <a:ext cx="3048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6299" y="1493043"/>
            <a:ext cx="3942530" cy="224676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b="1">
                <a:solidFill>
                  <a:srgbClr val="616161"/>
                </a:solidFill>
                <a:latin typeface="Open Sans" panose="020B0606030504020204" pitchFamily="34" charset="0"/>
              </a:rPr>
              <a:t>Increased Member Engagement</a:t>
            </a:r>
          </a:p>
          <a:p>
            <a:pPr algn="ctr"/>
            <a:r>
              <a:rPr lang="en-US">
                <a:solidFill>
                  <a:srgbClr val="616161"/>
                </a:solidFill>
                <a:latin typeface="Open Sans" panose="020B0606030504020204" pitchFamily="34" charset="0"/>
              </a:rPr>
              <a:t>Drives meaningful engagement and collaboration, giving members a shared sense of purpose.</a:t>
            </a:r>
          </a:p>
          <a:p>
            <a:pPr algn="ctr"/>
            <a:br>
              <a:rPr lang="en-US">
                <a:solidFill>
                  <a:srgbClr val="616161"/>
                </a:solidFill>
                <a:latin typeface="Open Sans" panose="020B0606030504020204" pitchFamily="34" charset="0"/>
              </a:rPr>
            </a:br>
            <a:r>
              <a:rPr lang="en-US" b="1">
                <a:solidFill>
                  <a:srgbClr val="616161"/>
                </a:solidFill>
                <a:latin typeface="Open Sans" panose="020B0606030504020204" pitchFamily="34" charset="0"/>
              </a:rPr>
              <a:t>Increased Impact</a:t>
            </a:r>
          </a:p>
          <a:p>
            <a:pPr algn="ctr"/>
            <a:r>
              <a:rPr lang="en-US">
                <a:solidFill>
                  <a:srgbClr val="616161"/>
                </a:solidFill>
                <a:latin typeface="Open Sans" panose="020B0606030504020204" pitchFamily="34" charset="0"/>
              </a:rPr>
              <a:t>Serving and strengthening our communities, local and global</a:t>
            </a:r>
            <a:r>
              <a:rPr lang="en-US" sz="2000">
                <a:solidFill>
                  <a:srgbClr val="616161"/>
                </a:solidFill>
                <a:latin typeface="Open Sans" panose="020B0606030504020204" pitchFamily="34" charset="0"/>
              </a:rPr>
              <a:t>.</a:t>
            </a:r>
            <a:endParaRPr sz="2000">
              <a:solidFill>
                <a:srgbClr val="616161"/>
              </a:solidFill>
              <a:latin typeface="Open Sans" panose="020B0606030504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E0061FA-6BFA-58C9-02BE-52DCA1A2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900"/>
            <a:ext cx="9144000" cy="712925"/>
          </a:xfrm>
        </p:spPr>
        <p:txBody>
          <a:bodyPr>
            <a:normAutofit/>
          </a:bodyPr>
          <a:lstStyle/>
          <a:p>
            <a:pPr algn="ctr"/>
            <a:r>
              <a:rPr b="1">
                <a:solidFill>
                  <a:schemeClr val="bg1"/>
                </a:solidFill>
              </a:rPr>
              <a:t>Why 3-Year Rolling Goals?</a:t>
            </a: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3DA7C7D4-BF4B-7734-DF7A-9A928E7D8A9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" y="636726"/>
            <a:ext cx="9144000" cy="481810"/>
          </a:xfrm>
        </p:spPr>
        <p:txBody>
          <a:bodyPr>
            <a:normAutofit/>
          </a:bodyPr>
          <a:lstStyle/>
          <a:p>
            <a:pPr algn="ctr"/>
            <a:r>
              <a:rPr sz="2200">
                <a:solidFill>
                  <a:schemeClr val="bg1"/>
                </a:solidFill>
              </a:rPr>
              <a:t>Enhancing Continuity and Collaboration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12925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The Mechanics of Rolling Goals – How Does it Work?</a:t>
            </a:r>
            <a:endParaRPr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>
              <a:latin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74925"/>
            <a:ext cx="4334897" cy="3064942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480060" indent="-342900" algn="l">
              <a:spcBef>
                <a:spcPct val="0"/>
              </a:spcBef>
              <a:spcAft>
                <a:spcPts val="800"/>
              </a:spcAft>
              <a:buSzTx/>
              <a:buFont typeface="Arial" panose="020B0604020202020204" pitchFamily="34" charset="0"/>
              <a:buChar char="•"/>
            </a:pPr>
            <a:r>
              <a:rPr sz="1600" b="1">
                <a:solidFill>
                  <a:srgbClr val="616161"/>
                </a:solidFill>
                <a:latin typeface="Open Sans" panose="020B0606030504020204" pitchFamily="34" charset="0"/>
              </a:rPr>
              <a:t>Annual Review and Update: </a:t>
            </a:r>
            <a:r>
              <a:rPr sz="1600">
                <a:solidFill>
                  <a:srgbClr val="616161"/>
                </a:solidFill>
                <a:latin typeface="Open Sans" panose="020B0606030504020204" pitchFamily="34" charset="0"/>
              </a:rPr>
              <a:t>Leadership teams review and adjust goals annually to reflect evolving needs.</a:t>
            </a:r>
          </a:p>
          <a:p>
            <a:pPr marL="480060" lvl="1" indent="-342900" algn="l">
              <a:spcBef>
                <a:spcPts val="12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sz="1600" b="1">
                <a:solidFill>
                  <a:srgbClr val="616161"/>
                </a:solidFill>
                <a:latin typeface="Open Sans" panose="020B0606030504020204" pitchFamily="34" charset="0"/>
              </a:rPr>
              <a:t>Priority and Flexibility: </a:t>
            </a:r>
            <a:r>
              <a:rPr sz="1600">
                <a:solidFill>
                  <a:srgbClr val="616161"/>
                </a:solidFill>
                <a:latin typeface="Open Sans" panose="020B0606030504020204" pitchFamily="34" charset="0"/>
              </a:rPr>
              <a:t>Focus on 6 priority goals but allows clubs to choose </a:t>
            </a:r>
            <a:r>
              <a:rPr lang="en-US" sz="1600">
                <a:solidFill>
                  <a:srgbClr val="616161"/>
                </a:solidFill>
                <a:latin typeface="Open Sans" panose="020B0606030504020204" pitchFamily="34" charset="0"/>
              </a:rPr>
              <a:t>other goals.</a:t>
            </a:r>
            <a:endParaRPr sz="1600">
              <a:solidFill>
                <a:srgbClr val="616161"/>
              </a:solidFill>
              <a:latin typeface="Open Sans" panose="020B0606030504020204" pitchFamily="34" charset="0"/>
            </a:endParaRPr>
          </a:p>
          <a:p>
            <a:pPr marL="480060" lvl="1" indent="-342900" algn="l">
              <a:spcBef>
                <a:spcPts val="12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sz="1600" b="1">
                <a:solidFill>
                  <a:srgbClr val="616161"/>
                </a:solidFill>
                <a:latin typeface="Open Sans" panose="020B0606030504020204" pitchFamily="34" charset="0"/>
              </a:rPr>
              <a:t>Collaboration Across Teams: </a:t>
            </a:r>
            <a:r>
              <a:rPr sz="1600">
                <a:solidFill>
                  <a:srgbClr val="616161"/>
                </a:solidFill>
                <a:latin typeface="Open Sans" panose="020B0606030504020204" pitchFamily="34" charset="0"/>
              </a:rPr>
              <a:t>Promotes teamwork and input from members to shape objectives.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508670"/>
            <a:ext cx="419099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>
              <a:latin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0900" y="3908970"/>
            <a:ext cx="4190999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sz="900">
                <a:solidFill>
                  <a:srgbClr val="616161"/>
                </a:solidFill>
                <a:latin typeface="Open Sans" panose="020B0606030504020204" pitchFamily="34" charset="0"/>
              </a:rPr>
              <a:t>Photo by Sebastien Bonneval on Unsplash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712925"/>
          </a:xfrm>
        </p:spPr>
        <p:txBody>
          <a:bodyPr>
            <a:normAutofit/>
          </a:bodyPr>
          <a:lstStyle/>
          <a:p>
            <a:pPr algn="ctr"/>
            <a:r>
              <a:rPr b="1">
                <a:solidFill>
                  <a:schemeClr val="bg1"/>
                </a:solidFill>
              </a:rPr>
              <a:t>Customizing Goals for Your Club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0" y="725626"/>
            <a:ext cx="9143999" cy="481810"/>
          </a:xfrm>
        </p:spPr>
        <p:txBody>
          <a:bodyPr>
            <a:normAutofit/>
          </a:bodyPr>
          <a:lstStyle/>
          <a:p>
            <a:pPr algn="ctr"/>
            <a:r>
              <a:rPr>
                <a:solidFill>
                  <a:schemeClr val="bg1"/>
                </a:solidFill>
              </a:rPr>
              <a:t>Tailoring the Process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>
              <a:latin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508670"/>
            <a:ext cx="2692300" cy="107424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2350" y="1508670"/>
            <a:ext cx="3048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58" y="1565933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7470" y="1527656"/>
            <a:ext cx="7721650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sz="2000" b="1">
                <a:solidFill>
                  <a:srgbClr val="616161"/>
                </a:solidFill>
                <a:latin typeface="Open Sans" panose="020B0606030504020204" pitchFamily="34" charset="0"/>
              </a:rPr>
              <a:t>Understand Club Needs</a:t>
            </a:r>
          </a:p>
          <a:p>
            <a:pPr>
              <a:spcAft>
                <a:spcPts val="1200"/>
              </a:spcAft>
            </a:pPr>
            <a:r>
              <a:rPr sz="2000">
                <a:solidFill>
                  <a:srgbClr val="616161"/>
                </a:solidFill>
                <a:latin typeface="Open Sans" panose="020B0606030504020204" pitchFamily="34" charset="0"/>
              </a:rPr>
              <a:t>Identify unique challenges and opportunities in your community</a:t>
            </a:r>
            <a:r>
              <a:rPr sz="1300">
                <a:solidFill>
                  <a:srgbClr val="616161"/>
                </a:solidFill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451" y="1508670"/>
            <a:ext cx="3048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8" y="2547590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47470" y="2444572"/>
            <a:ext cx="7493050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sz="2000" b="1">
                <a:solidFill>
                  <a:srgbClr val="616161"/>
                </a:solidFill>
                <a:latin typeface="Open Sans" panose="020B0606030504020204" pitchFamily="34" charset="0"/>
              </a:rPr>
              <a:t>Engage Members</a:t>
            </a:r>
          </a:p>
          <a:p>
            <a:pPr>
              <a:spcAft>
                <a:spcPts val="1200"/>
              </a:spcAft>
            </a:pPr>
            <a:r>
              <a:rPr sz="2000">
                <a:solidFill>
                  <a:srgbClr val="616161"/>
                </a:solidFill>
                <a:latin typeface="Open Sans" panose="020B0606030504020204" pitchFamily="34" charset="0"/>
              </a:rPr>
              <a:t>Gather input from members to shape personalized goals.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6700" y="1508670"/>
            <a:ext cx="3048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58" y="3404690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47470" y="3361488"/>
            <a:ext cx="7409947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sz="2000" b="1">
                <a:solidFill>
                  <a:srgbClr val="616161"/>
                </a:solidFill>
                <a:latin typeface="Open Sans" panose="020B0606030504020204" pitchFamily="34" charset="0"/>
              </a:rPr>
              <a:t>Adjust Targets</a:t>
            </a:r>
          </a:p>
          <a:p>
            <a:pPr>
              <a:spcAft>
                <a:spcPts val="1200"/>
              </a:spcAft>
            </a:pPr>
            <a:r>
              <a:rPr sz="2000">
                <a:solidFill>
                  <a:srgbClr val="616161"/>
                </a:solidFill>
                <a:latin typeface="Open Sans" panose="020B0606030504020204" pitchFamily="34" charset="0"/>
              </a:rPr>
              <a:t>Modify Rotary-provided templates to align with club priorities.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52400"/>
            <a:ext cx="8520600" cy="712925"/>
          </a:xfrm>
        </p:spPr>
        <p:txBody>
          <a:bodyPr>
            <a:normAutofit/>
          </a:bodyPr>
          <a:lstStyle/>
          <a:p>
            <a:pPr algn="ctr"/>
            <a:r>
              <a:rPr b="1">
                <a:solidFill>
                  <a:schemeClr val="bg1"/>
                </a:solidFill>
              </a:rPr>
              <a:t>Accessing Rotary Club Central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311700" y="761997"/>
            <a:ext cx="8520599" cy="481810"/>
          </a:xfrm>
        </p:spPr>
        <p:txBody>
          <a:bodyPr>
            <a:normAutofit/>
          </a:bodyPr>
          <a:lstStyle/>
          <a:p>
            <a:pPr algn="ctr"/>
            <a:r>
              <a:rPr>
                <a:solidFill>
                  <a:schemeClr val="bg1"/>
                </a:solidFill>
              </a:rPr>
              <a:t>Getting Started with Goal Entry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6500" y="1434450"/>
            <a:ext cx="2590800" cy="2428870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480060" indent="-342900" algn="l">
              <a:spcBef>
                <a:spcPct val="0"/>
              </a:spcBef>
              <a:spcAft>
                <a:spcPts val="800"/>
              </a:spcAft>
              <a:buSzTx/>
              <a:buFont typeface="+mj-lt"/>
              <a:buAutoNum type="arabicPeriod"/>
            </a:pPr>
            <a:r>
              <a:rPr sz="1200" b="1">
                <a:solidFill>
                  <a:srgbClr val="616161"/>
                </a:solidFill>
                <a:latin typeface="Open Sans" panose="020B0606030504020204" pitchFamily="34" charset="0"/>
              </a:rPr>
              <a:t>Visit My Rotary: </a:t>
            </a:r>
            <a:r>
              <a:rPr sz="1200">
                <a:solidFill>
                  <a:srgbClr val="616161"/>
                </a:solidFill>
                <a:latin typeface="Open Sans" panose="020B0606030504020204" pitchFamily="34" charset="0"/>
              </a:rPr>
              <a:t>Log in to My Rotary using your credentials.</a:t>
            </a:r>
            <a:endParaRPr lang="en-US" sz="1200">
              <a:solidFill>
                <a:srgbClr val="616161"/>
              </a:solidFill>
              <a:latin typeface="Open Sans" panose="020B0606030504020204" pitchFamily="34" charset="0"/>
            </a:endParaRPr>
          </a:p>
          <a:p>
            <a:pPr marL="480060" indent="-342900" algn="l">
              <a:spcBef>
                <a:spcPct val="0"/>
              </a:spcBef>
              <a:spcAft>
                <a:spcPts val="800"/>
              </a:spcAft>
              <a:buSzTx/>
              <a:buFont typeface="+mj-lt"/>
              <a:buAutoNum type="arabicPeriod"/>
            </a:pPr>
            <a:r>
              <a:rPr sz="1200" b="1">
                <a:solidFill>
                  <a:srgbClr val="616161"/>
                </a:solidFill>
                <a:latin typeface="Open Sans" panose="020B0606030504020204" pitchFamily="34" charset="0"/>
              </a:rPr>
              <a:t>Navigate </a:t>
            </a:r>
            <a:r>
              <a:rPr lang="en-US" sz="1200" b="1">
                <a:solidFill>
                  <a:srgbClr val="616161"/>
                </a:solidFill>
                <a:latin typeface="Open Sans" panose="020B0606030504020204" pitchFamily="34" charset="0"/>
              </a:rPr>
              <a:t>to Rotary Club Central</a:t>
            </a:r>
            <a:r>
              <a:rPr sz="1200" b="1">
                <a:solidFill>
                  <a:srgbClr val="616161"/>
                </a:solidFill>
                <a:latin typeface="Open Sans" panose="020B0606030504020204" pitchFamily="34" charset="0"/>
              </a:rPr>
              <a:t>:</a:t>
            </a:r>
            <a:r>
              <a:rPr lang="en-US" sz="1200" b="1">
                <a:solidFill>
                  <a:srgbClr val="616161"/>
                </a:solidFill>
                <a:latin typeface="Open Sans" panose="020B0606030504020204" pitchFamily="34" charset="0"/>
              </a:rPr>
              <a:t> </a:t>
            </a:r>
            <a:r>
              <a:rPr lang="en-US" sz="1200">
                <a:solidFill>
                  <a:srgbClr val="616161"/>
                </a:solidFill>
                <a:latin typeface="Open Sans" panose="020B0606030504020204" pitchFamily="34" charset="0"/>
              </a:rPr>
              <a:t>Under ‘My Rotary’</a:t>
            </a:r>
            <a:r>
              <a:rPr sz="1200">
                <a:solidFill>
                  <a:srgbClr val="616161"/>
                </a:solidFill>
                <a:latin typeface="Open Sans" panose="020B0606030504020204" pitchFamily="34" charset="0"/>
              </a:rPr>
              <a:t>, select Rotary Club Central.</a:t>
            </a:r>
            <a:endParaRPr lang="en-US" sz="1200">
              <a:solidFill>
                <a:srgbClr val="616161"/>
              </a:solidFill>
              <a:latin typeface="Open Sans" panose="020B0606030504020204" pitchFamily="34" charset="0"/>
            </a:endParaRPr>
          </a:p>
          <a:p>
            <a:pPr marL="480060" indent="-342900" algn="l">
              <a:spcBef>
                <a:spcPct val="0"/>
              </a:spcBef>
              <a:spcAft>
                <a:spcPts val="800"/>
              </a:spcAft>
              <a:buSzTx/>
              <a:buFont typeface="+mj-lt"/>
              <a:buAutoNum type="arabicPeriod"/>
            </a:pPr>
            <a:r>
              <a:rPr lang="en-US" sz="1200" b="1">
                <a:solidFill>
                  <a:srgbClr val="616161"/>
                </a:solidFill>
                <a:latin typeface="Open Sans" panose="020B0606030504020204" pitchFamily="34" charset="0"/>
              </a:rPr>
              <a:t>Confirm Your Role</a:t>
            </a:r>
            <a:r>
              <a:rPr sz="1200" b="1">
                <a:solidFill>
                  <a:srgbClr val="616161"/>
                </a:solidFill>
                <a:latin typeface="Open Sans" panose="020B0606030504020204" pitchFamily="34" charset="0"/>
              </a:rPr>
              <a:t>: </a:t>
            </a:r>
            <a:r>
              <a:rPr sz="1200">
                <a:solidFill>
                  <a:srgbClr val="616161"/>
                </a:solidFill>
                <a:latin typeface="Open Sans" panose="020B0606030504020204" pitchFamily="34" charset="0"/>
              </a:rPr>
              <a:t>Ensure you have access rights to input and edit goals.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C0370-B5E0-24F8-A062-5C85B9F68A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541"/>
          <a:stretch>
            <a:fillRect/>
          </a:stretch>
        </p:blipFill>
        <p:spPr>
          <a:xfrm>
            <a:off x="431800" y="1417516"/>
            <a:ext cx="5892800" cy="2859590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C5885378-9C44-A142-E120-49FC7D9474CE}"/>
              </a:ext>
            </a:extLst>
          </p:cNvPr>
          <p:cNvSpPr/>
          <p:nvPr/>
        </p:nvSpPr>
        <p:spPr>
          <a:xfrm rot="17833427">
            <a:off x="1733527" y="1996504"/>
            <a:ext cx="329771" cy="977900"/>
          </a:xfrm>
          <a:prstGeom prst="downArrow">
            <a:avLst/>
          </a:prstGeom>
          <a:solidFill>
            <a:srgbClr val="F7A81B"/>
          </a:solidFill>
          <a:ln>
            <a:solidFill>
              <a:srgbClr val="F7A8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0"/>
            <a:ext cx="9144000" cy="712925"/>
          </a:xfrm>
        </p:spPr>
        <p:txBody>
          <a:bodyPr>
            <a:normAutofit/>
          </a:bodyPr>
          <a:lstStyle/>
          <a:p>
            <a:pPr algn="ctr"/>
            <a:r>
              <a:rPr b="1">
                <a:solidFill>
                  <a:schemeClr val="bg1"/>
                </a:solidFill>
              </a:rPr>
              <a:t>Inputting Priority Goals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>
              <a:latin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508670"/>
            <a:ext cx="419099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>
              <a:latin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96826-72A6-575C-6AA4-9CB375D4A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725" y="1513844"/>
            <a:ext cx="4555175" cy="25438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Subtitle 11">
            <a:extLst>
              <a:ext uri="{FF2B5EF4-FFF2-40B4-BE49-F238E27FC236}">
                <a16:creationId xmlns:a16="http://schemas.microsoft.com/office/drawing/2014/main" id="{D22E8463-CFBE-92C7-F586-CA2D10AD909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5956A-2DC9-C840-ECBE-F50E0646B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E398C686-88F9-1461-0E32-31FAA2D830D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3401" y="1424987"/>
            <a:ext cx="8520599" cy="481810"/>
          </a:xfrm>
        </p:spPr>
        <p:txBody>
          <a:bodyPr>
            <a:normAutofit/>
          </a:bodyPr>
          <a:lstStyle/>
          <a:p>
            <a:pPr algn="ctr"/>
            <a:r>
              <a:rPr b="1"/>
              <a:t>Step-by-Step Guide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4B7A04-1CFA-005B-2015-EC50E28B01D2}"/>
              </a:ext>
            </a:extLst>
          </p:cNvPr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382A7-34BB-A0EC-98FC-11EB11D26666}"/>
              </a:ext>
            </a:extLst>
          </p:cNvPr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>
              <a:latin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D3C285-1951-0726-6182-09662FE22330}"/>
              </a:ext>
            </a:extLst>
          </p:cNvPr>
          <p:cNvSpPr/>
          <p:nvPr/>
        </p:nvSpPr>
        <p:spPr>
          <a:xfrm>
            <a:off x="228600" y="1508670"/>
            <a:ext cx="86868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F63BFF-7A48-BD9D-29A3-6493238038FA}"/>
              </a:ext>
            </a:extLst>
          </p:cNvPr>
          <p:cNvSpPr/>
          <p:nvPr/>
        </p:nvSpPr>
        <p:spPr>
          <a:xfrm>
            <a:off x="2286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008792-9371-DB7C-F24D-29EB62F05B42}"/>
              </a:ext>
            </a:extLst>
          </p:cNvPr>
          <p:cNvSpPr/>
          <p:nvPr/>
        </p:nvSpPr>
        <p:spPr>
          <a:xfrm>
            <a:off x="47244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49ED82-C369-F710-1BD3-4D0C26734756}"/>
              </a:ext>
            </a:extLst>
          </p:cNvPr>
          <p:cNvSpPr txBox="1"/>
          <p:nvPr/>
        </p:nvSpPr>
        <p:spPr>
          <a:xfrm>
            <a:off x="4724400" y="1508670"/>
            <a:ext cx="419099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>
              <a:latin typeface="Open Sans" panose="020B060603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BB5815-6546-9F33-C423-0560E3136E88}"/>
              </a:ext>
            </a:extLst>
          </p:cNvPr>
          <p:cNvSpPr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6E903D-3CE4-E00C-6817-E01E26A95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517" y="1724293"/>
            <a:ext cx="5063006" cy="24894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569EF0D-9509-81A1-8F9F-498C61CB3C78}"/>
              </a:ext>
            </a:extLst>
          </p:cNvPr>
          <p:cNvSpPr txBox="1"/>
          <p:nvPr/>
        </p:nvSpPr>
        <p:spPr>
          <a:xfrm>
            <a:off x="0" y="254000"/>
            <a:ext cx="9144000" cy="7129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200"/>
              <a:buNone/>
              <a:defRPr sz="2200" b="0" i="0" kern="120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Inputting Priority Goals</a:t>
            </a:r>
          </a:p>
        </p:txBody>
      </p:sp>
    </p:spTree>
    <p:extLst>
      <p:ext uri="{BB962C8B-B14F-4D97-AF65-F5344CB8AC3E}">
        <p14:creationId xmlns:p14="http://schemas.microsoft.com/office/powerpoint/2010/main" val="271049956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12925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How our Club can work together with our future goals</a:t>
            </a:r>
            <a:endParaRPr b="1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465076" y="1398726"/>
            <a:ext cx="2475463" cy="481810"/>
          </a:xfrm>
        </p:spPr>
        <p:txBody>
          <a:bodyPr>
            <a:normAutofit/>
          </a:bodyPr>
          <a:lstStyle/>
          <a:p>
            <a:pPr algn="ctr"/>
            <a:r>
              <a:rPr b="1"/>
              <a:t>Next Steps for Success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>
              <a:latin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100" y="1677336"/>
            <a:ext cx="4190999" cy="3372718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480060" indent="-342900" algn="l">
              <a:spcBef>
                <a:spcPct val="0"/>
              </a:spcBef>
              <a:spcAft>
                <a:spcPts val="800"/>
              </a:spcAft>
              <a:buSzTx/>
              <a:buFont typeface="Arial" panose="020B0604020202020204" pitchFamily="34" charset="0"/>
              <a:buChar char="•"/>
            </a:pPr>
            <a:r>
              <a:rPr b="1">
                <a:solidFill>
                  <a:srgbClr val="616161"/>
                </a:solidFill>
                <a:latin typeface="Open Sans" panose="020B0606030504020204" pitchFamily="34" charset="0"/>
              </a:rPr>
              <a:t>Communicate with Members: </a:t>
            </a:r>
            <a:r>
              <a:rPr>
                <a:solidFill>
                  <a:srgbClr val="616161"/>
                </a:solidFill>
                <a:latin typeface="Open Sans" panose="020B0606030504020204" pitchFamily="34" charset="0"/>
              </a:rPr>
              <a:t>Share goals with members to ensure alignment and commitment.</a:t>
            </a:r>
          </a:p>
          <a:p>
            <a:pPr marL="480060" lvl="1" indent="-342900" algn="l">
              <a:spcBef>
                <a:spcPts val="12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b="1">
                <a:solidFill>
                  <a:srgbClr val="616161"/>
                </a:solidFill>
                <a:latin typeface="Open Sans" panose="020B0606030504020204" pitchFamily="34" charset="0"/>
              </a:rPr>
              <a:t>Implement Action Plans: </a:t>
            </a:r>
            <a:r>
              <a:rPr>
                <a:solidFill>
                  <a:srgbClr val="616161"/>
                </a:solidFill>
                <a:latin typeface="Open Sans" panose="020B0606030504020204" pitchFamily="34" charset="0"/>
              </a:rPr>
              <a:t>Break goals into actionable steps and assign responsibilities.</a:t>
            </a:r>
          </a:p>
          <a:p>
            <a:pPr marL="480060" lvl="1" indent="-342900" algn="l">
              <a:spcBef>
                <a:spcPts val="12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b="1">
                <a:solidFill>
                  <a:srgbClr val="616161"/>
                </a:solidFill>
                <a:latin typeface="Open Sans" panose="020B0606030504020204" pitchFamily="34" charset="0"/>
              </a:rPr>
              <a:t>Review Regularly:</a:t>
            </a:r>
            <a:r>
              <a:rPr>
                <a:solidFill>
                  <a:srgbClr val="616161"/>
                </a:solidFill>
                <a:latin typeface="Open Sans" panose="020B0606030504020204" pitchFamily="34" charset="0"/>
              </a:rPr>
              <a:t> Schedule periodic check-ins to evaluate progress</a:t>
            </a:r>
            <a:r>
              <a:rPr lang="en-US">
                <a:solidFill>
                  <a:srgbClr val="616161"/>
                </a:solidFill>
                <a:latin typeface="Open Sans" panose="020B0606030504020204" pitchFamily="34" charset="0"/>
              </a:rPr>
              <a:t>.</a:t>
            </a:r>
            <a:endParaRPr>
              <a:solidFill>
                <a:srgbClr val="616161"/>
              </a:solidFill>
              <a:latin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12323" y="2439497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508670"/>
            <a:ext cx="419099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>
              <a:latin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Open Sans" panose="020B0606030504020204" pitchFamily="34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4.11.14"/>
  <p:tag name="AS_TITLE" val="Aspose.Slides for .NET 4.0 Client Profile"/>
  <p:tag name="AS_VERSION" val="24.11"/>
</p:tagLst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On-screen Show (16:9)</PresentationFormat>
  <Paragraphs>62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Open Sans</vt:lpstr>
      <vt:lpstr>Calibri</vt:lpstr>
      <vt:lpstr>Arial</vt:lpstr>
      <vt:lpstr>Office Theme</vt:lpstr>
      <vt:lpstr>PowerPoint Presentation</vt:lpstr>
      <vt:lpstr>Why 3-Year Rolling Goals?</vt:lpstr>
      <vt:lpstr>Why 3-Year Rolling Goals?</vt:lpstr>
      <vt:lpstr>The Mechanics of Rolling Goals – How Does it Work?</vt:lpstr>
      <vt:lpstr>Customizing Goals for Your Club</vt:lpstr>
      <vt:lpstr>Accessing Rotary Club Central</vt:lpstr>
      <vt:lpstr>Inputting Priority Goals</vt:lpstr>
      <vt:lpstr>PowerPoint Presentation</vt:lpstr>
      <vt:lpstr>How our Club can work together with our future goals</vt:lpstr>
      <vt:lpstr>Monitoring and Updating Goals</vt:lpstr>
      <vt:lpstr>Recognition for Excellence</vt:lpstr>
      <vt:lpstr>Sustaining Success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2025-04-02T20:09:21Z</dcterms:modified>
</cp:coreProperties>
</file>