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51" r:id="rId2"/>
    <p:sldId id="35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58701" autoAdjust="0"/>
  </p:normalViewPr>
  <p:slideViewPr>
    <p:cSldViewPr snapToGrid="0">
      <p:cViewPr varScale="1">
        <p:scale>
          <a:sx n="60" d="100"/>
          <a:sy n="60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6B17A-5255-4708-BCC7-24AF08605786}" type="datetimeFigureOut">
              <a:rPr lang="en-CA" smtClean="0"/>
              <a:t>2024-10-15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7EDE1-6493-49E2-AA8B-3741A258F3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867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previous presentations were all for individual members of the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the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Bof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Directors does not lie in one person alone.   The Board is a collective of members that all can contribute to the club’s success is different ways.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The </a:t>
            </a:r>
            <a:r>
              <a:rPr lang="en-US" dirty="0" err="1"/>
              <a:t>BoD</a:t>
            </a:r>
            <a:r>
              <a:rPr lang="en-US" dirty="0"/>
              <a:t> work as a </a:t>
            </a:r>
            <a:r>
              <a:rPr lang="en-US" b="1" dirty="0"/>
              <a:t>Team</a:t>
            </a:r>
            <a:r>
              <a:rPr lang="en-US" dirty="0"/>
              <a:t>.   Teamwork is critical </a:t>
            </a:r>
          </a:p>
          <a:p>
            <a:endParaRPr lang="en-US" dirty="0"/>
          </a:p>
          <a:p>
            <a:r>
              <a:rPr lang="en-US" dirty="0"/>
              <a:t>1) All members have different </a:t>
            </a:r>
            <a:r>
              <a:rPr lang="en-US" b="1" dirty="0"/>
              <a:t>skills</a:t>
            </a:r>
            <a:r>
              <a:rPr lang="en-US" dirty="0"/>
              <a:t>    …. Take advantage of this.  Work together and Listen  then 4)  </a:t>
            </a:r>
            <a:r>
              <a:rPr lang="en-US" b="1" dirty="0"/>
              <a:t>collaborate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2)  Each of you have a  </a:t>
            </a:r>
            <a:r>
              <a:rPr lang="en-US" b="1" dirty="0"/>
              <a:t>vision</a:t>
            </a:r>
            <a:r>
              <a:rPr lang="en-US" dirty="0"/>
              <a:t> that will help set a direction to success.  Some ideas, that</a:t>
            </a:r>
            <a:r>
              <a:rPr lang="en-US" b="0" dirty="0"/>
              <a:t> when shared can be seeds to better ideas.  Don’t be afraid to share  </a:t>
            </a:r>
            <a:endParaRPr lang="en-US" dirty="0"/>
          </a:p>
          <a:p>
            <a:endParaRPr lang="en-US" dirty="0"/>
          </a:p>
          <a:p>
            <a:r>
              <a:rPr lang="en-US" dirty="0"/>
              <a:t>3)  Each of you will have a sense of </a:t>
            </a:r>
            <a:r>
              <a:rPr lang="en-US" b="1" dirty="0"/>
              <a:t>Creativity</a:t>
            </a:r>
            <a:r>
              <a:rPr lang="en-US" dirty="0"/>
              <a:t>…..  Thinking Outside the Box can be the nucleus to great results</a:t>
            </a:r>
          </a:p>
          <a:p>
            <a:endParaRPr lang="en-US" dirty="0"/>
          </a:p>
          <a:p>
            <a:r>
              <a:rPr lang="en-US" dirty="0"/>
              <a:t>5)  Each will have a strength based on their </a:t>
            </a:r>
            <a:r>
              <a:rPr lang="en-US" b="1" dirty="0"/>
              <a:t>experience</a:t>
            </a:r>
            <a:r>
              <a:rPr lang="en-US" dirty="0"/>
              <a:t> and </a:t>
            </a:r>
            <a:r>
              <a:rPr lang="en-US" b="0" dirty="0"/>
              <a:t>knowledge; Benefit from other’s Experience; Share your Experience</a:t>
            </a:r>
            <a:r>
              <a:rPr lang="en-US" dirty="0"/>
              <a:t>    </a:t>
            </a:r>
          </a:p>
          <a:p>
            <a:endParaRPr lang="en-US" dirty="0"/>
          </a:p>
          <a:p>
            <a:r>
              <a:rPr lang="en-US" dirty="0"/>
              <a:t>7)  The key is to </a:t>
            </a:r>
            <a:r>
              <a:rPr lang="en-US" b="1" dirty="0"/>
              <a:t>communicate</a:t>
            </a:r>
            <a:r>
              <a:rPr lang="en-US" dirty="0"/>
              <a:t> with each other.  LISSEN  Share ideas…. Accepting each others' strengths …. Feel confident about your own ….</a:t>
            </a:r>
          </a:p>
          <a:p>
            <a:endParaRPr lang="en-US" dirty="0"/>
          </a:p>
          <a:p>
            <a:r>
              <a:rPr lang="en-US" dirty="0"/>
              <a:t>8)  Setting </a:t>
            </a:r>
            <a:r>
              <a:rPr lang="en-US" b="1" dirty="0"/>
              <a:t>GOALS</a:t>
            </a:r>
            <a:r>
              <a:rPr lang="en-US" b="0" dirty="0"/>
              <a:t> is a tool to Plan, Guide, Control and Succeed.</a:t>
            </a:r>
            <a:endParaRPr lang="en-US" dirty="0"/>
          </a:p>
          <a:p>
            <a:endParaRPr lang="en-US" dirty="0"/>
          </a:p>
          <a:p>
            <a:r>
              <a:rPr lang="en-US" dirty="0"/>
              <a:t>9)  The result is </a:t>
            </a:r>
            <a:r>
              <a:rPr lang="en-US" b="1" dirty="0"/>
              <a:t>Leadership</a:t>
            </a:r>
            <a:r>
              <a:rPr lang="en-US" b="0" dirty="0"/>
              <a:t>  as an individual and a Team.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00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Yes….  teamwork is critical to the success of working Board of Directors</a:t>
            </a:r>
          </a:p>
          <a:p>
            <a:endParaRPr lang="en-US" dirty="0"/>
          </a:p>
          <a:p>
            <a:r>
              <a:rPr lang="en-US" dirty="0"/>
              <a:t>You need Individuals on the board that demonstrate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Ability to Collaborate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Those Specific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Ability to Communicate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Leadership traits</a:t>
            </a:r>
          </a:p>
          <a:p>
            <a:endParaRPr lang="en-US" dirty="0"/>
          </a:p>
          <a:p>
            <a:r>
              <a:rPr lang="en-US" dirty="0"/>
              <a:t>But critical to all this ….. To make the Team work … there needs to one characteristic shared amongst members…. There needs to be something that binds all this together….   </a:t>
            </a:r>
          </a:p>
          <a:p>
            <a:endParaRPr lang="en-US" dirty="0"/>
          </a:p>
          <a:p>
            <a:r>
              <a:rPr lang="en-US" dirty="0"/>
              <a:t>RESPECT!!</a:t>
            </a:r>
          </a:p>
          <a:p>
            <a:endParaRPr lang="en-US" dirty="0"/>
          </a:p>
          <a:p>
            <a:r>
              <a:rPr lang="en-US" dirty="0"/>
              <a:t>This means that you are showing a regard for their abilities and worth, Valuing their feelings and views…… even if you don’t necessarily agree with them.  You give them consideration you would expect for yourself.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7EDE1-6493-49E2-AA8B-3741A258F38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31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220" y="1600200"/>
            <a:ext cx="5946737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1221" y="4898573"/>
            <a:ext cx="5946736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9368" y="4782971"/>
            <a:ext cx="5656149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5277" y="0"/>
            <a:ext cx="4266723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797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67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893" y="646113"/>
            <a:ext cx="1829277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646113"/>
            <a:ext cx="7621985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3453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34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9368" y="1709058"/>
            <a:ext cx="961958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10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7" y="2237097"/>
            <a:ext cx="8231745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4876801"/>
            <a:ext cx="8231745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6509" y="0"/>
            <a:ext cx="1065491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9368" y="4782971"/>
            <a:ext cx="801896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1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9" y="381000"/>
            <a:ext cx="9832359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556" y="1984248"/>
            <a:ext cx="480185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319" y="1984248"/>
            <a:ext cx="480185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9368" y="1709058"/>
            <a:ext cx="961958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6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9" y="381000"/>
            <a:ext cx="9832359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828800"/>
            <a:ext cx="480185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743201"/>
            <a:ext cx="480185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3320" y="1828800"/>
            <a:ext cx="480185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3320" y="2743201"/>
            <a:ext cx="480185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9368" y="1709058"/>
            <a:ext cx="961958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60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9368" y="1709058"/>
            <a:ext cx="961958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72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9" y="685801"/>
            <a:ext cx="4115872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2" y="685800"/>
            <a:ext cx="52591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2895600"/>
            <a:ext cx="4115872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9368" y="2743200"/>
            <a:ext cx="390309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3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9" y="685800"/>
            <a:ext cx="4115872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7495" y="-50118"/>
            <a:ext cx="6173806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2895600"/>
            <a:ext cx="4115872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9368" y="2743200"/>
            <a:ext cx="390309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83236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81201"/>
            <a:ext cx="9832360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595638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8090" y="6400800"/>
            <a:ext cx="10670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06549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0"/>
            <a:ext cx="1065490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7547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8C95E1-857B-17FD-93CA-63A14127D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44" y="260648"/>
            <a:ext cx="10093348" cy="6120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FBABF2-331A-02FC-C02E-4BD4E6F3034D}"/>
              </a:ext>
            </a:extLst>
          </p:cNvPr>
          <p:cNvSpPr txBox="1"/>
          <p:nvPr/>
        </p:nvSpPr>
        <p:spPr>
          <a:xfrm>
            <a:off x="3719736" y="4221088"/>
            <a:ext cx="216024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Cambria"/>
              </a:rPr>
              <a:t>EXPERIENCE</a:t>
            </a:r>
            <a:endParaRPr lang="en-CA" sz="200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D38B3-A8F7-E643-C5EB-7E5CF61C6E57}"/>
              </a:ext>
            </a:extLst>
          </p:cNvPr>
          <p:cNvSpPr/>
          <p:nvPr/>
        </p:nvSpPr>
        <p:spPr>
          <a:xfrm>
            <a:off x="1559496" y="404664"/>
            <a:ext cx="2160240" cy="2056294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mbr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4A3285-9EC7-1053-8435-BD5C9826673D}"/>
              </a:ext>
            </a:extLst>
          </p:cNvPr>
          <p:cNvSpPr/>
          <p:nvPr/>
        </p:nvSpPr>
        <p:spPr>
          <a:xfrm>
            <a:off x="5663952" y="4213270"/>
            <a:ext cx="2160240" cy="2056294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mbri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C75A7-D39E-2497-03F8-4A156F733CFF}"/>
              </a:ext>
            </a:extLst>
          </p:cNvPr>
          <p:cNvSpPr/>
          <p:nvPr/>
        </p:nvSpPr>
        <p:spPr>
          <a:xfrm>
            <a:off x="5553099" y="441216"/>
            <a:ext cx="1833363" cy="2056294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mbri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E682D-CE1C-D311-4177-53C0A17B19F6}"/>
              </a:ext>
            </a:extLst>
          </p:cNvPr>
          <p:cNvSpPr/>
          <p:nvPr/>
        </p:nvSpPr>
        <p:spPr>
          <a:xfrm>
            <a:off x="1541140" y="3933056"/>
            <a:ext cx="2178596" cy="2056294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mbri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6E5F98-4336-C088-F691-DF62A52EBCC0}"/>
              </a:ext>
            </a:extLst>
          </p:cNvPr>
          <p:cNvSpPr/>
          <p:nvPr/>
        </p:nvSpPr>
        <p:spPr>
          <a:xfrm>
            <a:off x="3686572" y="4032936"/>
            <a:ext cx="1977380" cy="2056294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2D02D3-0B76-B269-7C88-D155CDFC7AE6}"/>
              </a:ext>
            </a:extLst>
          </p:cNvPr>
          <p:cNvSpPr/>
          <p:nvPr/>
        </p:nvSpPr>
        <p:spPr>
          <a:xfrm>
            <a:off x="7386462" y="404664"/>
            <a:ext cx="3578095" cy="2056294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610E6B-2749-B930-504B-E07EEDC72754}"/>
              </a:ext>
            </a:extLst>
          </p:cNvPr>
          <p:cNvSpPr/>
          <p:nvPr/>
        </p:nvSpPr>
        <p:spPr>
          <a:xfrm>
            <a:off x="3719736" y="476672"/>
            <a:ext cx="1833363" cy="2056294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F6DCB8-A459-0171-5DA6-74E20E3CDD24}"/>
              </a:ext>
            </a:extLst>
          </p:cNvPr>
          <p:cNvSpPr/>
          <p:nvPr/>
        </p:nvSpPr>
        <p:spPr>
          <a:xfrm>
            <a:off x="7765675" y="4156364"/>
            <a:ext cx="3308466" cy="2011680"/>
          </a:xfrm>
          <a:custGeom>
            <a:avLst/>
            <a:gdLst>
              <a:gd name="connsiteX0" fmla="*/ 3025833 w 3308466"/>
              <a:gd name="connsiteY0" fmla="*/ 0 h 2011680"/>
              <a:gd name="connsiteX1" fmla="*/ 3009208 w 3308466"/>
              <a:gd name="connsiteY1" fmla="*/ 66501 h 2011680"/>
              <a:gd name="connsiteX2" fmla="*/ 0 w 3308466"/>
              <a:gd name="connsiteY2" fmla="*/ 0 h 2011680"/>
              <a:gd name="connsiteX3" fmla="*/ 116378 w 3308466"/>
              <a:gd name="connsiteY3" fmla="*/ 947651 h 2011680"/>
              <a:gd name="connsiteX4" fmla="*/ 1546168 w 3308466"/>
              <a:gd name="connsiteY4" fmla="*/ 2011680 h 2011680"/>
              <a:gd name="connsiteX5" fmla="*/ 3308466 w 3308466"/>
              <a:gd name="connsiteY5" fmla="*/ 1928552 h 2011680"/>
              <a:gd name="connsiteX6" fmla="*/ 3192088 w 3308466"/>
              <a:gd name="connsiteY6" fmla="*/ 0 h 2011680"/>
              <a:gd name="connsiteX7" fmla="*/ 2876204 w 3308466"/>
              <a:gd name="connsiteY7" fmla="*/ 99752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8466" h="2011680">
                <a:moveTo>
                  <a:pt x="3025833" y="0"/>
                </a:moveTo>
                <a:lnTo>
                  <a:pt x="3009208" y="66501"/>
                </a:lnTo>
                <a:lnTo>
                  <a:pt x="0" y="0"/>
                </a:lnTo>
                <a:lnTo>
                  <a:pt x="116378" y="947651"/>
                </a:lnTo>
                <a:lnTo>
                  <a:pt x="1546168" y="2011680"/>
                </a:lnTo>
                <a:lnTo>
                  <a:pt x="3308466" y="1928552"/>
                </a:lnTo>
                <a:lnTo>
                  <a:pt x="3192088" y="0"/>
                </a:lnTo>
                <a:lnTo>
                  <a:pt x="2876204" y="99752"/>
                </a:lnTo>
              </a:path>
            </a:pathLst>
          </a:cu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035324-A7A4-7D18-8CC4-39CF9701F3EC}"/>
              </a:ext>
            </a:extLst>
          </p:cNvPr>
          <p:cNvSpPr/>
          <p:nvPr/>
        </p:nvSpPr>
        <p:spPr>
          <a:xfrm>
            <a:off x="7608168" y="5157192"/>
            <a:ext cx="716128" cy="832158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895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718F23-7D22-F3D0-F29F-B6EE7E0B44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CD383-5CD6-30C9-A161-2354EC48B8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48" t="34766" r="18822" b="37051"/>
          <a:stretch/>
        </p:blipFill>
        <p:spPr>
          <a:xfrm>
            <a:off x="3213785" y="3429000"/>
            <a:ext cx="8559800" cy="187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66EFCC-A736-E019-74F0-291A30587782}"/>
              </a:ext>
            </a:extLst>
          </p:cNvPr>
          <p:cNvSpPr/>
          <p:nvPr/>
        </p:nvSpPr>
        <p:spPr>
          <a:xfrm rot="20881154">
            <a:off x="628829" y="1143372"/>
            <a:ext cx="548477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183F25-EA93-C79D-FAD4-7B39EB1F5F55}"/>
              </a:ext>
            </a:extLst>
          </p:cNvPr>
          <p:cNvSpPr/>
          <p:nvPr/>
        </p:nvSpPr>
        <p:spPr>
          <a:xfrm>
            <a:off x="908489" y="125414"/>
            <a:ext cx="10375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key to successful Teamwork</a:t>
            </a:r>
          </a:p>
        </p:txBody>
      </p:sp>
    </p:spTree>
    <p:extLst>
      <p:ext uri="{BB962C8B-B14F-4D97-AF65-F5344CB8AC3E}">
        <p14:creationId xmlns:p14="http://schemas.microsoft.com/office/powerpoint/2010/main" val="16121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326</Words>
  <Application>Microsoft Office PowerPoint</Application>
  <PresentationFormat>Widescreen</PresentationFormat>
  <Paragraphs>38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Cambria</vt:lpstr>
      <vt:lpstr>Currency Symbols 16x9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Berry</dc:creator>
  <cp:lastModifiedBy>David Berry</cp:lastModifiedBy>
  <cp:revision>4</cp:revision>
  <dcterms:created xsi:type="dcterms:W3CDTF">2024-10-09T14:17:39Z</dcterms:created>
  <dcterms:modified xsi:type="dcterms:W3CDTF">2024-10-15T20:51:04Z</dcterms:modified>
</cp:coreProperties>
</file>