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8" r:id="rId2"/>
    <p:sldId id="329" r:id="rId3"/>
    <p:sldId id="330" r:id="rId4"/>
    <p:sldId id="331" r:id="rId5"/>
    <p:sldId id="332" r:id="rId6"/>
    <p:sldId id="339" r:id="rId7"/>
    <p:sldId id="344" r:id="rId8"/>
    <p:sldId id="345" r:id="rId9"/>
    <p:sldId id="346" r:id="rId10"/>
    <p:sldId id="340" r:id="rId11"/>
    <p:sldId id="341" r:id="rId12"/>
    <p:sldId id="334" r:id="rId13"/>
    <p:sldId id="335" r:id="rId14"/>
    <p:sldId id="348" r:id="rId15"/>
    <p:sldId id="347" r:id="rId16"/>
    <p:sldId id="336" r:id="rId17"/>
    <p:sldId id="337" r:id="rId18"/>
    <p:sldId id="349" r:id="rId19"/>
    <p:sldId id="350" r:id="rId20"/>
    <p:sldId id="351" r:id="rId21"/>
    <p:sldId id="338" r:id="rId22"/>
  </p:sldIdLst>
  <p:sldSz cx="12188825" cy="6858000"/>
  <p:notesSz cx="7315200" cy="96012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2785" autoAdjust="0"/>
  </p:normalViewPr>
  <p:slideViewPr>
    <p:cSldViewPr showGuides="1">
      <p:cViewPr varScale="1">
        <p:scale>
          <a:sx n="54" d="100"/>
          <a:sy n="54" d="100"/>
        </p:scale>
        <p:origin x="600" y="72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A91F1-7E8C-41C9-A838-D658A98417D5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A97DD9A-212E-426A-9594-7FEEEC4E1E2E}">
      <dgm:prSet phldrT="[Text]"/>
      <dgm:spPr/>
      <dgm:t>
        <a:bodyPr/>
        <a:lstStyle/>
        <a:p>
          <a:r>
            <a:rPr lang="en-US" dirty="0"/>
            <a:t>Prepare the Budget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CFB8B198-74C4-4710-BA7C-5F16A52BB9D3}" type="parTrans" cxnId="{6EE1A5DD-79E9-4FC2-BFBE-DA7B4C71D980}">
      <dgm:prSet/>
      <dgm:spPr/>
      <dgm:t>
        <a:bodyPr/>
        <a:lstStyle/>
        <a:p>
          <a:endParaRPr lang="en-US"/>
        </a:p>
      </dgm:t>
    </dgm:pt>
    <dgm:pt modelId="{A822033B-D112-4812-B9AC-0AEDBC4B3389}" type="sibTrans" cxnId="{6EE1A5DD-79E9-4FC2-BFBE-DA7B4C71D980}">
      <dgm:prSet/>
      <dgm:spPr/>
      <dgm:t>
        <a:bodyPr/>
        <a:lstStyle/>
        <a:p>
          <a:endParaRPr lang="en-US"/>
        </a:p>
      </dgm:t>
    </dgm:pt>
    <dgm:pt modelId="{45D65E2E-57FB-46B9-A23E-155578272902}">
      <dgm:prSet phldrT="[Text]"/>
      <dgm:spPr/>
      <dgm:t>
        <a:bodyPr/>
        <a:lstStyle/>
        <a:p>
          <a:r>
            <a:rPr lang="en-US" dirty="0"/>
            <a:t>Purpose of the Budget</a:t>
          </a:r>
        </a:p>
      </dgm:t>
      <dgm:extLst>
        <a:ext uri="{E40237B7-FDA0-4F09-8148-C483321AD2D9}">
          <dgm14:cNvPr xmlns:dgm14="http://schemas.microsoft.com/office/drawing/2010/diagram" id="0" name="" title="Step 1 task"/>
        </a:ext>
      </dgm:extLst>
    </dgm:pt>
    <dgm:pt modelId="{D504A610-38C8-4BDE-BB8B-E71AB9A63BD2}" type="parTrans" cxnId="{FE68F8E0-776A-49A3-8850-D44015EFEFE4}">
      <dgm:prSet/>
      <dgm:spPr/>
      <dgm:t>
        <a:bodyPr/>
        <a:lstStyle/>
        <a:p>
          <a:endParaRPr lang="en-US"/>
        </a:p>
      </dgm:t>
    </dgm:pt>
    <dgm:pt modelId="{C35F0E74-D801-4FFD-B331-4EF428DDF3B5}" type="sibTrans" cxnId="{FE68F8E0-776A-49A3-8850-D44015EFEFE4}">
      <dgm:prSet/>
      <dgm:spPr/>
      <dgm:t>
        <a:bodyPr/>
        <a:lstStyle/>
        <a:p>
          <a:endParaRPr lang="en-US"/>
        </a:p>
      </dgm:t>
    </dgm:pt>
    <dgm:pt modelId="{C3A50146-E20F-4A5D-A1E5-C758A9F4A3ED}">
      <dgm:prSet phldrT="[Text]"/>
      <dgm:spPr/>
      <dgm:t>
        <a:bodyPr/>
        <a:lstStyle/>
        <a:p>
          <a:r>
            <a:rPr lang="en-US" dirty="0"/>
            <a:t>Example of a Budget</a:t>
          </a:r>
        </a:p>
      </dgm:t>
    </dgm:pt>
    <dgm:pt modelId="{C5AD05BE-6F01-47C5-800E-FAAA226869B4}" type="parTrans" cxnId="{04160B13-F92B-4C62-9E7F-4AAEEDEDC8A7}">
      <dgm:prSet/>
      <dgm:spPr/>
    </dgm:pt>
    <dgm:pt modelId="{EBC1A591-BCAF-4845-93E1-A5D1165FCBE4}" type="sibTrans" cxnId="{04160B13-F92B-4C62-9E7F-4AAEEDEDC8A7}">
      <dgm:prSet/>
      <dgm:spPr/>
    </dgm:pt>
    <dgm:pt modelId="{F241E962-3348-4C82-9F37-A157A4C88250}">
      <dgm:prSet phldrT="[Text]"/>
      <dgm:spPr/>
      <dgm:t>
        <a:bodyPr/>
        <a:lstStyle/>
        <a:p>
          <a:r>
            <a:rPr lang="en-US" dirty="0"/>
            <a:t>Comparative Report</a:t>
          </a:r>
        </a:p>
      </dgm:t>
    </dgm:pt>
    <dgm:pt modelId="{5079D5A8-05EE-4704-9510-AF08536375F6}" type="parTrans" cxnId="{D4BAE216-9B2B-4664-990C-CA7EA8CE31E8}">
      <dgm:prSet/>
      <dgm:spPr/>
    </dgm:pt>
    <dgm:pt modelId="{B8663370-23B1-4728-A733-D3A21CEBE8D4}" type="sibTrans" cxnId="{D4BAE216-9B2B-4664-990C-CA7EA8CE31E8}">
      <dgm:prSet/>
      <dgm:spPr/>
    </dgm:pt>
    <dgm:pt modelId="{653BEC32-DFFB-4DCC-A7FF-5EEEB7A14F50}">
      <dgm:prSet phldrT="[Text]"/>
      <dgm:spPr/>
      <dgm:t>
        <a:bodyPr/>
        <a:lstStyle/>
        <a:p>
          <a:endParaRPr lang="en-US" dirty="0"/>
        </a:p>
      </dgm:t>
    </dgm:pt>
    <dgm:pt modelId="{C9DD88F5-EE0E-4FAE-B7D0-423FC0F04AA7}" type="parTrans" cxnId="{DBF4BE8B-D77D-470E-8E0A-C216861F869F}">
      <dgm:prSet/>
      <dgm:spPr/>
    </dgm:pt>
    <dgm:pt modelId="{0AAA62B6-43F4-4193-A64E-B7FE55C3F193}" type="sibTrans" cxnId="{DBF4BE8B-D77D-470E-8E0A-C216861F869F}">
      <dgm:prSet/>
      <dgm:spPr/>
    </dgm:pt>
    <dgm:pt modelId="{BF2881D7-900F-4C8E-9F09-9C05371A57B2}" type="pres">
      <dgm:prSet presAssocID="{1DBA91F1-7E8C-41C9-A838-D658A98417D5}" presName="linear" presStyleCnt="0">
        <dgm:presLayoutVars>
          <dgm:dir/>
          <dgm:animLvl val="lvl"/>
          <dgm:resizeHandles val="exact"/>
        </dgm:presLayoutVars>
      </dgm:prSet>
      <dgm:spPr/>
    </dgm:pt>
    <dgm:pt modelId="{9FB0A25D-1E70-42A1-9576-9E02D777FD4E}" type="pres">
      <dgm:prSet presAssocID="{9A97DD9A-212E-426A-9594-7FEEEC4E1E2E}" presName="parentLin" presStyleCnt="0"/>
      <dgm:spPr/>
    </dgm:pt>
    <dgm:pt modelId="{BE73E007-796D-4489-903F-12724FB5CC09}" type="pres">
      <dgm:prSet presAssocID="{9A97DD9A-212E-426A-9594-7FEEEC4E1E2E}" presName="parentLeftMargin" presStyleLbl="node1" presStyleIdx="0" presStyleCnt="1"/>
      <dgm:spPr/>
    </dgm:pt>
    <dgm:pt modelId="{31FF8910-63AB-4043-A89B-AB8E707B7A48}" type="pres">
      <dgm:prSet presAssocID="{9A97DD9A-212E-426A-9594-7FEEEC4E1E2E}" presName="parentText" presStyleLbl="node1" presStyleIdx="0" presStyleCnt="1" custLinFactY="-20372" custLinFactNeighborX="-20480" custLinFactNeighborY="-100000">
        <dgm:presLayoutVars>
          <dgm:chMax val="0"/>
          <dgm:bulletEnabled val="1"/>
        </dgm:presLayoutVars>
      </dgm:prSet>
      <dgm:spPr/>
    </dgm:pt>
    <dgm:pt modelId="{7EB05BDB-5555-4796-8535-314A88387643}" type="pres">
      <dgm:prSet presAssocID="{9A97DD9A-212E-426A-9594-7FEEEC4E1E2E}" presName="negativeSpace" presStyleCnt="0"/>
      <dgm:spPr/>
    </dgm:pt>
    <dgm:pt modelId="{A3E10D09-1C38-4A24-82EE-5A6C623231D5}" type="pres">
      <dgm:prSet presAssocID="{9A97DD9A-212E-426A-9594-7FEEEC4E1E2E}" presName="childText" presStyleLbl="conFgAcc1" presStyleIdx="0" presStyleCnt="1" custLinFactNeighborX="-3002" custLinFactNeighborY="-24955">
        <dgm:presLayoutVars>
          <dgm:bulletEnabled val="1"/>
        </dgm:presLayoutVars>
      </dgm:prSet>
      <dgm:spPr/>
    </dgm:pt>
  </dgm:ptLst>
  <dgm:cxnLst>
    <dgm:cxn modelId="{DD33160A-812B-4609-9999-1AEB54494921}" type="presOf" srcId="{9A97DD9A-212E-426A-9594-7FEEEC4E1E2E}" destId="{BE73E007-796D-4489-903F-12724FB5CC09}" srcOrd="0" destOrd="0" presId="urn:microsoft.com/office/officeart/2005/8/layout/list1"/>
    <dgm:cxn modelId="{04160B13-F92B-4C62-9E7F-4AAEEDEDC8A7}" srcId="{9A97DD9A-212E-426A-9594-7FEEEC4E1E2E}" destId="{C3A50146-E20F-4A5D-A1E5-C758A9F4A3ED}" srcOrd="1" destOrd="0" parTransId="{C5AD05BE-6F01-47C5-800E-FAAA226869B4}" sibTransId="{EBC1A591-BCAF-4845-93E1-A5D1165FCBE4}"/>
    <dgm:cxn modelId="{A22E9D16-0720-4835-8158-52F1762F8625}" type="presOf" srcId="{F241E962-3348-4C82-9F37-A157A4C88250}" destId="{A3E10D09-1C38-4A24-82EE-5A6C623231D5}" srcOrd="0" destOrd="2" presId="urn:microsoft.com/office/officeart/2005/8/layout/list1"/>
    <dgm:cxn modelId="{D4BAE216-9B2B-4664-990C-CA7EA8CE31E8}" srcId="{9A97DD9A-212E-426A-9594-7FEEEC4E1E2E}" destId="{F241E962-3348-4C82-9F37-A157A4C88250}" srcOrd="2" destOrd="0" parTransId="{5079D5A8-05EE-4704-9510-AF08536375F6}" sibTransId="{B8663370-23B1-4728-A733-D3A21CEBE8D4}"/>
    <dgm:cxn modelId="{7979175F-704B-4964-93F4-0782BA47096D}" type="presOf" srcId="{C3A50146-E20F-4A5D-A1E5-C758A9F4A3ED}" destId="{A3E10D09-1C38-4A24-82EE-5A6C623231D5}" srcOrd="0" destOrd="1" presId="urn:microsoft.com/office/officeart/2005/8/layout/list1"/>
    <dgm:cxn modelId="{E5CAFD82-66A9-45EC-9A06-C6501841BCB5}" type="presOf" srcId="{45D65E2E-57FB-46B9-A23E-155578272902}" destId="{A3E10D09-1C38-4A24-82EE-5A6C623231D5}" srcOrd="0" destOrd="0" presId="urn:microsoft.com/office/officeart/2005/8/layout/list1"/>
    <dgm:cxn modelId="{97F54785-09DC-41A6-A3BE-E40425E3AE7B}" type="presOf" srcId="{1DBA91F1-7E8C-41C9-A838-D658A98417D5}" destId="{BF2881D7-900F-4C8E-9F09-9C05371A57B2}" srcOrd="0" destOrd="0" presId="urn:microsoft.com/office/officeart/2005/8/layout/list1"/>
    <dgm:cxn modelId="{DBF4BE8B-D77D-470E-8E0A-C216861F869F}" srcId="{9A97DD9A-212E-426A-9594-7FEEEC4E1E2E}" destId="{653BEC32-DFFB-4DCC-A7FF-5EEEB7A14F50}" srcOrd="3" destOrd="0" parTransId="{C9DD88F5-EE0E-4FAE-B7D0-423FC0F04AA7}" sibTransId="{0AAA62B6-43F4-4193-A64E-B7FE55C3F193}"/>
    <dgm:cxn modelId="{EB873A8C-8EA6-4733-8546-BA5A4DB16745}" type="presOf" srcId="{9A97DD9A-212E-426A-9594-7FEEEC4E1E2E}" destId="{31FF8910-63AB-4043-A89B-AB8E707B7A48}" srcOrd="1" destOrd="0" presId="urn:microsoft.com/office/officeart/2005/8/layout/list1"/>
    <dgm:cxn modelId="{6EE1A5DD-79E9-4FC2-BFBE-DA7B4C71D980}" srcId="{1DBA91F1-7E8C-41C9-A838-D658A98417D5}" destId="{9A97DD9A-212E-426A-9594-7FEEEC4E1E2E}" srcOrd="0" destOrd="0" parTransId="{CFB8B198-74C4-4710-BA7C-5F16A52BB9D3}" sibTransId="{A822033B-D112-4812-B9AC-0AEDBC4B3389}"/>
    <dgm:cxn modelId="{FE68F8E0-776A-49A3-8850-D44015EFEFE4}" srcId="{9A97DD9A-212E-426A-9594-7FEEEC4E1E2E}" destId="{45D65E2E-57FB-46B9-A23E-155578272902}" srcOrd="0" destOrd="0" parTransId="{D504A610-38C8-4BDE-BB8B-E71AB9A63BD2}" sibTransId="{C35F0E74-D801-4FFD-B331-4EF428DDF3B5}"/>
    <dgm:cxn modelId="{79F735E5-117A-41A0-AC1E-094E1A86A13D}" type="presOf" srcId="{653BEC32-DFFB-4DCC-A7FF-5EEEB7A14F50}" destId="{A3E10D09-1C38-4A24-82EE-5A6C623231D5}" srcOrd="0" destOrd="3" presId="urn:microsoft.com/office/officeart/2005/8/layout/list1"/>
    <dgm:cxn modelId="{75CF6746-D341-48CC-AC7A-8E28A3A34903}" type="presParOf" srcId="{BF2881D7-900F-4C8E-9F09-9C05371A57B2}" destId="{9FB0A25D-1E70-42A1-9576-9E02D777FD4E}" srcOrd="0" destOrd="0" presId="urn:microsoft.com/office/officeart/2005/8/layout/list1"/>
    <dgm:cxn modelId="{6008D119-B2B8-4210-90F1-3231FCCB360E}" type="presParOf" srcId="{9FB0A25D-1E70-42A1-9576-9E02D777FD4E}" destId="{BE73E007-796D-4489-903F-12724FB5CC09}" srcOrd="0" destOrd="0" presId="urn:microsoft.com/office/officeart/2005/8/layout/list1"/>
    <dgm:cxn modelId="{0D930E14-E5E7-4C18-993D-6C4629C49FFE}" type="presParOf" srcId="{9FB0A25D-1E70-42A1-9576-9E02D777FD4E}" destId="{31FF8910-63AB-4043-A89B-AB8E707B7A48}" srcOrd="1" destOrd="0" presId="urn:microsoft.com/office/officeart/2005/8/layout/list1"/>
    <dgm:cxn modelId="{2B48FCFF-0983-40D5-9E49-FBDD9260800D}" type="presParOf" srcId="{BF2881D7-900F-4C8E-9F09-9C05371A57B2}" destId="{7EB05BDB-5555-4796-8535-314A88387643}" srcOrd="1" destOrd="0" presId="urn:microsoft.com/office/officeart/2005/8/layout/list1"/>
    <dgm:cxn modelId="{CAC5FDEF-616A-43F2-AC6D-BE154E15F6A3}" type="presParOf" srcId="{BF2881D7-900F-4C8E-9F09-9C05371A57B2}" destId="{A3E10D09-1C38-4A24-82EE-5A6C623231D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BA91F1-7E8C-41C9-A838-D658A98417D5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767D06C-E342-4313-B844-7CBE4BE72372}">
      <dgm:prSet phldrT="[Text]"/>
      <dgm:spPr/>
      <dgm:t>
        <a:bodyPr/>
        <a:lstStyle/>
        <a:p>
          <a:r>
            <a:rPr lang="en-US" dirty="0"/>
            <a:t>Manage the Accounts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07642ABB-36AA-4345-A138-3BA34143FF70}" type="parTrans" cxnId="{1F9E31E8-2B2E-4F8E-AA9B-B5366FE84796}">
      <dgm:prSet/>
      <dgm:spPr/>
      <dgm:t>
        <a:bodyPr/>
        <a:lstStyle/>
        <a:p>
          <a:endParaRPr lang="en-US"/>
        </a:p>
      </dgm:t>
    </dgm:pt>
    <dgm:pt modelId="{5B3210CA-F7F6-43EC-9250-21702872AB7F}" type="sibTrans" cxnId="{1F9E31E8-2B2E-4F8E-AA9B-B5366FE84796}">
      <dgm:prSet/>
      <dgm:spPr/>
      <dgm:t>
        <a:bodyPr/>
        <a:lstStyle/>
        <a:p>
          <a:endParaRPr lang="en-US"/>
        </a:p>
      </dgm:t>
    </dgm:pt>
    <dgm:pt modelId="{4AD13E16-C8EF-4219-ADEC-3EFA367F63FB}">
      <dgm:prSet phldrT="[Text]"/>
      <dgm:spPr/>
      <dgm:t>
        <a:bodyPr/>
        <a:lstStyle/>
        <a:p>
          <a:r>
            <a:rPr lang="en-US" dirty="0"/>
            <a:t>Accounting Basics</a:t>
          </a:r>
        </a:p>
      </dgm:t>
      <dgm:extLst>
        <a:ext uri="{E40237B7-FDA0-4F09-8148-C483321AD2D9}">
          <dgm14:cNvPr xmlns:dgm14="http://schemas.microsoft.com/office/drawing/2010/diagram" id="0" name="" title="Step 3 task"/>
        </a:ext>
      </dgm:extLst>
    </dgm:pt>
    <dgm:pt modelId="{C2D82D0B-71BA-449B-9321-1F02F63BBED8}" type="parTrans" cxnId="{359D3EBF-2FA2-42B9-BDAA-062B1B914EC4}">
      <dgm:prSet/>
      <dgm:spPr/>
      <dgm:t>
        <a:bodyPr/>
        <a:lstStyle/>
        <a:p>
          <a:endParaRPr lang="en-US"/>
        </a:p>
      </dgm:t>
    </dgm:pt>
    <dgm:pt modelId="{7C9354BF-915D-40A9-977F-DCD4C79AE9A4}" type="sibTrans" cxnId="{359D3EBF-2FA2-42B9-BDAA-062B1B914EC4}">
      <dgm:prSet/>
      <dgm:spPr/>
      <dgm:t>
        <a:bodyPr/>
        <a:lstStyle/>
        <a:p>
          <a:endParaRPr lang="en-US"/>
        </a:p>
      </dgm:t>
    </dgm:pt>
    <dgm:pt modelId="{2EA68213-3E7E-4327-8181-D56CC4583C08}">
      <dgm:prSet phldrT="[Text]"/>
      <dgm:spPr/>
      <dgm:t>
        <a:bodyPr/>
        <a:lstStyle/>
        <a:p>
          <a:r>
            <a:rPr lang="en-US" dirty="0"/>
            <a:t>Balancing the numbers</a:t>
          </a:r>
        </a:p>
      </dgm:t>
    </dgm:pt>
    <dgm:pt modelId="{853B3D17-5CC7-4902-B731-C605E72760A4}" type="parTrans" cxnId="{749C0B9D-C0AB-4C95-87F3-60F1D1AB5C75}">
      <dgm:prSet/>
      <dgm:spPr/>
      <dgm:t>
        <a:bodyPr/>
        <a:lstStyle/>
        <a:p>
          <a:endParaRPr lang="en-CA"/>
        </a:p>
      </dgm:t>
    </dgm:pt>
    <dgm:pt modelId="{6AAC7FF3-9A6E-4DC9-ACA6-91F93D881F2B}" type="sibTrans" cxnId="{749C0B9D-C0AB-4C95-87F3-60F1D1AB5C75}">
      <dgm:prSet/>
      <dgm:spPr/>
      <dgm:t>
        <a:bodyPr/>
        <a:lstStyle/>
        <a:p>
          <a:endParaRPr lang="en-CA"/>
        </a:p>
      </dgm:t>
    </dgm:pt>
    <dgm:pt modelId="{BF2881D7-900F-4C8E-9F09-9C05371A57B2}" type="pres">
      <dgm:prSet presAssocID="{1DBA91F1-7E8C-41C9-A838-D658A98417D5}" presName="linear" presStyleCnt="0">
        <dgm:presLayoutVars>
          <dgm:dir/>
          <dgm:animLvl val="lvl"/>
          <dgm:resizeHandles val="exact"/>
        </dgm:presLayoutVars>
      </dgm:prSet>
      <dgm:spPr/>
    </dgm:pt>
    <dgm:pt modelId="{2B213EDA-1352-4685-938D-F449494E5371}" type="pres">
      <dgm:prSet presAssocID="{9767D06C-E342-4313-B844-7CBE4BE72372}" presName="parentLin" presStyleCnt="0"/>
      <dgm:spPr/>
    </dgm:pt>
    <dgm:pt modelId="{A2108333-CFBA-4258-B92F-D7C0B72566DB}" type="pres">
      <dgm:prSet presAssocID="{9767D06C-E342-4313-B844-7CBE4BE72372}" presName="parentLeftMargin" presStyleLbl="node1" presStyleIdx="0" presStyleCnt="1"/>
      <dgm:spPr/>
    </dgm:pt>
    <dgm:pt modelId="{86A43697-948B-4853-B9AD-64B1F9243917}" type="pres">
      <dgm:prSet presAssocID="{9767D06C-E342-4313-B844-7CBE4BE72372}" presName="parentText" presStyleLbl="node1" presStyleIdx="0" presStyleCnt="1" custLinFactY="-49128" custLinFactNeighborX="39519" custLinFactNeighborY="-100000">
        <dgm:presLayoutVars>
          <dgm:chMax val="0"/>
          <dgm:bulletEnabled val="1"/>
        </dgm:presLayoutVars>
      </dgm:prSet>
      <dgm:spPr/>
    </dgm:pt>
    <dgm:pt modelId="{13918582-54C1-47CF-9745-315ABFF27B9E}" type="pres">
      <dgm:prSet presAssocID="{9767D06C-E342-4313-B844-7CBE4BE72372}" presName="negativeSpace" presStyleCnt="0"/>
      <dgm:spPr/>
    </dgm:pt>
    <dgm:pt modelId="{85F6E77F-A9DB-46BF-B56B-A5918C2B269D}" type="pres">
      <dgm:prSet presAssocID="{9767D06C-E342-4313-B844-7CBE4BE72372}" presName="childText" presStyleLbl="conFgAcc1" presStyleIdx="0" presStyleCnt="1" custLinFactY="-30189" custLinFactNeighborX="0" custLinFactNeighborY="-100000">
        <dgm:presLayoutVars>
          <dgm:bulletEnabled val="1"/>
        </dgm:presLayoutVars>
      </dgm:prSet>
      <dgm:spPr/>
    </dgm:pt>
  </dgm:ptLst>
  <dgm:cxnLst>
    <dgm:cxn modelId="{7558A321-7F10-4B33-8223-A5906C85654F}" type="presOf" srcId="{9767D06C-E342-4313-B844-7CBE4BE72372}" destId="{86A43697-948B-4853-B9AD-64B1F9243917}" srcOrd="1" destOrd="0" presId="urn:microsoft.com/office/officeart/2005/8/layout/list1"/>
    <dgm:cxn modelId="{351EB658-99D6-4CF7-A800-5395F3035ECC}" type="presOf" srcId="{4AD13E16-C8EF-4219-ADEC-3EFA367F63FB}" destId="{85F6E77F-A9DB-46BF-B56B-A5918C2B269D}" srcOrd="0" destOrd="0" presId="urn:microsoft.com/office/officeart/2005/8/layout/list1"/>
    <dgm:cxn modelId="{97F54785-09DC-41A6-A3BE-E40425E3AE7B}" type="presOf" srcId="{1DBA91F1-7E8C-41C9-A838-D658A98417D5}" destId="{BF2881D7-900F-4C8E-9F09-9C05371A57B2}" srcOrd="0" destOrd="0" presId="urn:microsoft.com/office/officeart/2005/8/layout/list1"/>
    <dgm:cxn modelId="{1DA9998D-FD0A-45C6-9E0D-E8C44FEBF9A4}" type="presOf" srcId="{2EA68213-3E7E-4327-8181-D56CC4583C08}" destId="{85F6E77F-A9DB-46BF-B56B-A5918C2B269D}" srcOrd="0" destOrd="1" presId="urn:microsoft.com/office/officeart/2005/8/layout/list1"/>
    <dgm:cxn modelId="{749C0B9D-C0AB-4C95-87F3-60F1D1AB5C75}" srcId="{9767D06C-E342-4313-B844-7CBE4BE72372}" destId="{2EA68213-3E7E-4327-8181-D56CC4583C08}" srcOrd="1" destOrd="0" parTransId="{853B3D17-5CC7-4902-B731-C605E72760A4}" sibTransId="{6AAC7FF3-9A6E-4DC9-ACA6-91F93D881F2B}"/>
    <dgm:cxn modelId="{359D3EBF-2FA2-42B9-BDAA-062B1B914EC4}" srcId="{9767D06C-E342-4313-B844-7CBE4BE72372}" destId="{4AD13E16-C8EF-4219-ADEC-3EFA367F63FB}" srcOrd="0" destOrd="0" parTransId="{C2D82D0B-71BA-449B-9321-1F02F63BBED8}" sibTransId="{7C9354BF-915D-40A9-977F-DCD4C79AE9A4}"/>
    <dgm:cxn modelId="{1F9E31E8-2B2E-4F8E-AA9B-B5366FE84796}" srcId="{1DBA91F1-7E8C-41C9-A838-D658A98417D5}" destId="{9767D06C-E342-4313-B844-7CBE4BE72372}" srcOrd="0" destOrd="0" parTransId="{07642ABB-36AA-4345-A138-3BA34143FF70}" sibTransId="{5B3210CA-F7F6-43EC-9250-21702872AB7F}"/>
    <dgm:cxn modelId="{03078BEE-90A0-48A0-AE5D-F090127FEF8F}" type="presOf" srcId="{9767D06C-E342-4313-B844-7CBE4BE72372}" destId="{A2108333-CFBA-4258-B92F-D7C0B72566DB}" srcOrd="0" destOrd="0" presId="urn:microsoft.com/office/officeart/2005/8/layout/list1"/>
    <dgm:cxn modelId="{231C6D46-F37E-4676-9644-78FA196ACCCB}" type="presParOf" srcId="{BF2881D7-900F-4C8E-9F09-9C05371A57B2}" destId="{2B213EDA-1352-4685-938D-F449494E5371}" srcOrd="0" destOrd="0" presId="urn:microsoft.com/office/officeart/2005/8/layout/list1"/>
    <dgm:cxn modelId="{ABC8809B-5C47-4D82-8E79-6772CC4589F0}" type="presParOf" srcId="{2B213EDA-1352-4685-938D-F449494E5371}" destId="{A2108333-CFBA-4258-B92F-D7C0B72566DB}" srcOrd="0" destOrd="0" presId="urn:microsoft.com/office/officeart/2005/8/layout/list1"/>
    <dgm:cxn modelId="{96C36C92-76D8-440A-9D08-051B6489E2AA}" type="presParOf" srcId="{2B213EDA-1352-4685-938D-F449494E5371}" destId="{86A43697-948B-4853-B9AD-64B1F9243917}" srcOrd="1" destOrd="0" presId="urn:microsoft.com/office/officeart/2005/8/layout/list1"/>
    <dgm:cxn modelId="{DFC2FC7A-FA5E-4F68-9196-2D3573E405DD}" type="presParOf" srcId="{BF2881D7-900F-4C8E-9F09-9C05371A57B2}" destId="{13918582-54C1-47CF-9745-315ABFF27B9E}" srcOrd="1" destOrd="0" presId="urn:microsoft.com/office/officeart/2005/8/layout/list1"/>
    <dgm:cxn modelId="{2DD21AC6-C0AC-4EE2-A5E0-0841215D271A}" type="presParOf" srcId="{BF2881D7-900F-4C8E-9F09-9C05371A57B2}" destId="{85F6E77F-A9DB-46BF-B56B-A5918C2B269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10D09-1C38-4A24-82EE-5A6C623231D5}">
      <dsp:nvSpPr>
        <dsp:cNvPr id="0" name=""/>
        <dsp:cNvSpPr/>
      </dsp:nvSpPr>
      <dsp:spPr>
        <a:xfrm>
          <a:off x="0" y="940568"/>
          <a:ext cx="4800600" cy="251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580" tIns="583184" rIns="372580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Purpose of the Budget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Example of a Budget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Comparative Report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/>
        </a:p>
      </dsp:txBody>
      <dsp:txXfrm>
        <a:off x="0" y="940568"/>
        <a:ext cx="4800600" cy="2513700"/>
      </dsp:txXfrm>
    </dsp:sp>
    <dsp:sp modelId="{31FF8910-63AB-4043-A89B-AB8E707B7A48}">
      <dsp:nvSpPr>
        <dsp:cNvPr id="0" name=""/>
        <dsp:cNvSpPr/>
      </dsp:nvSpPr>
      <dsp:spPr>
        <a:xfrm>
          <a:off x="190871" y="0"/>
          <a:ext cx="3360420" cy="8265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Prepare the Budget</a:t>
          </a:r>
        </a:p>
      </dsp:txBody>
      <dsp:txXfrm>
        <a:off x="231220" y="40349"/>
        <a:ext cx="3279722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6E77F-A9DB-46BF-B56B-A5918C2B269D}">
      <dsp:nvSpPr>
        <dsp:cNvPr id="0" name=""/>
        <dsp:cNvSpPr/>
      </dsp:nvSpPr>
      <dsp:spPr>
        <a:xfrm>
          <a:off x="0" y="687048"/>
          <a:ext cx="4800600" cy="1515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580" tIns="541528" rIns="372580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Accounting Basics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Balancing the numbers</a:t>
          </a:r>
        </a:p>
      </dsp:txBody>
      <dsp:txXfrm>
        <a:off x="0" y="687048"/>
        <a:ext cx="4800600" cy="1515150"/>
      </dsp:txXfrm>
    </dsp:sp>
    <dsp:sp modelId="{86A43697-948B-4853-B9AD-64B1F9243917}">
      <dsp:nvSpPr>
        <dsp:cNvPr id="0" name=""/>
        <dsp:cNvSpPr/>
      </dsp:nvSpPr>
      <dsp:spPr>
        <a:xfrm>
          <a:off x="334887" y="0"/>
          <a:ext cx="3360420" cy="7675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Manage the Accounts</a:t>
          </a:r>
        </a:p>
      </dsp:txBody>
      <dsp:txXfrm>
        <a:off x="372354" y="37467"/>
        <a:ext cx="3285486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669AFDC-7658-4951-B0FF-52DFF2A93C0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ABD2D7A-D230-4F91-BD59-0A39C2703BA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1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previous are simply Treasurer duties…. But the </a:t>
            </a:r>
            <a:r>
              <a:rPr lang="en-US" dirty="0" err="1"/>
              <a:t>BoD</a:t>
            </a:r>
            <a:r>
              <a:rPr lang="en-US" dirty="0"/>
              <a:t> work as a </a:t>
            </a:r>
            <a:r>
              <a:rPr lang="en-US" b="1" dirty="0"/>
              <a:t>Team</a:t>
            </a:r>
            <a:r>
              <a:rPr lang="en-US" dirty="0"/>
              <a:t>.   Teamwork is critical </a:t>
            </a:r>
          </a:p>
          <a:p>
            <a:endParaRPr lang="en-US" dirty="0"/>
          </a:p>
          <a:p>
            <a:r>
              <a:rPr lang="en-US" dirty="0"/>
              <a:t>1) All members have different </a:t>
            </a:r>
            <a:r>
              <a:rPr lang="en-US" b="1" dirty="0"/>
              <a:t>skills</a:t>
            </a:r>
            <a:r>
              <a:rPr lang="en-US" dirty="0"/>
              <a:t>    …. Take advantage of this.  Work together and Listen  then 4)  </a:t>
            </a:r>
            <a:r>
              <a:rPr lang="en-US" b="1" dirty="0"/>
              <a:t>collaborate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2)  Each of you have a  </a:t>
            </a:r>
            <a:r>
              <a:rPr lang="en-US" b="1" dirty="0"/>
              <a:t>vision</a:t>
            </a:r>
            <a:r>
              <a:rPr lang="en-US" dirty="0"/>
              <a:t> that will help set a direction to success.  Some ideas, that</a:t>
            </a:r>
            <a:r>
              <a:rPr lang="en-US" b="0" dirty="0"/>
              <a:t> when shared can be seeds to better ideas.  Don’t be afraid to share  </a:t>
            </a:r>
            <a:endParaRPr lang="en-US" dirty="0"/>
          </a:p>
          <a:p>
            <a:endParaRPr lang="en-US" dirty="0"/>
          </a:p>
          <a:p>
            <a:r>
              <a:rPr lang="en-US" dirty="0"/>
              <a:t>3)  Each of you will have a sense of </a:t>
            </a:r>
            <a:r>
              <a:rPr lang="en-US" b="1" dirty="0"/>
              <a:t>Creativity</a:t>
            </a:r>
            <a:r>
              <a:rPr lang="en-US" dirty="0"/>
              <a:t>…..  Thinking Outside the Box can be the nucleus to great results</a:t>
            </a:r>
          </a:p>
          <a:p>
            <a:endParaRPr lang="en-US" dirty="0"/>
          </a:p>
          <a:p>
            <a:r>
              <a:rPr lang="en-US" dirty="0"/>
              <a:t>5)  Each will have a strength based on their </a:t>
            </a:r>
            <a:r>
              <a:rPr lang="en-US" b="1" dirty="0"/>
              <a:t>experience</a:t>
            </a:r>
            <a:r>
              <a:rPr lang="en-US" dirty="0"/>
              <a:t> and </a:t>
            </a:r>
            <a:r>
              <a:rPr lang="en-US" b="0" dirty="0"/>
              <a:t>knowledge; Benefit from other’s Experience; Share your Experience</a:t>
            </a:r>
            <a:r>
              <a:rPr lang="en-US" dirty="0"/>
              <a:t>    </a:t>
            </a:r>
          </a:p>
          <a:p>
            <a:endParaRPr lang="en-US" dirty="0"/>
          </a:p>
          <a:p>
            <a:r>
              <a:rPr lang="en-US" dirty="0"/>
              <a:t>7)  The key is to </a:t>
            </a:r>
            <a:r>
              <a:rPr lang="en-US" b="1" dirty="0"/>
              <a:t>communicate</a:t>
            </a:r>
            <a:r>
              <a:rPr lang="en-US" dirty="0"/>
              <a:t> with each other.  LISSEN  Share ideas…. Accepting each others' strengths …. Feel confident about your own ….</a:t>
            </a:r>
          </a:p>
          <a:p>
            <a:endParaRPr lang="en-US" dirty="0"/>
          </a:p>
          <a:p>
            <a:r>
              <a:rPr lang="en-US" dirty="0"/>
              <a:t>8)  Setting </a:t>
            </a:r>
            <a:r>
              <a:rPr lang="en-US" b="1" dirty="0"/>
              <a:t>GOALS</a:t>
            </a:r>
            <a:r>
              <a:rPr lang="en-US" b="0" dirty="0"/>
              <a:t> is a tool to Plan, Guide, Control and Succeed.</a:t>
            </a:r>
            <a:endParaRPr lang="en-US" dirty="0"/>
          </a:p>
          <a:p>
            <a:endParaRPr lang="en-US" dirty="0"/>
          </a:p>
          <a:p>
            <a:r>
              <a:rPr lang="en-US"/>
              <a:t>9)  The </a:t>
            </a:r>
            <a:r>
              <a:rPr lang="en-US" dirty="0"/>
              <a:t>result is </a:t>
            </a:r>
            <a:r>
              <a:rPr lang="en-US" b="1" dirty="0"/>
              <a:t>Leadership</a:t>
            </a:r>
            <a:r>
              <a:rPr lang="en-US" b="0" dirty="0"/>
              <a:t>  as an individual and a Team.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0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 15,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CFEC0-C8C4-1DF1-979E-957FE4D1463B}"/>
              </a:ext>
            </a:extLst>
          </p:cNvPr>
          <p:cNvSpPr/>
          <p:nvPr/>
        </p:nvSpPr>
        <p:spPr>
          <a:xfrm>
            <a:off x="2053334" y="1196752"/>
            <a:ext cx="557267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Treasurer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Roles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B812E49-8150-E6D2-0B53-7C99840959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57908" y="1290032"/>
            <a:ext cx="10115299" cy="5567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908" y="0"/>
            <a:ext cx="9829798" cy="1219200"/>
          </a:xfrm>
        </p:spPr>
        <p:txBody>
          <a:bodyPr>
            <a:normAutofit/>
          </a:bodyPr>
          <a:lstStyle/>
          <a:p>
            <a:r>
              <a:rPr lang="en-US" sz="5400" dirty="0"/>
              <a:t>Tracking Progress!</a:t>
            </a:r>
          </a:p>
        </p:txBody>
      </p:sp>
    </p:spTree>
    <p:extLst>
      <p:ext uri="{BB962C8B-B14F-4D97-AF65-F5344CB8AC3E}">
        <p14:creationId xmlns:p14="http://schemas.microsoft.com/office/powerpoint/2010/main" val="17066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the Number Keeper!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Prepare the Budget</a:t>
            </a:r>
          </a:p>
          <a:p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Planning and Tracking</a:t>
            </a:r>
          </a:p>
          <a:p>
            <a:r>
              <a:rPr lang="en-US" sz="3200" b="1" dirty="0"/>
              <a:t>Manage the Accounts</a:t>
            </a:r>
          </a:p>
        </p:txBody>
      </p:sp>
      <p:graphicFrame>
        <p:nvGraphicFramePr>
          <p:cNvPr id="5" name="Content Placeholder 4" descr="Vertical Box List showing 3 groups arranged one below the other with bullet points for task descriptions under each group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3568494"/>
              </p:ext>
            </p:extLst>
          </p:nvPr>
        </p:nvGraphicFramePr>
        <p:xfrm>
          <a:off x="6551613" y="1984375"/>
          <a:ext cx="4800600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549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The Cash Account: Tracking your Cash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62394-047F-09D4-D10F-EC591EC0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81200"/>
            <a:ext cx="10188623" cy="4187825"/>
          </a:xfrm>
        </p:spPr>
        <p:txBody>
          <a:bodyPr>
            <a:normAutofit/>
          </a:bodyPr>
          <a:lstStyle/>
          <a:p>
            <a:r>
              <a:rPr lang="en-CA" sz="4000" dirty="0"/>
              <a:t>Must keep a record of: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4000" dirty="0"/>
              <a:t>The Cash that comes in and out of your account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4000" dirty="0"/>
              <a:t>Ensure that the Bank account and your Records balance</a:t>
            </a:r>
          </a:p>
        </p:txBody>
      </p:sp>
    </p:spTree>
    <p:extLst>
      <p:ext uri="{BB962C8B-B14F-4D97-AF65-F5344CB8AC3E}">
        <p14:creationId xmlns:p14="http://schemas.microsoft.com/office/powerpoint/2010/main" val="38171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Cheque Book</a:t>
            </a:r>
          </a:p>
        </p:txBody>
      </p:sp>
      <p:pic>
        <p:nvPicPr>
          <p:cNvPr id="4" name="Picture 3" descr="A blank checkbook with numbers&#10;&#10;Description automatically generated with medium confidence">
            <a:extLst>
              <a:ext uri="{FF2B5EF4-FFF2-40B4-BE49-F238E27FC236}">
                <a16:creationId xmlns:a16="http://schemas.microsoft.com/office/drawing/2014/main" id="{6F85ECBB-13C5-4DA2-962D-35382021A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57722"/>
          <a:stretch/>
        </p:blipFill>
        <p:spPr>
          <a:xfrm>
            <a:off x="1701924" y="1772817"/>
            <a:ext cx="1009255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FB1A2-6098-D87E-4A67-485C6BA68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Simple Cheque Book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FD8C0-8257-70FD-CAA6-311A8C1B87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73" r="2931"/>
          <a:stretch/>
        </p:blipFill>
        <p:spPr>
          <a:xfrm>
            <a:off x="1288132" y="2132856"/>
            <a:ext cx="10298360" cy="28578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B6BAB6-B358-7287-40DE-0140A2EF3638}"/>
              </a:ext>
            </a:extLst>
          </p:cNvPr>
          <p:cNvSpPr/>
          <p:nvPr/>
        </p:nvSpPr>
        <p:spPr>
          <a:xfrm>
            <a:off x="1197868" y="4077072"/>
            <a:ext cx="1038862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403E95-3AD1-0C0A-53CA-D42E7113DB46}"/>
              </a:ext>
            </a:extLst>
          </p:cNvPr>
          <p:cNvSpPr/>
          <p:nvPr/>
        </p:nvSpPr>
        <p:spPr>
          <a:xfrm>
            <a:off x="1197868" y="3284984"/>
            <a:ext cx="10541024" cy="2024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42ACEB-F0D3-7FD7-8A2D-708F0493805B}"/>
              </a:ext>
            </a:extLst>
          </p:cNvPr>
          <p:cNvSpPr/>
          <p:nvPr/>
        </p:nvSpPr>
        <p:spPr>
          <a:xfrm>
            <a:off x="1288132" y="2996952"/>
            <a:ext cx="10298360" cy="2456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0C13D4-C9DC-EB81-C312-F40697DF3F2A}"/>
              </a:ext>
            </a:extLst>
          </p:cNvPr>
          <p:cNvSpPr/>
          <p:nvPr/>
        </p:nvSpPr>
        <p:spPr>
          <a:xfrm>
            <a:off x="1288132" y="3717032"/>
            <a:ext cx="10710935" cy="1273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AA5D6-FAFC-C52B-E042-6917F9706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A diagram of a bank reconciliation&#10;&#10;Description automatically generated">
            <a:extLst>
              <a:ext uri="{FF2B5EF4-FFF2-40B4-BE49-F238E27FC236}">
                <a16:creationId xmlns:a16="http://schemas.microsoft.com/office/drawing/2014/main" id="{AF48683F-7777-51D4-72CA-500B07DA9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91" y="548680"/>
            <a:ext cx="9923463" cy="5112568"/>
          </a:xfrm>
        </p:spPr>
      </p:pic>
    </p:spTree>
    <p:extLst>
      <p:ext uri="{BB962C8B-B14F-4D97-AF65-F5344CB8AC3E}">
        <p14:creationId xmlns:p14="http://schemas.microsoft.com/office/powerpoint/2010/main" val="357087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bank statement&#10;&#10;Description automatically generated">
            <a:extLst>
              <a:ext uri="{FF2B5EF4-FFF2-40B4-BE49-F238E27FC236}">
                <a16:creationId xmlns:a16="http://schemas.microsoft.com/office/drawing/2014/main" id="{FF054CFD-0D3B-4046-8165-14FEC391A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86" y="908721"/>
            <a:ext cx="9627102" cy="54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to Board of 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F6F28-B393-D243-17C4-32D621570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Must Include </a:t>
            </a:r>
          </a:p>
          <a:p>
            <a:pPr lvl="7"/>
            <a:r>
              <a:rPr lang="en-CA" sz="4000" dirty="0"/>
              <a:t>Bank Balance</a:t>
            </a:r>
          </a:p>
          <a:p>
            <a:pPr lvl="7"/>
            <a:r>
              <a:rPr lang="en-CA" sz="4000" dirty="0"/>
              <a:t>Financial Activities</a:t>
            </a:r>
          </a:p>
          <a:p>
            <a:pPr lvl="7"/>
            <a:r>
              <a:rPr lang="en-CA" sz="4000" dirty="0"/>
              <a:t>Income</a:t>
            </a:r>
          </a:p>
          <a:p>
            <a:pPr lvl="7"/>
            <a:r>
              <a:rPr lang="en-CA" sz="4000" dirty="0"/>
              <a:t>Expenses</a:t>
            </a:r>
          </a:p>
          <a:p>
            <a:pPr lvl="7"/>
            <a:r>
              <a:rPr lang="en-CA" sz="4000" dirty="0"/>
              <a:t>Outstanding Cheques</a:t>
            </a:r>
          </a:p>
        </p:txBody>
      </p:sp>
    </p:spTree>
    <p:extLst>
      <p:ext uri="{BB962C8B-B14F-4D97-AF65-F5344CB8AC3E}">
        <p14:creationId xmlns:p14="http://schemas.microsoft.com/office/powerpoint/2010/main" val="25515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B57C-3DB8-AD59-59B4-46C15C8F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16" y="25102"/>
            <a:ext cx="9829799" cy="1219200"/>
          </a:xfrm>
        </p:spPr>
        <p:txBody>
          <a:bodyPr anchor="ctr"/>
          <a:lstStyle/>
          <a:p>
            <a:r>
              <a:rPr lang="en-CA" b="1" u="sng" dirty="0"/>
              <a:t>Report for Months of Sept to October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C446C8-16A2-EB09-7795-A21C782E4C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490753"/>
              </p:ext>
            </p:extLst>
          </p:nvPr>
        </p:nvGraphicFramePr>
        <p:xfrm>
          <a:off x="2062571" y="1142883"/>
          <a:ext cx="8964487" cy="5359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3210100323"/>
                    </a:ext>
                  </a:extLst>
                </a:gridCol>
                <a:gridCol w="3131839">
                  <a:extLst>
                    <a:ext uri="{9D8B030D-6E8A-4147-A177-3AD203B41FA5}">
                      <a16:colId xmlns:a16="http://schemas.microsoft.com/office/drawing/2014/main" val="356360009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20827885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55327366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813768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Open Bank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100.00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857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53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Basketball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125.75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298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Water Sale at Football 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72.00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913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197.75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9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257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Flyers for Basketball 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23.56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329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Water for Football 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32.59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33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56.15</a:t>
                      </a:r>
                    </a:p>
                    <a:p>
                      <a:pPr algn="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99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Net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141.60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61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Subtotal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/>
                        <a:t>241.60</a:t>
                      </a:r>
                      <a:endParaRPr lang="en-CA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84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Outstanding Cheques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#301 Home depot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u="sng" dirty="0"/>
                        <a:t>35.59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24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/>
                        <a:t>Closing Bank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</a:t>
                      </a:r>
                      <a:r>
                        <a:rPr lang="en-CA" b="1" dirty="0"/>
                        <a:t>06.01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034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7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DA110-0072-387E-EB19-E93D405A1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the Number Keeper……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6B4DE-5335-7AFE-F69E-2EB3832C9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0236" y="1981200"/>
            <a:ext cx="6841976" cy="4187825"/>
          </a:xfrm>
        </p:spPr>
        <p:txBody>
          <a:bodyPr/>
          <a:lstStyle/>
          <a:p>
            <a:r>
              <a:rPr lang="en-US" dirty="0"/>
              <a:t>Budget</a:t>
            </a:r>
          </a:p>
          <a:p>
            <a:r>
              <a:rPr lang="en-US" dirty="0"/>
              <a:t>Track Expenses / Income</a:t>
            </a:r>
          </a:p>
          <a:p>
            <a:r>
              <a:rPr lang="en-US" dirty="0"/>
              <a:t>Compare to Budget </a:t>
            </a:r>
          </a:p>
          <a:p>
            <a:r>
              <a:rPr lang="en-US" dirty="0"/>
              <a:t>Prepare Statements Monthly</a:t>
            </a:r>
          </a:p>
          <a:p>
            <a:pPr lvl="1"/>
            <a:r>
              <a:rPr lang="en-US" dirty="0"/>
              <a:t>Budget </a:t>
            </a:r>
          </a:p>
          <a:p>
            <a:pPr lvl="1"/>
            <a:r>
              <a:rPr lang="en-US" dirty="0"/>
              <a:t>Income / Expense</a:t>
            </a:r>
          </a:p>
          <a:p>
            <a:pPr lvl="1"/>
            <a:r>
              <a:rPr lang="en-US" dirty="0"/>
              <a:t>Bank reconciliation</a:t>
            </a:r>
          </a:p>
          <a:p>
            <a:r>
              <a:rPr lang="en-US" dirty="0"/>
              <a:t>Year End Statements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513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82244" y="1981200"/>
            <a:ext cx="6769968" cy="4187825"/>
          </a:xfrm>
        </p:spPr>
        <p:txBody>
          <a:bodyPr>
            <a:normAutofit/>
          </a:bodyPr>
          <a:lstStyle/>
          <a:p>
            <a:r>
              <a:rPr lang="en-US" sz="3600" dirty="0"/>
              <a:t>You are the Treasurer</a:t>
            </a:r>
          </a:p>
          <a:p>
            <a:r>
              <a:rPr lang="en-US" sz="3600" dirty="0"/>
              <a:t>Your Official Duties</a:t>
            </a:r>
          </a:p>
          <a:p>
            <a:r>
              <a:rPr lang="en-US" sz="3600" dirty="0"/>
              <a:t>When you do What?</a:t>
            </a:r>
          </a:p>
          <a:p>
            <a:r>
              <a:rPr lang="en-US" sz="3600" dirty="0"/>
              <a:t>You are the Keeper </a:t>
            </a:r>
          </a:p>
          <a:p>
            <a:r>
              <a:rPr lang="en-US" sz="3600" dirty="0"/>
              <a:t>You are the Support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8C95E1-857B-17FD-93CA-63A14127D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856" y="260648"/>
            <a:ext cx="10093348" cy="6120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FBABF2-331A-02FC-C02E-4BD4E6F3034D}"/>
              </a:ext>
            </a:extLst>
          </p:cNvPr>
          <p:cNvSpPr txBox="1"/>
          <p:nvPr/>
        </p:nvSpPr>
        <p:spPr>
          <a:xfrm>
            <a:off x="3718148" y="4221088"/>
            <a:ext cx="216024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EXPERIENCE</a:t>
            </a:r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D38B3-A8F7-E643-C5EB-7E5CF61C6E57}"/>
              </a:ext>
            </a:extLst>
          </p:cNvPr>
          <p:cNvSpPr/>
          <p:nvPr/>
        </p:nvSpPr>
        <p:spPr>
          <a:xfrm>
            <a:off x="1557908" y="404664"/>
            <a:ext cx="2160240" cy="2056294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4A3285-9EC7-1053-8435-BD5C9826673D}"/>
              </a:ext>
            </a:extLst>
          </p:cNvPr>
          <p:cNvSpPr/>
          <p:nvPr/>
        </p:nvSpPr>
        <p:spPr>
          <a:xfrm>
            <a:off x="5662364" y="4213270"/>
            <a:ext cx="2160240" cy="2056294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C75A7-D39E-2497-03F8-4A156F733CFF}"/>
              </a:ext>
            </a:extLst>
          </p:cNvPr>
          <p:cNvSpPr/>
          <p:nvPr/>
        </p:nvSpPr>
        <p:spPr>
          <a:xfrm>
            <a:off x="5551510" y="441216"/>
            <a:ext cx="1833363" cy="2056294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AE682D-CE1C-D311-4177-53C0A17B19F6}"/>
              </a:ext>
            </a:extLst>
          </p:cNvPr>
          <p:cNvSpPr/>
          <p:nvPr/>
        </p:nvSpPr>
        <p:spPr>
          <a:xfrm>
            <a:off x="1539552" y="3933056"/>
            <a:ext cx="2178596" cy="2056294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6E5F98-4336-C088-F691-DF62A52EBCC0}"/>
              </a:ext>
            </a:extLst>
          </p:cNvPr>
          <p:cNvSpPr/>
          <p:nvPr/>
        </p:nvSpPr>
        <p:spPr>
          <a:xfrm>
            <a:off x="3684984" y="4032936"/>
            <a:ext cx="1977380" cy="2056294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2D02D3-0B76-B269-7C88-D155CDFC7AE6}"/>
              </a:ext>
            </a:extLst>
          </p:cNvPr>
          <p:cNvSpPr/>
          <p:nvPr/>
        </p:nvSpPr>
        <p:spPr>
          <a:xfrm>
            <a:off x="7384873" y="404664"/>
            <a:ext cx="3578095" cy="2056294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610E6B-2749-B930-504B-E07EEDC72754}"/>
              </a:ext>
            </a:extLst>
          </p:cNvPr>
          <p:cNvSpPr/>
          <p:nvPr/>
        </p:nvSpPr>
        <p:spPr>
          <a:xfrm>
            <a:off x="3718147" y="476672"/>
            <a:ext cx="1833363" cy="2056294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F6DCB8-A459-0171-5DA6-74E20E3CDD24}"/>
              </a:ext>
            </a:extLst>
          </p:cNvPr>
          <p:cNvSpPr/>
          <p:nvPr/>
        </p:nvSpPr>
        <p:spPr>
          <a:xfrm>
            <a:off x="7764087" y="4156364"/>
            <a:ext cx="3308466" cy="2011680"/>
          </a:xfrm>
          <a:custGeom>
            <a:avLst/>
            <a:gdLst>
              <a:gd name="connsiteX0" fmla="*/ 3025833 w 3308466"/>
              <a:gd name="connsiteY0" fmla="*/ 0 h 2011680"/>
              <a:gd name="connsiteX1" fmla="*/ 3009208 w 3308466"/>
              <a:gd name="connsiteY1" fmla="*/ 66501 h 2011680"/>
              <a:gd name="connsiteX2" fmla="*/ 0 w 3308466"/>
              <a:gd name="connsiteY2" fmla="*/ 0 h 2011680"/>
              <a:gd name="connsiteX3" fmla="*/ 116378 w 3308466"/>
              <a:gd name="connsiteY3" fmla="*/ 947651 h 2011680"/>
              <a:gd name="connsiteX4" fmla="*/ 1546168 w 3308466"/>
              <a:gd name="connsiteY4" fmla="*/ 2011680 h 2011680"/>
              <a:gd name="connsiteX5" fmla="*/ 3308466 w 3308466"/>
              <a:gd name="connsiteY5" fmla="*/ 1928552 h 2011680"/>
              <a:gd name="connsiteX6" fmla="*/ 3192088 w 3308466"/>
              <a:gd name="connsiteY6" fmla="*/ 0 h 2011680"/>
              <a:gd name="connsiteX7" fmla="*/ 2876204 w 3308466"/>
              <a:gd name="connsiteY7" fmla="*/ 99752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8466" h="2011680">
                <a:moveTo>
                  <a:pt x="3025833" y="0"/>
                </a:moveTo>
                <a:lnTo>
                  <a:pt x="3009208" y="66501"/>
                </a:lnTo>
                <a:lnTo>
                  <a:pt x="0" y="0"/>
                </a:lnTo>
                <a:lnTo>
                  <a:pt x="116378" y="947651"/>
                </a:lnTo>
                <a:lnTo>
                  <a:pt x="1546168" y="2011680"/>
                </a:lnTo>
                <a:lnTo>
                  <a:pt x="3308466" y="1928552"/>
                </a:lnTo>
                <a:lnTo>
                  <a:pt x="3192088" y="0"/>
                </a:lnTo>
                <a:lnTo>
                  <a:pt x="2876204" y="99752"/>
                </a:lnTo>
              </a:path>
            </a:pathLst>
          </a:custGeom>
          <a:solidFill>
            <a:schemeClr val="tx2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035324-A7A4-7D18-8CC4-39CF9701F3EC}"/>
              </a:ext>
            </a:extLst>
          </p:cNvPr>
          <p:cNvSpPr/>
          <p:nvPr/>
        </p:nvSpPr>
        <p:spPr>
          <a:xfrm>
            <a:off x="7606580" y="5157192"/>
            <a:ext cx="716128" cy="832158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950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a Team Member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1623D5-6AEC-D238-FFB0-D9E2666D1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5254316" cy="41879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The Role and Responsibilities of the Board of Directors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Set the organization's </a:t>
            </a:r>
            <a:r>
              <a:rPr lang="en-US" b="1" dirty="0"/>
              <a:t>strategic direction, </a:t>
            </a:r>
            <a:r>
              <a:rPr lang="en-US" dirty="0"/>
              <a:t>defining its mission, vision, and values.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Approve and </a:t>
            </a:r>
            <a:r>
              <a:rPr lang="en-US" b="1" dirty="0"/>
              <a:t>monitor</a:t>
            </a:r>
            <a:r>
              <a:rPr lang="en-US" dirty="0"/>
              <a:t> the implementation of strategic plans and initiatives.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Evaluate the organization's performance against strategic goals and </a:t>
            </a:r>
            <a:r>
              <a:rPr lang="en-US" b="1" dirty="0"/>
              <a:t>make adjustments </a:t>
            </a:r>
            <a:r>
              <a:rPr lang="en-US" dirty="0"/>
              <a:t>as needed.</a:t>
            </a:r>
          </a:p>
          <a:p>
            <a:endParaRPr lang="en-CA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CEA094-25AF-81EF-4C7F-6C9EB0F7AF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14492" y="2288844"/>
            <a:ext cx="5328592" cy="32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4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99B12-12D7-9E60-9956-D40BFD108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Maintain Accurate Club Financial Records </a:t>
            </a:r>
          </a:p>
          <a:p>
            <a:r>
              <a:rPr lang="en-CA" dirty="0"/>
              <a:t>Track Income and Expenses through a bank or school account</a:t>
            </a:r>
          </a:p>
          <a:p>
            <a:r>
              <a:rPr lang="en-CA" dirty="0"/>
              <a:t>Assist in Creating a Budget</a:t>
            </a:r>
          </a:p>
          <a:p>
            <a:r>
              <a:rPr lang="en-CA" dirty="0"/>
              <a:t>Create a monthly update report of finances and budget comparison</a:t>
            </a:r>
          </a:p>
          <a:p>
            <a:r>
              <a:rPr lang="en-CA" dirty="0"/>
              <a:t>Keep Historical Records safe for future use</a:t>
            </a:r>
          </a:p>
          <a:p>
            <a:r>
              <a:rPr lang="en-CA" dirty="0"/>
              <a:t>Ensure an independent person reviews financial records at Year End</a:t>
            </a:r>
          </a:p>
          <a:p>
            <a:r>
              <a:rPr lang="en-CA" dirty="0"/>
              <a:t>Contribute to Board of Directors decision making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39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and When you are expected to do it!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9094017"/>
              </p:ext>
            </p:extLst>
          </p:nvPr>
        </p:nvGraphicFramePr>
        <p:xfrm>
          <a:off x="1701924" y="1984375"/>
          <a:ext cx="9650289" cy="42092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1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1656">
                <a:tc>
                  <a:txBody>
                    <a:bodyPr/>
                    <a:lstStyle/>
                    <a:p>
                      <a:r>
                        <a:rPr lang="en-US" dirty="0"/>
                        <a:t>Weekly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656">
                <a:tc>
                  <a:txBody>
                    <a:bodyPr/>
                    <a:lstStyle/>
                    <a:p>
                      <a:r>
                        <a:rPr lang="en-US" dirty="0"/>
                        <a:t>Approve all bills approved by Board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Reconcile records with Bank or school account information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Prepare and Present a Year End Financial Report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656">
                <a:tc>
                  <a:txBody>
                    <a:bodyPr/>
                    <a:lstStyle/>
                    <a:p>
                      <a:r>
                        <a:rPr lang="en-US" dirty="0"/>
                        <a:t>Attend all club and </a:t>
                      </a:r>
                      <a:r>
                        <a:rPr lang="en-US" dirty="0" err="1"/>
                        <a:t>BoD</a:t>
                      </a:r>
                      <a:r>
                        <a:rPr lang="en-US" dirty="0"/>
                        <a:t> meetings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Keep financial records updated and present reports to Club and Board Meetings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Assist in Preparing a Budget for next year and have approved by </a:t>
                      </a:r>
                      <a:r>
                        <a:rPr lang="en-US" dirty="0" err="1"/>
                        <a:t>BofD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656">
                <a:tc>
                  <a:txBody>
                    <a:bodyPr/>
                    <a:lstStyle/>
                    <a:p>
                      <a:r>
                        <a:rPr lang="en-US" dirty="0"/>
                        <a:t>Record all club expenditures and income weekly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Present a comparative report of all Income and expenses with Budget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Hand all records over to the incoming Treasurer for next 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656">
                <a:tc>
                  <a:txBody>
                    <a:bodyPr/>
                    <a:lstStyle/>
                    <a:p>
                      <a:r>
                        <a:rPr lang="en-US" dirty="0"/>
                        <a:t>Follow Financial advice from Faculty Adviser and/or Rotary Advisor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Attend </a:t>
                      </a:r>
                      <a:r>
                        <a:rPr lang="en-US" dirty="0" err="1"/>
                        <a:t>BoD</a:t>
                      </a:r>
                      <a:r>
                        <a:rPr lang="en-US" dirty="0"/>
                        <a:t> Meetings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Have the Club’s Faculty Advisor review all Y/E records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054687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005D2F2-E738-2EFC-7FA5-8D5234589519}"/>
              </a:ext>
            </a:extLst>
          </p:cNvPr>
          <p:cNvSpPr/>
          <p:nvPr/>
        </p:nvSpPr>
        <p:spPr>
          <a:xfrm>
            <a:off x="8182644" y="1844824"/>
            <a:ext cx="3312368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E5DAD-0C53-7887-A9C0-889AFB8BA71C}"/>
              </a:ext>
            </a:extLst>
          </p:cNvPr>
          <p:cNvSpPr/>
          <p:nvPr/>
        </p:nvSpPr>
        <p:spPr>
          <a:xfrm>
            <a:off x="4942284" y="1844824"/>
            <a:ext cx="3312368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75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You are the Number Keeper!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0076" y="2060848"/>
            <a:ext cx="7776864" cy="4187952"/>
          </a:xfrm>
        </p:spPr>
        <p:txBody>
          <a:bodyPr>
            <a:normAutofit/>
          </a:bodyPr>
          <a:lstStyle/>
          <a:p>
            <a:r>
              <a:rPr lang="en-US" sz="5400" dirty="0"/>
              <a:t>Prepare the Budget</a:t>
            </a:r>
          </a:p>
          <a:p>
            <a:r>
              <a:rPr lang="en-US" sz="5400" dirty="0"/>
              <a:t>Planning and Tracking</a:t>
            </a:r>
          </a:p>
          <a:p>
            <a:r>
              <a:rPr lang="en-US" sz="5400" dirty="0"/>
              <a:t>Manage the Accounts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983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the Number Keeper!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Prepare the Budget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Planning and Tracking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Manage the Accounts</a:t>
            </a:r>
          </a:p>
        </p:txBody>
      </p:sp>
      <p:graphicFrame>
        <p:nvGraphicFramePr>
          <p:cNvPr id="5" name="Content Placeholder 4" descr="Vertical Box List showing 3 groups arranged one below the other with bullet points for task descriptions under each group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2776428"/>
              </p:ext>
            </p:extLst>
          </p:nvPr>
        </p:nvGraphicFramePr>
        <p:xfrm>
          <a:off x="6551613" y="1984375"/>
          <a:ext cx="4800600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347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FC36C-C2EC-48EA-9353-D2471BA2D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Purpose of a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2F94A-4B05-C06E-4EDA-9B096236D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81201"/>
            <a:ext cx="9829799" cy="1879848"/>
          </a:xfrm>
        </p:spPr>
        <p:txBody>
          <a:bodyPr/>
          <a:lstStyle/>
          <a:p>
            <a:r>
              <a:rPr lang="en-CA" dirty="0"/>
              <a:t>A Budget is a guide to Planning. It is a plan you write down to decide how you will spend your money </a:t>
            </a:r>
          </a:p>
          <a:p>
            <a:r>
              <a:rPr lang="en-US" dirty="0"/>
              <a:t>A budget is an estimation of Income and Expenses </a:t>
            </a:r>
            <a:r>
              <a:rPr lang="en-CA" dirty="0"/>
              <a:t>over a fixed period</a:t>
            </a:r>
          </a:p>
          <a:p>
            <a:r>
              <a:rPr lang="en-CA" dirty="0"/>
              <a:t>Allows one to set goals, monitor progress and measure outcomes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B3AC68-54CD-9FD3-E1DF-B125CB1A5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582461"/>
              </p:ext>
            </p:extLst>
          </p:nvPr>
        </p:nvGraphicFramePr>
        <p:xfrm>
          <a:off x="2031469" y="4091096"/>
          <a:ext cx="7656218" cy="2123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26639">
                  <a:extLst>
                    <a:ext uri="{9D8B030D-6E8A-4147-A177-3AD203B41FA5}">
                      <a16:colId xmlns:a16="http://schemas.microsoft.com/office/drawing/2014/main" val="1866659745"/>
                    </a:ext>
                  </a:extLst>
                </a:gridCol>
                <a:gridCol w="1454048">
                  <a:extLst>
                    <a:ext uri="{9D8B030D-6E8A-4147-A177-3AD203B41FA5}">
                      <a16:colId xmlns:a16="http://schemas.microsoft.com/office/drawing/2014/main" val="3889090294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val="689766309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val="4238656822"/>
                    </a:ext>
                  </a:extLst>
                </a:gridCol>
                <a:gridCol w="1625177">
                  <a:extLst>
                    <a:ext uri="{9D8B030D-6E8A-4147-A177-3AD203B41FA5}">
                      <a16:colId xmlns:a16="http://schemas.microsoft.com/office/drawing/2014/main" val="1865885946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CA" dirty="0"/>
                        <a:t> Fundraiser Budget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648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/>
                        <a:t>Car Wash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Budget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Actual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Difference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Reason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8242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$800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$750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($50)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Rain forecast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680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/>
                        <a:t>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u="sng" dirty="0"/>
                        <a:t>$150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u="sng" dirty="0"/>
                        <a:t>$47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u="sng" dirty="0"/>
                        <a:t>$103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u="sng" dirty="0"/>
                        <a:t>Supplies Donated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5867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Net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$650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$703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$53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881566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438C203-0B98-E016-63CA-15E74566205D}"/>
              </a:ext>
            </a:extLst>
          </p:cNvPr>
          <p:cNvSpPr/>
          <p:nvPr/>
        </p:nvSpPr>
        <p:spPr>
          <a:xfrm>
            <a:off x="4877401" y="4447368"/>
            <a:ext cx="4817411" cy="17774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FF2338-B3EF-C57B-44DA-82F432B7646A}"/>
              </a:ext>
            </a:extLst>
          </p:cNvPr>
          <p:cNvSpPr/>
          <p:nvPr/>
        </p:nvSpPr>
        <p:spPr>
          <a:xfrm>
            <a:off x="6454452" y="4437112"/>
            <a:ext cx="3233235" cy="17774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D49A7B-10F0-B32A-5896-AD7ECAF4C2C1}"/>
              </a:ext>
            </a:extLst>
          </p:cNvPr>
          <p:cNvSpPr/>
          <p:nvPr/>
        </p:nvSpPr>
        <p:spPr>
          <a:xfrm>
            <a:off x="8110636" y="4437112"/>
            <a:ext cx="1577051" cy="17774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56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FC36C-C2EC-48EA-9353-D2471BA2D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Purpose of a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2F94A-4B05-C06E-4EDA-9B096236D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172" y="2060848"/>
            <a:ext cx="9361040" cy="2959967"/>
          </a:xfrm>
        </p:spPr>
        <p:txBody>
          <a:bodyPr>
            <a:noAutofit/>
          </a:bodyPr>
          <a:lstStyle/>
          <a:p>
            <a:r>
              <a:rPr lang="en-CA" sz="2800" dirty="0"/>
              <a:t>Go to the District 7090 for an Excel template for a Budget.</a:t>
            </a:r>
          </a:p>
          <a:p>
            <a:r>
              <a:rPr lang="en-CA" sz="2800" dirty="0"/>
              <a:t>The budget is for a period of time or for a specific project.  </a:t>
            </a:r>
          </a:p>
          <a:p>
            <a:r>
              <a:rPr lang="en-CA" sz="2800" dirty="0"/>
              <a:t>Must Include</a:t>
            </a:r>
          </a:p>
          <a:p>
            <a:pPr lvl="1"/>
            <a:r>
              <a:rPr lang="en-CA" sz="2400" dirty="0"/>
              <a:t>Period of time</a:t>
            </a:r>
          </a:p>
          <a:p>
            <a:pPr lvl="1"/>
            <a:r>
              <a:rPr lang="en-CA" sz="2400" dirty="0"/>
              <a:t>Income sources and amounts</a:t>
            </a:r>
          </a:p>
          <a:p>
            <a:pPr lvl="1"/>
            <a:r>
              <a:rPr lang="en-CA" sz="2400" dirty="0"/>
              <a:t>Expense specifics and amounts</a:t>
            </a:r>
          </a:p>
          <a:p>
            <a:pPr lvl="1"/>
            <a:r>
              <a:rPr lang="en-CA" sz="2400" dirty="0"/>
              <a:t>Total Net Income (if any)</a:t>
            </a:r>
          </a:p>
          <a:p>
            <a:r>
              <a:rPr lang="en-CA" sz="2800" dirty="0"/>
              <a:t>Annual Budget will be the result of multiple budgets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4386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92B7F7-A899-86DA-5FA8-645D7C7A3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04" y="-49815"/>
            <a:ext cx="7128792" cy="675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5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1887</TotalTime>
  <Words>780</Words>
  <Application>Microsoft Office PowerPoint</Application>
  <PresentationFormat>Custom</PresentationFormat>
  <Paragraphs>156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Cambria</vt:lpstr>
      <vt:lpstr>Currency Symbols 16x9</vt:lpstr>
      <vt:lpstr>PowerPoint Presentation</vt:lpstr>
      <vt:lpstr>AGENDA</vt:lpstr>
      <vt:lpstr>Your Job</vt:lpstr>
      <vt:lpstr>What and When you are expected to do it!</vt:lpstr>
      <vt:lpstr>You are the Number Keeper!</vt:lpstr>
      <vt:lpstr>You are the Number Keeper!</vt:lpstr>
      <vt:lpstr>Purpose of a Budget</vt:lpstr>
      <vt:lpstr>Purpose of a Budget</vt:lpstr>
      <vt:lpstr>PowerPoint Presentation</vt:lpstr>
      <vt:lpstr>Tracking Progress!</vt:lpstr>
      <vt:lpstr>You are the Number Keeper!</vt:lpstr>
      <vt:lpstr>The Cash Account: Tracking your Cash</vt:lpstr>
      <vt:lpstr>Your Cheque Book</vt:lpstr>
      <vt:lpstr>Simple Cheque Book</vt:lpstr>
      <vt:lpstr>PowerPoint Presentation</vt:lpstr>
      <vt:lpstr>PowerPoint Presentation</vt:lpstr>
      <vt:lpstr>Report to Board of Directors</vt:lpstr>
      <vt:lpstr>Report for Months of Sept to October</vt:lpstr>
      <vt:lpstr>As the Number Keeper……</vt:lpstr>
      <vt:lpstr>PowerPoint Presentation</vt:lpstr>
      <vt:lpstr>You are a Team Member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Berry</dc:creator>
  <cp:lastModifiedBy>David Berry</cp:lastModifiedBy>
  <cp:revision>15</cp:revision>
  <cp:lastPrinted>2024-09-06T13:00:54Z</cp:lastPrinted>
  <dcterms:created xsi:type="dcterms:W3CDTF">2024-09-01T12:22:18Z</dcterms:created>
  <dcterms:modified xsi:type="dcterms:W3CDTF">2024-10-02T16:42:38Z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