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embedTrueTypeFonts="1">
  <p:sldMasterIdLst>
    <p:sldMasterId id="2147483648" r:id="rId2"/>
    <p:sldMasterId id="2147483660" r:id="rId3"/>
  </p:sldMasterIdLst>
  <p:sldIdLst>
    <p:sldId id="256" r:id="rId4"/>
    <p:sldId id="257" r:id="rId5"/>
    <p:sldId id="258" r:id="rId6"/>
    <p:sldId id="259" r:id="rId7"/>
    <p:sldId id="260" r:id="rId8"/>
  </p:sldIdLst>
  <p:sldSz cx="9144000" cy="5143500"/>
  <p:notesSz cx="7772400" cy="10058400"/>
  <p:embeddedFontLst>
    <p:embeddedFont>
      <p:font typeface="Play"/>
      <p:regular r:id="rId9"/>
      <p:bold r:id="rId10"/>
      <p:italic r:id="rId10"/>
    </p:embeddedFont>
    <p:embeddedFont>
      <p:font typeface="Lato"/>
    </p:embeddedFont>
    <p:embeddedFont>
      <p:font typeface="Lucida Sans"/>
      <p:regular r:id="rId11"/>
    </p:embeddedFont>
  </p:embeddedFontLst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font" Target="fonts/Font_1_Play_Regular.fntdata"/><Relationship Id="rId10" Type="http://schemas.openxmlformats.org/officeDocument/2006/relationships/font" Target="fonts/Font_2_Play_Bold.fntdata"/><Relationship Id="rId11" Type="http://schemas.openxmlformats.org/officeDocument/2006/relationships/font" Target="fonts/Font_3_Lucida_Sans_Regular.fntdata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TITLE_AND_DESCRIPTION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;p9"/>
          <p:cNvSpPr/>
          <p:nvPr/>
        </p:nvSpPr>
        <p:spPr>
          <a:xfrm>
            <a:off x="4572000" y="0"/>
            <a:ext cx="4568760" cy="514044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91440" rIns="90000" bIns="91440" anchor="ctr">
            <a:noAutofit/>
          </a:bodyPr>
          <a:p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2080" cy="1479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4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3640" cy="3691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 fontScale="85000" lnSpcReduction="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4308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F29A8A2-2D53-4BF4-9614-643E16171CA1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NE_COLUMN_TEX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11760" y="555480"/>
            <a:ext cx="2804760" cy="75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85000" lnSpcReduction="9999"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311760" y="1389600"/>
            <a:ext cx="2804760" cy="3176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3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0492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049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049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049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049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049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049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sldNum" idx="10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1A17484-F360-493B-9F1F-086697109159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_POI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90320" y="450000"/>
            <a:ext cx="6364440" cy="4087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4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4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ldNum" idx="11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9310B72-8267-420E-9A4D-7F2449C65C1A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BJECT_WITH_CAPTION_TEX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30000" y="343080"/>
            <a:ext cx="2945880" cy="119700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b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887280" y="740520"/>
            <a:ext cx="4626000" cy="365184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 fontScale="85000" lnSpcReduction="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8088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618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4308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24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24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24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24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30000" y="1542960"/>
            <a:ext cx="2945880" cy="28555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 fontScale="40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2286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2286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2286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2286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dt" idx="12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ftr" idx="13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sldNum" idx="14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BFDC866-72CE-4488-9E57-66792A4ECF63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_WITH_CAPTION_TEX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30000" y="343080"/>
            <a:ext cx="2945880" cy="119700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b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887280" y="740520"/>
            <a:ext cx="4626000" cy="3651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630000" y="1542960"/>
            <a:ext cx="2945880" cy="28555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 fontScale="40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2286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2286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2286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2286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dt" idx="15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ftr" idx="16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sldNum" idx="17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DDF0C29-5DB0-42E6-994F-F2F0C151D0B5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143000" y="841680"/>
            <a:ext cx="6854760" cy="178740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b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45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45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4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dt" idx="18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ftr" idx="19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sldNum" idx="20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5A82F20-4900-419E-A76A-70E0A7855A96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6360" cy="2980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VERTICAL_TEX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3640" cy="9910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 rot="5400000">
            <a:off x="2943360" y="-939600"/>
            <a:ext cx="3260160" cy="788364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21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22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23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CBD3477-6981-49A6-BF71-764E1CE41B8C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_TITLE_AND_VERTICAL_TEX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 rot="5400000">
            <a:off x="5353200" y="1467360"/>
            <a:ext cx="4355640" cy="19684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 rot="5400000">
            <a:off x="1352520" y="-443880"/>
            <a:ext cx="4355640" cy="579744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24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ftr" idx="25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sldNum" idx="26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305C70F-BCC0-4E5B-B9F8-A9E32170C086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dt" idx="27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ftr" idx="28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sldNum" idx="29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541A0B7-49D7-4CF2-B401-BA53F7C3D034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6360" cy="85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6360" cy="2980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OBJEC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3640" cy="9910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7883640" cy="32601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dt" idx="30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ftr" idx="31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sldNum" idx="32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04CA419-1D83-4610-926A-5E244CE7CE4A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23880" y="1282320"/>
            <a:ext cx="7883640" cy="213624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b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45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45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4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23880" y="3441960"/>
            <a:ext cx="7883640" cy="11217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 fontScale="40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2286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2286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2286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2286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dt" idx="33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ftr" idx="34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sldNum" idx="35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2159CD0-B006-4C69-92B7-9C9E056F9165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PTION_ONL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body"/>
          </p:nvPr>
        </p:nvSpPr>
        <p:spPr>
          <a:xfrm>
            <a:off x="311760" y="4230720"/>
            <a:ext cx="5995440" cy="601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2286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D0CAAFB-7B77-4643-9BC8-2AC2F5DEE463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_OBJECTS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3640" cy="9910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82960" cy="32601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29240" y="1369080"/>
            <a:ext cx="3882960" cy="32601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dt" idx="36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ftr" idx="37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sldNum" idx="38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CDAC05F-9CBF-4879-8702-0E9708197DAB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WO_OBJECTS_WITH_TEX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30000" y="273960"/>
            <a:ext cx="7883640" cy="9910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30000" y="1260720"/>
            <a:ext cx="3864960" cy="6145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b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2286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2286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2286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2286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30000" y="1878840"/>
            <a:ext cx="3864960" cy="27601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4629240" y="1260720"/>
            <a:ext cx="3884040" cy="6145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b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2286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2286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2286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2286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2286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4629240" y="1878840"/>
            <a:ext cx="3884040" cy="27601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dt" idx="39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ftr" idx="40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8"/>
          <p:cNvSpPr>
            <a:spLocks noGrp="1"/>
          </p:cNvSpPr>
          <p:nvPr>
            <p:ph type="sldNum" idx="41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B871933-77E1-42C0-8C1F-C6761EA1D98B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3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3640" cy="9910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33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dt" idx="42"/>
          </p:nvPr>
        </p:nvSpPr>
        <p:spPr>
          <a:xfrm>
            <a:off x="62856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ftr" idx="43"/>
          </p:nvPr>
        </p:nvSpPr>
        <p:spPr>
          <a:xfrm>
            <a:off x="3029040" y="4767120"/>
            <a:ext cx="308304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sldNum" idx="44"/>
          </p:nvPr>
        </p:nvSpPr>
        <p:spPr>
          <a:xfrm>
            <a:off x="6458040" y="4767120"/>
            <a:ext cx="2054160" cy="2707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A67DDBE-E7D7-400E-98A2-BCC6B8EFC42A}" type="slidenum">
              <a:rPr lang="en" sz="900" b="0" u="none" strike="noStrike">
                <a:solidFill>
                  <a:srgbClr val="757575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7240" cy="20494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5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5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5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ldNum" idx="3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8000CCD-5E53-41B8-9AEE-66A6FDAC511C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IG_NUMBER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 hasCustomPrompt="1"/>
          </p:nvPr>
        </p:nvSpPr>
        <p:spPr>
          <a:xfrm>
            <a:off x="311760" y="1106280"/>
            <a:ext cx="8517240" cy="19602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lnSpcReduction="9999"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CA" sz="1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1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xx%</a:t>
            </a:r>
            <a:endParaRPr lang="en-CA" sz="1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11760" y="3152160"/>
            <a:ext cx="8517240" cy="1297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40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4308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sldNum" idx="4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218ECA4-BB36-4445-8973-943B2434B66E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ldNum" idx="5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D864595-7E48-4454-A829-DEF1072DD851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HEADER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11760" y="2151000"/>
            <a:ext cx="8517240" cy="838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36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3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ldNum" idx="6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6EE26BB-BE7C-4B77-A326-B3CC97B8F14F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7240" cy="569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lnSpcReduction="9999"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7240" cy="3413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4308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175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175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175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175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sldNum" idx="7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0C9D3DD-694B-4572-828A-91BBE85CBAE4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_AND_TWO_COLUMNS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7240" cy="569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lnSpcReduction="9999"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3996720" cy="3413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049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049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049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049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049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049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832280" y="1152360"/>
            <a:ext cx="3996720" cy="3413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30492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30492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lvl="3" indent="-30492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0" lvl="4" indent="-3049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0" lvl="5" indent="-3049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00400" lvl="6" indent="-30492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sldNum" idx="8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25EC8A-B835-438B-B43F-DBCB88E13E7F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7240" cy="569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lnSpcReduction="9999"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CA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CA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sldNum" idx="9"/>
          </p:nvPr>
        </p:nvSpPr>
        <p:spPr>
          <a:xfrm>
            <a:off x="8472600" y="4663080"/>
            <a:ext cx="545400" cy="390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AE34C27-80B6-46E7-8102-78787FC2E775}" type="slidenum">
              <a:rPr lang="en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&lt;number&gt;</a:t>
            </a:fld>
            <a:endParaRPr lang="en-CA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1143000" y="841680"/>
            <a:ext cx="6854760" cy="178740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b">
            <a:normAutofit/>
          </a:bodyPr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en" sz="4500" b="0" u="none" strike="noStrike">
                <a:solidFill>
                  <a:schemeClr val="dk1"/>
                </a:solidFill>
                <a:effectLst/>
                <a:uFillTx/>
                <a:latin typeface="Play"/>
                <a:ea typeface="Play"/>
              </a:rPr>
              <a:t>Action Plan - 2026/27</a:t>
            </a:r>
            <a:endParaRPr lang="en-CA" sz="4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1143000" y="2701440"/>
            <a:ext cx="6854760" cy="12387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rmAutofit/>
          </a:bodyPr>
          <a:p>
            <a:pPr indent="0" algn="ctr">
              <a:buNone/>
            </a:pPr>
            <a:endParaRPr lang="en-CA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" name="Google Shape;135;p26"/>
          <p:cNvGraphicFramePr/>
          <p:nvPr/>
        </p:nvGraphicFramePr>
        <p:xfrm>
          <a:off x="16920" y="0"/>
          <a:ext cx="9142920" cy="5104800"/>
        </p:xfrm>
        <a:graphic>
          <a:graphicData uri="http://schemas.openxmlformats.org/drawingml/2006/table">
            <a:tbl>
              <a:tblPr/>
              <a:tblGrid>
                <a:gridCol w="3047760"/>
                <a:gridCol w="3835440"/>
                <a:gridCol w="2260080"/>
              </a:tblGrid>
              <a:tr h="410760">
                <a:tc gridSpan="3">
                  <a:txBody>
                    <a:bodyPr lIns="68400" tIns="34200" rIns="68400" bIns="342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Strategy #1: Engagement and Brand</a:t>
                      </a:r>
                      <a:endParaRPr lang="en-CA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 marT="34200" marB="342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604080">
                <a:tc gridSpan="3">
                  <a:txBody>
                    <a:bodyPr lIns="68400" tIns="34200" rIns="68400" bIns="342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Evidence-based programs define and measure our impact. Through data-driven decisions, we can improve our projects and outcomes, creating even more effective change that can be scaled up and applied to other communities.</a:t>
                      </a:r>
                      <a:r>
                        <a:rPr lang="en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</a:t>
                      </a:r>
                      <a:endParaRPr lang="en-CA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 marT="34200" marB="342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258120"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Tactics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Goals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Responsibility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</a:tr>
              <a:tr h="96300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Standardize communication regarding District resources and events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Develop and maintain master calendar of district and club related events. Maintain a separate calendar for District meeting 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Increase the number of committee chairs who maintain office hours from 3 to 5 </a:t>
                      </a:r>
                      <a:r>
                        <a:rPr lang="en-US" sz="10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 </a:t>
                      </a:r>
                      <a:endParaRPr lang="en-CA" sz="1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 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District Secretary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Committee Chairs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  <a:tr h="99216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L</a:t>
                      </a: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aunch social media training modules focused on multi-channel messaging and targeted audience engagement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Develop a training module on how to effectively use various social media</a:t>
                      </a: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platforms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en-CA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Learning Chair/Public Image Chair</a:t>
                      </a:r>
                      <a:r>
                        <a:rPr lang="en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 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</a:tr>
              <a:tr h="101196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Provide a consistent voice for community-facing communications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Share district-wide brand template for clubs. (e.g. membership recruitment and retention, sponsorship package, media package)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Goal – 20 clubs use templates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Assistant Governors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140;p27"/>
          <p:cNvGraphicFramePr/>
          <p:nvPr/>
        </p:nvGraphicFramePr>
        <p:xfrm>
          <a:off x="0" y="0"/>
          <a:ext cx="9142920" cy="5057280"/>
        </p:xfrm>
        <a:graphic>
          <a:graphicData uri="http://schemas.openxmlformats.org/drawingml/2006/table">
            <a:tbl>
              <a:tblPr/>
              <a:tblGrid>
                <a:gridCol w="3047760"/>
                <a:gridCol w="3928320"/>
                <a:gridCol w="2167200"/>
              </a:tblGrid>
              <a:tr h="372600">
                <a:tc gridSpan="3">
                  <a:txBody>
                    <a:bodyPr lIns="68400" tIns="34200" rIns="68400" bIns="342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7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Strategy #2: Navigation and Membership</a:t>
                      </a:r>
                      <a:endParaRPr lang="en-CA" sz="17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 marT="34200" marB="342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753840">
                <a:tc gridSpan="3"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We can expand Rotary’s capacity for doing good by welcoming and engaging people of action with a variety of experiences, cultures, and perspectives.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250920"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Tactics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Goals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Responsibility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</a:tr>
              <a:tr h="131364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Create club awareness of District resources 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Develop "Contact Wheels" (info graphic) for clubs to use. The purpose of the wheel is to: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3240000" indent="-30600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Create "Top-of-Mind" awareness of resources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3240000" indent="-30600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Provide membership and retention support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3240000" indent="-30600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Define clear district-level assistance points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District Secretary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  <a:tr h="72792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Define Rotary’s "Unique Value Proposition" against other to sharpen membership value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Share “top five” of why people join and stay Rotary. Include storytelling snipits.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 Membership Chair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</a:tr>
              <a:tr h="72792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Regular maintenance of the District website to ensure link integrity and currency of best practices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Committee chairs to review and update their respective website page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en-CA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Public Image Chair/AGs/Committee Chairs/District Executive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  <a:tr h="63576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Sharing success stories and cross-club learning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Host four regional summits focusing on public image, membership, and the Rotary Foundation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DGE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  <a:tr h="216000">
                <a:tc>
                  <a:txBody>
                    <a:bodyPr lIns="51120" tIns="0" rIns="51120" bIns="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Google Shape;145;p28"/>
          <p:cNvGraphicFramePr/>
          <p:nvPr/>
        </p:nvGraphicFramePr>
        <p:xfrm>
          <a:off x="0" y="0"/>
          <a:ext cx="9000000" cy="4930560"/>
        </p:xfrm>
        <a:graphic>
          <a:graphicData uri="http://schemas.openxmlformats.org/drawingml/2006/table">
            <a:tbl>
              <a:tblPr/>
              <a:tblGrid>
                <a:gridCol w="3117600"/>
                <a:gridCol w="3790080"/>
                <a:gridCol w="2092680"/>
              </a:tblGrid>
              <a:tr h="343800">
                <a:tc gridSpan="3">
                  <a:txBody>
                    <a:bodyPr lIns="68400" tIns="34200" rIns="68400" bIns="342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Strategy #3: Service and Learning</a:t>
                      </a: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</a:t>
                      </a:r>
                      <a:endParaRPr lang="en-CA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 marT="34200" marB="342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504000">
                <a:tc gridSpan="3"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1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We can meet our members’ diverse needs and keep them engaged while helping them with their personal and professional goals. Active and intentional member engagement will</a:t>
                      </a:r>
                      <a:r>
                        <a:rPr lang="en" sz="11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</a:t>
                      </a:r>
                      <a:r>
                        <a:rPr lang="en" sz="11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make our clubs stronger and assist us in creating meaningful relationships across decades and continents.</a:t>
                      </a:r>
                      <a:endParaRPr lang="en-CA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261360"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Tactics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Goals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Responsibility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</a:tr>
              <a:tr h="96768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Encourage geographic clusters to find and execute shared projects to double their local impact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10 net new joint collaborations which emphasize social integration post-service events and leveraging regional volunteer strength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 AGs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  <a:tr h="113112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Encourage Rotarians to volunteer at external service projects (non-Rotary) while wearing Rotary branding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10 net new non-Rotary service projects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Community Service Chair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en-CA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</a:tr>
              <a:tr h="94068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ClubRunner training to improve how  clubs utilize ClubRunner to better connect with clubs within our District and with other organizations outside of Rotary. 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Host session(s) to increase effective club usage of ClubRunner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Learning Chair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  <a:tr h="78192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CA" sz="9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Microsoft YaHei"/>
                        </a:rPr>
                        <a:t>.</a:t>
                      </a:r>
                      <a:endParaRPr lang="en-CA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oogle Shape;150;p29"/>
          <p:cNvGraphicFramePr/>
          <p:nvPr/>
        </p:nvGraphicFramePr>
        <p:xfrm>
          <a:off x="13680" y="235800"/>
          <a:ext cx="9086040" cy="3407040"/>
        </p:xfrm>
        <a:graphic>
          <a:graphicData uri="http://schemas.openxmlformats.org/drawingml/2006/table">
            <a:tbl>
              <a:tblPr/>
              <a:tblGrid>
                <a:gridCol w="3028680"/>
                <a:gridCol w="4065120"/>
                <a:gridCol w="1992600"/>
              </a:tblGrid>
              <a:tr h="335520">
                <a:tc gridSpan="3">
                  <a:txBody>
                    <a:bodyPr lIns="68400" tIns="34200" rIns="68400" bIns="342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Strategy #4: Measuring Impact </a:t>
                      </a:r>
                      <a:endParaRPr lang="en-CA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 marT="34200" marB="342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593640">
                <a:tc gridSpan="3">
                  <a:txBody>
                    <a:bodyPr lIns="68400" tIns="34200" rIns="68400" bIns="342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Rotary is an organization of adaptation – new projects, new clubs and new perspectives that maintain our connections and ability to make a difference, finding opportunity in adversity.</a:t>
                      </a:r>
                      <a:r>
                        <a:rPr lang="en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 marT="34200" marB="342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309600"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Tactics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Goals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Responsibility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</a:tr>
              <a:tr h="96984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Mentor club members in project management and leadership skills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using the leadership coaching model 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Provide two workshops with followup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Membership and District Coaching team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  <a:tr h="916200"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Increase club storytelling ability  with a “lives affected” metric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444444"/>
                          </a:solidFill>
                          <a:effectLst/>
                          <a:uFillTx/>
                          <a:latin typeface="Times New Roman"/>
                          <a:ea typeface="Lato"/>
                        </a:rPr>
                        <a:t>10 clubs share stories outside of Rotary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CA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Service Project Chair</a:t>
                      </a:r>
                      <a:endParaRPr lang="en-CA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9EC"/>
                    </a:solidFill>
                  </a:tcPr>
                </a:tc>
              </a:tr>
              <a:tr h="224280">
                <a:tc>
                  <a:txBody>
                    <a:bodyPr lIns="51120" tIns="0" rIns="51120" bIns="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  <a:tc>
                  <a:txBody>
                    <a:bodyPr lIns="51120" tIns="0" rIns="51120" bIns="0" anchor="t">
                      <a:noAutofit/>
                    </a:bodyPr>
                    <a:p>
                      <a:endParaRPr lang="en-CA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51120" marR="5112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D8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Application>LibreOffice/26.2.1.2$Windows_X86_64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en-CA</dc:language>
  <cp:lastModifiedBy/>
  <dcterms:modified xsi:type="dcterms:W3CDTF">2026-07-22T16:13:00Z</dcterms:modified>
  <cp:revision>36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