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8" r:id="rId4"/>
    <p:sldId id="272" r:id="rId5"/>
    <p:sldId id="274" r:id="rId6"/>
    <p:sldId id="261" r:id="rId7"/>
    <p:sldId id="283" r:id="rId8"/>
    <p:sldId id="290" r:id="rId9"/>
    <p:sldId id="273" r:id="rId10"/>
    <p:sldId id="264" r:id="rId11"/>
    <p:sldId id="265" r:id="rId12"/>
    <p:sldId id="291" r:id="rId13"/>
    <p:sldId id="266" r:id="rId14"/>
    <p:sldId id="267" r:id="rId15"/>
    <p:sldId id="288" r:id="rId16"/>
    <p:sldId id="275" r:id="rId17"/>
    <p:sldId id="284" r:id="rId18"/>
    <p:sldId id="282" r:id="rId19"/>
    <p:sldId id="286" r:id="rId20"/>
    <p:sldId id="289" r:id="rId21"/>
    <p:sldId id="279" r:id="rId22"/>
    <p:sldId id="281" r:id="rId23"/>
    <p:sldId id="271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2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027" tIns="48513" rIns="97027" bIns="4851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027" tIns="48513" rIns="97027" bIns="48513" rtlCol="0"/>
          <a:lstStyle>
            <a:lvl1pPr algn="r">
              <a:defRPr sz="1300"/>
            </a:lvl1pPr>
          </a:lstStyle>
          <a:p>
            <a:pPr>
              <a:defRPr/>
            </a:pPr>
            <a:fld id="{03BFFE42-6212-4812-B239-DC9F508E8098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7027" tIns="48513" rIns="97027" bIns="4851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7027" tIns="48513" rIns="97027" bIns="48513" rtlCol="0" anchor="b"/>
          <a:lstStyle>
            <a:lvl1pPr algn="r">
              <a:defRPr sz="1300"/>
            </a:lvl1pPr>
          </a:lstStyle>
          <a:p>
            <a:pPr>
              <a:defRPr/>
            </a:pPr>
            <a:fld id="{E23BDD20-C4FA-42E2-B156-687CFD3BB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84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027" tIns="48513" rIns="97027" bIns="485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027" tIns="48513" rIns="97027" bIns="485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FF19FC6-10BE-402D-B972-4F2F8768A041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27" tIns="48513" rIns="97027" bIns="4851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7027" tIns="48513" rIns="97027" bIns="485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7027" tIns="48513" rIns="97027" bIns="485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7027" tIns="48513" rIns="97027" bIns="485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51ED782-265B-4F0E-929A-99E985A00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95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Club visioning is a service provided by the District. Colleague Rotarians have been trained and are experienced as facilitators of the process.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EFB49-8159-4318-ADD3-B852077A35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2193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Rotarians looking to the future usually produce many interesting ideas. (this shows ideas extracted and recorded)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D5303-C18C-471E-86A3-1F6517492E7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5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Members vote on the ideas to establish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596BD-698B-4B44-BE61-634BF247AB5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34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70270">
              <a:defRPr/>
            </a:pPr>
            <a:r>
              <a:rPr lang="en-US" dirty="0" smtClean="0"/>
              <a:t>Another</a:t>
            </a:r>
            <a:r>
              <a:rPr lang="en-US" baseline="0" dirty="0" smtClean="0"/>
              <a:t> Rotary Club voting -- </a:t>
            </a:r>
            <a:r>
              <a:rPr lang="en-US" dirty="0" smtClean="0"/>
              <a:t>Members vote on the ideas to establish priorities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ED782-265B-4F0E-929A-99E985A00A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42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 of the Facilitators doing a verbal summary and reinforcing the priorities observed.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AC6C9-05EA-43E6-A110-D4C76B78CD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50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Club Action Plan completed: </a:t>
            </a:r>
            <a:r>
              <a:rPr lang="en-US" b="1" smtClean="0"/>
              <a:t>compile</a:t>
            </a:r>
            <a:r>
              <a:rPr lang="en-US" smtClean="0"/>
              <a:t> wall charts</a:t>
            </a:r>
            <a:r>
              <a:rPr lang="en-US" b="1" smtClean="0"/>
              <a:t>;</a:t>
            </a:r>
            <a:r>
              <a:rPr lang="en-US" smtClean="0"/>
              <a:t> create </a:t>
            </a:r>
            <a:r>
              <a:rPr lang="en-US" b="1" smtClean="0"/>
              <a:t>Vision statement;</a:t>
            </a:r>
            <a:r>
              <a:rPr lang="en-US" smtClean="0"/>
              <a:t> schedule </a:t>
            </a:r>
            <a:r>
              <a:rPr lang="en-US" b="1" smtClean="0"/>
              <a:t>club assembly;</a:t>
            </a:r>
            <a:r>
              <a:rPr lang="en-US" smtClean="0"/>
              <a:t> assemble </a:t>
            </a:r>
            <a:r>
              <a:rPr lang="en-US" b="1" smtClean="0"/>
              <a:t>Planning Te</a:t>
            </a:r>
            <a:r>
              <a:rPr lang="en-US" smtClean="0"/>
              <a:t>am</a:t>
            </a:r>
            <a:r>
              <a:rPr lang="en-US" b="1" smtClean="0"/>
              <a:t>;</a:t>
            </a:r>
            <a:r>
              <a:rPr lang="en-US" smtClean="0"/>
              <a:t> identify a </a:t>
            </a:r>
            <a:r>
              <a:rPr lang="en-US" b="1" smtClean="0"/>
              <a:t>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32C481-FC8E-4C9E-84BB-B5FE1F59AE4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11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what will be done, by whom and by what point in time are determined at the close of the visioning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09C6B1-38B8-4AFB-98DB-86D1258963B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1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With the visioning process completed – NOW WHAT???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F1ED9-5F63-4D01-96E7-917A4E3A438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49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Recall that the club did visioning and setting of priorities in these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5FB36-34B5-406A-96FD-77FCB337B20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62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process should not be cumbersome. Rotary is </a:t>
            </a:r>
            <a:r>
              <a:rPr lang="en-US" b="1" smtClean="0"/>
              <a:t>not</a:t>
            </a:r>
            <a:r>
              <a:rPr lang="en-US" smtClean="0"/>
              <a:t> an enterprise. </a:t>
            </a:r>
            <a:r>
              <a:rPr lang="en-US" b="1" smtClean="0"/>
              <a:t>Few people are going to do most of the work</a:t>
            </a:r>
            <a:r>
              <a:rPr lang="en-US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410CC-07DD-46F5-B1AE-75E94979982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87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Perception is important – members need to believe that the effort is valued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498EFA-FA7A-4D49-BD7E-2D87DE10BE7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0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Good planning makes good sense – or, how to avoid deep doo-doo – planning ensures that the Club moves forward.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81C8A-0188-4808-9365-06F55F015C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26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process of planning requires very few steps – </a:t>
            </a:r>
            <a:r>
              <a:rPr lang="en-US" baseline="0" smtClean="0"/>
              <a:t>or fewer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ED782-265B-4F0E-929A-99E985A00A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32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 simple worksheet for communicating action plans.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0F6C1-F2DE-4944-ACAB-30ECF42F6B5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39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Make some very intelligent closing statement.</a:t>
            </a:r>
          </a:p>
        </p:txBody>
      </p:sp>
      <p:sp>
        <p:nvSpPr>
          <p:cNvPr id="624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723337B-7035-4425-930A-7DE15737CAC8}" type="datetime1">
              <a:rPr lang="en-US" smtClean="0"/>
              <a:pPr>
                <a:defRPr/>
              </a:pPr>
              <a:t>6/20/2014</a:t>
            </a:fld>
            <a:endParaRPr lang="en-US" smtClean="0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952FF-4A24-40B9-97A5-8EE4694136D6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1038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Characters to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77A424-AC03-4F5F-A1DA-937D2E93F0F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4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Planning provides for collaboration, continuity, consistency, that is, everyone pulling together– </a:t>
            </a:r>
            <a:r>
              <a:rPr lang="en-US" b="1" smtClean="0"/>
              <a:t>note the diversity represented.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C54B58-5937-4A6D-B3BE-E68B7F062E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8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visioning process is a tool. It helps effective clubs manage membership development, produce successful service projects and take action regarding leadership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A41BA9-1942-4287-9809-051D1D04DF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4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Typical and preferred set up for successful visioning interaction.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6B2F4A-7F52-4E37-8A09-75A3D58DCF4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1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first step in the process is the Writing / Ideation exercise. (being explained in this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A23EE-D43D-427B-96CA-6DF74D344B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40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specific areas looked at in the visioning process are these: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B8C105-D85D-426D-9069-A037EC7476F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54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70270">
              <a:defRPr/>
            </a:pPr>
            <a:r>
              <a:rPr lang="en-US" dirty="0" smtClean="0"/>
              <a:t>Members record their ideas for the future – they are using key words, short descriptive phrases or outline format.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1ED782-265B-4F0E-929A-99E985A00A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06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After the writing portion, the ideas are shared and recorded. (Extraction process explained)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DFD57-A3A5-4876-9CFC-46F354C936F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2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4B68-1318-4280-A2DC-8A6280B6626F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89D2-5006-437C-82DF-4CFC5B67B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CDD8-6D26-4B01-8AF8-63BB8E0B85F1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9F95-8AF8-4652-ABD2-AB74CAF94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DEF8-C8AF-4E8F-B443-EB2FFB121054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6C1C-487C-4E33-B40B-0C1A4D17F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0CA2-7668-4CD0-97EC-5437259D2A64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4F23-A65C-43D2-971F-6C276EC5B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BB3E-BB9A-4E69-9F17-24FDC8208EDA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D8EA4-9470-4183-ACB7-896D8C1A8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87F3-1784-4F77-8C40-1441A1954B8A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8138-1FDC-4C43-AC96-DDB14B7AA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1F4F-017C-4558-A61E-5F6B58496A4D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21E5-A3B4-492E-9ACB-58704F198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E1D2-027E-4188-ADE3-067D1943C409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109A-76FE-4802-A655-6FC3624CA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261A-8A9D-4F81-8C6F-5FEEA6AD376B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6404-BFC8-432B-B407-75265DAE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EE5AE-DE3B-41AE-B206-A337E52B5E60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1785-D23A-4863-BDAF-0E6CA4BE8F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47B5-F4DB-493E-AC73-960E1867DCBD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B4F2-8292-49DF-8845-61E6E944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65E289-B5A1-41EE-B77C-C48DDD989F64}" type="datetimeFigureOut">
              <a:rPr lang="en-US"/>
              <a:pPr>
                <a:defRPr/>
              </a:pPr>
              <a:t>6/20/2014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C8D7C-7358-4C68-B4E4-F071AD521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3886200" y="2438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228600" y="762000"/>
            <a:ext cx="8510588" cy="44958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Club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Visioning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 Black" pitchFamily="34" charset="0"/>
                <a:cs typeface="+mn-cs"/>
              </a:rPr>
              <a:t>Presented By: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 Black" pitchFamily="34" charset="0"/>
                <a:cs typeface="+mn-cs"/>
              </a:rPr>
              <a:t>District 7090 Club Vision Facilitation Team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A-Stillwater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6654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A-Elk River Visioning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1915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a\Pictures\Cv St. Cath 2014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A-Roseville 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4295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A-Elk River Visioning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90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752600"/>
          <a:ext cx="6096000" cy="412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Compile wall charts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Club secretary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Create vision statement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three people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weeks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 club assembly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Club president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scheduled meeting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Assemble the Long</a:t>
                      </a:r>
                      <a:r>
                        <a:rPr lang="en-US" baseline="0" dirty="0" smtClean="0"/>
                        <a:t> Range Planning Team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(led by past president)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(meet</a:t>
                      </a:r>
                      <a:r>
                        <a:rPr lang="en-US" baseline="0" dirty="0" smtClean="0"/>
                        <a:t> ASAP)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 the “champion”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Energetic, experienced, listener,</a:t>
                      </a:r>
                      <a:r>
                        <a:rPr lang="en-US" baseline="0" dirty="0" smtClean="0"/>
                        <a:t> social intelligence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next Board meeting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92" name="TextBox 2"/>
          <p:cNvSpPr txBox="1">
            <a:spLocks noChangeArrowheads="1"/>
          </p:cNvSpPr>
          <p:nvPr/>
        </p:nvSpPr>
        <p:spPr bwMode="auto">
          <a:xfrm>
            <a:off x="2590800" y="838200"/>
            <a:ext cx="3541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The Club Action Plan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209800" y="1524000"/>
            <a:ext cx="4267200" cy="3505200"/>
          </a:xfrm>
          <a:prstGeom prst="actionButtonHel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819400" y="1066800"/>
            <a:ext cx="2937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i="1" dirty="0" smtClean="0">
                <a:solidFill>
                  <a:schemeClr val="accent6"/>
                </a:solidFill>
              </a:rPr>
              <a:t>Priority </a:t>
            </a:r>
            <a:r>
              <a:rPr lang="en-US" sz="3600" i="1" dirty="0">
                <a:solidFill>
                  <a:schemeClr val="accent6"/>
                </a:solidFill>
              </a:rPr>
              <a:t>Areas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514600" y="236220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Club size 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648200" y="2362200"/>
            <a:ext cx="2108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PR &amp; Public </a:t>
            </a:r>
            <a:r>
              <a:rPr lang="en-US" dirty="0"/>
              <a:t>image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590800" y="4267200"/>
            <a:ext cx="145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Fund raising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800600" y="4267200"/>
            <a:ext cx="2544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The Rotary Foundation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1828800" y="3048000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Club Service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3429000" y="30480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Vocational Service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5638800" y="3048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Youth Service</a:t>
            </a: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2057400" y="3657600"/>
            <a:ext cx="218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Community Service</a:t>
            </a: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4800600" y="3657600"/>
            <a:ext cx="228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International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524000" y="2362200"/>
            <a:ext cx="6019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Keep it:</a:t>
            </a:r>
          </a:p>
          <a:p>
            <a:pPr algn="ctr"/>
            <a:r>
              <a:rPr lang="en-US" sz="3200"/>
              <a:t> simple, manageable, straightforward, transparent…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Avoid complexity and confusion 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828800" y="990600"/>
            <a:ext cx="5146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</a:rPr>
              <a:t>long range planning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429000" y="1447800"/>
            <a:ext cx="153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Keep in mind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667000" y="2133600"/>
            <a:ext cx="319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People will stay with a project</a:t>
            </a:r>
          </a:p>
          <a:p>
            <a:pPr algn="ctr"/>
            <a:r>
              <a:rPr lang="en-US"/>
              <a:t>if they are…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371600" y="3276600"/>
            <a:ext cx="5718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Seeing signs that demonstrate</a:t>
            </a:r>
          </a:p>
          <a:p>
            <a:pPr algn="ctr"/>
            <a:r>
              <a:rPr lang="en-US" sz="3200"/>
              <a:t>Worth / Value /  Success</a:t>
            </a:r>
          </a:p>
          <a:p>
            <a:pPr algn="ctr"/>
            <a:r>
              <a:rPr lang="en-US" sz="3200"/>
              <a:t>of a project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ink You're having a Bad D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90600"/>
            <a:ext cx="8001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533400" y="5029200"/>
            <a:ext cx="1042988" cy="609600"/>
          </a:xfrm>
          <a:prstGeom prst="actionButtonHelp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3"/>
          <p:cNvSpPr txBox="1">
            <a:spLocks noChangeArrowheads="1"/>
          </p:cNvSpPr>
          <p:nvPr/>
        </p:nvSpPr>
        <p:spPr bwMode="auto">
          <a:xfrm>
            <a:off x="1371600" y="4343400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R</a:t>
            </a:r>
            <a:r>
              <a:rPr lang="en-US" dirty="0"/>
              <a:t> V Q</a:t>
            </a:r>
          </a:p>
        </p:txBody>
      </p:sp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1295400" y="3505200"/>
            <a:ext cx="1963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Visioning session</a:t>
            </a:r>
          </a:p>
        </p:txBody>
      </p: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1143000" y="2743200"/>
            <a:ext cx="3027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Long Range Planning Team</a:t>
            </a: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3352800" y="19050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Action Plans</a:t>
            </a:r>
          </a:p>
        </p:txBody>
      </p:sp>
      <p:sp>
        <p:nvSpPr>
          <p:cNvPr id="8" name="TextBox 37"/>
          <p:cNvSpPr txBox="1">
            <a:spLocks noChangeArrowheads="1"/>
          </p:cNvSpPr>
          <p:nvPr/>
        </p:nvSpPr>
        <p:spPr bwMode="auto">
          <a:xfrm>
            <a:off x="4876800" y="1295400"/>
            <a:ext cx="245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Implement and modify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57912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334294" y="5371306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52600" y="4953000"/>
            <a:ext cx="9382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2247900" y="45339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67000" y="41148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3200400" y="37338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81400" y="33528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4076700" y="29337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5800" y="25146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029994" y="2132806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10200" y="17526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24200" y="4953000"/>
            <a:ext cx="418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Just a few steps required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2438400"/>
          <a:ext cx="7543800" cy="3134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68580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Objective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Timeline … by when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&amp; Leader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Metrics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6121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6121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6121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6121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546" name="TextBox 2"/>
          <p:cNvSpPr txBox="1">
            <a:spLocks noChangeArrowheads="1"/>
          </p:cNvSpPr>
          <p:nvPr/>
        </p:nvSpPr>
        <p:spPr bwMode="auto">
          <a:xfrm>
            <a:off x="1676400" y="838200"/>
            <a:ext cx="5053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Model </a:t>
            </a:r>
            <a:r>
              <a:rPr lang="en-US" sz="2800" b="1" i="1"/>
              <a:t>Action Plan</a:t>
            </a:r>
            <a:r>
              <a:rPr lang="en-US" sz="2800"/>
              <a:t> Worksheet</a:t>
            </a:r>
          </a:p>
        </p:txBody>
      </p:sp>
      <p:sp>
        <p:nvSpPr>
          <p:cNvPr id="21547" name="TextBox 3"/>
          <p:cNvSpPr txBox="1">
            <a:spLocks noChangeArrowheads="1"/>
          </p:cNvSpPr>
          <p:nvPr/>
        </p:nvSpPr>
        <p:spPr bwMode="auto">
          <a:xfrm>
            <a:off x="1524000" y="1905000"/>
            <a:ext cx="5262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Priority #1 _______________________________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09600" y="114300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7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How do you plant an orchard?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600200" y="25908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One Tree At A Time….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85800" y="43973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6600">
                <a:latin typeface="Arial Unicode MS" pitchFamily="34" charset="-128"/>
              </a:rPr>
              <a:t>ANY QUESTIONS?</a:t>
            </a:r>
          </a:p>
        </p:txBody>
      </p:sp>
      <p:pic>
        <p:nvPicPr>
          <p:cNvPr id="22533" name="Picture 5" descr="smiley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505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  <p:bldP spid="46083" grpId="0"/>
      <p:bldP spid="460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447800" y="990600"/>
            <a:ext cx="6019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rgbClr val="FFFF00"/>
                </a:solidFill>
                <a:latin typeface="Calibri" pitchFamily="34" charset="0"/>
              </a:rPr>
              <a:t>For more information</a:t>
            </a:r>
          </a:p>
          <a:p>
            <a:pPr algn="ctr"/>
            <a:r>
              <a:rPr lang="en-US" altLang="en-US" sz="2400">
                <a:solidFill>
                  <a:srgbClr val="FFFF00"/>
                </a:solidFill>
                <a:latin typeface="Calibri" pitchFamily="34" charset="0"/>
              </a:rPr>
              <a:t> and a </a:t>
            </a:r>
          </a:p>
          <a:p>
            <a:pPr algn="ctr"/>
            <a:r>
              <a:rPr lang="en-US" altLang="en-US" sz="2400">
                <a:solidFill>
                  <a:srgbClr val="FFFF00"/>
                </a:solidFill>
                <a:latin typeface="Calibri" pitchFamily="34" charset="0"/>
              </a:rPr>
              <a:t>personal meeting, </a:t>
            </a:r>
          </a:p>
          <a:p>
            <a:pPr algn="ctr"/>
            <a:r>
              <a:rPr lang="en-US" altLang="en-US" sz="2400">
                <a:solidFill>
                  <a:srgbClr val="FFFF00"/>
                </a:solidFill>
                <a:latin typeface="Calibri" pitchFamily="34" charset="0"/>
              </a:rPr>
              <a:t>contact:</a:t>
            </a:r>
          </a:p>
          <a:p>
            <a:pPr algn="ctr"/>
            <a:endParaRPr lang="en-US" altLang="en-US">
              <a:latin typeface="Calibri" pitchFamily="34" charset="0"/>
            </a:endParaRPr>
          </a:p>
          <a:p>
            <a:pPr algn="ctr"/>
            <a:r>
              <a:rPr lang="en-US" altLang="en-US">
                <a:solidFill>
                  <a:srgbClr val="FFC000"/>
                </a:solidFill>
                <a:latin typeface="Arial Black" pitchFamily="34" charset="0"/>
              </a:rPr>
              <a:t>Nan Bruce – nabruce@bell.net</a:t>
            </a:r>
            <a:endParaRPr lang="en-US" altLang="en-US" u="sng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endParaRPr lang="en-US" altLang="en-US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en-US" altLang="en-US">
                <a:solidFill>
                  <a:srgbClr val="FFC000"/>
                </a:solidFill>
                <a:latin typeface="Arial Black" pitchFamily="34" charset="0"/>
              </a:rPr>
              <a:t>Anne Bermingham – anne@2waconsulting.com</a:t>
            </a:r>
          </a:p>
          <a:p>
            <a:pPr algn="ctr"/>
            <a:endParaRPr lang="en-US" altLang="en-US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en-US" altLang="en-US">
                <a:solidFill>
                  <a:srgbClr val="FFC000"/>
                </a:solidFill>
                <a:latin typeface="Arial Black" pitchFamily="34" charset="0"/>
              </a:rPr>
              <a:t>Barbara Ochterski – barbarao2@aol.com</a:t>
            </a:r>
          </a:p>
          <a:p>
            <a:pPr algn="ctr"/>
            <a:endParaRPr lang="en-US" altLang="en-US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en-US" altLang="en-US">
                <a:solidFill>
                  <a:srgbClr val="FFC000"/>
                </a:solidFill>
                <a:latin typeface="Arial Black" pitchFamily="34" charset="0"/>
              </a:rPr>
              <a:t>John Boronkay – jrboronkay@verizon.net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Greg\Local Settings\Temporary Internet Files\Content.IE5\DBF0RIZV\MPj0411715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19200"/>
            <a:ext cx="64801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hn\Pictures\RC East Aurora slides\Visionin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82688"/>
            <a:ext cx="64087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4" descr="Planning Session SJ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762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-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819400" y="1066800"/>
            <a:ext cx="2937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i="1" dirty="0" smtClean="0">
                <a:solidFill>
                  <a:schemeClr val="accent6"/>
                </a:solidFill>
              </a:rPr>
              <a:t>Priority Areas</a:t>
            </a:r>
          </a:p>
          <a:p>
            <a:pPr algn="ctr">
              <a:defRPr/>
            </a:pPr>
            <a:r>
              <a:rPr lang="en-US" sz="3600" i="1" dirty="0" err="1" smtClean="0">
                <a:solidFill>
                  <a:schemeClr val="accent6"/>
                </a:solidFill>
              </a:rPr>
              <a:t>Visioned</a:t>
            </a:r>
            <a:endParaRPr lang="en-US" sz="3600" i="1" dirty="0">
              <a:solidFill>
                <a:schemeClr val="accent6"/>
              </a:solidFill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743200" y="236220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Club size 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495800" y="2362200"/>
            <a:ext cx="2172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PR &amp; Public </a:t>
            </a:r>
            <a:r>
              <a:rPr lang="en-US" dirty="0"/>
              <a:t>image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2743200" y="4648200"/>
            <a:ext cx="145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Fund raising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4724400" y="4648200"/>
            <a:ext cx="2544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The Rotary Foundation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1828800" y="3048000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Club Service</a:t>
            </a: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3429000" y="30480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Vocational Service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5638800" y="3048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Youth Service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2057400" y="3810000"/>
            <a:ext cx="218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Community Service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4800600" y="3810000"/>
            <a:ext cx="228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International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lena\Pictures\CV St. Cath 2014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Placeholder 4" descr="RC West Seneca Visioning 0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33400"/>
            <a:ext cx="7005638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637</Words>
  <Application>Microsoft Office PowerPoint</Application>
  <PresentationFormat>On-screen Show (4:3)</PresentationFormat>
  <Paragraphs>135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Unicode MS</vt:lpstr>
      <vt:lpstr>Arial</vt:lpstr>
      <vt:lpstr>Arial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Pene</cp:lastModifiedBy>
  <cp:revision>60</cp:revision>
  <cp:lastPrinted>2014-06-20T19:54:37Z</cp:lastPrinted>
  <dcterms:created xsi:type="dcterms:W3CDTF">2014-03-01T19:20:17Z</dcterms:created>
  <dcterms:modified xsi:type="dcterms:W3CDTF">2014-06-20T19:55:15Z</dcterms:modified>
</cp:coreProperties>
</file>