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Lst>
  <p:notesMasterIdLst>
    <p:notesMasterId r:id="rId55"/>
  </p:notesMasterIdLst>
  <p:handoutMasterIdLst>
    <p:handoutMasterId r:id="rId56"/>
  </p:handoutMasterIdLst>
  <p:sldIdLst>
    <p:sldId id="361" r:id="rId4"/>
    <p:sldId id="389" r:id="rId5"/>
    <p:sldId id="374" r:id="rId6"/>
    <p:sldId id="371" r:id="rId7"/>
    <p:sldId id="399" r:id="rId8"/>
    <p:sldId id="400" r:id="rId9"/>
    <p:sldId id="610" r:id="rId10"/>
    <p:sldId id="611" r:id="rId11"/>
    <p:sldId id="401" r:id="rId12"/>
    <p:sldId id="402" r:id="rId13"/>
    <p:sldId id="609" r:id="rId14"/>
    <p:sldId id="612" r:id="rId15"/>
    <p:sldId id="256" r:id="rId16"/>
    <p:sldId id="261" r:id="rId17"/>
    <p:sldId id="262" r:id="rId18"/>
    <p:sldId id="257" r:id="rId19"/>
    <p:sldId id="258" r:id="rId20"/>
    <p:sldId id="259" r:id="rId21"/>
    <p:sldId id="613" r:id="rId22"/>
    <p:sldId id="614" r:id="rId23"/>
    <p:sldId id="615" r:id="rId24"/>
    <p:sldId id="616" r:id="rId25"/>
    <p:sldId id="617" r:id="rId26"/>
    <p:sldId id="618" r:id="rId27"/>
    <p:sldId id="370" r:id="rId28"/>
    <p:sldId id="373" r:id="rId29"/>
    <p:sldId id="619" r:id="rId30"/>
    <p:sldId id="392" r:id="rId31"/>
    <p:sldId id="376" r:id="rId32"/>
    <p:sldId id="375" r:id="rId33"/>
    <p:sldId id="620" r:id="rId34"/>
    <p:sldId id="397" r:id="rId35"/>
    <p:sldId id="372" r:id="rId36"/>
    <p:sldId id="378" r:id="rId37"/>
    <p:sldId id="379" r:id="rId38"/>
    <p:sldId id="382" r:id="rId39"/>
    <p:sldId id="383" r:id="rId40"/>
    <p:sldId id="384" r:id="rId41"/>
    <p:sldId id="386" r:id="rId42"/>
    <p:sldId id="398" r:id="rId43"/>
    <p:sldId id="393" r:id="rId44"/>
    <p:sldId id="621" r:id="rId45"/>
    <p:sldId id="381" r:id="rId46"/>
    <p:sldId id="394" r:id="rId47"/>
    <p:sldId id="390" r:id="rId48"/>
    <p:sldId id="391" r:id="rId49"/>
    <p:sldId id="622" r:id="rId50"/>
    <p:sldId id="623" r:id="rId51"/>
    <p:sldId id="624" r:id="rId52"/>
    <p:sldId id="625" r:id="rId53"/>
    <p:sldId id="626" r:id="rId54"/>
  </p:sldIdLst>
  <p:sldSz cx="12192000" cy="6858000"/>
  <p:notesSz cx="7102475" cy="938847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58F"/>
    <a:srgbClr val="339966"/>
    <a:srgbClr val="808080"/>
    <a:srgbClr val="F7A81B"/>
    <a:srgbClr val="005DAA"/>
    <a:srgbClr val="01B4E7"/>
    <a:srgbClr val="58585A"/>
    <a:srgbClr val="FF7600"/>
    <a:srgbClr val="D91B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66" d="100"/>
          <a:sy n="66" d="100"/>
        </p:scale>
        <p:origin x="48" y="379"/>
      </p:cViewPr>
      <p:guideLst>
        <p:guide orient="horz" pos="2160"/>
        <p:guide pos="384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0B5B98F-43A3-441E-A411-57030136C44E}"/>
              </a:ext>
            </a:extLst>
          </p:cNvPr>
          <p:cNvSpPr>
            <a:spLocks noGrp="1" noChangeArrowheads="1"/>
          </p:cNvSpPr>
          <p:nvPr>
            <p:ph type="hdr" sz="quarter"/>
          </p:nvPr>
        </p:nvSpPr>
        <p:spPr bwMode="auto">
          <a:xfrm>
            <a:off x="0" y="0"/>
            <a:ext cx="3078048" cy="470356"/>
          </a:xfrm>
          <a:prstGeom prst="rect">
            <a:avLst/>
          </a:prstGeom>
          <a:noFill/>
          <a:ln w="9525">
            <a:noFill/>
            <a:miter lim="800000"/>
            <a:headEnd/>
            <a:tailEnd/>
          </a:ln>
        </p:spPr>
        <p:txBody>
          <a:bodyPr vert="horz" wrap="square" lIns="94217" tIns="47109" rIns="94217" bIns="47109" numCol="1" anchor="t" anchorCtr="0" compatLnSpc="1">
            <a:prstTxWarp prst="textNoShape">
              <a:avLst/>
            </a:prstTxWarp>
          </a:bodyPr>
          <a:lstStyle>
            <a:lvl1pPr defTabSz="942262"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a:extLst>
              <a:ext uri="{FF2B5EF4-FFF2-40B4-BE49-F238E27FC236}">
                <a16:creationId xmlns:a16="http://schemas.microsoft.com/office/drawing/2014/main" id="{1F5BF4B4-2B0D-404B-932A-F1D82F8C80C8}"/>
              </a:ext>
            </a:extLst>
          </p:cNvPr>
          <p:cNvSpPr>
            <a:spLocks noGrp="1" noChangeArrowheads="1"/>
          </p:cNvSpPr>
          <p:nvPr>
            <p:ph type="dt" sz="quarter" idx="1"/>
          </p:nvPr>
        </p:nvSpPr>
        <p:spPr bwMode="auto">
          <a:xfrm>
            <a:off x="4024429" y="0"/>
            <a:ext cx="3078047" cy="470356"/>
          </a:xfrm>
          <a:prstGeom prst="rect">
            <a:avLst/>
          </a:prstGeom>
          <a:noFill/>
          <a:ln w="9525">
            <a:noFill/>
            <a:miter lim="800000"/>
            <a:headEnd/>
            <a:tailEnd/>
          </a:ln>
        </p:spPr>
        <p:txBody>
          <a:bodyPr vert="horz" wrap="square" lIns="94217" tIns="47109" rIns="94217" bIns="47109" numCol="1" anchor="t" anchorCtr="0" compatLnSpc="1">
            <a:prstTxWarp prst="textNoShape">
              <a:avLst/>
            </a:prstTxWarp>
          </a:bodyPr>
          <a:lstStyle>
            <a:lvl1pPr algn="r" defTabSz="942262"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a:extLst>
              <a:ext uri="{FF2B5EF4-FFF2-40B4-BE49-F238E27FC236}">
                <a16:creationId xmlns:a16="http://schemas.microsoft.com/office/drawing/2014/main" id="{76DA029C-AE1F-4211-855D-22174A741B63}"/>
              </a:ext>
            </a:extLst>
          </p:cNvPr>
          <p:cNvSpPr>
            <a:spLocks noGrp="1" noChangeArrowheads="1"/>
          </p:cNvSpPr>
          <p:nvPr>
            <p:ph type="ftr" sz="quarter" idx="2"/>
          </p:nvPr>
        </p:nvSpPr>
        <p:spPr bwMode="auto">
          <a:xfrm>
            <a:off x="0" y="8918120"/>
            <a:ext cx="3078048" cy="470355"/>
          </a:xfrm>
          <a:prstGeom prst="rect">
            <a:avLst/>
          </a:prstGeom>
          <a:noFill/>
          <a:ln w="9525">
            <a:noFill/>
            <a:miter lim="800000"/>
            <a:headEnd/>
            <a:tailEnd/>
          </a:ln>
        </p:spPr>
        <p:txBody>
          <a:bodyPr vert="horz" wrap="square" lIns="94217" tIns="47109" rIns="94217" bIns="47109" numCol="1" anchor="b" anchorCtr="0" compatLnSpc="1">
            <a:prstTxWarp prst="textNoShape">
              <a:avLst/>
            </a:prstTxWarp>
          </a:bodyPr>
          <a:lstStyle>
            <a:lvl1pPr defTabSz="942262"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a:extLst>
              <a:ext uri="{FF2B5EF4-FFF2-40B4-BE49-F238E27FC236}">
                <a16:creationId xmlns:a16="http://schemas.microsoft.com/office/drawing/2014/main" id="{5DF9C01D-64A7-4F2F-9AF0-8BF73C28CBFC}"/>
              </a:ext>
            </a:extLst>
          </p:cNvPr>
          <p:cNvSpPr>
            <a:spLocks noGrp="1" noChangeArrowheads="1"/>
          </p:cNvSpPr>
          <p:nvPr>
            <p:ph type="sldNum" sz="quarter" idx="3"/>
          </p:nvPr>
        </p:nvSpPr>
        <p:spPr bwMode="auto">
          <a:xfrm>
            <a:off x="4024429" y="8918120"/>
            <a:ext cx="3078047" cy="470355"/>
          </a:xfrm>
          <a:prstGeom prst="rect">
            <a:avLst/>
          </a:prstGeom>
          <a:noFill/>
          <a:ln w="9525">
            <a:noFill/>
            <a:miter lim="800000"/>
            <a:headEnd/>
            <a:tailEnd/>
          </a:ln>
        </p:spPr>
        <p:txBody>
          <a:bodyPr vert="horz" wrap="square" lIns="94217" tIns="47109" rIns="94217" bIns="47109" numCol="1" anchor="b" anchorCtr="0" compatLnSpc="1">
            <a:prstTxWarp prst="textNoShape">
              <a:avLst/>
            </a:prstTxWarp>
          </a:bodyPr>
          <a:lstStyle>
            <a:lvl1pPr algn="r" defTabSz="942262" eaLnBrk="0" hangingPunct="0">
              <a:defRPr sz="1200"/>
            </a:lvl1pPr>
          </a:lstStyle>
          <a:p>
            <a:pPr>
              <a:defRPr/>
            </a:pPr>
            <a:fld id="{B8C41273-1389-4D85-B379-D455D90423C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620ABF5-3072-4CD5-B576-2E3C69236CD6}"/>
              </a:ext>
            </a:extLst>
          </p:cNvPr>
          <p:cNvSpPr>
            <a:spLocks noGrp="1" noChangeArrowheads="1"/>
          </p:cNvSpPr>
          <p:nvPr>
            <p:ph type="hdr" sz="quarter"/>
          </p:nvPr>
        </p:nvSpPr>
        <p:spPr bwMode="auto">
          <a:xfrm>
            <a:off x="0" y="0"/>
            <a:ext cx="3078048" cy="470356"/>
          </a:xfrm>
          <a:prstGeom prst="rect">
            <a:avLst/>
          </a:prstGeom>
          <a:noFill/>
          <a:ln w="9525">
            <a:noFill/>
            <a:miter lim="800000"/>
            <a:headEnd/>
            <a:tailEnd/>
          </a:ln>
        </p:spPr>
        <p:txBody>
          <a:bodyPr vert="horz" wrap="square" lIns="94217" tIns="47109" rIns="94217" bIns="47109" numCol="1" anchor="t" anchorCtr="0" compatLnSpc="1">
            <a:prstTxWarp prst="textNoShape">
              <a:avLst/>
            </a:prstTxWarp>
          </a:bodyPr>
          <a:lstStyle>
            <a:lvl1pPr defTabSz="942262"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a:extLst>
              <a:ext uri="{FF2B5EF4-FFF2-40B4-BE49-F238E27FC236}">
                <a16:creationId xmlns:a16="http://schemas.microsoft.com/office/drawing/2014/main" id="{D1BE090B-4411-4352-ACF2-1C99DC723DCC}"/>
              </a:ext>
            </a:extLst>
          </p:cNvPr>
          <p:cNvSpPr>
            <a:spLocks noGrp="1" noChangeArrowheads="1"/>
          </p:cNvSpPr>
          <p:nvPr>
            <p:ph type="dt" idx="1"/>
          </p:nvPr>
        </p:nvSpPr>
        <p:spPr bwMode="auto">
          <a:xfrm>
            <a:off x="4024429" y="0"/>
            <a:ext cx="3078047" cy="470356"/>
          </a:xfrm>
          <a:prstGeom prst="rect">
            <a:avLst/>
          </a:prstGeom>
          <a:noFill/>
          <a:ln w="9525">
            <a:noFill/>
            <a:miter lim="800000"/>
            <a:headEnd/>
            <a:tailEnd/>
          </a:ln>
        </p:spPr>
        <p:txBody>
          <a:bodyPr vert="horz" wrap="square" lIns="94217" tIns="47109" rIns="94217" bIns="47109" numCol="1" anchor="t" anchorCtr="0" compatLnSpc="1">
            <a:prstTxWarp prst="textNoShape">
              <a:avLst/>
            </a:prstTxWarp>
          </a:bodyPr>
          <a:lstStyle>
            <a:lvl1pPr algn="r" defTabSz="942262"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4340" name="Rectangle 4">
            <a:extLst>
              <a:ext uri="{FF2B5EF4-FFF2-40B4-BE49-F238E27FC236}">
                <a16:creationId xmlns:a16="http://schemas.microsoft.com/office/drawing/2014/main" id="{C904ED93-D00F-4025-9C2A-5F24EB9C9A4A}"/>
              </a:ext>
            </a:extLst>
          </p:cNvPr>
          <p:cNvSpPr>
            <a:spLocks noGrp="1" noRot="1" noChangeAspect="1" noChangeArrowheads="1" noTextEdit="1"/>
          </p:cNvSpPr>
          <p:nvPr>
            <p:ph type="sldImg" idx="2"/>
          </p:nvPr>
        </p:nvSpPr>
        <p:spPr bwMode="auto">
          <a:xfrm>
            <a:off x="422275" y="703263"/>
            <a:ext cx="6257925"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CFF78D9C-CE54-429A-A3AA-9A6E815ED3E2}"/>
              </a:ext>
            </a:extLst>
          </p:cNvPr>
          <p:cNvSpPr>
            <a:spLocks noGrp="1" noChangeArrowheads="1"/>
          </p:cNvSpPr>
          <p:nvPr>
            <p:ph type="body" sz="quarter" idx="3"/>
          </p:nvPr>
        </p:nvSpPr>
        <p:spPr bwMode="auto">
          <a:xfrm>
            <a:off x="947922" y="4459837"/>
            <a:ext cx="5206632" cy="4225435"/>
          </a:xfrm>
          <a:prstGeom prst="rect">
            <a:avLst/>
          </a:prstGeom>
          <a:noFill/>
          <a:ln w="9525">
            <a:noFill/>
            <a:miter lim="800000"/>
            <a:headEnd/>
            <a:tailEnd/>
          </a:ln>
        </p:spPr>
        <p:txBody>
          <a:bodyPr vert="horz" wrap="square" lIns="94217" tIns="47109" rIns="94217" bIns="4710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350AB892-4540-40C6-890B-0FAD7CE65D05}"/>
              </a:ext>
            </a:extLst>
          </p:cNvPr>
          <p:cNvSpPr>
            <a:spLocks noGrp="1" noChangeArrowheads="1"/>
          </p:cNvSpPr>
          <p:nvPr>
            <p:ph type="ftr" sz="quarter" idx="4"/>
          </p:nvPr>
        </p:nvSpPr>
        <p:spPr bwMode="auto">
          <a:xfrm>
            <a:off x="0" y="8918120"/>
            <a:ext cx="3078048" cy="470355"/>
          </a:xfrm>
          <a:prstGeom prst="rect">
            <a:avLst/>
          </a:prstGeom>
          <a:noFill/>
          <a:ln w="9525">
            <a:noFill/>
            <a:miter lim="800000"/>
            <a:headEnd/>
            <a:tailEnd/>
          </a:ln>
        </p:spPr>
        <p:txBody>
          <a:bodyPr vert="horz" wrap="square" lIns="94217" tIns="47109" rIns="94217" bIns="47109" numCol="1" anchor="b" anchorCtr="0" compatLnSpc="1">
            <a:prstTxWarp prst="textNoShape">
              <a:avLst/>
            </a:prstTxWarp>
          </a:bodyPr>
          <a:lstStyle>
            <a:lvl1pPr defTabSz="942262"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a:extLst>
              <a:ext uri="{FF2B5EF4-FFF2-40B4-BE49-F238E27FC236}">
                <a16:creationId xmlns:a16="http://schemas.microsoft.com/office/drawing/2014/main" id="{C147DD7B-D71D-47A0-8000-C0C860BD6AB9}"/>
              </a:ext>
            </a:extLst>
          </p:cNvPr>
          <p:cNvSpPr>
            <a:spLocks noGrp="1" noChangeArrowheads="1"/>
          </p:cNvSpPr>
          <p:nvPr>
            <p:ph type="sldNum" sz="quarter" idx="5"/>
          </p:nvPr>
        </p:nvSpPr>
        <p:spPr bwMode="auto">
          <a:xfrm>
            <a:off x="4024429" y="8918120"/>
            <a:ext cx="3078047" cy="470355"/>
          </a:xfrm>
          <a:prstGeom prst="rect">
            <a:avLst/>
          </a:prstGeom>
          <a:noFill/>
          <a:ln w="9525">
            <a:noFill/>
            <a:miter lim="800000"/>
            <a:headEnd/>
            <a:tailEnd/>
          </a:ln>
        </p:spPr>
        <p:txBody>
          <a:bodyPr vert="horz" wrap="square" lIns="94217" tIns="47109" rIns="94217" bIns="47109" numCol="1" anchor="b" anchorCtr="0" compatLnSpc="1">
            <a:prstTxWarp prst="textNoShape">
              <a:avLst/>
            </a:prstTxWarp>
          </a:bodyPr>
          <a:lstStyle>
            <a:lvl1pPr algn="r" defTabSz="942262" eaLnBrk="0" hangingPunct="0">
              <a:defRPr sz="1200"/>
            </a:lvl1pPr>
          </a:lstStyle>
          <a:p>
            <a:pPr>
              <a:defRPr/>
            </a:pPr>
            <a:fld id="{30CE4158-70F9-44CA-8F0A-D7235104A3D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145DE93D-C6E1-4508-B1C5-AEBDB6C007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877">
              <a:spcBef>
                <a:spcPct val="30000"/>
              </a:spcBef>
              <a:defRPr sz="1200">
                <a:solidFill>
                  <a:schemeClr val="tx1"/>
                </a:solidFill>
                <a:latin typeface="Arial" panose="020B0604020202020204" pitchFamily="34" charset="0"/>
                <a:ea typeface="ヒラギノ角ゴ Pro W3" pitchFamily="-84" charset="-128"/>
              </a:defRPr>
            </a:lvl1pPr>
            <a:lvl2pPr marL="750536" indent="-287834" defTabSz="940877">
              <a:spcBef>
                <a:spcPct val="30000"/>
              </a:spcBef>
              <a:defRPr sz="1200">
                <a:solidFill>
                  <a:schemeClr val="tx1"/>
                </a:solidFill>
                <a:latin typeface="Arial" panose="020B0604020202020204" pitchFamily="34" charset="0"/>
                <a:ea typeface="ヒラギノ角ゴ Pro W3" pitchFamily="-84" charset="-128"/>
              </a:defRPr>
            </a:lvl2pPr>
            <a:lvl3pPr marL="1154431" indent="-230577" defTabSz="940877">
              <a:spcBef>
                <a:spcPct val="30000"/>
              </a:spcBef>
              <a:defRPr sz="1200">
                <a:solidFill>
                  <a:schemeClr val="tx1"/>
                </a:solidFill>
                <a:latin typeface="Arial" panose="020B0604020202020204" pitchFamily="34" charset="0"/>
                <a:ea typeface="ヒラギノ角ゴ Pro W3" pitchFamily="-84" charset="-128"/>
              </a:defRPr>
            </a:lvl3pPr>
            <a:lvl4pPr marL="1617133" indent="-230577" defTabSz="940877">
              <a:spcBef>
                <a:spcPct val="30000"/>
              </a:spcBef>
              <a:defRPr sz="1200">
                <a:solidFill>
                  <a:schemeClr val="tx1"/>
                </a:solidFill>
                <a:latin typeface="Arial" panose="020B0604020202020204" pitchFamily="34" charset="0"/>
                <a:ea typeface="ヒラギノ角ゴ Pro W3" pitchFamily="-84" charset="-128"/>
              </a:defRPr>
            </a:lvl4pPr>
            <a:lvl5pPr marL="2079833" indent="-230577" defTabSz="940877">
              <a:spcBef>
                <a:spcPct val="30000"/>
              </a:spcBef>
              <a:defRPr sz="1200">
                <a:solidFill>
                  <a:schemeClr val="tx1"/>
                </a:solidFill>
                <a:latin typeface="Arial" panose="020B0604020202020204" pitchFamily="34" charset="0"/>
                <a:ea typeface="ヒラギノ角ゴ Pro W3" pitchFamily="-84" charset="-128"/>
              </a:defRPr>
            </a:lvl5pPr>
            <a:lvl6pPr marL="2525512" indent="-230577" defTabSz="94087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190" indent="-230577" defTabSz="94087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16869" indent="-230577" defTabSz="94087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62548" indent="-230577" defTabSz="94087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41EB38BF-BC60-449C-9503-F39D0ABFE9B9}" type="slidenum">
              <a:rPr lang="en-US" altLang="en-US" smtClean="0"/>
              <a:pPr>
                <a:spcBef>
                  <a:spcPct val="0"/>
                </a:spcBef>
              </a:pPr>
              <a:t>1</a:t>
            </a:fld>
            <a:endParaRPr lang="en-US" altLang="en-US"/>
          </a:p>
        </p:txBody>
      </p:sp>
      <p:sp>
        <p:nvSpPr>
          <p:cNvPr id="17411" name="Rectangle 2">
            <a:extLst>
              <a:ext uri="{FF2B5EF4-FFF2-40B4-BE49-F238E27FC236}">
                <a16:creationId xmlns:a16="http://schemas.microsoft.com/office/drawing/2014/main" id="{F040BBDB-032E-497B-A218-F0020C095CDF}"/>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2DCE79E5-F8ED-4238-ABC9-91501D27A9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145DE93D-C6E1-4508-B1C5-AEBDB6C007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877">
              <a:spcBef>
                <a:spcPct val="30000"/>
              </a:spcBef>
              <a:defRPr sz="1200">
                <a:solidFill>
                  <a:schemeClr val="tx1"/>
                </a:solidFill>
                <a:latin typeface="Arial" panose="020B0604020202020204" pitchFamily="34" charset="0"/>
                <a:ea typeface="ヒラギノ角ゴ Pro W3" pitchFamily="-84" charset="-128"/>
              </a:defRPr>
            </a:lvl1pPr>
            <a:lvl2pPr marL="750536" indent="-287834" defTabSz="940877">
              <a:spcBef>
                <a:spcPct val="30000"/>
              </a:spcBef>
              <a:defRPr sz="1200">
                <a:solidFill>
                  <a:schemeClr val="tx1"/>
                </a:solidFill>
                <a:latin typeface="Arial" panose="020B0604020202020204" pitchFamily="34" charset="0"/>
                <a:ea typeface="ヒラギノ角ゴ Pro W3" pitchFamily="-84" charset="-128"/>
              </a:defRPr>
            </a:lvl2pPr>
            <a:lvl3pPr marL="1154431" indent="-230577" defTabSz="940877">
              <a:spcBef>
                <a:spcPct val="30000"/>
              </a:spcBef>
              <a:defRPr sz="1200">
                <a:solidFill>
                  <a:schemeClr val="tx1"/>
                </a:solidFill>
                <a:latin typeface="Arial" panose="020B0604020202020204" pitchFamily="34" charset="0"/>
                <a:ea typeface="ヒラギノ角ゴ Pro W3" pitchFamily="-84" charset="-128"/>
              </a:defRPr>
            </a:lvl3pPr>
            <a:lvl4pPr marL="1617133" indent="-230577" defTabSz="940877">
              <a:spcBef>
                <a:spcPct val="30000"/>
              </a:spcBef>
              <a:defRPr sz="1200">
                <a:solidFill>
                  <a:schemeClr val="tx1"/>
                </a:solidFill>
                <a:latin typeface="Arial" panose="020B0604020202020204" pitchFamily="34" charset="0"/>
                <a:ea typeface="ヒラギノ角ゴ Pro W3" pitchFamily="-84" charset="-128"/>
              </a:defRPr>
            </a:lvl4pPr>
            <a:lvl5pPr marL="2079833" indent="-230577" defTabSz="940877">
              <a:spcBef>
                <a:spcPct val="30000"/>
              </a:spcBef>
              <a:defRPr sz="1200">
                <a:solidFill>
                  <a:schemeClr val="tx1"/>
                </a:solidFill>
                <a:latin typeface="Arial" panose="020B0604020202020204" pitchFamily="34" charset="0"/>
                <a:ea typeface="ヒラギノ角ゴ Pro W3" pitchFamily="-84" charset="-128"/>
              </a:defRPr>
            </a:lvl5pPr>
            <a:lvl6pPr marL="2525512" indent="-230577" defTabSz="94087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190" indent="-230577" defTabSz="94087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16869" indent="-230577" defTabSz="94087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62548" indent="-230577" defTabSz="94087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41EB38BF-BC60-449C-9503-F39D0ABFE9B9}" type="slidenum">
              <a:rPr lang="en-US" altLang="en-US" smtClean="0"/>
              <a:pPr>
                <a:spcBef>
                  <a:spcPct val="0"/>
                </a:spcBef>
              </a:pPr>
              <a:t>20</a:t>
            </a:fld>
            <a:endParaRPr lang="en-US" altLang="en-US"/>
          </a:p>
        </p:txBody>
      </p:sp>
      <p:sp>
        <p:nvSpPr>
          <p:cNvPr id="17411" name="Rectangle 2">
            <a:extLst>
              <a:ext uri="{FF2B5EF4-FFF2-40B4-BE49-F238E27FC236}">
                <a16:creationId xmlns:a16="http://schemas.microsoft.com/office/drawing/2014/main" id="{F040BBDB-032E-497B-A218-F0020C095CDF}"/>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2DCE79E5-F8ED-4238-ABC9-91501D27A9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145DE93D-C6E1-4508-B1C5-AEBDB6C007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877">
              <a:spcBef>
                <a:spcPct val="30000"/>
              </a:spcBef>
              <a:defRPr sz="1200">
                <a:solidFill>
                  <a:schemeClr val="tx1"/>
                </a:solidFill>
                <a:latin typeface="Arial" panose="020B0604020202020204" pitchFamily="34" charset="0"/>
                <a:ea typeface="ヒラギノ角ゴ Pro W3" pitchFamily="-84" charset="-128"/>
              </a:defRPr>
            </a:lvl1pPr>
            <a:lvl2pPr marL="750536" indent="-287834" defTabSz="940877">
              <a:spcBef>
                <a:spcPct val="30000"/>
              </a:spcBef>
              <a:defRPr sz="1200">
                <a:solidFill>
                  <a:schemeClr val="tx1"/>
                </a:solidFill>
                <a:latin typeface="Arial" panose="020B0604020202020204" pitchFamily="34" charset="0"/>
                <a:ea typeface="ヒラギノ角ゴ Pro W3" pitchFamily="-84" charset="-128"/>
              </a:defRPr>
            </a:lvl2pPr>
            <a:lvl3pPr marL="1154431" indent="-230577" defTabSz="940877">
              <a:spcBef>
                <a:spcPct val="30000"/>
              </a:spcBef>
              <a:defRPr sz="1200">
                <a:solidFill>
                  <a:schemeClr val="tx1"/>
                </a:solidFill>
                <a:latin typeface="Arial" panose="020B0604020202020204" pitchFamily="34" charset="0"/>
                <a:ea typeface="ヒラギノ角ゴ Pro W3" pitchFamily="-84" charset="-128"/>
              </a:defRPr>
            </a:lvl3pPr>
            <a:lvl4pPr marL="1617133" indent="-230577" defTabSz="940877">
              <a:spcBef>
                <a:spcPct val="30000"/>
              </a:spcBef>
              <a:defRPr sz="1200">
                <a:solidFill>
                  <a:schemeClr val="tx1"/>
                </a:solidFill>
                <a:latin typeface="Arial" panose="020B0604020202020204" pitchFamily="34" charset="0"/>
                <a:ea typeface="ヒラギノ角ゴ Pro W3" pitchFamily="-84" charset="-128"/>
              </a:defRPr>
            </a:lvl4pPr>
            <a:lvl5pPr marL="2079833" indent="-230577" defTabSz="940877">
              <a:spcBef>
                <a:spcPct val="30000"/>
              </a:spcBef>
              <a:defRPr sz="1200">
                <a:solidFill>
                  <a:schemeClr val="tx1"/>
                </a:solidFill>
                <a:latin typeface="Arial" panose="020B0604020202020204" pitchFamily="34" charset="0"/>
                <a:ea typeface="ヒラギノ角ゴ Pro W3" pitchFamily="-84" charset="-128"/>
              </a:defRPr>
            </a:lvl5pPr>
            <a:lvl6pPr marL="2525512" indent="-230577" defTabSz="94087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190" indent="-230577" defTabSz="94087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16869" indent="-230577" defTabSz="94087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62548" indent="-230577" defTabSz="94087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41EB38BF-BC60-449C-9503-F39D0ABFE9B9}" type="slidenum">
              <a:rPr lang="en-US" altLang="en-US" smtClean="0"/>
              <a:pPr>
                <a:spcBef>
                  <a:spcPct val="0"/>
                </a:spcBef>
              </a:pPr>
              <a:t>40</a:t>
            </a:fld>
            <a:endParaRPr lang="en-US" altLang="en-US"/>
          </a:p>
        </p:txBody>
      </p:sp>
      <p:sp>
        <p:nvSpPr>
          <p:cNvPr id="17411" name="Rectangle 2">
            <a:extLst>
              <a:ext uri="{FF2B5EF4-FFF2-40B4-BE49-F238E27FC236}">
                <a16:creationId xmlns:a16="http://schemas.microsoft.com/office/drawing/2014/main" id="{F040BBDB-032E-497B-A218-F0020C095CDF}"/>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2DCE79E5-F8ED-4238-ABC9-91501D27A9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3869564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42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549563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0461542"/>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802751"/>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F0BA8-8B67-5DF7-65C6-B51EB19A61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5081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26015-9546-5F1E-80BF-4D12095508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DB8B1F-494A-452C-E916-16E91803B7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404DA5-2249-C423-04B4-DF52278B37FE}"/>
              </a:ext>
            </a:extLst>
          </p:cNvPr>
          <p:cNvSpPr>
            <a:spLocks noGrp="1"/>
          </p:cNvSpPr>
          <p:nvPr>
            <p:ph type="dt" sz="half" idx="10"/>
          </p:nvPr>
        </p:nvSpPr>
        <p:spPr/>
        <p:txBody>
          <a:bodyPr/>
          <a:lstStyle/>
          <a:p>
            <a:fld id="{74D4E817-C53E-4D93-92B0-2D62F01B7102}" type="datetimeFigureOut">
              <a:rPr lang="en-US" smtClean="0"/>
              <a:t>4/26/2023</a:t>
            </a:fld>
            <a:endParaRPr lang="en-US"/>
          </a:p>
        </p:txBody>
      </p:sp>
      <p:sp>
        <p:nvSpPr>
          <p:cNvPr id="5" name="Footer Placeholder 4">
            <a:extLst>
              <a:ext uri="{FF2B5EF4-FFF2-40B4-BE49-F238E27FC236}">
                <a16:creationId xmlns:a16="http://schemas.microsoft.com/office/drawing/2014/main" id="{25BD0192-ACB5-5F28-16AE-C4BF8F23D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6A5CB-550F-1508-F2E7-33B2D7C95B63}"/>
              </a:ext>
            </a:extLst>
          </p:cNvPr>
          <p:cNvSpPr>
            <a:spLocks noGrp="1"/>
          </p:cNvSpPr>
          <p:nvPr>
            <p:ph type="sldNum" sz="quarter" idx="12"/>
          </p:nvPr>
        </p:nvSpPr>
        <p:spPr/>
        <p:txBody>
          <a:bodyPr/>
          <a:lstStyle/>
          <a:p>
            <a:fld id="{54F831BD-8D32-490D-A9A6-B2CA9730B7EE}" type="slidenum">
              <a:rPr lang="en-US" smtClean="0"/>
              <a:t>‹#›</a:t>
            </a:fld>
            <a:endParaRPr lang="en-US"/>
          </a:p>
        </p:txBody>
      </p:sp>
    </p:spTree>
    <p:extLst>
      <p:ext uri="{BB962C8B-B14F-4D97-AF65-F5344CB8AC3E}">
        <p14:creationId xmlns:p14="http://schemas.microsoft.com/office/powerpoint/2010/main" val="1613797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270B9E-AA9A-499E-8805-0BB2F855036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26E3C690-EF39-4E81-A02C-6A2B8A8ABF27}"/>
              </a:ext>
            </a:extLst>
          </p:cNvPr>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58320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4E611C-E9AC-40D3-8059-3517E127C96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0FAC0234-C466-4A65-84D9-E77CBC50D814}"/>
              </a:ext>
            </a:extLst>
          </p:cNvPr>
          <p:cNvSpPr>
            <a:spLocks noChangeArrowheads="1"/>
          </p:cNvSpPr>
          <p:nvPr userDrawn="1"/>
        </p:nvSpPr>
        <p:spPr bwMode="auto">
          <a:xfrm>
            <a:off x="-203200" y="2667000"/>
            <a:ext cx="12700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3505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8A1106-8022-4739-B974-308ACA761486}"/>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5073D1ED-3F1E-499E-B89F-4276F781A521}"/>
              </a:ext>
            </a:extLst>
          </p:cNvPr>
          <p:cNvSpPr>
            <a:spLocks noChangeArrowheads="1"/>
          </p:cNvSpPr>
          <p:nvPr userDrawn="1"/>
        </p:nvSpPr>
        <p:spPr bwMode="auto">
          <a:xfrm>
            <a:off x="-203200" y="2667000"/>
            <a:ext cx="12700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55085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CCA320-0957-447F-9FCC-6FF705EB265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8EDB1F42-2D86-4DFE-835D-B99E9DEF2D5C}"/>
              </a:ext>
            </a:extLst>
          </p:cNvPr>
          <p:cNvSpPr>
            <a:spLocks noChangeArrowheads="1"/>
          </p:cNvSpPr>
          <p:nvPr userDrawn="1"/>
        </p:nvSpPr>
        <p:spPr bwMode="auto">
          <a:xfrm>
            <a:off x="-203200" y="2667000"/>
            <a:ext cx="12700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964618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B6FF75-3B6C-4C95-8A8B-96E25CB46BDB}"/>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0FF8FF60-96C7-484A-9E8B-65237BCF41F4}"/>
              </a:ext>
            </a:extLst>
          </p:cNvPr>
          <p:cNvSpPr>
            <a:spLocks noChangeArrowheads="1"/>
          </p:cNvSpPr>
          <p:nvPr userDrawn="1"/>
        </p:nvSpPr>
        <p:spPr bwMode="auto">
          <a:xfrm>
            <a:off x="-203200" y="2667000"/>
            <a:ext cx="12700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9642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Click to edit Master title style</a:t>
            </a:r>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89958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329CC2-EF42-4A6B-B17A-430127D9576D}"/>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17776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2D3B6C-05A1-442C-8B82-2F9792E4A8DA}"/>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D827E393-3855-40A6-9557-19D53256935E}"/>
              </a:ext>
            </a:extLst>
          </p:cNvPr>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713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011952-FF82-4F9E-85BA-4198C6393516}"/>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55C500C0-6276-4E8D-8B04-94D42ADF230C}"/>
              </a:ext>
            </a:extLst>
          </p:cNvPr>
          <p:cNvSpPr>
            <a:spLocks noChangeArrowheads="1"/>
          </p:cNvSpPr>
          <p:nvPr userDrawn="1"/>
        </p:nvSpPr>
        <p:spPr bwMode="auto">
          <a:xfrm>
            <a:off x="0" y="457200"/>
            <a:ext cx="12192000" cy="655638"/>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508000" y="457200"/>
            <a:ext cx="11684000" cy="655636"/>
          </a:xfrm>
          <a:prstGeom prst="rect">
            <a:avLst/>
          </a:prstGeom>
        </p:spPr>
        <p:txBody>
          <a:bodyPr lIns="0" tIns="0" rIns="0" bIns="0" anchor="ctr" anchorCtr="0"/>
          <a:lstStyle>
            <a:lvl1pPr algn="l">
              <a:defRPr sz="3200" b="1">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17458F"/>
                </a:solidFill>
                <a:latin typeface="Georgia"/>
                <a:cs typeface="Georgia"/>
              </a:defRPr>
            </a:lvl1pPr>
            <a:lvl2pPr>
              <a:defRPr sz="2600">
                <a:solidFill>
                  <a:srgbClr val="17458F"/>
                </a:solidFill>
                <a:latin typeface="Georgia"/>
                <a:cs typeface="Georgia"/>
              </a:defRPr>
            </a:lvl2pPr>
            <a:lvl3pPr>
              <a:defRPr sz="2200">
                <a:solidFill>
                  <a:srgbClr val="17458F"/>
                </a:solidFill>
                <a:latin typeface="Georgia"/>
                <a:cs typeface="Georgia"/>
              </a:defRPr>
            </a:lvl3pPr>
            <a:lvl4pPr>
              <a:defRPr sz="1800">
                <a:solidFill>
                  <a:srgbClr val="17458F"/>
                </a:solidFill>
                <a:latin typeface="Georgia"/>
                <a:cs typeface="Georgia"/>
              </a:defRPr>
            </a:lvl4pPr>
            <a:lvl5pPr>
              <a:defRPr sz="1600">
                <a:solidFill>
                  <a:srgbClr val="17458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7398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570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9647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222932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359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742882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1030" name="Picture 4">
            <a:extLst>
              <a:ext uri="{FF2B5EF4-FFF2-40B4-BE49-F238E27FC236}">
                <a16:creationId xmlns:a16="http://schemas.microsoft.com/office/drawing/2014/main" id="{242B68D6-DDB6-43FE-998C-436A2EA5737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67800" y="3810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5">
            <a:extLst>
              <a:ext uri="{FF2B5EF4-FFF2-40B4-BE49-F238E27FC236}">
                <a16:creationId xmlns:a16="http://schemas.microsoft.com/office/drawing/2014/main" id="{A9F4E325-C1AF-4D30-990E-A12D3147A0B1}"/>
              </a:ext>
            </a:extLst>
          </p:cNvPr>
          <p:cNvSpPr txBox="1">
            <a:spLocks noChangeArrowheads="1"/>
          </p:cNvSpPr>
          <p:nvPr userDrawn="1"/>
        </p:nvSpPr>
        <p:spPr bwMode="auto">
          <a:xfrm>
            <a:off x="379413" y="6427923"/>
            <a:ext cx="1391842" cy="3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300">
                <a:solidFill>
                  <a:srgbClr val="17458F"/>
                </a:solidFill>
                <a:ea typeface="MS Mincho" panose="02020609040205080304" pitchFamily="49" charset="-128"/>
                <a:cs typeface="Times New Roman" panose="02020603050405020304" pitchFamily="18" charset="0"/>
              </a:rPr>
              <a:t>District 7210</a:t>
            </a:r>
            <a:endParaRPr lang="en-US" altLang="en-US" sz="1200">
              <a:latin typeface="Times New Roman" panose="02020603050405020304" pitchFamily="18" charset="0"/>
              <a:ea typeface="MS Mincho" panose="02020609040205080304" pitchFamily="49" charset="-128"/>
              <a:cs typeface="Times New Roman" panose="02020603050405020304" pitchFamily="18" charset="0"/>
            </a:endParaRPr>
          </a:p>
        </p:txBody>
      </p:sp>
      <p:pic>
        <p:nvPicPr>
          <p:cNvPr id="1034" name="Picture 17">
            <a:extLst>
              <a:ext uri="{FF2B5EF4-FFF2-40B4-BE49-F238E27FC236}">
                <a16:creationId xmlns:a16="http://schemas.microsoft.com/office/drawing/2014/main" id="{008ACB9F-A87F-4A5E-A4E2-C0F8BF97CF5F}"/>
              </a:ext>
            </a:extLst>
          </p:cNvPr>
          <p:cNvPicPr>
            <a:picLocks noChangeAspect="1" noChangeArrowheads="1"/>
          </p:cNvPicPr>
          <p:nvPr userDrawn="1"/>
        </p:nvPicPr>
        <p:blipFill>
          <a:blip r:embed="rId5"/>
          <a:srcRect/>
          <a:stretch/>
        </p:blipFill>
        <p:spPr bwMode="auto">
          <a:xfrm>
            <a:off x="2265758" y="6062184"/>
            <a:ext cx="1391842" cy="52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8">
            <a:extLst>
              <a:ext uri="{FF2B5EF4-FFF2-40B4-BE49-F238E27FC236}">
                <a16:creationId xmlns:a16="http://schemas.microsoft.com/office/drawing/2014/main" id="{C355036C-0CDD-4847-81C6-9D8CA14FE7F2}"/>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4658" y="6037194"/>
            <a:ext cx="1574077" cy="59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a:extLst>
              <a:ext uri="{FF2B5EF4-FFF2-40B4-BE49-F238E27FC236}">
                <a16:creationId xmlns:a16="http://schemas.microsoft.com/office/drawing/2014/main" id="{7AAC4567-6652-43ED-BE8A-BA5AC2EB14F5}"/>
              </a:ext>
            </a:extLst>
          </p:cNvPr>
          <p:cNvCxnSpPr>
            <a:cxnSpLocks/>
          </p:cNvCxnSpPr>
          <p:nvPr userDrawn="1"/>
        </p:nvCxnSpPr>
        <p:spPr bwMode="auto">
          <a:xfrm>
            <a:off x="2133599" y="6019802"/>
            <a:ext cx="0" cy="609601"/>
          </a:xfrm>
          <a:prstGeom prst="line">
            <a:avLst/>
          </a:prstGeom>
          <a:ln w="9525">
            <a:solidFill>
              <a:srgbClr val="808080"/>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67" r:id="rId1"/>
    <p:sldLayoutId id="2147484068" r:id="rId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2A38D8-7FC0-4381-A16F-504176E44532}"/>
              </a:ext>
            </a:extLst>
          </p:cNvPr>
          <p:cNvSpPr txBox="1"/>
          <p:nvPr/>
        </p:nvSpPr>
        <p:spPr>
          <a:xfrm>
            <a:off x="9448800" y="6477000"/>
            <a:ext cx="21336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900" dirty="0">
                <a:solidFill>
                  <a:srgbClr val="BCBDC0"/>
                </a:solidFill>
                <a:latin typeface="Arial Narrow" panose="020B0606020202030204" pitchFamily="34" charset="0"/>
              </a:rPr>
              <a:t> </a:t>
            </a:r>
            <a:fld id="{88F1E5AC-53B2-438D-87F3-DBCEA3C48D74}" type="slidenum">
              <a:rPr lang="en-US" altLang="en-US" sz="900" smtClean="0">
                <a:solidFill>
                  <a:srgbClr val="17458F"/>
                </a:solidFill>
                <a:latin typeface="Arial Narrow" panose="020B0606020202030204" pitchFamily="34" charset="0"/>
              </a:rPr>
              <a:pPr algn="r">
                <a:defRPr/>
              </a:pPr>
              <a:t>‹#›</a:t>
            </a:fld>
            <a:r>
              <a:rPr lang="en-US" altLang="en-US" sz="900" dirty="0">
                <a:solidFill>
                  <a:srgbClr val="BCBDC0"/>
                </a:solidFill>
                <a:latin typeface="Arial Narrow" panose="020B0606020202030204" pitchFamily="34" charset="0"/>
              </a:rPr>
              <a:t>  </a:t>
            </a:r>
            <a:endParaRPr lang="en-US" altLang="en-US" sz="900" dirty="0">
              <a:solidFill>
                <a:srgbClr val="958D85"/>
              </a:solidFill>
              <a:latin typeface="Arial Narrow" panose="020B0606020202030204" pitchFamily="34" charset="0"/>
            </a:endParaRPr>
          </a:p>
        </p:txBody>
      </p:sp>
      <p:grpSp>
        <p:nvGrpSpPr>
          <p:cNvPr id="2055" name="Group 19">
            <a:extLst>
              <a:ext uri="{FF2B5EF4-FFF2-40B4-BE49-F238E27FC236}">
                <a16:creationId xmlns:a16="http://schemas.microsoft.com/office/drawing/2014/main" id="{70961D77-8EC8-472D-9563-99C0B8022F61}"/>
              </a:ext>
            </a:extLst>
          </p:cNvPr>
          <p:cNvGrpSpPr>
            <a:grpSpLocks/>
          </p:cNvGrpSpPr>
          <p:nvPr userDrawn="1"/>
        </p:nvGrpSpPr>
        <p:grpSpPr bwMode="auto">
          <a:xfrm>
            <a:off x="379413" y="6019802"/>
            <a:ext cx="1754187" cy="762000"/>
            <a:chOff x="379131" y="6020197"/>
            <a:chExt cx="1754284" cy="761603"/>
          </a:xfrm>
        </p:grpSpPr>
        <p:sp>
          <p:nvSpPr>
            <p:cNvPr id="2057" name="Text Box 5">
              <a:extLst>
                <a:ext uri="{FF2B5EF4-FFF2-40B4-BE49-F238E27FC236}">
                  <a16:creationId xmlns:a16="http://schemas.microsoft.com/office/drawing/2014/main" id="{DBEC5EFD-9F78-4FB3-93CB-8C761695BC1D}"/>
                </a:ext>
              </a:extLst>
            </p:cNvPr>
            <p:cNvSpPr txBox="1">
              <a:spLocks noChangeArrowheads="1"/>
            </p:cNvSpPr>
            <p:nvPr userDrawn="1"/>
          </p:nvSpPr>
          <p:spPr bwMode="auto">
            <a:xfrm>
              <a:off x="379131" y="6428105"/>
              <a:ext cx="1391920" cy="35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300">
                  <a:solidFill>
                    <a:srgbClr val="17458F"/>
                  </a:solidFill>
                  <a:ea typeface="MS Mincho" panose="02020609040205080304" pitchFamily="49" charset="-128"/>
                  <a:cs typeface="Times New Roman" panose="02020603050405020304" pitchFamily="18" charset="0"/>
                </a:rPr>
                <a:t>District 7210</a:t>
              </a:r>
              <a:endParaRPr lang="en-US" altLang="en-US" sz="1200">
                <a:latin typeface="Times New Roman" panose="02020603050405020304" pitchFamily="18" charset="0"/>
                <a:ea typeface="MS Mincho" panose="02020609040205080304" pitchFamily="49" charset="-128"/>
                <a:cs typeface="Times New Roman" panose="02020603050405020304" pitchFamily="18" charset="0"/>
              </a:endParaRPr>
            </a:p>
          </p:txBody>
        </p:sp>
        <p:pic>
          <p:nvPicPr>
            <p:cNvPr id="2059" name="Picture 23">
              <a:extLst>
                <a:ext uri="{FF2B5EF4-FFF2-40B4-BE49-F238E27FC236}">
                  <a16:creationId xmlns:a16="http://schemas.microsoft.com/office/drawing/2014/main" id="{6E772A13-A58E-444C-A5DD-738232B43A3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4381" y="6037580"/>
              <a:ext cx="1574165" cy="59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5">
              <a:extLst>
                <a:ext uri="{FF2B5EF4-FFF2-40B4-BE49-F238E27FC236}">
                  <a16:creationId xmlns:a16="http://schemas.microsoft.com/office/drawing/2014/main" id="{DB1773E6-5531-49B8-B6B4-5913DF0D6E24}"/>
                </a:ext>
              </a:extLst>
            </p:cNvPr>
            <p:cNvCxnSpPr>
              <a:cxnSpLocks/>
            </p:cNvCxnSpPr>
            <p:nvPr userDrawn="1"/>
          </p:nvCxnSpPr>
          <p:spPr>
            <a:xfrm>
              <a:off x="2133415" y="6020197"/>
              <a:ext cx="0" cy="609283"/>
            </a:xfrm>
            <a:prstGeom prst="line">
              <a:avLst/>
            </a:prstGeom>
            <a:ln w="9525">
              <a:solidFill>
                <a:srgbClr val="808080"/>
              </a:solidFill>
            </a:ln>
            <a:effectLst/>
          </p:spPr>
          <p:style>
            <a:lnRef idx="2">
              <a:schemeClr val="accent1"/>
            </a:lnRef>
            <a:fillRef idx="0">
              <a:schemeClr val="accent1"/>
            </a:fillRef>
            <a:effectRef idx="1">
              <a:schemeClr val="accent1"/>
            </a:effectRef>
            <a:fontRef idx="minor">
              <a:schemeClr val="tx1"/>
            </a:fontRef>
          </p:style>
        </p:cxnSp>
      </p:grpSp>
      <p:pic>
        <p:nvPicPr>
          <p:cNvPr id="3" name="Picture 17">
            <a:extLst>
              <a:ext uri="{FF2B5EF4-FFF2-40B4-BE49-F238E27FC236}">
                <a16:creationId xmlns:a16="http://schemas.microsoft.com/office/drawing/2014/main" id="{27B7A140-86FD-5777-1172-D282A45C6D92}"/>
              </a:ext>
            </a:extLst>
          </p:cNvPr>
          <p:cNvPicPr>
            <a:picLocks noChangeAspect="1" noChangeArrowheads="1"/>
          </p:cNvPicPr>
          <p:nvPr userDrawn="1"/>
        </p:nvPicPr>
        <p:blipFill>
          <a:blip r:embed="rId15"/>
          <a:srcRect/>
          <a:stretch/>
        </p:blipFill>
        <p:spPr bwMode="auto">
          <a:xfrm>
            <a:off x="2265758" y="6062184"/>
            <a:ext cx="1391842" cy="52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5" r:id="rId1"/>
    <p:sldLayoutId id="2147484076" r:id="rId2"/>
    <p:sldLayoutId id="2147484069" r:id="rId3"/>
    <p:sldLayoutId id="2147484070" r:id="rId4"/>
    <p:sldLayoutId id="2147484071" r:id="rId5"/>
    <p:sldLayoutId id="2147484072" r:id="rId6"/>
    <p:sldLayoutId id="2147484073" r:id="rId7"/>
    <p:sldLayoutId id="2147484074" r:id="rId8"/>
    <p:sldLayoutId id="2147484077" r:id="rId9"/>
    <p:sldLayoutId id="2147484078" r:id="rId10"/>
    <p:sldLayoutId id="2147484085" r:id="rId11"/>
    <p:sldLayoutId id="2147484086"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5AB5AF-968B-4E1D-B4E7-A0FCFDA2DDD2}"/>
              </a:ext>
            </a:extLst>
          </p:cNvPr>
          <p:cNvSpPr txBox="1"/>
          <p:nvPr/>
        </p:nvSpPr>
        <p:spPr>
          <a:xfrm>
            <a:off x="9550400" y="6477000"/>
            <a:ext cx="20320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900">
                <a:solidFill>
                  <a:srgbClr val="BCBDC0"/>
                </a:solidFill>
                <a:latin typeface="Arial Narrow" panose="020B0606020202030204" pitchFamily="34" charset="0"/>
              </a:rPr>
              <a:t>TITLE |  </a:t>
            </a:r>
            <a:fld id="{3A385731-5762-4180-981B-617028CE78F0}" type="slidenum">
              <a:rPr lang="en-US" altLang="en-US" sz="900" smtClean="0">
                <a:solidFill>
                  <a:srgbClr val="BCBDC0"/>
                </a:solidFill>
                <a:latin typeface="Arial Narrow" panose="020B0606020202030204" pitchFamily="34" charset="0"/>
              </a:rPr>
              <a:pPr algn="r">
                <a:defRPr/>
              </a:pPr>
              <a:t>‹#›</a:t>
            </a:fld>
            <a:r>
              <a:rPr lang="en-US" altLang="en-US" sz="900">
                <a:solidFill>
                  <a:srgbClr val="BCBDC0"/>
                </a:solidFill>
                <a:latin typeface="Arial Narrow" panose="020B0606020202030204" pitchFamily="34" charset="0"/>
              </a:rPr>
              <a:t>  </a:t>
            </a:r>
            <a:endParaRPr lang="en-US" altLang="en-US" sz="900">
              <a:solidFill>
                <a:srgbClr val="958D85"/>
              </a:solidFill>
              <a:latin typeface="Arial Narrow" panose="020B0606020202030204" pitchFamily="34" charset="0"/>
            </a:endParaRPr>
          </a:p>
        </p:txBody>
      </p:sp>
      <p:pic>
        <p:nvPicPr>
          <p:cNvPr id="3075" name="Picture 3">
            <a:extLst>
              <a:ext uri="{FF2B5EF4-FFF2-40B4-BE49-F238E27FC236}">
                <a16:creationId xmlns:a16="http://schemas.microsoft.com/office/drawing/2014/main" id="{25783A18-924E-47D8-AFB6-2F9C9F9A363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6299200"/>
            <a:ext cx="119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my.rotary.org/en/learning-reference/learn-topic/membership#develop" TargetMode="External"/><Relationship Id="rId3" Type="http://schemas.openxmlformats.org/officeDocument/2006/relationships/hyperlink" Target="https://my.rotary.org/en/learning-reference/learn-topic/membership#assess" TargetMode="External"/><Relationship Id="rId7" Type="http://schemas.openxmlformats.org/officeDocument/2006/relationships/hyperlink" Target="https://my.rotary.org/en/learning-reference/learn-topic/membership#newmembers" TargetMode="External"/><Relationship Id="rId2" Type="http://schemas.openxmlformats.org/officeDocument/2006/relationships/hyperlink" Target="https://my.rotary.org/en/learning-reference/learn-topic/membership" TargetMode="External"/><Relationship Id="rId1" Type="http://schemas.openxmlformats.org/officeDocument/2006/relationships/slideLayout" Target="../slideLayouts/slideLayout3.xml"/><Relationship Id="rId6" Type="http://schemas.openxmlformats.org/officeDocument/2006/relationships/hyperlink" Target="https://my.rotary.org/en/learning-reference/learn-topic/membership#follow" TargetMode="External"/><Relationship Id="rId5" Type="http://schemas.openxmlformats.org/officeDocument/2006/relationships/hyperlink" Target="https://my.rotary.org/en/learning-reference/learn-topic/membership#connect" TargetMode="External"/><Relationship Id="rId4" Type="http://schemas.openxmlformats.org/officeDocument/2006/relationships/hyperlink" Target="https://my.rotary.org/en/learning-reference/learn-topic/membership#engag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svg"/><Relationship Id="rId10" Type="http://schemas.openxmlformats.org/officeDocument/2006/relationships/hyperlink" Target="https://storestuff.s3-accelerate.amazonaws.com/13799_137139579_1?response-content-disposition=inline%3B%20filename%3D%222022_036_DonorThankYou_EN_Subs.mp4%22%3B%20filename%2A%3DUTF-8%27%272022_036_DonorThankYou_EN_Subs.mp4&amp;AWSAccessKeyId=AKIAJBNEEVWEAALCCECQ&amp;Expires=1710691947&amp;Signature=JYKwsBL2xh7NMRqK1O4fn8tV3Ao%3D" TargetMode="External"/><Relationship Id="rId4" Type="http://schemas.openxmlformats.org/officeDocument/2006/relationships/image" Target="../media/image16.png"/><Relationship Id="rId9" Type="http://schemas.openxmlformats.org/officeDocument/2006/relationships/image" Target="../media/image21.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hyperlink" Target="https://storestuff.s3-accelerate.amazonaws.com/13799_137139579_1?response-content-disposition=inline%3B%20filename%3D%222022_036_DonorThankYou_EN_Subs.mp4%22%3B%20filename%2A%3DUTF-8%27%272022_036_DonorThankYou_EN_Subs.mp4&amp;AWSAccessKeyId=AKIAJBNEEVWEAALCCECQ&amp;Expires=1710691947&amp;Signature=JYKwsBL2xh7NMRqK1O4fn8tV3Ao%3D" TargetMode="Externa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mailto:beauloendorf@gmail.com" TargetMode="External"/><Relationship Id="rId2" Type="http://schemas.openxmlformats.org/officeDocument/2006/relationships/image" Target="../media/image26.jpeg"/><Relationship Id="rId1" Type="http://schemas.openxmlformats.org/officeDocument/2006/relationships/slideLayout" Target="../slideLayouts/slideLayout14.xml"/><Relationship Id="rId4" Type="http://schemas.openxmlformats.org/officeDocument/2006/relationships/hyperlink" Target="mailto:Jacob.lerner@siegelagency.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41C942-58ED-4E14-B0D6-AE1185E8B592}"/>
              </a:ext>
            </a:extLst>
          </p:cNvPr>
          <p:cNvSpPr>
            <a:spLocks noChangeArrowheads="1"/>
          </p:cNvSpPr>
          <p:nvPr/>
        </p:nvSpPr>
        <p:spPr bwMode="auto">
          <a:xfrm>
            <a:off x="0" y="3429000"/>
            <a:ext cx="12192000" cy="990600"/>
          </a:xfrm>
          <a:prstGeom prst="rect">
            <a:avLst/>
          </a:prstGeom>
          <a:solidFill>
            <a:srgbClr val="005DAA"/>
          </a:solidFill>
          <a:ln>
            <a:noFill/>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6387" name="Rectangle 10">
            <a:extLst>
              <a:ext uri="{FF2B5EF4-FFF2-40B4-BE49-F238E27FC236}">
                <a16:creationId xmlns:a16="http://schemas.microsoft.com/office/drawing/2014/main" id="{508559D0-0211-4960-BB8B-A2538193BF0D}"/>
              </a:ext>
            </a:extLst>
          </p:cNvPr>
          <p:cNvSpPr txBox="1">
            <a:spLocks noChangeArrowheads="1"/>
          </p:cNvSpPr>
          <p:nvPr/>
        </p:nvSpPr>
        <p:spPr bwMode="auto">
          <a:xfrm>
            <a:off x="1219200" y="2362200"/>
            <a:ext cx="10820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ea typeface="ヒラギノ角ゴ Pro W3" pitchFamily="-84" charset="-128"/>
              </a:defRPr>
            </a:lvl1pPr>
            <a:lvl2pPr marL="742950" indent="-285750" defTabSz="457200">
              <a:defRPr sz="2400">
                <a:solidFill>
                  <a:schemeClr val="tx1"/>
                </a:solidFill>
                <a:latin typeface="Arial" panose="020B0604020202020204" pitchFamily="34" charset="0"/>
                <a:ea typeface="ヒラギノ角ゴ Pro W3" pitchFamily="-84" charset="-128"/>
              </a:defRPr>
            </a:lvl2pPr>
            <a:lvl3pPr marL="1143000" indent="-228600" defTabSz="457200">
              <a:defRPr sz="2400">
                <a:solidFill>
                  <a:schemeClr val="tx1"/>
                </a:solidFill>
                <a:latin typeface="Arial" panose="020B0604020202020204" pitchFamily="34" charset="0"/>
                <a:ea typeface="ヒラギノ角ゴ Pro W3" pitchFamily="-84" charset="-128"/>
              </a:defRPr>
            </a:lvl3pPr>
            <a:lvl4pPr marL="1600200" indent="-228600" defTabSz="457200">
              <a:defRPr sz="2400">
                <a:solidFill>
                  <a:schemeClr val="tx1"/>
                </a:solidFill>
                <a:latin typeface="Arial" panose="020B0604020202020204" pitchFamily="34" charset="0"/>
                <a:ea typeface="ヒラギノ角ゴ Pro W3" pitchFamily="-84" charset="-128"/>
              </a:defRPr>
            </a:lvl4pPr>
            <a:lvl5pPr marL="2057400" indent="-228600" defTabSz="457200">
              <a:defRPr sz="2400">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spcAft>
                <a:spcPts val="2400"/>
              </a:spcAft>
            </a:pPr>
            <a:r>
              <a:rPr lang="en-US" altLang="en-US" sz="6600" dirty="0">
                <a:solidFill>
                  <a:srgbClr val="17458F"/>
                </a:solidFill>
                <a:latin typeface="Arial Narrow Bold" panose="020B0706020202030204" pitchFamily="34" charset="0"/>
              </a:rPr>
              <a:t>Grow Rotary!</a:t>
            </a:r>
          </a:p>
          <a:p>
            <a:pPr eaLnBrk="1" hangingPunct="1">
              <a:spcAft>
                <a:spcPts val="2400"/>
              </a:spcAft>
            </a:pPr>
            <a:r>
              <a:rPr lang="en-US" altLang="en-US" sz="3600" dirty="0">
                <a:solidFill>
                  <a:schemeClr val="bg1"/>
                </a:solidFill>
                <a:latin typeface="Arial Narrow Bold" panose="020B0706020202030204" pitchFamily="34" charset="0"/>
              </a:rPr>
              <a:t>Rotary District 7210 Learning Assembly 2023</a:t>
            </a:r>
          </a:p>
          <a:p>
            <a:pPr eaLnBrk="1" hangingPunct="1">
              <a:spcAft>
                <a:spcPts val="0"/>
              </a:spcAft>
            </a:pPr>
            <a:r>
              <a:rPr lang="en-US" altLang="en-US" dirty="0">
                <a:solidFill>
                  <a:srgbClr val="17458F"/>
                </a:solidFill>
                <a:latin typeface="Georgia" panose="02040502050405020303" pitchFamily="18" charset="0"/>
              </a:rPr>
              <a:t>District Membership Chair </a:t>
            </a:r>
          </a:p>
          <a:p>
            <a:pPr eaLnBrk="1" hangingPunct="1">
              <a:spcAft>
                <a:spcPts val="0"/>
              </a:spcAft>
            </a:pPr>
            <a:r>
              <a:rPr lang="en-US" altLang="en-US" dirty="0">
                <a:solidFill>
                  <a:srgbClr val="17458F"/>
                </a:solidFill>
                <a:latin typeface="Georgia" panose="02040502050405020303" pitchFamily="18" charset="0"/>
              </a:rPr>
              <a:t>Tony Marmo</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2445-63E1-7AB0-1CC5-C2AFE6684202}"/>
              </a:ext>
            </a:extLst>
          </p:cNvPr>
          <p:cNvSpPr>
            <a:spLocks noGrp="1"/>
          </p:cNvSpPr>
          <p:nvPr>
            <p:ph type="title"/>
          </p:nvPr>
        </p:nvSpPr>
        <p:spPr/>
        <p:txBody>
          <a:bodyPr/>
          <a:lstStyle/>
          <a:p>
            <a:r>
              <a:rPr lang="en-US" dirty="0"/>
              <a:t>MEMBERSHIP ENGAGEMENT THOUGHTS</a:t>
            </a:r>
          </a:p>
        </p:txBody>
      </p:sp>
      <p:sp>
        <p:nvSpPr>
          <p:cNvPr id="3" name="Content Placeholder 2">
            <a:extLst>
              <a:ext uri="{FF2B5EF4-FFF2-40B4-BE49-F238E27FC236}">
                <a16:creationId xmlns:a16="http://schemas.microsoft.com/office/drawing/2014/main" id="{AFE81FDA-2A5F-6652-31FD-4EBC8CE66FC9}"/>
              </a:ext>
            </a:extLst>
          </p:cNvPr>
          <p:cNvSpPr>
            <a:spLocks noGrp="1"/>
          </p:cNvSpPr>
          <p:nvPr>
            <p:ph idx="1"/>
          </p:nvPr>
        </p:nvSpPr>
        <p:spPr/>
        <p:txBody>
          <a:bodyPr/>
          <a:lstStyle/>
          <a:p>
            <a:r>
              <a:rPr lang="en-US" sz="2000" dirty="0">
                <a:latin typeface="Arial" panose="020B0604020202020204" pitchFamily="34" charset="0"/>
                <a:cs typeface="Arial" panose="020B0604020202020204" pitchFamily="34" charset="0"/>
              </a:rPr>
              <a:t>Ask and listen to opinions – Survey, Listen, Act</a:t>
            </a:r>
          </a:p>
          <a:p>
            <a:r>
              <a:rPr lang="en-US" sz="2000" dirty="0">
                <a:latin typeface="Arial" panose="020B0604020202020204" pitchFamily="34" charset="0"/>
                <a:cs typeface="Arial" panose="020B0604020202020204" pitchFamily="34" charset="0"/>
              </a:rPr>
              <a:t>Committees, Calendar, Care, Communicate, Call</a:t>
            </a:r>
          </a:p>
          <a:p>
            <a:r>
              <a:rPr lang="en-US" sz="2000" dirty="0">
                <a:latin typeface="Arial" panose="020B0604020202020204" pitchFamily="34" charset="0"/>
                <a:cs typeface="Arial" panose="020B0604020202020204" pitchFamily="34" charset="0"/>
              </a:rPr>
              <a:t>Meeting should be Fun and Interactive! </a:t>
            </a:r>
          </a:p>
          <a:p>
            <a:r>
              <a:rPr lang="en-US" sz="2000" dirty="0">
                <a:latin typeface="Arial" panose="020B0604020202020204" pitchFamily="34" charset="0"/>
                <a:cs typeface="Arial" panose="020B0604020202020204" pitchFamily="34" charset="0"/>
              </a:rPr>
              <a:t>Get interesting speakers</a:t>
            </a:r>
          </a:p>
          <a:p>
            <a:r>
              <a:rPr lang="en-US" sz="2000" dirty="0">
                <a:latin typeface="Arial" panose="020B0604020202020204" pitchFamily="34" charset="0"/>
                <a:cs typeface="Arial" panose="020B0604020202020204" pitchFamily="34" charset="0"/>
              </a:rPr>
              <a:t>Offer a Zoom or Hybrid option if you can</a:t>
            </a:r>
          </a:p>
          <a:p>
            <a:r>
              <a:rPr lang="en-US" sz="2000" dirty="0">
                <a:latin typeface="Arial" panose="020B0604020202020204" pitchFamily="34" charset="0"/>
                <a:cs typeface="Arial" panose="020B0604020202020204" pitchFamily="34" charset="0"/>
              </a:rPr>
              <a:t>Are you meeting at the best time for members?</a:t>
            </a:r>
          </a:p>
          <a:p>
            <a:r>
              <a:rPr lang="en-US" sz="2000" dirty="0">
                <a:latin typeface="Arial" panose="020B0604020202020204" pitchFamily="34" charset="0"/>
                <a:cs typeface="Arial" panose="020B0604020202020204" pitchFamily="34" charset="0"/>
              </a:rPr>
              <a:t>If not, create a Satellite!</a:t>
            </a:r>
          </a:p>
          <a:p>
            <a:r>
              <a:rPr lang="en-US" sz="2000" dirty="0">
                <a:latin typeface="Arial" panose="020B0604020202020204" pitchFamily="34" charset="0"/>
                <a:cs typeface="Arial" panose="020B0604020202020204" pitchFamily="34" charset="0"/>
              </a:rPr>
              <a:t>Meet with newer Rotarians separately (1-2 </a:t>
            </a:r>
            <a:r>
              <a:rPr lang="en-US" sz="2000" dirty="0" err="1">
                <a:latin typeface="Arial" panose="020B0604020202020204" pitchFamily="34" charset="0"/>
                <a:cs typeface="Arial" panose="020B0604020202020204" pitchFamily="34" charset="0"/>
              </a:rPr>
              <a:t>yrs</a:t>
            </a:r>
            <a:r>
              <a:rPr lang="en-US" sz="2000" dirty="0">
                <a:latin typeface="Arial" panose="020B0604020202020204" pitchFamily="34" charset="0"/>
                <a:cs typeface="Arial" panose="020B0604020202020204" pitchFamily="34" charset="0"/>
              </a:rPr>
              <a:t>). Their thoughts are often overlooked</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MORE MEMBERS = MORE MISSION= MORE FUN= MORE FOUNDATION $</a:t>
            </a:r>
          </a:p>
        </p:txBody>
      </p:sp>
    </p:spTree>
    <p:extLst>
      <p:ext uri="{BB962C8B-B14F-4D97-AF65-F5344CB8AC3E}">
        <p14:creationId xmlns:p14="http://schemas.microsoft.com/office/powerpoint/2010/main" val="929438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DD068-3F3B-4EBC-BF75-FD1CE75E23A5}"/>
              </a:ext>
            </a:extLst>
          </p:cNvPr>
          <p:cNvSpPr>
            <a:spLocks noGrp="1"/>
          </p:cNvSpPr>
          <p:nvPr>
            <p:ph type="title"/>
          </p:nvPr>
        </p:nvSpPr>
        <p:spPr>
          <a:xfrm>
            <a:off x="0" y="480695"/>
            <a:ext cx="12192000" cy="533400"/>
          </a:xfrm>
        </p:spPr>
        <p:txBody>
          <a:bodyPr/>
          <a:lstStyle/>
          <a:p>
            <a:r>
              <a:rPr lang="en-US" dirty="0"/>
              <a:t> resources </a:t>
            </a:r>
          </a:p>
        </p:txBody>
      </p:sp>
      <p:sp>
        <p:nvSpPr>
          <p:cNvPr id="3" name="Content Placeholder 2">
            <a:extLst>
              <a:ext uri="{FF2B5EF4-FFF2-40B4-BE49-F238E27FC236}">
                <a16:creationId xmlns:a16="http://schemas.microsoft.com/office/drawing/2014/main" id="{4EC42F54-3BDD-47CE-B8AB-885D68D27506}"/>
              </a:ext>
            </a:extLst>
          </p:cNvPr>
          <p:cNvSpPr>
            <a:spLocks noGrp="1"/>
          </p:cNvSpPr>
          <p:nvPr>
            <p:ph idx="1"/>
          </p:nvPr>
        </p:nvSpPr>
        <p:spPr>
          <a:xfrm>
            <a:off x="262466" y="1056640"/>
            <a:ext cx="11811001" cy="4744720"/>
          </a:xfrm>
        </p:spPr>
        <p:txBody>
          <a:bodyPr>
            <a:normAutofit/>
          </a:bodyPr>
          <a:lstStyle/>
          <a:p>
            <a:pPr marL="0" indent="0">
              <a:buNone/>
            </a:pPr>
            <a:r>
              <a:rPr lang="en-US" sz="2800" dirty="0">
                <a:latin typeface="Georgia" panose="02040502050405020303" pitchFamily="18" charset="0"/>
              </a:rPr>
              <a:t>My Rotary Learning Center – Membership</a:t>
            </a:r>
          </a:p>
          <a:p>
            <a:pPr lvl="1">
              <a:buFont typeface="Courier New" panose="02070309020205020404" pitchFamily="49" charset="0"/>
              <a:buChar char="o"/>
            </a:pPr>
            <a:r>
              <a:rPr lang="en-US" sz="2400" dirty="0">
                <a:latin typeface="Georgia" panose="02040502050405020303" pitchFamily="18" charset="0"/>
                <a:hlinkClick r:id="rId2"/>
              </a:rPr>
              <a:t>https://rotary.org/learning-reference/learn-topic/membership</a:t>
            </a:r>
            <a:endParaRPr lang="en-US" sz="2400" dirty="0">
              <a:latin typeface="Georgia" panose="02040502050405020303"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333333"/>
                </a:solidFill>
                <a:effectLst/>
                <a:uLnTx/>
                <a:uFillTx/>
                <a:latin typeface="Georgia" panose="02040502050405020303" pitchFamily="18" charset="0"/>
                <a:ea typeface="+mn-ea"/>
                <a:cs typeface="+mn-cs"/>
              </a:rPr>
              <a:t>My Rotary Learning Center – Membership</a:t>
            </a:r>
          </a:p>
          <a:p>
            <a:pPr marL="4572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333333"/>
                </a:solidFill>
                <a:effectLst/>
                <a:uLnTx/>
                <a:uFillTx/>
                <a:latin typeface="Georgia" panose="02040502050405020303" pitchFamily="18" charset="0"/>
                <a:ea typeface="+mn-ea"/>
                <a:cs typeface="+mn-cs"/>
                <a:hlinkClick r:id="rId2"/>
              </a:rPr>
              <a:t>https://rotary.org/learning-reference/learn-topic/membership</a:t>
            </a:r>
            <a:endParaRPr kumimoji="0" lang="en-US" sz="2400" b="0" i="0" u="none" strike="noStrike" kern="1200" cap="none" spc="0" normalizeH="0" baseline="0" noProof="0" dirty="0">
              <a:ln>
                <a:noFill/>
              </a:ln>
              <a:solidFill>
                <a:srgbClr val="333333"/>
              </a:solidFill>
              <a:effectLst/>
              <a:uLnTx/>
              <a:uFillTx/>
              <a:latin typeface="Georgia" panose="02040502050405020303"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333333"/>
                </a:solidFill>
                <a:effectLst/>
                <a:uLnTx/>
                <a:uFillTx/>
                <a:latin typeface="Georgia" panose="02040502050405020303" pitchFamily="18" charset="0"/>
                <a:ea typeface="+mn-ea"/>
                <a:cs typeface="+mn-cs"/>
              </a:rPr>
              <a:t>Use these resources to help your club grow:</a:t>
            </a:r>
          </a:p>
          <a:p>
            <a:pPr marL="1371600" marR="0" lvl="2" indent="-51435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333333"/>
                </a:solidFill>
                <a:effectLst/>
                <a:uLnTx/>
                <a:uFillTx/>
                <a:latin typeface="Georgia" panose="02040502050405020303" pitchFamily="18" charset="0"/>
                <a:ea typeface="+mn-ea"/>
                <a:cs typeface="+mn-cs"/>
                <a:hlinkClick r:id="rId3"/>
              </a:rPr>
              <a:t>Assess your club</a:t>
            </a:r>
            <a:endParaRPr kumimoji="0" lang="en-US" sz="1800" b="0" i="0" u="none" strike="noStrike" kern="1200" cap="none" spc="0" normalizeH="0" baseline="0" noProof="0" dirty="0">
              <a:ln>
                <a:noFill/>
              </a:ln>
              <a:solidFill>
                <a:srgbClr val="333333"/>
              </a:solidFill>
              <a:effectLst/>
              <a:uLnTx/>
              <a:uFillTx/>
              <a:latin typeface="Georgia" panose="02040502050405020303" pitchFamily="18" charset="0"/>
              <a:ea typeface="+mn-ea"/>
              <a:cs typeface="+mn-cs"/>
            </a:endParaRPr>
          </a:p>
          <a:p>
            <a:pPr marL="1371600" marR="0" lvl="2" indent="-51435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333333"/>
                </a:solidFill>
                <a:effectLst/>
                <a:uLnTx/>
                <a:uFillTx/>
                <a:latin typeface="Georgia" panose="02040502050405020303" pitchFamily="18" charset="0"/>
                <a:ea typeface="+mn-ea"/>
                <a:cs typeface="+mn-cs"/>
                <a:hlinkClick r:id="rId4"/>
              </a:rPr>
              <a:t>Engage current members</a:t>
            </a:r>
            <a:endParaRPr kumimoji="0" lang="en-US" sz="1800" b="0" i="0" u="none" strike="noStrike" kern="1200" cap="none" spc="0" normalizeH="0" baseline="0" noProof="0" dirty="0">
              <a:ln>
                <a:noFill/>
              </a:ln>
              <a:solidFill>
                <a:srgbClr val="333333"/>
              </a:solidFill>
              <a:effectLst/>
              <a:uLnTx/>
              <a:uFillTx/>
              <a:latin typeface="Georgia" panose="02040502050405020303" pitchFamily="18" charset="0"/>
              <a:ea typeface="+mn-ea"/>
              <a:cs typeface="+mn-cs"/>
            </a:endParaRPr>
          </a:p>
          <a:p>
            <a:pPr marL="1371600" marR="0" lvl="2" indent="-51435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333333"/>
                </a:solidFill>
                <a:effectLst/>
                <a:uLnTx/>
                <a:uFillTx/>
                <a:latin typeface="Georgia" panose="02040502050405020303" pitchFamily="18" charset="0"/>
                <a:ea typeface="+mn-ea"/>
                <a:cs typeface="+mn-cs"/>
                <a:hlinkClick r:id="rId5"/>
              </a:rPr>
              <a:t>Connect with prospective members</a:t>
            </a:r>
            <a:endParaRPr kumimoji="0" lang="en-US" sz="1800" b="0" i="0" u="none" strike="noStrike" kern="1200" cap="none" spc="0" normalizeH="0" baseline="0" noProof="0" dirty="0">
              <a:ln>
                <a:noFill/>
              </a:ln>
              <a:solidFill>
                <a:srgbClr val="333333"/>
              </a:solidFill>
              <a:effectLst/>
              <a:uLnTx/>
              <a:uFillTx/>
              <a:latin typeface="Georgia" panose="02040502050405020303" pitchFamily="18" charset="0"/>
              <a:ea typeface="+mn-ea"/>
              <a:cs typeface="+mn-cs"/>
            </a:endParaRPr>
          </a:p>
          <a:p>
            <a:pPr marL="1371600" marR="0" lvl="2" indent="-51435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333333"/>
                </a:solidFill>
                <a:effectLst/>
                <a:uLnTx/>
                <a:uFillTx/>
                <a:latin typeface="Georgia" panose="02040502050405020303" pitchFamily="18" charset="0"/>
                <a:ea typeface="+mn-ea"/>
                <a:cs typeface="+mn-cs"/>
                <a:hlinkClick r:id="rId6"/>
              </a:rPr>
              <a:t>Follow your membership leads</a:t>
            </a:r>
            <a:endParaRPr kumimoji="0" lang="en-US" sz="1800" b="0" i="0" u="none" strike="noStrike" kern="1200" cap="none" spc="0" normalizeH="0" baseline="0" noProof="0" dirty="0">
              <a:ln>
                <a:noFill/>
              </a:ln>
              <a:solidFill>
                <a:srgbClr val="333333"/>
              </a:solidFill>
              <a:effectLst/>
              <a:uLnTx/>
              <a:uFillTx/>
              <a:latin typeface="Georgia" panose="02040502050405020303" pitchFamily="18" charset="0"/>
              <a:ea typeface="+mn-ea"/>
              <a:cs typeface="+mn-cs"/>
            </a:endParaRPr>
          </a:p>
          <a:p>
            <a:pPr marL="1371600" marR="0" lvl="2" indent="-51435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333333"/>
                </a:solidFill>
                <a:effectLst/>
                <a:uLnTx/>
                <a:uFillTx/>
                <a:latin typeface="Georgia" panose="02040502050405020303" pitchFamily="18" charset="0"/>
                <a:ea typeface="+mn-ea"/>
                <a:cs typeface="+mn-cs"/>
                <a:hlinkClick r:id="rId7"/>
              </a:rPr>
              <a:t>Make new members feel welcome</a:t>
            </a:r>
            <a:endParaRPr kumimoji="0" lang="en-US" sz="1800" b="0" i="0" u="none" strike="noStrike" kern="1200" cap="none" spc="0" normalizeH="0" baseline="0" noProof="0" dirty="0">
              <a:ln>
                <a:noFill/>
              </a:ln>
              <a:solidFill>
                <a:srgbClr val="333333"/>
              </a:solidFill>
              <a:effectLst/>
              <a:uLnTx/>
              <a:uFillTx/>
              <a:latin typeface="Georgia" panose="02040502050405020303" pitchFamily="18" charset="0"/>
              <a:ea typeface="+mn-ea"/>
              <a:cs typeface="+mn-cs"/>
            </a:endParaRPr>
          </a:p>
          <a:p>
            <a:pPr marL="1371600" marR="0" lvl="2" indent="-51435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333333"/>
                </a:solidFill>
                <a:effectLst/>
                <a:uLnTx/>
                <a:uFillTx/>
                <a:latin typeface="Georgia" panose="02040502050405020303" pitchFamily="18" charset="0"/>
                <a:ea typeface="+mn-ea"/>
                <a:cs typeface="+mn-cs"/>
                <a:hlinkClick r:id="rId8"/>
              </a:rPr>
              <a:t>Develop your club</a:t>
            </a:r>
            <a:endParaRPr kumimoji="0" lang="en-US" sz="2400" b="0" i="0" u="none" strike="noStrike" kern="1200" cap="none" spc="0" normalizeH="0" baseline="0" noProof="0" dirty="0">
              <a:ln>
                <a:noFill/>
              </a:ln>
              <a:solidFill>
                <a:srgbClr val="333333"/>
              </a:solidFill>
              <a:effectLst/>
              <a:uLnTx/>
              <a:uFillTx/>
              <a:latin typeface="Georgia" panose="02040502050405020303" pitchFamily="18" charset="0"/>
              <a:ea typeface="+mn-ea"/>
              <a:cs typeface="+mn-cs"/>
            </a:endParaRPr>
          </a:p>
          <a:p>
            <a:endParaRPr lang="en-US" dirty="0"/>
          </a:p>
        </p:txBody>
      </p:sp>
      <p:sp>
        <p:nvSpPr>
          <p:cNvPr id="4" name="Slide Number Placeholder 3">
            <a:extLst>
              <a:ext uri="{FF2B5EF4-FFF2-40B4-BE49-F238E27FC236}">
                <a16:creationId xmlns:a16="http://schemas.microsoft.com/office/drawing/2014/main" id="{30295CB9-0B8F-4A61-A95F-76AAF1A55F7C}"/>
              </a:ext>
            </a:extLst>
          </p:cNvPr>
          <p:cNvSpPr>
            <a:spLocks noGrp="1"/>
          </p:cNvSpPr>
          <p:nvPr>
            <p:ph type="sldNum" sz="quarter" idx="12"/>
          </p:nvPr>
        </p:nvSpPr>
        <p:spPr>
          <a:xfrm>
            <a:off x="11650133" y="115570"/>
            <a:ext cx="423334"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lang="en-US" sz="1200" kern="1200" smtClean="0">
                <a:solidFill>
                  <a:schemeClr val="tx1"/>
                </a:solidFill>
                <a:latin typeface="Arial" panose="020B0604020202020204" pitchFamily="34" charset="0"/>
                <a:ea typeface="ヒラギノ角ゴ Pro W3" pitchFamily="-8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panose="020B0604020202020204"/>
              <a:ea typeface="ヒラギノ角ゴ Pro W3" pitchFamily="-84" charset="-128"/>
              <a:cs typeface="+mn-cs"/>
            </a:endParaRPr>
          </a:p>
        </p:txBody>
      </p:sp>
    </p:spTree>
    <p:extLst>
      <p:ext uri="{BB962C8B-B14F-4D97-AF65-F5344CB8AC3E}">
        <p14:creationId xmlns:p14="http://schemas.microsoft.com/office/powerpoint/2010/main" val="322792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9386D-7BDC-8295-7BB0-71A60155A7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6616EF-3D1B-5D43-8729-51A9504CDBE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1662246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C59C8-13E5-0E87-B648-28879A9367BB}"/>
              </a:ext>
            </a:extLst>
          </p:cNvPr>
          <p:cNvSpPr>
            <a:spLocks noGrp="1"/>
          </p:cNvSpPr>
          <p:nvPr>
            <p:ph type="ctrTitle"/>
          </p:nvPr>
        </p:nvSpPr>
        <p:spPr/>
        <p:txBody>
          <a:bodyPr/>
          <a:lstStyle/>
          <a:p>
            <a:r>
              <a:rPr lang="en-US" b="0" dirty="0">
                <a:effectLst/>
              </a:rPr>
              <a:t>  </a:t>
            </a:r>
            <a:endParaRPr lang="en-US" dirty="0"/>
          </a:p>
        </p:txBody>
      </p:sp>
      <p:sp>
        <p:nvSpPr>
          <p:cNvPr id="3" name="Subtitle 2">
            <a:extLst>
              <a:ext uri="{FF2B5EF4-FFF2-40B4-BE49-F238E27FC236}">
                <a16:creationId xmlns:a16="http://schemas.microsoft.com/office/drawing/2014/main" id="{08F007C9-07C3-9440-065F-9AB818AF9D04}"/>
              </a:ext>
            </a:extLst>
          </p:cNvPr>
          <p:cNvSpPr>
            <a:spLocks noGrp="1"/>
          </p:cNvSpPr>
          <p:nvPr>
            <p:ph type="subTitle" idx="1"/>
          </p:nvPr>
        </p:nvSpPr>
        <p:spPr/>
        <p:txBody>
          <a:bodyPr/>
          <a:lstStyle/>
          <a:p>
            <a:endParaRPr lang="en-US" dirty="0"/>
          </a:p>
        </p:txBody>
      </p:sp>
      <p:sp>
        <p:nvSpPr>
          <p:cNvPr id="5" name="TextBox 4">
            <a:extLst>
              <a:ext uri="{FF2B5EF4-FFF2-40B4-BE49-F238E27FC236}">
                <a16:creationId xmlns:a16="http://schemas.microsoft.com/office/drawing/2014/main" id="{840202EE-F259-04DD-E643-BD6AD649335F}"/>
              </a:ext>
            </a:extLst>
          </p:cNvPr>
          <p:cNvSpPr txBox="1"/>
          <p:nvPr/>
        </p:nvSpPr>
        <p:spPr>
          <a:xfrm>
            <a:off x="3048000" y="3244334"/>
            <a:ext cx="6096000" cy="369332"/>
          </a:xfrm>
          <a:prstGeom prst="rect">
            <a:avLst/>
          </a:prstGeom>
          <a:noFill/>
        </p:spPr>
        <p:txBody>
          <a:bodyPr wrap="square">
            <a:spAutoFit/>
          </a:bodyPr>
          <a:lstStyle/>
          <a:p>
            <a:r>
              <a:rPr lang="en-US" b="0" dirty="0">
                <a:effectLst/>
              </a:rPr>
              <a:t> </a:t>
            </a:r>
            <a:endParaRPr lang="en-US" dirty="0"/>
          </a:p>
        </p:txBody>
      </p:sp>
      <p:pic>
        <p:nvPicPr>
          <p:cNvPr id="1026" name="Picture 2">
            <a:extLst>
              <a:ext uri="{FF2B5EF4-FFF2-40B4-BE49-F238E27FC236}">
                <a16:creationId xmlns:a16="http://schemas.microsoft.com/office/drawing/2014/main" id="{E5AA1B71-D700-5EA4-21DE-70DCED0B9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2163"/>
            <a:ext cx="12192000" cy="527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748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y be an image of 3 people and text that says 'RAINT EARTH riasss Orpnizacion ree AOC Culture In our club, we strive for diversity by celebrating different cultures. We find it fun and exciting to learn, showcase, and celebrate various cultures each month Recently, we collaborated with the Spanish Club in Celebrating Hispanic Heritage Month. We learned about Hispanic traditions and histories, and then combined our research to create and showcase this culture to everyone in school.'">
            <a:extLst>
              <a:ext uri="{FF2B5EF4-FFF2-40B4-BE49-F238E27FC236}">
                <a16:creationId xmlns:a16="http://schemas.microsoft.com/office/drawing/2014/main" id="{3BAF3C1A-906D-17CB-B448-2DAEE6ADB3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962" b="15798"/>
          <a:stretch/>
        </p:blipFill>
        <p:spPr bwMode="auto">
          <a:xfrm>
            <a:off x="-228600" y="-381000"/>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617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o photo description available.">
            <a:extLst>
              <a:ext uri="{FF2B5EF4-FFF2-40B4-BE49-F238E27FC236}">
                <a16:creationId xmlns:a16="http://schemas.microsoft.com/office/drawing/2014/main" id="{6E1992FB-6401-3F04-325B-B435EDEC1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00" y="0"/>
            <a:ext cx="10312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497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95A3BAD-7B63-7384-0ED2-EA8116ABA4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10467" y="643467"/>
            <a:ext cx="55710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77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BB32AE0-7FC7-617C-3BC4-6AA83E96D5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46"/>
          <a:stretch/>
        </p:blipFill>
        <p:spPr bwMode="auto">
          <a:xfrm>
            <a:off x="14488" y="152400"/>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834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0DFB2478-4E48-277F-3066-3A55FD2B0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00275"/>
            <a:ext cx="518160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700012A9-1FD0-1A9E-FD96-2ECEDF5AD0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137"/>
          <a:stretch/>
        </p:blipFill>
        <p:spPr bwMode="auto">
          <a:xfrm>
            <a:off x="307775" y="261437"/>
            <a:ext cx="11576450" cy="63351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A7BC517-F899-4C24-D4A4-9EF4E47AE0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137"/>
          <a:stretch/>
        </p:blipFill>
        <p:spPr bwMode="auto">
          <a:xfrm>
            <a:off x="460175" y="413837"/>
            <a:ext cx="11576450" cy="63351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F4D2C036-130F-33C8-12EA-9A1D90A315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137"/>
          <a:stretch/>
        </p:blipFill>
        <p:spPr bwMode="auto">
          <a:xfrm>
            <a:off x="612575" y="566237"/>
            <a:ext cx="11576450" cy="63351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13846FD-711E-F93F-CC84-C37F013E8C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137"/>
          <a:stretch/>
        </p:blipFill>
        <p:spPr bwMode="auto">
          <a:xfrm>
            <a:off x="764975" y="718637"/>
            <a:ext cx="11576450" cy="6335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2073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4790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CD388-EA00-A211-433A-AEA40ADA29B8}"/>
              </a:ext>
            </a:extLst>
          </p:cNvPr>
          <p:cNvSpPr>
            <a:spLocks noGrp="1"/>
          </p:cNvSpPr>
          <p:nvPr>
            <p:ph type="title"/>
          </p:nvPr>
        </p:nvSpPr>
        <p:spPr/>
        <p:txBody>
          <a:bodyPr/>
          <a:lstStyle/>
          <a:p>
            <a:r>
              <a:rPr lang="en-US" dirty="0"/>
              <a:t>DISTRICT GROW ROTARY INITIAVE PLAN</a:t>
            </a:r>
          </a:p>
        </p:txBody>
      </p:sp>
      <p:sp>
        <p:nvSpPr>
          <p:cNvPr id="4" name="TextBox 3">
            <a:extLst>
              <a:ext uri="{FF2B5EF4-FFF2-40B4-BE49-F238E27FC236}">
                <a16:creationId xmlns:a16="http://schemas.microsoft.com/office/drawing/2014/main" id="{97E321C9-CCAB-9896-8877-A07550F46A3C}"/>
              </a:ext>
            </a:extLst>
          </p:cNvPr>
          <p:cNvSpPr txBox="1"/>
          <p:nvPr/>
        </p:nvSpPr>
        <p:spPr>
          <a:xfrm>
            <a:off x="304800" y="1112836"/>
            <a:ext cx="8839199" cy="3046988"/>
          </a:xfrm>
          <a:prstGeom prst="rect">
            <a:avLst/>
          </a:prstGeom>
          <a:noFill/>
        </p:spPr>
        <p:txBody>
          <a:bodyPr wrap="square">
            <a:spAutoFit/>
          </a:bodyPr>
          <a:lstStyle/>
          <a:p>
            <a:r>
              <a:rPr lang="en-US" dirty="0">
                <a:solidFill>
                  <a:schemeClr val="tx2"/>
                </a:solidFill>
              </a:rPr>
              <a:t>MEMBERSHIP</a:t>
            </a:r>
            <a:r>
              <a:rPr lang="en-US" dirty="0"/>
              <a:t> </a:t>
            </a:r>
            <a:r>
              <a:rPr lang="en-US" dirty="0">
                <a:solidFill>
                  <a:schemeClr val="tx2"/>
                </a:solidFill>
              </a:rPr>
              <a:t>– CHAIR TONY MARMO, KINGSTON</a:t>
            </a:r>
          </a:p>
          <a:p>
            <a:endParaRPr lang="en-US" dirty="0">
              <a:solidFill>
                <a:schemeClr val="tx2"/>
              </a:solidFill>
            </a:endParaRPr>
          </a:p>
          <a:p>
            <a:r>
              <a:rPr lang="en-US" dirty="0">
                <a:solidFill>
                  <a:schemeClr val="tx2"/>
                </a:solidFill>
              </a:rPr>
              <a:t>PUBLIC IMAGE – CHAIR JACOB LERNER, MONTICELLO</a:t>
            </a:r>
          </a:p>
          <a:p>
            <a:endParaRPr lang="en-US" dirty="0">
              <a:solidFill>
                <a:schemeClr val="tx2"/>
              </a:solidFill>
            </a:endParaRPr>
          </a:p>
          <a:p>
            <a:r>
              <a:rPr lang="en-US" dirty="0">
                <a:solidFill>
                  <a:schemeClr val="tx2"/>
                </a:solidFill>
              </a:rPr>
              <a:t>THINK DIFFERENTLY (DIVERSITY, EQUITY, INCLUSION) </a:t>
            </a:r>
          </a:p>
          <a:p>
            <a:r>
              <a:rPr lang="en-US" dirty="0">
                <a:solidFill>
                  <a:schemeClr val="tx2"/>
                </a:solidFill>
              </a:rPr>
              <a:t>CHAIR EARL MILLER, GREATER NEWBURGH</a:t>
            </a:r>
          </a:p>
          <a:p>
            <a:endParaRPr lang="en-US" dirty="0">
              <a:solidFill>
                <a:schemeClr val="tx2"/>
              </a:solidFill>
            </a:endParaRPr>
          </a:p>
          <a:p>
            <a:r>
              <a:rPr lang="en-US" dirty="0">
                <a:solidFill>
                  <a:schemeClr val="tx2"/>
                </a:solidFill>
              </a:rPr>
              <a:t>FOUNDATION- CHAIR LOUIS TURPIN, RHINEBECK</a:t>
            </a:r>
          </a:p>
        </p:txBody>
      </p:sp>
    </p:spTree>
    <p:extLst>
      <p:ext uri="{BB962C8B-B14F-4D97-AF65-F5344CB8AC3E}">
        <p14:creationId xmlns:p14="http://schemas.microsoft.com/office/powerpoint/2010/main" val="34879138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41C942-58ED-4E14-B0D6-AE1185E8B592}"/>
              </a:ext>
            </a:extLst>
          </p:cNvPr>
          <p:cNvSpPr>
            <a:spLocks noChangeArrowheads="1"/>
          </p:cNvSpPr>
          <p:nvPr/>
        </p:nvSpPr>
        <p:spPr bwMode="auto">
          <a:xfrm>
            <a:off x="0" y="3429000"/>
            <a:ext cx="12192000" cy="990600"/>
          </a:xfrm>
          <a:prstGeom prst="rect">
            <a:avLst/>
          </a:prstGeom>
          <a:solidFill>
            <a:srgbClr val="005DAA"/>
          </a:solidFill>
          <a:ln>
            <a:noFill/>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6387" name="Rectangle 10">
            <a:extLst>
              <a:ext uri="{FF2B5EF4-FFF2-40B4-BE49-F238E27FC236}">
                <a16:creationId xmlns:a16="http://schemas.microsoft.com/office/drawing/2014/main" id="{508559D0-0211-4960-BB8B-A2538193BF0D}"/>
              </a:ext>
            </a:extLst>
          </p:cNvPr>
          <p:cNvSpPr txBox="1">
            <a:spLocks noChangeArrowheads="1"/>
          </p:cNvSpPr>
          <p:nvPr/>
        </p:nvSpPr>
        <p:spPr bwMode="auto">
          <a:xfrm>
            <a:off x="1219200" y="2362200"/>
            <a:ext cx="10820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ea typeface="ヒラギノ角ゴ Pro W3" pitchFamily="-84" charset="-128"/>
              </a:defRPr>
            </a:lvl1pPr>
            <a:lvl2pPr marL="742950" indent="-285750" defTabSz="457200">
              <a:defRPr sz="2400">
                <a:solidFill>
                  <a:schemeClr val="tx1"/>
                </a:solidFill>
                <a:latin typeface="Arial" panose="020B0604020202020204" pitchFamily="34" charset="0"/>
                <a:ea typeface="ヒラギノ角ゴ Pro W3" pitchFamily="-84" charset="-128"/>
              </a:defRPr>
            </a:lvl2pPr>
            <a:lvl3pPr marL="1143000" indent="-228600" defTabSz="457200">
              <a:defRPr sz="2400">
                <a:solidFill>
                  <a:schemeClr val="tx1"/>
                </a:solidFill>
                <a:latin typeface="Arial" panose="020B0604020202020204" pitchFamily="34" charset="0"/>
                <a:ea typeface="ヒラギノ角ゴ Pro W3" pitchFamily="-84" charset="-128"/>
              </a:defRPr>
            </a:lvl3pPr>
            <a:lvl4pPr marL="1600200" indent="-228600" defTabSz="457200">
              <a:defRPr sz="2400">
                <a:solidFill>
                  <a:schemeClr val="tx1"/>
                </a:solidFill>
                <a:latin typeface="Arial" panose="020B0604020202020204" pitchFamily="34" charset="0"/>
                <a:ea typeface="ヒラギノ角ゴ Pro W3" pitchFamily="-84" charset="-128"/>
              </a:defRPr>
            </a:lvl4pPr>
            <a:lvl5pPr marL="2057400" indent="-228600" defTabSz="457200">
              <a:defRPr sz="2400">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spcAft>
                <a:spcPts val="2400"/>
              </a:spcAft>
            </a:pPr>
            <a:r>
              <a:rPr lang="en-US" altLang="en-US" sz="6600" dirty="0">
                <a:solidFill>
                  <a:srgbClr val="17458F"/>
                </a:solidFill>
                <a:latin typeface="Arial Narrow Bold" panose="020B0706020202030204" pitchFamily="34" charset="0"/>
              </a:rPr>
              <a:t>Our Rotary Foundation </a:t>
            </a:r>
          </a:p>
          <a:p>
            <a:pPr eaLnBrk="1" hangingPunct="1">
              <a:spcAft>
                <a:spcPts val="2400"/>
              </a:spcAft>
            </a:pPr>
            <a:r>
              <a:rPr lang="en-US" altLang="en-US" sz="3600" dirty="0">
                <a:solidFill>
                  <a:schemeClr val="bg1"/>
                </a:solidFill>
                <a:latin typeface="Arial Narrow Bold" panose="020B0706020202030204" pitchFamily="34" charset="0"/>
              </a:rPr>
              <a:t>Rotary District 7210 Learning Assembly 2023</a:t>
            </a:r>
          </a:p>
          <a:p>
            <a:pPr eaLnBrk="1" hangingPunct="1">
              <a:spcAft>
                <a:spcPts val="0"/>
              </a:spcAft>
            </a:pPr>
            <a:r>
              <a:rPr lang="en-US" altLang="en-US" dirty="0">
                <a:solidFill>
                  <a:srgbClr val="17458F"/>
                </a:solidFill>
                <a:latin typeface="Georgia" panose="02040502050405020303" pitchFamily="18" charset="0"/>
              </a:rPr>
              <a:t>District Rotary Foundation Chair </a:t>
            </a:r>
          </a:p>
          <a:p>
            <a:pPr eaLnBrk="1" hangingPunct="1">
              <a:spcAft>
                <a:spcPts val="0"/>
              </a:spcAft>
            </a:pPr>
            <a:r>
              <a:rPr lang="en-US" altLang="en-US" dirty="0">
                <a:solidFill>
                  <a:srgbClr val="17458F"/>
                </a:solidFill>
                <a:latin typeface="Georgia" panose="02040502050405020303" pitchFamily="18" charset="0"/>
              </a:rPr>
              <a:t>J. Louis Turpin</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CD388-EA00-A211-433A-AEA40ADA29B8}"/>
              </a:ext>
            </a:extLst>
          </p:cNvPr>
          <p:cNvSpPr>
            <a:spLocks noGrp="1"/>
          </p:cNvSpPr>
          <p:nvPr>
            <p:ph type="title"/>
          </p:nvPr>
        </p:nvSpPr>
        <p:spPr/>
        <p:txBody>
          <a:bodyPr/>
          <a:lstStyle/>
          <a:p>
            <a:r>
              <a:rPr lang="en-US" dirty="0"/>
              <a:t>Rotary’s Vision Statement</a:t>
            </a:r>
          </a:p>
        </p:txBody>
      </p:sp>
      <p:sp>
        <p:nvSpPr>
          <p:cNvPr id="7" name="Rectangle 9">
            <a:extLst>
              <a:ext uri="{FF2B5EF4-FFF2-40B4-BE49-F238E27FC236}">
                <a16:creationId xmlns:a16="http://schemas.microsoft.com/office/drawing/2014/main" id="{43150B40-640D-CAD3-C709-818A8F8E666A}"/>
              </a:ext>
            </a:extLst>
          </p:cNvPr>
          <p:cNvSpPr>
            <a:spLocks noChangeArrowheads="1"/>
          </p:cNvSpPr>
          <p:nvPr/>
        </p:nvSpPr>
        <p:spPr bwMode="auto">
          <a:xfrm>
            <a:off x="762000" y="2015242"/>
            <a:ext cx="8001000" cy="259891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4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en-US" altLang="en-US" b="1" i="0" u="none" strike="noStrike" cap="none" normalizeH="0" baseline="0" dirty="0">
                <a:ln>
                  <a:noFill/>
                </a:ln>
                <a:solidFill>
                  <a:srgbClr val="17458F"/>
                </a:solidFill>
                <a:effectLst/>
                <a:ea typeface="Calibri" panose="020F0502020204030204" pitchFamily="34" charset="0"/>
                <a:cs typeface="Arial" panose="020B0604020202020204" pitchFamily="34" charset="0"/>
              </a:rPr>
              <a:t>   </a:t>
            </a:r>
            <a:r>
              <a:rPr lang="en-US" altLang="en-US" b="1" dirty="0">
                <a:solidFill>
                  <a:srgbClr val="17458F"/>
                </a:solidFill>
                <a:ea typeface="Calibri" panose="020F0502020204030204" pitchFamily="34" charset="0"/>
                <a:cs typeface="Arial" panose="020B0604020202020204" pitchFamily="34" charset="0"/>
              </a:rPr>
              <a:t>          </a:t>
            </a:r>
            <a:r>
              <a:rPr kumimoji="0" lang="en-US" altLang="en-US" sz="4400" b="1" i="0" u="none" strike="noStrike" cap="none" normalizeH="0" baseline="0" dirty="0">
                <a:ln>
                  <a:noFill/>
                </a:ln>
                <a:solidFill>
                  <a:srgbClr val="F7A81B"/>
                </a:solidFill>
                <a:effectLst/>
                <a:ea typeface="Calibri" panose="020F0502020204030204" pitchFamily="34" charset="0"/>
                <a:cs typeface="Arial" panose="020B0604020202020204" pitchFamily="34" charset="0"/>
              </a:rPr>
              <a:t>TOGETHER</a:t>
            </a:r>
            <a:r>
              <a:rPr kumimoji="0" lang="en-US" altLang="en-US" b="1" i="0" u="none" strike="noStrike" cap="none" normalizeH="0" baseline="0" dirty="0">
                <a:ln>
                  <a:noFill/>
                </a:ln>
                <a:solidFill>
                  <a:srgbClr val="17458F"/>
                </a:solidFill>
                <a:effectLst/>
                <a:ea typeface="Calibri" panose="020F0502020204030204" pitchFamily="34" charset="0"/>
                <a:cs typeface="Arial" panose="020B0604020202020204" pitchFamily="34" charset="0"/>
              </a:rPr>
              <a:t> WE SEE A WORLD </a:t>
            </a:r>
          </a:p>
          <a:p>
            <a:pPr marL="0" marR="0" lvl="0" indent="0" algn="l" defTabSz="914400" rtl="0" eaLnBrk="0" fontAlgn="base" latinLnBrk="0" hangingPunct="0">
              <a:lnSpc>
                <a:spcPts val="4000"/>
              </a:lnSpc>
              <a:spcBef>
                <a:spcPct val="0"/>
              </a:spcBef>
              <a:spcAft>
                <a:spcPct val="0"/>
              </a:spcAft>
              <a:buClrTx/>
              <a:buSzTx/>
              <a:buFontTx/>
              <a:buNone/>
              <a:tabLst/>
            </a:pPr>
            <a:r>
              <a:rPr lang="en-US" altLang="en-US" b="1" dirty="0">
                <a:solidFill>
                  <a:srgbClr val="17458F"/>
                </a:solidFill>
                <a:ea typeface="Calibri" panose="020F0502020204030204" pitchFamily="34" charset="0"/>
                <a:cs typeface="Arial" panose="020B0604020202020204" pitchFamily="34" charset="0"/>
              </a:rPr>
              <a:t>  </a:t>
            </a:r>
            <a:r>
              <a:rPr kumimoji="0" lang="en-US" altLang="en-US" b="1" i="0" u="none" strike="noStrike" cap="none" normalizeH="0" baseline="0" dirty="0">
                <a:ln>
                  <a:noFill/>
                </a:ln>
                <a:solidFill>
                  <a:srgbClr val="17458F"/>
                </a:solidFill>
                <a:effectLst/>
                <a:ea typeface="Calibri" panose="020F0502020204030204" pitchFamily="34" charset="0"/>
                <a:cs typeface="Arial" panose="020B0604020202020204" pitchFamily="34" charset="0"/>
              </a:rPr>
              <a:t>WHERE </a:t>
            </a:r>
            <a:r>
              <a:rPr kumimoji="0" lang="en-US" altLang="en-US" sz="4400" b="1" i="0" u="none" strike="noStrike" cap="none" normalizeH="0" baseline="0" dirty="0">
                <a:ln>
                  <a:noFill/>
                </a:ln>
                <a:solidFill>
                  <a:srgbClr val="F7A81B"/>
                </a:solidFill>
                <a:effectLst/>
                <a:ea typeface="Calibri" panose="020F0502020204030204" pitchFamily="34" charset="0"/>
                <a:cs typeface="Arial" panose="020B0604020202020204" pitchFamily="34" charset="0"/>
              </a:rPr>
              <a:t>PEOPLE</a:t>
            </a:r>
            <a:r>
              <a:rPr kumimoji="0" lang="en-US" altLang="en-US" b="1" i="0" u="none" strike="noStrike" cap="none" normalizeH="0" baseline="0" dirty="0">
                <a:ln>
                  <a:noFill/>
                </a:ln>
                <a:solidFill>
                  <a:srgbClr val="17458F"/>
                </a:solidFill>
                <a:effectLst/>
                <a:ea typeface="Calibri" panose="020F0502020204030204" pitchFamily="34" charset="0"/>
                <a:cs typeface="Arial" panose="020B0604020202020204" pitchFamily="34" charset="0"/>
              </a:rPr>
              <a:t> UNITE AND TAKE ACTION</a:t>
            </a:r>
            <a:endParaRPr kumimoji="0" lang="en-US" altLang="en-US" b="0" i="0" u="none" strike="noStrike" cap="none" normalizeH="0" baseline="0" dirty="0">
              <a:ln>
                <a:noFill/>
              </a:ln>
              <a:solidFill>
                <a:srgbClr val="17458F"/>
              </a:solidFill>
              <a:effectLst/>
            </a:endParaRPr>
          </a:p>
          <a:p>
            <a:pPr marL="0" marR="0" lvl="0" indent="0" algn="l" defTabSz="914400" rtl="0" eaLnBrk="0" fontAlgn="base" latinLnBrk="0" hangingPunct="0">
              <a:lnSpc>
                <a:spcPts val="4000"/>
              </a:lnSpc>
              <a:spcBef>
                <a:spcPct val="0"/>
              </a:spcBef>
              <a:spcAft>
                <a:spcPct val="0"/>
              </a:spcAft>
              <a:buClrTx/>
              <a:buSzTx/>
              <a:buFontTx/>
              <a:buNone/>
              <a:tabLst/>
            </a:pPr>
            <a:r>
              <a:rPr kumimoji="0" lang="en-US" altLang="en-US" b="0" i="0" u="none" strike="noStrike" cap="none" normalizeH="0" baseline="0" dirty="0">
                <a:ln>
                  <a:noFill/>
                </a:ln>
                <a:solidFill>
                  <a:srgbClr val="17458F"/>
                </a:solidFill>
                <a:effectLst/>
                <a:ea typeface="Calibri" panose="020F0502020204030204" pitchFamily="34" charset="0"/>
                <a:cs typeface="Arial" panose="020B0604020202020204" pitchFamily="34" charset="0"/>
              </a:rPr>
              <a:t>                 </a:t>
            </a:r>
            <a:r>
              <a:rPr kumimoji="0" lang="en-US" altLang="en-US" b="1" i="0" u="none" strike="noStrike" cap="none" normalizeH="0" baseline="0" dirty="0">
                <a:ln>
                  <a:noFill/>
                </a:ln>
                <a:solidFill>
                  <a:srgbClr val="17458F"/>
                </a:solidFill>
                <a:effectLst/>
                <a:ea typeface="Calibri" panose="020F0502020204030204" pitchFamily="34" charset="0"/>
                <a:cs typeface="Arial" panose="020B0604020202020204" pitchFamily="34" charset="0"/>
              </a:rPr>
              <a:t>TO </a:t>
            </a:r>
            <a:r>
              <a:rPr kumimoji="0" lang="en-US" altLang="en-US" sz="4400" b="1" i="0" u="none" strike="noStrike" cap="none" normalizeH="0" baseline="0" dirty="0">
                <a:ln>
                  <a:noFill/>
                </a:ln>
                <a:solidFill>
                  <a:srgbClr val="F7A81B"/>
                </a:solidFill>
                <a:effectLst/>
                <a:ea typeface="Calibri" panose="020F0502020204030204" pitchFamily="34" charset="0"/>
                <a:cs typeface="Arial" panose="020B0604020202020204" pitchFamily="34" charset="0"/>
              </a:rPr>
              <a:t>CREATE</a:t>
            </a:r>
            <a:r>
              <a:rPr kumimoji="0" lang="en-US" altLang="en-US" b="1" i="0" u="none" strike="noStrike" cap="none" normalizeH="0" baseline="0" dirty="0">
                <a:ln>
                  <a:noFill/>
                </a:ln>
                <a:solidFill>
                  <a:srgbClr val="17458F"/>
                </a:solidFill>
                <a:effectLst/>
                <a:ea typeface="Calibri" panose="020F0502020204030204" pitchFamily="34" charset="0"/>
                <a:cs typeface="Arial" panose="020B0604020202020204" pitchFamily="34" charset="0"/>
              </a:rPr>
              <a:t> LASTING </a:t>
            </a:r>
            <a:endParaRPr kumimoji="0" lang="en-US" altLang="en-US" b="0" i="0" u="none" strike="noStrike" cap="none" normalizeH="0" baseline="0" dirty="0">
              <a:ln>
                <a:noFill/>
              </a:ln>
              <a:solidFill>
                <a:srgbClr val="17458F"/>
              </a:solidFill>
              <a:effectLst/>
            </a:endParaRPr>
          </a:p>
          <a:p>
            <a:pPr marL="0" marR="0" lvl="0" indent="0" algn="l" defTabSz="914400" rtl="0" eaLnBrk="0" fontAlgn="base" latinLnBrk="0" hangingPunct="0">
              <a:lnSpc>
                <a:spcPts val="4000"/>
              </a:lnSpc>
              <a:spcBef>
                <a:spcPct val="0"/>
              </a:spcBef>
              <a:spcAft>
                <a:spcPct val="0"/>
              </a:spcAft>
              <a:buClrTx/>
              <a:buSzTx/>
              <a:buFontTx/>
              <a:buNone/>
              <a:tabLst/>
            </a:pPr>
            <a:r>
              <a:rPr kumimoji="0" lang="en-US" altLang="en-US" b="1" i="0" u="none" strike="noStrike" cap="none" normalizeH="0" baseline="0" dirty="0">
                <a:ln>
                  <a:noFill/>
                </a:ln>
                <a:solidFill>
                  <a:srgbClr val="17458F"/>
                </a:solidFill>
                <a:effectLst/>
                <a:ea typeface="Calibri" panose="020F0502020204030204" pitchFamily="34" charset="0"/>
                <a:cs typeface="Arial" panose="020B0604020202020204" pitchFamily="34" charset="0"/>
              </a:rPr>
              <a:t>      </a:t>
            </a:r>
            <a:r>
              <a:rPr kumimoji="0" lang="en-US" altLang="en-US" sz="4400" b="1" i="0" u="none" strike="noStrike" cap="none" normalizeH="0" baseline="0" dirty="0">
                <a:ln>
                  <a:noFill/>
                </a:ln>
                <a:solidFill>
                  <a:srgbClr val="F7A81B"/>
                </a:solidFill>
                <a:effectLst/>
                <a:ea typeface="Calibri" panose="020F0502020204030204" pitchFamily="34" charset="0"/>
                <a:cs typeface="Arial" panose="020B0604020202020204" pitchFamily="34" charset="0"/>
              </a:rPr>
              <a:t>CHANGE</a:t>
            </a:r>
            <a:r>
              <a:rPr kumimoji="0" lang="en-US" altLang="en-US" sz="4400" b="1" i="0" u="none" strike="noStrike" cap="none" normalizeH="0" baseline="0" dirty="0">
                <a:ln>
                  <a:noFill/>
                </a:ln>
                <a:solidFill>
                  <a:srgbClr val="17458F"/>
                </a:solidFill>
                <a:effectLst/>
                <a:ea typeface="Calibri" panose="020F0502020204030204" pitchFamily="34" charset="0"/>
                <a:cs typeface="Arial" panose="020B0604020202020204" pitchFamily="34" charset="0"/>
              </a:rPr>
              <a:t> </a:t>
            </a:r>
            <a:r>
              <a:rPr kumimoji="0" lang="en-US" altLang="en-US" b="1" i="0" u="none" strike="noStrike" cap="none" normalizeH="0" baseline="0" dirty="0">
                <a:ln>
                  <a:noFill/>
                </a:ln>
                <a:solidFill>
                  <a:srgbClr val="17458F"/>
                </a:solidFill>
                <a:effectLst/>
                <a:ea typeface="Calibri" panose="020F0502020204030204" pitchFamily="34" charset="0"/>
                <a:cs typeface="Arial" panose="020B0604020202020204" pitchFamily="34" charset="0"/>
              </a:rPr>
              <a:t>ACROSS THE GLOBE</a:t>
            </a:r>
          </a:p>
          <a:p>
            <a:pPr marL="0" marR="0" lvl="0" indent="0" algn="l" defTabSz="914400" rtl="0" eaLnBrk="0" fontAlgn="base" latinLnBrk="0" hangingPunct="0">
              <a:lnSpc>
                <a:spcPts val="4000"/>
              </a:lnSpc>
              <a:spcBef>
                <a:spcPct val="0"/>
              </a:spcBef>
              <a:spcAft>
                <a:spcPct val="0"/>
              </a:spcAft>
              <a:buClrTx/>
              <a:buSzTx/>
              <a:buFontTx/>
              <a:buNone/>
              <a:tabLst/>
            </a:pPr>
            <a:r>
              <a:rPr kumimoji="0" lang="en-US" altLang="en-US" b="1" i="0" u="none" strike="noStrike" cap="none" normalizeH="0" baseline="0" dirty="0">
                <a:ln>
                  <a:noFill/>
                </a:ln>
                <a:solidFill>
                  <a:srgbClr val="17458F"/>
                </a:solidFill>
                <a:effectLst/>
                <a:ea typeface="Calibri" panose="020F0502020204030204" pitchFamily="34" charset="0"/>
                <a:cs typeface="Arial" panose="020B0604020202020204" pitchFamily="34" charset="0"/>
              </a:rPr>
              <a:t>       IN OUR </a:t>
            </a:r>
            <a:r>
              <a:rPr kumimoji="0" lang="en-US" altLang="en-US" b="1" u="none" strike="noStrike" cap="none" normalizeH="0" baseline="0" dirty="0">
                <a:ln>
                  <a:noFill/>
                </a:ln>
                <a:solidFill>
                  <a:srgbClr val="17458F"/>
                </a:solidFill>
                <a:effectLst/>
                <a:ea typeface="Calibri" panose="020F0502020204030204" pitchFamily="34" charset="0"/>
                <a:cs typeface="Arial" panose="020B0604020202020204" pitchFamily="34" charset="0"/>
              </a:rPr>
              <a:t>COMMUNITIES</a:t>
            </a:r>
            <a:r>
              <a:rPr kumimoji="0" lang="en-US" altLang="en-US" b="1" i="0" u="none" strike="noStrike" cap="none" normalizeH="0" baseline="0" dirty="0">
                <a:ln>
                  <a:noFill/>
                </a:ln>
                <a:solidFill>
                  <a:srgbClr val="17458F"/>
                </a:solidFill>
                <a:effectLst/>
                <a:ea typeface="Calibri" panose="020F0502020204030204" pitchFamily="34" charset="0"/>
                <a:cs typeface="Arial" panose="020B0604020202020204" pitchFamily="34" charset="0"/>
              </a:rPr>
              <a:t> AND IN OURSELVES</a:t>
            </a:r>
          </a:p>
        </p:txBody>
      </p:sp>
    </p:spTree>
    <p:extLst>
      <p:ext uri="{BB962C8B-B14F-4D97-AF65-F5344CB8AC3E}">
        <p14:creationId xmlns:p14="http://schemas.microsoft.com/office/powerpoint/2010/main" val="3122788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CD388-EA00-A211-433A-AEA40ADA29B8}"/>
              </a:ext>
            </a:extLst>
          </p:cNvPr>
          <p:cNvSpPr>
            <a:spLocks noGrp="1"/>
          </p:cNvSpPr>
          <p:nvPr>
            <p:ph type="title"/>
          </p:nvPr>
        </p:nvSpPr>
        <p:spPr/>
        <p:txBody>
          <a:bodyPr/>
          <a:lstStyle/>
          <a:p>
            <a:r>
              <a:rPr lang="en-US" dirty="0"/>
              <a:t>Rotary’s Vision Statement</a:t>
            </a:r>
          </a:p>
        </p:txBody>
      </p:sp>
      <p:sp>
        <p:nvSpPr>
          <p:cNvPr id="7" name="Rectangle 9">
            <a:extLst>
              <a:ext uri="{FF2B5EF4-FFF2-40B4-BE49-F238E27FC236}">
                <a16:creationId xmlns:a16="http://schemas.microsoft.com/office/drawing/2014/main" id="{43150B40-640D-CAD3-C709-818A8F8E666A}"/>
              </a:ext>
            </a:extLst>
          </p:cNvPr>
          <p:cNvSpPr>
            <a:spLocks noChangeArrowheads="1"/>
          </p:cNvSpPr>
          <p:nvPr/>
        </p:nvSpPr>
        <p:spPr bwMode="auto">
          <a:xfrm>
            <a:off x="762000" y="2015242"/>
            <a:ext cx="8001000" cy="259891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4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en-US" altLang="en-US" b="1" i="0" u="none" strike="noStrike" cap="none" normalizeH="0" baseline="0" dirty="0">
                <a:ln>
                  <a:noFill/>
                </a:ln>
                <a:solidFill>
                  <a:srgbClr val="17458F"/>
                </a:solidFill>
                <a:effectLst/>
                <a:ea typeface="Calibri" panose="020F0502020204030204" pitchFamily="34" charset="0"/>
                <a:cs typeface="Arial" panose="020B0604020202020204" pitchFamily="34" charset="0"/>
              </a:rPr>
              <a:t>   </a:t>
            </a:r>
            <a:r>
              <a:rPr lang="en-US" altLang="en-US" b="1" dirty="0">
                <a:solidFill>
                  <a:srgbClr val="17458F"/>
                </a:solidFill>
                <a:ea typeface="Calibri" panose="020F0502020204030204" pitchFamily="34" charset="0"/>
                <a:cs typeface="Arial" panose="020B0604020202020204" pitchFamily="34" charset="0"/>
              </a:rPr>
              <a:t>          </a:t>
            </a:r>
            <a:r>
              <a:rPr kumimoji="0" lang="en-US" altLang="en-US" sz="4400" b="1" i="0" u="none" strike="noStrike" cap="none" normalizeH="0" baseline="0" dirty="0">
                <a:ln>
                  <a:noFill/>
                </a:ln>
                <a:solidFill>
                  <a:srgbClr val="F7A81B"/>
                </a:solidFill>
                <a:effectLst/>
                <a:ea typeface="Calibri" panose="020F0502020204030204" pitchFamily="34" charset="0"/>
                <a:cs typeface="Arial" panose="020B0604020202020204" pitchFamily="34" charset="0"/>
              </a:rPr>
              <a:t>TOGETHER</a:t>
            </a:r>
            <a:r>
              <a:rPr kumimoji="0" lang="en-US" altLang="en-US" b="1" i="0" u="none" strike="noStrike" cap="none" normalizeH="0" baseline="0" dirty="0">
                <a:ln>
                  <a:noFill/>
                </a:ln>
                <a:solidFill>
                  <a:srgbClr val="17458F"/>
                </a:solidFill>
                <a:effectLst/>
                <a:ea typeface="Calibri" panose="020F0502020204030204" pitchFamily="34" charset="0"/>
                <a:cs typeface="Arial" panose="020B0604020202020204" pitchFamily="34" charset="0"/>
              </a:rPr>
              <a:t> </a:t>
            </a:r>
            <a:r>
              <a:rPr kumimoji="0" lang="en-US" altLang="en-US" b="1" i="0"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rPr>
              <a:t>WE SEE A WORLD </a:t>
            </a:r>
          </a:p>
          <a:p>
            <a:pPr marL="0" marR="0" lvl="0" indent="0" algn="l" defTabSz="914400" rtl="0" eaLnBrk="0" fontAlgn="base" latinLnBrk="0" hangingPunct="0">
              <a:lnSpc>
                <a:spcPts val="4000"/>
              </a:lnSpc>
              <a:spcBef>
                <a:spcPct val="0"/>
              </a:spcBef>
              <a:spcAft>
                <a:spcPct val="0"/>
              </a:spcAft>
              <a:buClrTx/>
              <a:buSzTx/>
              <a:buFontTx/>
              <a:buNone/>
              <a:tabLst/>
            </a:pPr>
            <a:r>
              <a:rPr lang="en-US" altLang="en-US" b="1" dirty="0">
                <a:solidFill>
                  <a:schemeClr val="tx1">
                    <a:lumMod val="20000"/>
                    <a:lumOff val="80000"/>
                  </a:schemeClr>
                </a:solidFill>
                <a:ea typeface="Calibri" panose="020F0502020204030204" pitchFamily="34" charset="0"/>
                <a:cs typeface="Arial" panose="020B0604020202020204" pitchFamily="34" charset="0"/>
              </a:rPr>
              <a:t>  </a:t>
            </a:r>
            <a:r>
              <a:rPr kumimoji="0" lang="en-US" altLang="en-US" b="1" i="0"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rPr>
              <a:t>WHERE </a:t>
            </a:r>
            <a:r>
              <a:rPr kumimoji="0" lang="en-US" altLang="en-US" sz="4400" b="1" i="0" u="none" strike="noStrike" cap="none" normalizeH="0" baseline="0" dirty="0">
                <a:ln>
                  <a:noFill/>
                </a:ln>
                <a:solidFill>
                  <a:srgbClr val="F7A81B"/>
                </a:solidFill>
                <a:effectLst/>
                <a:ea typeface="Calibri" panose="020F0502020204030204" pitchFamily="34" charset="0"/>
                <a:cs typeface="Arial" panose="020B0604020202020204" pitchFamily="34" charset="0"/>
              </a:rPr>
              <a:t>PEOPLE</a:t>
            </a:r>
            <a:r>
              <a:rPr kumimoji="0" lang="en-US" altLang="en-US" b="1" i="0" u="none" strike="noStrike" cap="none" normalizeH="0" baseline="0" dirty="0">
                <a:ln>
                  <a:noFill/>
                </a:ln>
                <a:solidFill>
                  <a:srgbClr val="17458F"/>
                </a:solidFill>
                <a:effectLst/>
                <a:ea typeface="Calibri" panose="020F0502020204030204" pitchFamily="34" charset="0"/>
                <a:cs typeface="Arial" panose="020B0604020202020204" pitchFamily="34" charset="0"/>
              </a:rPr>
              <a:t> </a:t>
            </a:r>
            <a:r>
              <a:rPr kumimoji="0" lang="en-US" altLang="en-US" b="1" i="0"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rPr>
              <a:t>UNITE AND TAKE ACTION</a:t>
            </a:r>
            <a:endParaRPr kumimoji="0" lang="en-US" altLang="en-US" b="0" i="0" u="none" strike="noStrike" cap="none" normalizeH="0" baseline="0" dirty="0">
              <a:ln>
                <a:noFill/>
              </a:ln>
              <a:solidFill>
                <a:schemeClr val="tx1">
                  <a:lumMod val="20000"/>
                  <a:lumOff val="80000"/>
                </a:schemeClr>
              </a:solidFill>
              <a:effectLst/>
            </a:endParaRPr>
          </a:p>
          <a:p>
            <a:pPr marL="0" marR="0" lvl="0" indent="0" algn="l" defTabSz="914400" rtl="0" eaLnBrk="0" fontAlgn="base" latinLnBrk="0" hangingPunct="0">
              <a:lnSpc>
                <a:spcPts val="4000"/>
              </a:lnSpc>
              <a:spcBef>
                <a:spcPct val="0"/>
              </a:spcBef>
              <a:spcAft>
                <a:spcPct val="0"/>
              </a:spcAft>
              <a:buClrTx/>
              <a:buSzTx/>
              <a:buFontTx/>
              <a:buNone/>
              <a:tabLst/>
            </a:pPr>
            <a:r>
              <a:rPr kumimoji="0" lang="en-US" altLang="en-US" b="0" i="0" u="none" strike="noStrike" cap="none" normalizeH="0" baseline="0" dirty="0">
                <a:ln>
                  <a:noFill/>
                </a:ln>
                <a:solidFill>
                  <a:srgbClr val="17458F"/>
                </a:solidFill>
                <a:effectLst/>
                <a:ea typeface="Calibri" panose="020F0502020204030204" pitchFamily="34" charset="0"/>
                <a:cs typeface="Arial" panose="020B0604020202020204" pitchFamily="34" charset="0"/>
              </a:rPr>
              <a:t>                 </a:t>
            </a:r>
            <a:r>
              <a:rPr kumimoji="0" lang="en-US" altLang="en-US" b="1" i="0"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rPr>
              <a:t>TO </a:t>
            </a:r>
            <a:r>
              <a:rPr kumimoji="0" lang="en-US" altLang="en-US" sz="4400" b="1" i="0" u="none" strike="noStrike" cap="none" normalizeH="0" baseline="0" dirty="0">
                <a:ln>
                  <a:noFill/>
                </a:ln>
                <a:solidFill>
                  <a:srgbClr val="F7A81B"/>
                </a:solidFill>
                <a:effectLst/>
                <a:ea typeface="Calibri" panose="020F0502020204030204" pitchFamily="34" charset="0"/>
                <a:cs typeface="Arial" panose="020B0604020202020204" pitchFamily="34" charset="0"/>
              </a:rPr>
              <a:t>CREATE</a:t>
            </a:r>
            <a:r>
              <a:rPr kumimoji="0" lang="en-US" altLang="en-US" b="1" i="0" u="none" strike="noStrike" cap="none" normalizeH="0" baseline="0" dirty="0">
                <a:ln>
                  <a:noFill/>
                </a:ln>
                <a:solidFill>
                  <a:srgbClr val="17458F"/>
                </a:solidFill>
                <a:effectLst/>
                <a:ea typeface="Calibri" panose="020F0502020204030204" pitchFamily="34" charset="0"/>
                <a:cs typeface="Arial" panose="020B0604020202020204" pitchFamily="34" charset="0"/>
              </a:rPr>
              <a:t> </a:t>
            </a:r>
            <a:r>
              <a:rPr kumimoji="0" lang="en-US" altLang="en-US" b="1" i="0"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rPr>
              <a:t>LASTING </a:t>
            </a:r>
            <a:endParaRPr kumimoji="0" lang="en-US" altLang="en-US" b="0" i="0" u="none" strike="noStrike" cap="none" normalizeH="0" baseline="0" dirty="0">
              <a:ln>
                <a:noFill/>
              </a:ln>
              <a:solidFill>
                <a:schemeClr val="tx1">
                  <a:lumMod val="20000"/>
                  <a:lumOff val="80000"/>
                </a:schemeClr>
              </a:solidFill>
              <a:effectLst/>
            </a:endParaRPr>
          </a:p>
          <a:p>
            <a:pPr marL="0" marR="0" lvl="0" indent="0" algn="l" defTabSz="914400" rtl="0" eaLnBrk="0" fontAlgn="base" latinLnBrk="0" hangingPunct="0">
              <a:lnSpc>
                <a:spcPts val="4000"/>
              </a:lnSpc>
              <a:spcBef>
                <a:spcPct val="0"/>
              </a:spcBef>
              <a:spcAft>
                <a:spcPct val="0"/>
              </a:spcAft>
              <a:buClrTx/>
              <a:buSzTx/>
              <a:buFontTx/>
              <a:buNone/>
              <a:tabLst/>
            </a:pPr>
            <a:r>
              <a:rPr kumimoji="0" lang="en-US" altLang="en-US" b="1" i="0" u="none" strike="noStrike" cap="none" normalizeH="0" baseline="0" dirty="0">
                <a:ln>
                  <a:noFill/>
                </a:ln>
                <a:solidFill>
                  <a:srgbClr val="17458F"/>
                </a:solidFill>
                <a:effectLst/>
                <a:ea typeface="Calibri" panose="020F0502020204030204" pitchFamily="34" charset="0"/>
                <a:cs typeface="Arial" panose="020B0604020202020204" pitchFamily="34" charset="0"/>
              </a:rPr>
              <a:t>      </a:t>
            </a:r>
            <a:r>
              <a:rPr kumimoji="0" lang="en-US" altLang="en-US" sz="4400" b="1" i="0" u="none" strike="noStrike" cap="none" normalizeH="0" baseline="0" dirty="0">
                <a:ln>
                  <a:noFill/>
                </a:ln>
                <a:solidFill>
                  <a:srgbClr val="F7A81B"/>
                </a:solidFill>
                <a:effectLst/>
                <a:ea typeface="Calibri" panose="020F0502020204030204" pitchFamily="34" charset="0"/>
                <a:cs typeface="Arial" panose="020B0604020202020204" pitchFamily="34" charset="0"/>
              </a:rPr>
              <a:t>CHANGE</a:t>
            </a:r>
            <a:r>
              <a:rPr kumimoji="0" lang="en-US" altLang="en-US" sz="4400" b="1" i="0" u="none" strike="noStrike" cap="none" normalizeH="0" baseline="0" dirty="0">
                <a:ln>
                  <a:noFill/>
                </a:ln>
                <a:solidFill>
                  <a:srgbClr val="17458F"/>
                </a:solidFill>
                <a:effectLst/>
                <a:ea typeface="Calibri" panose="020F0502020204030204" pitchFamily="34" charset="0"/>
                <a:cs typeface="Arial" panose="020B0604020202020204" pitchFamily="34" charset="0"/>
              </a:rPr>
              <a:t> </a:t>
            </a:r>
            <a:r>
              <a:rPr kumimoji="0" lang="en-US" altLang="en-US" b="1" i="0"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rPr>
              <a:t>ACROSS THE GLOBE</a:t>
            </a:r>
          </a:p>
          <a:p>
            <a:pPr marL="0" marR="0" lvl="0" indent="0" algn="l" defTabSz="914400" rtl="0" eaLnBrk="0" fontAlgn="base" latinLnBrk="0" hangingPunct="0">
              <a:lnSpc>
                <a:spcPts val="4000"/>
              </a:lnSpc>
              <a:spcBef>
                <a:spcPct val="0"/>
              </a:spcBef>
              <a:spcAft>
                <a:spcPct val="0"/>
              </a:spcAft>
              <a:buClrTx/>
              <a:buSzTx/>
              <a:buFontTx/>
              <a:buNone/>
              <a:tabLst/>
            </a:pPr>
            <a:r>
              <a:rPr kumimoji="0" lang="en-US" altLang="en-US" b="1" i="0"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rPr>
              <a:t>       IN OUR </a:t>
            </a:r>
            <a:r>
              <a:rPr kumimoji="0" lang="en-US" altLang="en-US" b="1"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rPr>
              <a:t>COMMUNITIES</a:t>
            </a:r>
            <a:r>
              <a:rPr kumimoji="0" lang="en-US" altLang="en-US" b="1" i="0"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rPr>
              <a:t> AND IN OURSELVES</a:t>
            </a:r>
          </a:p>
        </p:txBody>
      </p:sp>
    </p:spTree>
    <p:extLst>
      <p:ext uri="{BB962C8B-B14F-4D97-AF65-F5344CB8AC3E}">
        <p14:creationId xmlns:p14="http://schemas.microsoft.com/office/powerpoint/2010/main" val="4036763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CD388-EA00-A211-433A-AEA40ADA29B8}"/>
              </a:ext>
            </a:extLst>
          </p:cNvPr>
          <p:cNvSpPr>
            <a:spLocks noGrp="1"/>
          </p:cNvSpPr>
          <p:nvPr>
            <p:ph type="title"/>
          </p:nvPr>
        </p:nvSpPr>
        <p:spPr/>
        <p:txBody>
          <a:bodyPr/>
          <a:lstStyle/>
          <a:p>
            <a:r>
              <a:rPr lang="en-US" dirty="0"/>
              <a:t>Rotary’s Vision Statement</a:t>
            </a:r>
          </a:p>
        </p:txBody>
      </p:sp>
      <p:sp>
        <p:nvSpPr>
          <p:cNvPr id="7" name="Rectangle 9">
            <a:extLst>
              <a:ext uri="{FF2B5EF4-FFF2-40B4-BE49-F238E27FC236}">
                <a16:creationId xmlns:a16="http://schemas.microsoft.com/office/drawing/2014/main" id="{43150B40-640D-CAD3-C709-818A8F8E666A}"/>
              </a:ext>
            </a:extLst>
          </p:cNvPr>
          <p:cNvSpPr>
            <a:spLocks noChangeArrowheads="1"/>
          </p:cNvSpPr>
          <p:nvPr/>
        </p:nvSpPr>
        <p:spPr bwMode="auto">
          <a:xfrm>
            <a:off x="762000" y="2015242"/>
            <a:ext cx="8001000" cy="259891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4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en-US" altLang="en-US" b="1" i="0" u="none" strike="noStrike" cap="none" normalizeH="0" baseline="0" dirty="0">
                <a:ln>
                  <a:noFill/>
                </a:ln>
                <a:solidFill>
                  <a:srgbClr val="17458F"/>
                </a:solidFill>
                <a:effectLst/>
                <a:ea typeface="Calibri" panose="020F0502020204030204" pitchFamily="34" charset="0"/>
                <a:cs typeface="Arial" panose="020B0604020202020204" pitchFamily="34" charset="0"/>
              </a:rPr>
              <a:t>   </a:t>
            </a:r>
            <a:r>
              <a:rPr lang="en-US" altLang="en-US" b="1" dirty="0">
                <a:solidFill>
                  <a:srgbClr val="17458F"/>
                </a:solidFill>
                <a:ea typeface="Calibri" panose="020F0502020204030204" pitchFamily="34" charset="0"/>
                <a:cs typeface="Arial" panose="020B0604020202020204" pitchFamily="34" charset="0"/>
              </a:rPr>
              <a:t>          </a:t>
            </a:r>
            <a:r>
              <a:rPr kumimoji="0" lang="en-US" altLang="en-US" sz="4400" b="1" i="0" u="none" strike="noStrike" cap="none" normalizeH="0" baseline="0" dirty="0">
                <a:ln>
                  <a:noFill/>
                </a:ln>
                <a:solidFill>
                  <a:srgbClr val="F7A81B"/>
                </a:solidFill>
                <a:effectLst/>
                <a:ea typeface="Calibri" panose="020F0502020204030204" pitchFamily="34" charset="0"/>
                <a:cs typeface="Arial" panose="020B0604020202020204" pitchFamily="34" charset="0"/>
              </a:rPr>
              <a:t>TOGETHER</a:t>
            </a:r>
            <a:r>
              <a:rPr kumimoji="0" lang="en-US" altLang="en-US" b="1" i="0"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rPr>
              <a:t> WE SEE A WORLD </a:t>
            </a:r>
          </a:p>
          <a:p>
            <a:pPr marL="0" marR="0" lvl="0" indent="0" algn="l" defTabSz="914400" rtl="0" eaLnBrk="0" fontAlgn="base" latinLnBrk="0" hangingPunct="0">
              <a:lnSpc>
                <a:spcPts val="4000"/>
              </a:lnSpc>
              <a:spcBef>
                <a:spcPct val="0"/>
              </a:spcBef>
              <a:spcAft>
                <a:spcPct val="0"/>
              </a:spcAft>
              <a:buClrTx/>
              <a:buSzTx/>
              <a:buFontTx/>
              <a:buNone/>
              <a:tabLst/>
            </a:pPr>
            <a:r>
              <a:rPr lang="en-US" altLang="en-US" b="1" dirty="0">
                <a:solidFill>
                  <a:schemeClr val="tx1">
                    <a:lumMod val="20000"/>
                    <a:lumOff val="80000"/>
                  </a:schemeClr>
                </a:solidFill>
                <a:ea typeface="Calibri" panose="020F0502020204030204" pitchFamily="34" charset="0"/>
                <a:cs typeface="Arial" panose="020B0604020202020204" pitchFamily="34" charset="0"/>
              </a:rPr>
              <a:t>  </a:t>
            </a:r>
            <a:r>
              <a:rPr kumimoji="0" lang="en-US" altLang="en-US" b="1" i="0"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rPr>
              <a:t>WHERE </a:t>
            </a:r>
            <a:r>
              <a:rPr kumimoji="0" lang="en-US" altLang="en-US" sz="4400" b="1" i="0"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rPr>
              <a:t>PEOPLE</a:t>
            </a:r>
            <a:r>
              <a:rPr kumimoji="0" lang="en-US" altLang="en-US" b="1" i="0"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rPr>
              <a:t> UNITE AND TAKE ACTION</a:t>
            </a:r>
            <a:endParaRPr kumimoji="0" lang="en-US" altLang="en-US" b="0" i="0" u="none" strike="noStrike" cap="none" normalizeH="0" baseline="0" dirty="0">
              <a:ln>
                <a:noFill/>
              </a:ln>
              <a:solidFill>
                <a:schemeClr val="tx1">
                  <a:lumMod val="20000"/>
                  <a:lumOff val="80000"/>
                </a:schemeClr>
              </a:solidFill>
              <a:effectLst/>
            </a:endParaRPr>
          </a:p>
          <a:p>
            <a:pPr marL="0" marR="0" lvl="0" indent="0" algn="l" defTabSz="914400" rtl="0" eaLnBrk="0" fontAlgn="base" latinLnBrk="0" hangingPunct="0">
              <a:lnSpc>
                <a:spcPts val="4000"/>
              </a:lnSpc>
              <a:spcBef>
                <a:spcPct val="0"/>
              </a:spcBef>
              <a:spcAft>
                <a:spcPct val="0"/>
              </a:spcAft>
              <a:buClrTx/>
              <a:buSzTx/>
              <a:buFontTx/>
              <a:buNone/>
              <a:tabLst/>
            </a:pPr>
            <a:r>
              <a:rPr kumimoji="0" lang="en-US" altLang="en-US" b="0" i="0"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rPr>
              <a:t>                 </a:t>
            </a:r>
            <a:r>
              <a:rPr kumimoji="0" lang="en-US" altLang="en-US" b="1" i="0"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rPr>
              <a:t>TO </a:t>
            </a:r>
            <a:r>
              <a:rPr kumimoji="0" lang="en-US" altLang="en-US" sz="4400" b="1" i="0"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rPr>
              <a:t>CREATE</a:t>
            </a:r>
            <a:r>
              <a:rPr kumimoji="0" lang="en-US" altLang="en-US" b="1" i="0"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rPr>
              <a:t> LASTING </a:t>
            </a:r>
            <a:endParaRPr kumimoji="0" lang="en-US" altLang="en-US" b="0" i="0" u="none" strike="noStrike" cap="none" normalizeH="0" baseline="0" dirty="0">
              <a:ln>
                <a:noFill/>
              </a:ln>
              <a:solidFill>
                <a:schemeClr val="tx1">
                  <a:lumMod val="20000"/>
                  <a:lumOff val="80000"/>
                </a:schemeClr>
              </a:solidFill>
              <a:effectLst/>
            </a:endParaRPr>
          </a:p>
          <a:p>
            <a:pPr marL="0" marR="0" lvl="0" indent="0" algn="l" defTabSz="914400" rtl="0" eaLnBrk="0" fontAlgn="base" latinLnBrk="0" hangingPunct="0">
              <a:lnSpc>
                <a:spcPts val="4000"/>
              </a:lnSpc>
              <a:spcBef>
                <a:spcPct val="0"/>
              </a:spcBef>
              <a:spcAft>
                <a:spcPct val="0"/>
              </a:spcAft>
              <a:buClrTx/>
              <a:buSzTx/>
              <a:buFontTx/>
              <a:buNone/>
              <a:tabLst/>
            </a:pPr>
            <a:r>
              <a:rPr kumimoji="0" lang="en-US" altLang="en-US" b="1" i="0"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rPr>
              <a:t>      </a:t>
            </a:r>
            <a:r>
              <a:rPr kumimoji="0" lang="en-US" altLang="en-US" sz="4400" b="1" i="0"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rPr>
              <a:t>CHANGE </a:t>
            </a:r>
            <a:r>
              <a:rPr kumimoji="0" lang="en-US" altLang="en-US" b="1" i="0"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rPr>
              <a:t>ACROSS THE GLOBE</a:t>
            </a:r>
          </a:p>
          <a:p>
            <a:pPr marL="0" marR="0" lvl="0" indent="0" algn="l" defTabSz="914400" rtl="0" eaLnBrk="0" fontAlgn="base" latinLnBrk="0" hangingPunct="0">
              <a:lnSpc>
                <a:spcPts val="4000"/>
              </a:lnSpc>
              <a:spcBef>
                <a:spcPct val="0"/>
              </a:spcBef>
              <a:spcAft>
                <a:spcPct val="0"/>
              </a:spcAft>
              <a:buClrTx/>
              <a:buSzTx/>
              <a:buFontTx/>
              <a:buNone/>
              <a:tabLst/>
            </a:pPr>
            <a:r>
              <a:rPr kumimoji="0" lang="en-US" altLang="en-US" b="1" i="0"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rPr>
              <a:t>       IN OUR </a:t>
            </a:r>
            <a:r>
              <a:rPr kumimoji="0" lang="en-US" altLang="en-US" b="1"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rPr>
              <a:t>COMMUNITIES</a:t>
            </a:r>
            <a:r>
              <a:rPr kumimoji="0" lang="en-US" altLang="en-US" b="1" i="0"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rPr>
              <a:t> AND IN OURSELVES</a:t>
            </a:r>
          </a:p>
        </p:txBody>
      </p:sp>
    </p:spTree>
    <p:extLst>
      <p:ext uri="{BB962C8B-B14F-4D97-AF65-F5344CB8AC3E}">
        <p14:creationId xmlns:p14="http://schemas.microsoft.com/office/powerpoint/2010/main" val="247198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08333E-6 4.0766E-17 L -2.08333E-6 0.00023 C -2.08333E-6 0.00278 -0.00013 0.00579 -0.00026 0.0088 C -0.00078 0.02037 -0.00078 0.01991 -0.0013 0.02847 C -0.0013 0.03472 -0.0013 0.0412 -0.00104 0.04745 C -0.00091 0.05116 0.00052 0.05787 0.00117 0.06088 C 0.0013 0.06412 0.00117 0.06713 0.00143 0.07037 C 0.00196 0.07477 0.00261 0.07894 0.00326 0.0831 C 0.00443 0.09028 0.00664 0.10046 0.00834 0.10718 C 0.01029 0.11505 0.01393 0.12593 0.01615 0.13264 C 0.01706 0.13542 0.01784 0.13843 0.01901 0.14097 C 0.0211 0.14583 0.02396 0.14977 0.02539 0.15556 C 0.02865 0.16806 0.02604 0.15972 0.03047 0.16944 C 0.03112 0.17083 0.03151 0.17269 0.03216 0.17384 C 0.03503 0.17894 0.03841 0.1831 0.04115 0.18843 C 0.05222 0.21019 0.03451 0.17569 0.04896 0.20301 C 0.05104 0.20694 0.053 0.21111 0.05508 0.21528 C 0.05625 0.21759 0.05768 0.21968 0.0586 0.22222 C 0.05951 0.22431 0.06029 0.22639 0.0612 0.22847 C 0.06276 0.23194 0.06459 0.23495 0.06615 0.23866 C 0.07474 0.25903 0.06146 0.22778 0.07084 0.24884 C 0.07175 0.25116 0.07253 0.2537 0.0737 0.25579 C 0.07591 0.25995 0.07826 0.26389 0.08073 0.26736 C 0.08086 0.26736 0.08959 0.27963 0.09258 0.2831 C 0.09688 0.28819 0.09128 0.28102 0.09727 0.2875 C 0.09818 0.28866 0.10209 0.29491 0.10222 0.29514 C 0.10391 0.29769 0.10508 0.29907 0.1069 0.30093 C 0.10729 0.30139 0.10781 0.30162 0.10834 0.30208 C 0.10951 0.30347 0.11068 0.30486 0.11185 0.30602 C 0.11354 0.30741 0.11524 0.30833 0.11693 0.30972 C 0.11745 0.31042 0.11797 0.31134 0.11862 0.31181 C 0.13008 0.31898 0.11602 0.30787 0.12683 0.3169 C 0.13138 0.31667 0.13594 0.31667 0.1405 0.3162 C 0.14258 0.31597 0.14571 0.31111 0.14688 0.30972 C 0.14753 0.30903 0.15078 0.30556 0.15117 0.30532 L 0.15586 0.30162 C 0.15873 0.29329 0.15703 0.29606 0.16042 0.29213 C 0.1612 0.28981 0.16211 0.28796 0.16263 0.28565 C 0.16341 0.28194 0.1638 0.27963 0.16472 0.27616 C 0.16524 0.27454 0.16563 0.27269 0.16615 0.27106 C 0.16641 0.27037 0.16693 0.26968 0.16719 0.26921 C 0.16732 0.26852 0.16745 0.26782 0.16758 0.26736 C 0.16784 0.26551 0.16784 0.26366 0.16836 0.26227 C 0.16875 0.26065 0.16953 0.25972 0.17005 0.25833 C 0.17097 0.25347 0.17031 0.25556 0.17188 0.25208 C 0.17266 0.24745 0.17253 0.24907 0.17253 0.24699 " pathEditMode="relative" rAng="0" ptsTypes="AAAAAAAAAAAAAAAAAAAAAAAAAAAAAAAAAAAAAAAAAAAAAA">
                                      <p:cBhvr>
                                        <p:cTn id="6" dur="2000" fill="hold"/>
                                        <p:tgtEl>
                                          <p:spTgt spid="7"/>
                                        </p:tgtEl>
                                        <p:attrNameLst>
                                          <p:attrName>ppt_x</p:attrName>
                                          <p:attrName>ppt_y</p:attrName>
                                        </p:attrNameLst>
                                      </p:cBhvr>
                                      <p:rCtr x="8555" y="1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CD388-EA00-A211-433A-AEA40ADA29B8}"/>
              </a:ext>
            </a:extLst>
          </p:cNvPr>
          <p:cNvSpPr>
            <a:spLocks noGrp="1"/>
          </p:cNvSpPr>
          <p:nvPr>
            <p:ph type="title"/>
          </p:nvPr>
        </p:nvSpPr>
        <p:spPr/>
        <p:txBody>
          <a:bodyPr/>
          <a:lstStyle/>
          <a:p>
            <a:r>
              <a:rPr lang="en-US" dirty="0"/>
              <a:t>Together We….</a:t>
            </a:r>
          </a:p>
        </p:txBody>
      </p:sp>
      <p:sp>
        <p:nvSpPr>
          <p:cNvPr id="3" name="Content Placeholder 2">
            <a:extLst>
              <a:ext uri="{FF2B5EF4-FFF2-40B4-BE49-F238E27FC236}">
                <a16:creationId xmlns:a16="http://schemas.microsoft.com/office/drawing/2014/main" id="{7D15711F-E52C-94C6-377A-7CDAC9E86CE4}"/>
              </a:ext>
            </a:extLst>
          </p:cNvPr>
          <p:cNvSpPr>
            <a:spLocks noGrp="1" noChangeArrowheads="1"/>
          </p:cNvSpPr>
          <p:nvPr>
            <p:ph idx="1"/>
          </p:nvPr>
        </p:nvSpPr>
        <p:spPr bwMode="auto">
          <a:xfrm>
            <a:off x="609600" y="4419600"/>
            <a:ext cx="10972800" cy="65563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endParaRPr lang="en-US" altLang="en-US" i="1" dirty="0">
              <a:solidFill>
                <a:schemeClr val="tx1">
                  <a:lumMod val="75000"/>
                </a:schemeClr>
              </a:solidFill>
              <a:latin typeface="Georgia" panose="02040502050405020303" pitchFamily="18" charset="0"/>
            </a:endParaRPr>
          </a:p>
          <a:p>
            <a:pPr marL="0" indent="0">
              <a:buNone/>
              <a:defRPr/>
            </a:pPr>
            <a:endParaRPr lang="en-US" altLang="en-US" dirty="0">
              <a:latin typeface="Georgia" panose="02040502050405020303" pitchFamily="18" charset="0"/>
            </a:endParaRPr>
          </a:p>
          <a:p>
            <a:pPr>
              <a:defRPr/>
            </a:pPr>
            <a:endParaRPr lang="en-US" altLang="en-US" dirty="0">
              <a:latin typeface="Georgia" panose="02040502050405020303" pitchFamily="18" charset="0"/>
            </a:endParaRPr>
          </a:p>
        </p:txBody>
      </p:sp>
      <p:sp>
        <p:nvSpPr>
          <p:cNvPr id="4" name="Content Placeholder 2">
            <a:extLst>
              <a:ext uri="{FF2B5EF4-FFF2-40B4-BE49-F238E27FC236}">
                <a16:creationId xmlns:a16="http://schemas.microsoft.com/office/drawing/2014/main" id="{9BE5A352-E388-D7FA-3F58-37964ABCE0AB}"/>
              </a:ext>
            </a:extLst>
          </p:cNvPr>
          <p:cNvSpPr txBox="1">
            <a:spLocks noChangeArrowheads="1"/>
          </p:cNvSpPr>
          <p:nvPr/>
        </p:nvSpPr>
        <p:spPr bwMode="auto">
          <a:xfrm>
            <a:off x="609600" y="2133600"/>
            <a:ext cx="2429733" cy="121055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17458F"/>
                </a:solidFill>
                <a:latin typeface="Georgia"/>
                <a:ea typeface="MS PGothic" panose="020B0600070205080204" pitchFamily="34" charset="-128"/>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17458F"/>
                </a:solidFill>
                <a:latin typeface="Georgia"/>
                <a:ea typeface="MS PGothic" panose="020B0600070205080204" pitchFamily="34" charset="-128"/>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17458F"/>
                </a:solidFill>
                <a:latin typeface="Georgia"/>
                <a:ea typeface="MS PGothic" panose="020B0600070205080204" pitchFamily="34" charset="-128"/>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17458F"/>
                </a:solidFill>
                <a:latin typeface="Georgia"/>
                <a:ea typeface="MS PGothic" panose="020B0600070205080204" pitchFamily="34"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17458F"/>
                </a:solidFill>
                <a:latin typeface="Georgia"/>
                <a:ea typeface="MS PGothic" panose="020B0600070205080204"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3000"/>
              </a:lnSpc>
              <a:spcBef>
                <a:spcPts val="0"/>
              </a:spcBef>
              <a:buFont typeface="Arial" panose="020B0604020202020204" pitchFamily="34" charset="0"/>
              <a:buNone/>
              <a:defRPr/>
            </a:pPr>
            <a:r>
              <a:rPr lang="en-US" altLang="en-US" b="1" i="1" dirty="0">
                <a:solidFill>
                  <a:srgbClr val="00B0F0"/>
                </a:solidFill>
                <a:latin typeface="Georgia" panose="02040502050405020303" pitchFamily="18" charset="0"/>
              </a:rPr>
              <a:t> </a:t>
            </a:r>
            <a:r>
              <a:rPr lang="en-US" altLang="en-US" sz="2400" b="1" i="1" dirty="0">
                <a:solidFill>
                  <a:srgbClr val="00B0F0"/>
                </a:solidFill>
                <a:latin typeface="Georgia" panose="02040502050405020303" pitchFamily="18" charset="0"/>
              </a:rPr>
              <a:t>Do Good: </a:t>
            </a:r>
            <a:r>
              <a:rPr lang="en-US" altLang="en-US" b="1" dirty="0">
                <a:solidFill>
                  <a:srgbClr val="00B0F0"/>
                </a:solidFill>
                <a:latin typeface="Arial Black" panose="020B0A04020102020204" pitchFamily="34" charset="0"/>
              </a:rPr>
              <a:t>Service</a:t>
            </a:r>
          </a:p>
        </p:txBody>
      </p:sp>
      <p:pic>
        <p:nvPicPr>
          <p:cNvPr id="8" name="Graphic 2" descr="Refresh with solid fill">
            <a:extLst>
              <a:ext uri="{FF2B5EF4-FFF2-40B4-BE49-F238E27FC236}">
                <a16:creationId xmlns:a16="http://schemas.microsoft.com/office/drawing/2014/main" id="{F6BA359E-6072-7903-F3AD-9A624BC26A9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9354" t="-1" r="1" b="33048"/>
          <a:stretch/>
        </p:blipFill>
        <p:spPr bwMode="auto">
          <a:xfrm rot="2707467">
            <a:off x="5770173" y="1801432"/>
            <a:ext cx="3270096" cy="3357488"/>
          </a:xfrm>
          <a:prstGeom prst="rect">
            <a:avLst/>
          </a:prstGeom>
          <a:ln>
            <a:noFill/>
          </a:ln>
          <a:effectLst>
            <a:outerShdw blurRad="50800" dist="63500" dir="2700000" sx="101000" sy="101000" algn="tl" rotWithShape="0">
              <a:prstClr val="black">
                <a:alpha val="40000"/>
              </a:prstClr>
            </a:outerShdw>
          </a:effectLst>
          <a:extLst>
            <a:ext uri="{53640926-AAD7-44D8-BBD7-CCE9431645EC}">
              <a14:shadowObscured xmlns:a14="http://schemas.microsoft.com/office/drawing/2010/main"/>
            </a:ext>
          </a:extLst>
        </p:spPr>
      </p:pic>
      <p:pic>
        <p:nvPicPr>
          <p:cNvPr id="9" name="Graphic 3" descr="Refresh with solid fill">
            <a:extLst>
              <a:ext uri="{FF2B5EF4-FFF2-40B4-BE49-F238E27FC236}">
                <a16:creationId xmlns:a16="http://schemas.microsoft.com/office/drawing/2014/main" id="{FF6DEE99-24EF-15F7-651D-6C1DB1702D75}"/>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2408" t="-2" r="2" b="31788"/>
          <a:stretch/>
        </p:blipFill>
        <p:spPr bwMode="auto">
          <a:xfrm rot="8152377">
            <a:off x="4522737" y="3702272"/>
            <a:ext cx="3389180" cy="3157743"/>
          </a:xfrm>
          <a:prstGeom prst="rect">
            <a:avLst/>
          </a:prstGeom>
          <a:ln>
            <a:noFill/>
          </a:ln>
          <a:effectLst>
            <a:outerShdw blurRad="50800" dist="63500" dir="2700000" sx="101000" sy="101000" algn="tl" rotWithShape="0">
              <a:prstClr val="black">
                <a:alpha val="40000"/>
              </a:prstClr>
            </a:outerShdw>
          </a:effectLst>
          <a:extLst>
            <a:ext uri="{53640926-AAD7-44D8-BBD7-CCE9431645EC}">
              <a14:shadowObscured xmlns:a14="http://schemas.microsoft.com/office/drawing/2010/main"/>
            </a:ext>
          </a:extLst>
        </p:spPr>
      </p:pic>
      <p:pic>
        <p:nvPicPr>
          <p:cNvPr id="10" name="Graphic 5" descr="Refresh with solid fill">
            <a:extLst>
              <a:ext uri="{FF2B5EF4-FFF2-40B4-BE49-F238E27FC236}">
                <a16:creationId xmlns:a16="http://schemas.microsoft.com/office/drawing/2014/main" id="{3E4F315F-CF4E-7F1C-7FEA-2AB0804E956A}"/>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2340" t="-1" r="1" b="33346"/>
          <a:stretch/>
        </p:blipFill>
        <p:spPr bwMode="auto">
          <a:xfrm rot="13390251">
            <a:off x="2667000" y="2689777"/>
            <a:ext cx="3392660" cy="3085657"/>
          </a:xfrm>
          <a:prstGeom prst="rect">
            <a:avLst/>
          </a:prstGeom>
          <a:ln>
            <a:noFill/>
          </a:ln>
          <a:effectLst>
            <a:outerShdw blurRad="50800" dist="63500" dir="2700000" sx="101000" sy="101000" algn="tl" rotWithShape="0">
              <a:prstClr val="black">
                <a:alpha val="40000"/>
              </a:prstClr>
            </a:outerShdw>
          </a:effectLst>
          <a:extLst>
            <a:ext uri="{53640926-AAD7-44D8-BBD7-CCE9431645EC}">
              <a14:shadowObscured xmlns:a14="http://schemas.microsoft.com/office/drawing/2010/main"/>
            </a:ext>
          </a:extLst>
        </p:spPr>
      </p:pic>
      <p:pic>
        <p:nvPicPr>
          <p:cNvPr id="11" name="Graphic 4" descr="Refresh with solid fill">
            <a:extLst>
              <a:ext uri="{FF2B5EF4-FFF2-40B4-BE49-F238E27FC236}">
                <a16:creationId xmlns:a16="http://schemas.microsoft.com/office/drawing/2014/main" id="{65BCC792-A8B8-31A7-C5A5-A9948BD49EB2}"/>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0542" t="-1" r="1" b="31567"/>
          <a:stretch/>
        </p:blipFill>
        <p:spPr bwMode="auto">
          <a:xfrm rot="18725860">
            <a:off x="3940013" y="785219"/>
            <a:ext cx="3215089" cy="3431792"/>
          </a:xfrm>
          <a:prstGeom prst="rect">
            <a:avLst/>
          </a:prstGeom>
          <a:ln>
            <a:noFill/>
          </a:ln>
          <a:effectLst>
            <a:outerShdw blurRad="50800" dist="63500" dir="2700000" sx="101000" sy="101000" algn="tl" rotWithShape="0">
              <a:prstClr val="black">
                <a:alpha val="40000"/>
              </a:prstClr>
            </a:outerShdw>
          </a:effectLst>
          <a:extLst>
            <a:ext uri="{53640926-AAD7-44D8-BBD7-CCE9431645EC}">
              <a14:shadowObscured xmlns:a14="http://schemas.microsoft.com/office/drawing/2010/main"/>
            </a:ext>
          </a:extLst>
        </p:spPr>
      </p:pic>
      <p:sp>
        <p:nvSpPr>
          <p:cNvPr id="13" name="Content Placeholder 2">
            <a:extLst>
              <a:ext uri="{FF2B5EF4-FFF2-40B4-BE49-F238E27FC236}">
                <a16:creationId xmlns:a16="http://schemas.microsoft.com/office/drawing/2014/main" id="{10E4921C-3368-2A85-3BBE-033F90EDCE6D}"/>
              </a:ext>
            </a:extLst>
          </p:cNvPr>
          <p:cNvSpPr txBox="1">
            <a:spLocks noChangeArrowheads="1"/>
          </p:cNvSpPr>
          <p:nvPr/>
        </p:nvSpPr>
        <p:spPr bwMode="auto">
          <a:xfrm>
            <a:off x="8110379" y="2143586"/>
            <a:ext cx="4005421" cy="15140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17458F"/>
                </a:solidFill>
                <a:latin typeface="Georgia"/>
                <a:ea typeface="MS PGothic" panose="020B0600070205080204" pitchFamily="34" charset="-128"/>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17458F"/>
                </a:solidFill>
                <a:latin typeface="Georgia"/>
                <a:ea typeface="MS PGothic" panose="020B0600070205080204" pitchFamily="34" charset="-128"/>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17458F"/>
                </a:solidFill>
                <a:latin typeface="Georgia"/>
                <a:ea typeface="MS PGothic" panose="020B0600070205080204" pitchFamily="34" charset="-128"/>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17458F"/>
                </a:solidFill>
                <a:latin typeface="Georgia"/>
                <a:ea typeface="MS PGothic" panose="020B0600070205080204" pitchFamily="34"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17458F"/>
                </a:solidFill>
                <a:latin typeface="Georgia"/>
                <a:ea typeface="MS PGothic" panose="020B0600070205080204"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3000"/>
              </a:lnSpc>
              <a:spcBef>
                <a:spcPts val="0"/>
              </a:spcBef>
              <a:buFont typeface="Arial" panose="020B0604020202020204" pitchFamily="34" charset="0"/>
              <a:buNone/>
              <a:defRPr/>
            </a:pPr>
            <a:r>
              <a:rPr lang="en-US" altLang="en-US" b="1" i="1" dirty="0">
                <a:solidFill>
                  <a:srgbClr val="00B0F0"/>
                </a:solidFill>
                <a:latin typeface="Georgia" panose="02040502050405020303" pitchFamily="18" charset="0"/>
              </a:rPr>
              <a:t> </a:t>
            </a:r>
            <a:r>
              <a:rPr lang="en-US" altLang="en-US" sz="2400" b="1" i="1" dirty="0">
                <a:solidFill>
                  <a:srgbClr val="D91B5C"/>
                </a:solidFill>
                <a:latin typeface="Georgia" panose="02040502050405020303" pitchFamily="18" charset="0"/>
              </a:rPr>
              <a:t>Raise Awareness: </a:t>
            </a:r>
            <a:r>
              <a:rPr lang="en-US" altLang="en-US" b="1" dirty="0">
                <a:solidFill>
                  <a:srgbClr val="D91B5C"/>
                </a:solidFill>
                <a:latin typeface="Arial Black" panose="020B0A04020102020204" pitchFamily="34" charset="0"/>
              </a:rPr>
              <a:t>Public Image</a:t>
            </a:r>
          </a:p>
        </p:txBody>
      </p:sp>
      <p:sp>
        <p:nvSpPr>
          <p:cNvPr id="15" name="Content Placeholder 2">
            <a:extLst>
              <a:ext uri="{FF2B5EF4-FFF2-40B4-BE49-F238E27FC236}">
                <a16:creationId xmlns:a16="http://schemas.microsoft.com/office/drawing/2014/main" id="{24954631-611B-D53A-0566-545109044A0F}"/>
              </a:ext>
            </a:extLst>
          </p:cNvPr>
          <p:cNvSpPr txBox="1">
            <a:spLocks noChangeArrowheads="1"/>
          </p:cNvSpPr>
          <p:nvPr/>
        </p:nvSpPr>
        <p:spPr bwMode="auto">
          <a:xfrm>
            <a:off x="8110379" y="4658186"/>
            <a:ext cx="4005421" cy="15140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17458F"/>
                </a:solidFill>
                <a:latin typeface="Georgia"/>
                <a:ea typeface="MS PGothic" panose="020B0600070205080204" pitchFamily="34" charset="-128"/>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17458F"/>
                </a:solidFill>
                <a:latin typeface="Georgia"/>
                <a:ea typeface="MS PGothic" panose="020B0600070205080204" pitchFamily="34" charset="-128"/>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17458F"/>
                </a:solidFill>
                <a:latin typeface="Georgia"/>
                <a:ea typeface="MS PGothic" panose="020B0600070205080204" pitchFamily="34" charset="-128"/>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17458F"/>
                </a:solidFill>
                <a:latin typeface="Georgia"/>
                <a:ea typeface="MS PGothic" panose="020B0600070205080204" pitchFamily="34"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17458F"/>
                </a:solidFill>
                <a:latin typeface="Georgia"/>
                <a:ea typeface="MS PGothic" panose="020B0600070205080204"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3000"/>
              </a:lnSpc>
              <a:spcBef>
                <a:spcPts val="0"/>
              </a:spcBef>
              <a:buFont typeface="Arial" panose="020B0604020202020204" pitchFamily="34" charset="0"/>
              <a:buNone/>
              <a:defRPr/>
            </a:pPr>
            <a:r>
              <a:rPr lang="en-US" altLang="en-US" b="1" i="1" dirty="0">
                <a:solidFill>
                  <a:srgbClr val="00B0F0"/>
                </a:solidFill>
                <a:latin typeface="Georgia" panose="02040502050405020303" pitchFamily="18" charset="0"/>
              </a:rPr>
              <a:t> </a:t>
            </a:r>
            <a:r>
              <a:rPr lang="en-US" altLang="en-US" sz="2400" b="1" i="1" dirty="0">
                <a:solidFill>
                  <a:srgbClr val="339966"/>
                </a:solidFill>
                <a:latin typeface="Georgia" panose="02040502050405020303" pitchFamily="18" charset="0"/>
              </a:rPr>
              <a:t>Engage People: </a:t>
            </a:r>
            <a:r>
              <a:rPr lang="en-US" altLang="en-US" b="1" dirty="0">
                <a:solidFill>
                  <a:srgbClr val="339966"/>
                </a:solidFill>
                <a:latin typeface="Arial Black" panose="020B0A04020102020204" pitchFamily="34" charset="0"/>
              </a:rPr>
              <a:t>Membership</a:t>
            </a:r>
          </a:p>
        </p:txBody>
      </p:sp>
      <p:sp>
        <p:nvSpPr>
          <p:cNvPr id="16" name="Content Placeholder 2">
            <a:hlinkClick r:id="rId10"/>
            <a:extLst>
              <a:ext uri="{FF2B5EF4-FFF2-40B4-BE49-F238E27FC236}">
                <a16:creationId xmlns:a16="http://schemas.microsoft.com/office/drawing/2014/main" id="{6E797D9D-D9DA-CBD5-0AB5-8024CED697E9}"/>
              </a:ext>
            </a:extLst>
          </p:cNvPr>
          <p:cNvSpPr txBox="1">
            <a:spLocks noChangeArrowheads="1"/>
          </p:cNvSpPr>
          <p:nvPr/>
        </p:nvSpPr>
        <p:spPr bwMode="auto">
          <a:xfrm>
            <a:off x="-228600" y="4419600"/>
            <a:ext cx="4005421" cy="15140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17458F"/>
                </a:solidFill>
                <a:latin typeface="Georgia"/>
                <a:ea typeface="MS PGothic" panose="020B0600070205080204" pitchFamily="34" charset="-128"/>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17458F"/>
                </a:solidFill>
                <a:latin typeface="Georgia"/>
                <a:ea typeface="MS PGothic" panose="020B0600070205080204" pitchFamily="34" charset="-128"/>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17458F"/>
                </a:solidFill>
                <a:latin typeface="Georgia"/>
                <a:ea typeface="MS PGothic" panose="020B0600070205080204" pitchFamily="34" charset="-128"/>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17458F"/>
                </a:solidFill>
                <a:latin typeface="Georgia"/>
                <a:ea typeface="MS PGothic" panose="020B0600070205080204" pitchFamily="34"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17458F"/>
                </a:solidFill>
                <a:latin typeface="Georgia"/>
                <a:ea typeface="MS PGothic" panose="020B0600070205080204"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3000"/>
              </a:lnSpc>
              <a:spcBef>
                <a:spcPts val="0"/>
              </a:spcBef>
              <a:buFont typeface="Arial" panose="020B0604020202020204" pitchFamily="34" charset="0"/>
              <a:buNone/>
              <a:defRPr/>
            </a:pPr>
            <a:r>
              <a:rPr lang="en-US" altLang="en-US" b="1" i="1" dirty="0">
                <a:solidFill>
                  <a:srgbClr val="00B0F0"/>
                </a:solidFill>
                <a:latin typeface="Georgia" panose="02040502050405020303" pitchFamily="18" charset="0"/>
              </a:rPr>
              <a:t> </a:t>
            </a:r>
            <a:r>
              <a:rPr lang="en-US" altLang="en-US" sz="2400" b="1" i="1" dirty="0">
                <a:solidFill>
                  <a:srgbClr val="7030A0"/>
                </a:solidFill>
                <a:latin typeface="Georgia" panose="02040502050405020303" pitchFamily="18" charset="0"/>
              </a:rPr>
              <a:t>Raise Support: </a:t>
            </a:r>
          </a:p>
          <a:p>
            <a:pPr marL="0" indent="0" algn="ctr">
              <a:lnSpc>
                <a:spcPts val="3000"/>
              </a:lnSpc>
              <a:spcBef>
                <a:spcPts val="0"/>
              </a:spcBef>
              <a:buFont typeface="Arial" panose="020B0604020202020204" pitchFamily="34" charset="0"/>
              <a:buNone/>
              <a:defRPr/>
            </a:pPr>
            <a:r>
              <a:rPr lang="en-US" altLang="en-US" b="1" dirty="0">
                <a:solidFill>
                  <a:srgbClr val="7030A0"/>
                </a:solidFill>
                <a:latin typeface="Arial Black" panose="020B0A04020102020204" pitchFamily="34" charset="0"/>
              </a:rPr>
              <a:t>The Rotary Foundation</a:t>
            </a:r>
          </a:p>
        </p:txBody>
      </p:sp>
      <p:sp>
        <p:nvSpPr>
          <p:cNvPr id="7" name="Rectangle 9">
            <a:extLst>
              <a:ext uri="{FF2B5EF4-FFF2-40B4-BE49-F238E27FC236}">
                <a16:creationId xmlns:a16="http://schemas.microsoft.com/office/drawing/2014/main" id="{43150B40-640D-CAD3-C709-818A8F8E666A}"/>
              </a:ext>
            </a:extLst>
          </p:cNvPr>
          <p:cNvSpPr>
            <a:spLocks noChangeArrowheads="1"/>
          </p:cNvSpPr>
          <p:nvPr/>
        </p:nvSpPr>
        <p:spPr bwMode="auto">
          <a:xfrm>
            <a:off x="4062459" y="3429000"/>
            <a:ext cx="3657600" cy="89402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ts val="3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en-US" altLang="en-US" b="1" i="0" u="none" strike="noStrike" cap="none" normalizeH="0" baseline="0" dirty="0">
                <a:ln>
                  <a:noFill/>
                </a:ln>
                <a:solidFill>
                  <a:srgbClr val="17458F"/>
                </a:solidFill>
                <a:effectLst/>
                <a:ea typeface="Calibri" panose="020F0502020204030204" pitchFamily="34" charset="0"/>
                <a:cs typeface="Arial" panose="020B0604020202020204" pitchFamily="34" charset="0"/>
              </a:rPr>
              <a:t>   </a:t>
            </a:r>
            <a:r>
              <a:rPr lang="en-US" altLang="en-US" b="1" dirty="0">
                <a:solidFill>
                  <a:srgbClr val="17458F"/>
                </a:solidFill>
                <a:ea typeface="Calibri" panose="020F0502020204030204" pitchFamily="34" charset="0"/>
                <a:cs typeface="Arial" panose="020B0604020202020204" pitchFamily="34" charset="0"/>
              </a:rPr>
              <a:t>          </a:t>
            </a:r>
            <a:r>
              <a:rPr kumimoji="0" lang="en-US" altLang="en-US" sz="4400" b="1" i="0" u="none" strike="noStrike" cap="none" normalizeH="0" baseline="0" dirty="0">
                <a:ln>
                  <a:noFill/>
                </a:ln>
                <a:solidFill>
                  <a:srgbClr val="F7A81B"/>
                </a:solidFill>
                <a:effectLst/>
                <a:ea typeface="Calibri" panose="020F0502020204030204" pitchFamily="34" charset="0"/>
                <a:cs typeface="Arial" panose="020B0604020202020204" pitchFamily="34" charset="0"/>
              </a:rPr>
              <a:t>TOGETHER </a:t>
            </a:r>
            <a:endParaRPr kumimoji="0" lang="en-US" altLang="en-US" b="1" i="0"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endParaRPr>
          </a:p>
        </p:txBody>
      </p:sp>
      <p:sp>
        <p:nvSpPr>
          <p:cNvPr id="18" name="Rectangle 9">
            <a:extLst>
              <a:ext uri="{FF2B5EF4-FFF2-40B4-BE49-F238E27FC236}">
                <a16:creationId xmlns:a16="http://schemas.microsoft.com/office/drawing/2014/main" id="{4590E1E1-BA89-309C-4D16-38D8B8577326}"/>
              </a:ext>
            </a:extLst>
          </p:cNvPr>
          <p:cNvSpPr>
            <a:spLocks noChangeArrowheads="1"/>
          </p:cNvSpPr>
          <p:nvPr/>
        </p:nvSpPr>
        <p:spPr bwMode="auto">
          <a:xfrm>
            <a:off x="5516555" y="4197307"/>
            <a:ext cx="738141" cy="450893"/>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ts val="3000"/>
              </a:lnSpc>
              <a:spcBef>
                <a:spcPct val="0"/>
              </a:spcBef>
              <a:spcAft>
                <a:spcPct val="0"/>
              </a:spcAft>
              <a:buClrTx/>
              <a:buSzTx/>
              <a:buFontTx/>
              <a:buNone/>
              <a:tabLst/>
            </a:pPr>
            <a:r>
              <a:rPr kumimoji="0" lang="en-US" altLang="en-US" b="1" i="0" u="none" strike="noStrike" cap="none" normalizeH="0" baseline="0" dirty="0">
                <a:ln>
                  <a:noFill/>
                </a:ln>
                <a:solidFill>
                  <a:srgbClr val="17458F"/>
                </a:solidFill>
                <a:effectLst/>
                <a:ea typeface="Calibri" panose="020F0502020204030204" pitchFamily="34" charset="0"/>
                <a:cs typeface="Arial" panose="020B0604020202020204" pitchFamily="34" charset="0"/>
              </a:rPr>
              <a:t>WE</a:t>
            </a:r>
            <a:endParaRPr kumimoji="0" lang="en-US" altLang="en-US" b="1" i="0"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105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6" grpId="0"/>
      <p:bldP spid="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A4CCAAD-9D90-4551-9FD4-C6034C575567}"/>
              </a:ext>
            </a:extLst>
          </p:cNvPr>
          <p:cNvSpPr>
            <a:spLocks noGrp="1" noChangeArrowheads="1"/>
          </p:cNvSpPr>
          <p:nvPr>
            <p:ph type="title"/>
          </p:nvPr>
        </p:nvSpPr>
        <p:spPr bwMode="auto">
          <a:xfrm>
            <a:off x="736600" y="457200"/>
            <a:ext cx="11684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Arial Narrow" panose="020B0606020202030204" pitchFamily="34" charset="0"/>
              </a:rPr>
              <a:t>The Rotary Foundation’s role in helping our Clubs Do GOOD!</a:t>
            </a:r>
          </a:p>
        </p:txBody>
      </p:sp>
      <p:sp>
        <p:nvSpPr>
          <p:cNvPr id="18435" name="Content Placeholder 2">
            <a:extLst>
              <a:ext uri="{FF2B5EF4-FFF2-40B4-BE49-F238E27FC236}">
                <a16:creationId xmlns:a16="http://schemas.microsoft.com/office/drawing/2014/main" id="{FB24B862-60FF-4186-8A2D-4D2A6E01581A}"/>
              </a:ext>
            </a:extLst>
          </p:cNvPr>
          <p:cNvSpPr>
            <a:spLocks noGrp="1" noChangeArrowheads="1"/>
          </p:cNvSpPr>
          <p:nvPr>
            <p:ph idx="1"/>
          </p:nvPr>
        </p:nvSpPr>
        <p:spPr bwMode="auto">
          <a:xfrm>
            <a:off x="609600" y="1219200"/>
            <a:ext cx="110490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dirty="0">
                <a:latin typeface="Georgia" panose="02040502050405020303" pitchFamily="18" charset="0"/>
              </a:rPr>
              <a:t>Rotary Foundation Grants</a:t>
            </a:r>
          </a:p>
          <a:p>
            <a:pPr>
              <a:defRPr/>
            </a:pPr>
            <a:r>
              <a:rPr lang="en-US" altLang="en-US" dirty="0">
                <a:latin typeface="Georgia" panose="02040502050405020303" pitchFamily="18" charset="0"/>
              </a:rPr>
              <a:t>The Source &amp; Types of Foundation Funding</a:t>
            </a:r>
          </a:p>
          <a:p>
            <a:pPr>
              <a:defRPr/>
            </a:pPr>
            <a:r>
              <a:rPr lang="en-US" altLang="en-US" dirty="0">
                <a:latin typeface="Georgia" panose="02040502050405020303" pitchFamily="18" charset="0"/>
              </a:rPr>
              <a:t>Recognition Opportunities for Clubs &amp; Individuals</a:t>
            </a:r>
          </a:p>
          <a:p>
            <a:pPr>
              <a:defRPr/>
            </a:pPr>
            <a:r>
              <a:rPr lang="en-US" altLang="en-US" dirty="0">
                <a:latin typeface="Georgia" panose="02040502050405020303" pitchFamily="18" charset="0"/>
              </a:rPr>
              <a:t>Other Rotary Foundation Programs</a:t>
            </a:r>
          </a:p>
          <a:p>
            <a:pPr>
              <a:defRPr/>
            </a:pPr>
            <a:endParaRPr lang="en-US" altLang="en-US" dirty="0">
              <a:latin typeface="Georgia" panose="02040502050405020303" pitchFamily="18" charset="0"/>
            </a:endParaRPr>
          </a:p>
          <a:p>
            <a:pPr marL="0" indent="0">
              <a:buFont typeface="Arial" panose="020B0604020202020204" pitchFamily="34" charset="0"/>
              <a:buNone/>
              <a:defRPr/>
            </a:pPr>
            <a:r>
              <a:rPr lang="en-US" altLang="en-US" i="1" dirty="0">
                <a:solidFill>
                  <a:schemeClr val="tx1">
                    <a:lumMod val="75000"/>
                  </a:schemeClr>
                </a:solidFill>
                <a:latin typeface="Georgia" panose="02040502050405020303" pitchFamily="18" charset="0"/>
              </a:rPr>
              <a:t>Spoiler alert, it’s all about the </a:t>
            </a:r>
            <a:r>
              <a:rPr lang="en-US" altLang="en-US" i="1" dirty="0">
                <a:solidFill>
                  <a:srgbClr val="339966"/>
                </a:solidFill>
                <a:latin typeface="Georgia" panose="02040502050405020303" pitchFamily="18" charset="0"/>
              </a:rPr>
              <a:t>FREE MONEY </a:t>
            </a:r>
            <a:r>
              <a:rPr lang="en-US" altLang="en-US" i="1" dirty="0">
                <a:solidFill>
                  <a:schemeClr val="tx1">
                    <a:lumMod val="75000"/>
                  </a:schemeClr>
                </a:solidFill>
                <a:latin typeface="Georgia" panose="02040502050405020303" pitchFamily="18" charset="0"/>
              </a:rPr>
              <a:t>for your projects!</a:t>
            </a:r>
          </a:p>
          <a:p>
            <a:pPr marL="0" indent="0">
              <a:buNone/>
              <a:defRPr/>
            </a:pPr>
            <a:r>
              <a:rPr lang="en-US" altLang="en-US" i="1" dirty="0">
                <a:solidFill>
                  <a:schemeClr val="tx1">
                    <a:lumMod val="75000"/>
                  </a:schemeClr>
                </a:solidFill>
                <a:latin typeface="Georgia" panose="02040502050405020303" pitchFamily="18" charset="0"/>
              </a:rPr>
              <a:t>…and all you need to do is apply for Grants, and support TRF…</a:t>
            </a:r>
            <a:endParaRPr lang="en-US" altLang="en-US" dirty="0">
              <a:latin typeface="Georgia" panose="02040502050405020303" pitchFamily="18" charset="0"/>
            </a:endParaRPr>
          </a:p>
          <a:p>
            <a:pPr>
              <a:defRPr/>
            </a:pPr>
            <a:endParaRPr lang="en-US" altLang="en-US" dirty="0">
              <a:latin typeface="Georgia" panose="02040502050405020303" pitchFamily="18" charset="0"/>
            </a:endParaRPr>
          </a:p>
        </p:txBody>
      </p:sp>
    </p:spTree>
    <p:extLst>
      <p:ext uri="{BB962C8B-B14F-4D97-AF65-F5344CB8AC3E}">
        <p14:creationId xmlns:p14="http://schemas.microsoft.com/office/powerpoint/2010/main" val="324770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 calcmode="lin" valueType="num">
                                      <p:cBhvr additive="base">
                                        <p:cTn id="11"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 calcmode="lin" valueType="num">
                                      <p:cBhvr additive="base">
                                        <p:cTn id="15"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43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 calcmode="lin" valueType="num">
                                      <p:cBhvr additive="base">
                                        <p:cTn id="1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8435">
                                            <p:txEl>
                                              <p:pRg st="5" end="5"/>
                                            </p:txEl>
                                          </p:spTgt>
                                        </p:tgtEl>
                                        <p:attrNameLst>
                                          <p:attrName>style.visibility</p:attrName>
                                        </p:attrNameLst>
                                      </p:cBhvr>
                                      <p:to>
                                        <p:strVal val="visible"/>
                                      </p:to>
                                    </p:set>
                                    <p:anim calcmode="lin" valueType="num">
                                      <p:cBhvr>
                                        <p:cTn id="25" dur="1000" fill="hold"/>
                                        <p:tgtEl>
                                          <p:spTgt spid="18435">
                                            <p:txEl>
                                              <p:pRg st="5" end="5"/>
                                            </p:txEl>
                                          </p:spTgt>
                                        </p:tgtEl>
                                        <p:attrNameLst>
                                          <p:attrName>ppt_w</p:attrName>
                                        </p:attrNameLst>
                                      </p:cBhvr>
                                      <p:tavLst>
                                        <p:tav tm="0">
                                          <p:val>
                                            <p:fltVal val="0"/>
                                          </p:val>
                                        </p:tav>
                                        <p:tav tm="100000">
                                          <p:val>
                                            <p:strVal val="#ppt_w"/>
                                          </p:val>
                                        </p:tav>
                                      </p:tavLst>
                                    </p:anim>
                                    <p:anim calcmode="lin" valueType="num">
                                      <p:cBhvr>
                                        <p:cTn id="26" dur="1000" fill="hold"/>
                                        <p:tgtEl>
                                          <p:spTgt spid="18435">
                                            <p:txEl>
                                              <p:pRg st="5" end="5"/>
                                            </p:txEl>
                                          </p:spTgt>
                                        </p:tgtEl>
                                        <p:attrNameLst>
                                          <p:attrName>ppt_h</p:attrName>
                                        </p:attrNameLst>
                                      </p:cBhvr>
                                      <p:tavLst>
                                        <p:tav tm="0">
                                          <p:val>
                                            <p:fltVal val="0"/>
                                          </p:val>
                                        </p:tav>
                                        <p:tav tm="100000">
                                          <p:val>
                                            <p:strVal val="#ppt_h"/>
                                          </p:val>
                                        </p:tav>
                                      </p:tavLst>
                                    </p:anim>
                                    <p:anim calcmode="lin" valueType="num">
                                      <p:cBhvr>
                                        <p:cTn id="27" dur="1000" fill="hold"/>
                                        <p:tgtEl>
                                          <p:spTgt spid="18435">
                                            <p:txEl>
                                              <p:pRg st="5" end="5"/>
                                            </p:txEl>
                                          </p:spTgt>
                                        </p:tgtEl>
                                        <p:attrNameLst>
                                          <p:attrName>style.rotation</p:attrName>
                                        </p:attrNameLst>
                                      </p:cBhvr>
                                      <p:tavLst>
                                        <p:tav tm="0">
                                          <p:val>
                                            <p:fltVal val="90"/>
                                          </p:val>
                                        </p:tav>
                                        <p:tav tm="100000">
                                          <p:val>
                                            <p:fltVal val="0"/>
                                          </p:val>
                                        </p:tav>
                                      </p:tavLst>
                                    </p:anim>
                                    <p:animEffect transition="in" filter="fade">
                                      <p:cBhvr>
                                        <p:cTn id="28" dur="1000"/>
                                        <p:tgtEl>
                                          <p:spTgt spid="1843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8435">
                                            <p:txEl>
                                              <p:pRg st="6" end="6"/>
                                            </p:txEl>
                                          </p:spTgt>
                                        </p:tgtEl>
                                        <p:attrNameLst>
                                          <p:attrName>style.visibility</p:attrName>
                                        </p:attrNameLst>
                                      </p:cBhvr>
                                      <p:to>
                                        <p:strVal val="visible"/>
                                      </p:to>
                                    </p:set>
                                    <p:anim calcmode="lin" valueType="num">
                                      <p:cBhvr>
                                        <p:cTn id="33" dur="1000" fill="hold"/>
                                        <p:tgtEl>
                                          <p:spTgt spid="18435">
                                            <p:txEl>
                                              <p:pRg st="6" end="6"/>
                                            </p:txEl>
                                          </p:spTgt>
                                        </p:tgtEl>
                                        <p:attrNameLst>
                                          <p:attrName>ppt_w</p:attrName>
                                        </p:attrNameLst>
                                      </p:cBhvr>
                                      <p:tavLst>
                                        <p:tav tm="0">
                                          <p:val>
                                            <p:fltVal val="0"/>
                                          </p:val>
                                        </p:tav>
                                        <p:tav tm="100000">
                                          <p:val>
                                            <p:strVal val="#ppt_w"/>
                                          </p:val>
                                        </p:tav>
                                      </p:tavLst>
                                    </p:anim>
                                    <p:anim calcmode="lin" valueType="num">
                                      <p:cBhvr>
                                        <p:cTn id="34" dur="1000" fill="hold"/>
                                        <p:tgtEl>
                                          <p:spTgt spid="18435">
                                            <p:txEl>
                                              <p:pRg st="6" end="6"/>
                                            </p:txEl>
                                          </p:spTgt>
                                        </p:tgtEl>
                                        <p:attrNameLst>
                                          <p:attrName>ppt_h</p:attrName>
                                        </p:attrNameLst>
                                      </p:cBhvr>
                                      <p:tavLst>
                                        <p:tav tm="0">
                                          <p:val>
                                            <p:fltVal val="0"/>
                                          </p:val>
                                        </p:tav>
                                        <p:tav tm="100000">
                                          <p:val>
                                            <p:strVal val="#ppt_h"/>
                                          </p:val>
                                        </p:tav>
                                      </p:tavLst>
                                    </p:anim>
                                    <p:anim calcmode="lin" valueType="num">
                                      <p:cBhvr>
                                        <p:cTn id="35" dur="1000" fill="hold"/>
                                        <p:tgtEl>
                                          <p:spTgt spid="18435">
                                            <p:txEl>
                                              <p:pRg st="6" end="6"/>
                                            </p:txEl>
                                          </p:spTgt>
                                        </p:tgtEl>
                                        <p:attrNameLst>
                                          <p:attrName>style.rotation</p:attrName>
                                        </p:attrNameLst>
                                      </p:cBhvr>
                                      <p:tavLst>
                                        <p:tav tm="0">
                                          <p:val>
                                            <p:fltVal val="90"/>
                                          </p:val>
                                        </p:tav>
                                        <p:tav tm="100000">
                                          <p:val>
                                            <p:fltVal val="0"/>
                                          </p:val>
                                        </p:tav>
                                      </p:tavLst>
                                    </p:anim>
                                    <p:animEffect transition="in" filter="fade">
                                      <p:cBhvr>
                                        <p:cTn id="36" dur="10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A4CCAAD-9D90-4551-9FD4-C6034C575567}"/>
              </a:ext>
            </a:extLst>
          </p:cNvPr>
          <p:cNvSpPr>
            <a:spLocks noGrp="1" noChangeArrowheads="1"/>
          </p:cNvSpPr>
          <p:nvPr>
            <p:ph type="title"/>
          </p:nvPr>
        </p:nvSpPr>
        <p:spPr bwMode="auto">
          <a:xfrm>
            <a:off x="736600" y="457200"/>
            <a:ext cx="11684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Arial Narrow" panose="020B0606020202030204" pitchFamily="34" charset="0"/>
              </a:rPr>
              <a:t>The Rotary Foundation Grants</a:t>
            </a:r>
          </a:p>
        </p:txBody>
      </p:sp>
      <p:sp>
        <p:nvSpPr>
          <p:cNvPr id="18435" name="Content Placeholder 2">
            <a:extLst>
              <a:ext uri="{FF2B5EF4-FFF2-40B4-BE49-F238E27FC236}">
                <a16:creationId xmlns:a16="http://schemas.microsoft.com/office/drawing/2014/main" id="{FB24B862-60FF-4186-8A2D-4D2A6E01581A}"/>
              </a:ext>
            </a:extLst>
          </p:cNvPr>
          <p:cNvSpPr>
            <a:spLocks noGrp="1" noChangeArrowheads="1"/>
          </p:cNvSpPr>
          <p:nvPr>
            <p:ph idx="1"/>
          </p:nvPr>
        </p:nvSpPr>
        <p:spPr bwMode="auto">
          <a:xfrm>
            <a:off x="609600" y="1219200"/>
            <a:ext cx="109728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US" altLang="en-US" i="1" dirty="0">
                <a:latin typeface="Georgia" panose="02040502050405020303" pitchFamily="18" charset="0"/>
              </a:rPr>
              <a:t>There are two types of Rotary Foundation Grants:</a:t>
            </a:r>
          </a:p>
          <a:p>
            <a:pPr>
              <a:defRPr/>
            </a:pPr>
            <a:r>
              <a:rPr lang="en-US" altLang="en-US" dirty="0">
                <a:latin typeface="Georgia" panose="02040502050405020303" pitchFamily="18" charset="0"/>
              </a:rPr>
              <a:t>District Grants</a:t>
            </a:r>
          </a:p>
          <a:p>
            <a:pPr>
              <a:defRPr/>
            </a:pPr>
            <a:r>
              <a:rPr lang="en-US" altLang="en-US" dirty="0">
                <a:latin typeface="Georgia" panose="02040502050405020303" pitchFamily="18" charset="0"/>
              </a:rPr>
              <a:t>Global Grants</a:t>
            </a:r>
          </a:p>
          <a:p>
            <a:pPr marL="0" indent="0">
              <a:buNone/>
              <a:defRPr/>
            </a:pPr>
            <a:endParaRPr lang="en-US" altLang="en-US" dirty="0">
              <a:latin typeface="Georgia" panose="02040502050405020303" pitchFamily="18" charset="0"/>
            </a:endParaRPr>
          </a:p>
          <a:p>
            <a:pPr marL="0" indent="0">
              <a:buNone/>
              <a:defRPr/>
            </a:pPr>
            <a:r>
              <a:rPr lang="en-US" altLang="en-US" sz="2400" i="1" dirty="0">
                <a:solidFill>
                  <a:schemeClr val="tx1">
                    <a:lumMod val="75000"/>
                  </a:schemeClr>
                </a:solidFill>
                <a:latin typeface="Georgia" panose="02040502050405020303" pitchFamily="18" charset="0"/>
              </a:rPr>
              <a:t>Each of these Grant types can fund local or international projects, and must be aligned with Rotary’s mission, but they are very different in other ways…</a:t>
            </a:r>
          </a:p>
          <a:p>
            <a:pPr>
              <a:defRPr/>
            </a:pPr>
            <a:endParaRPr lang="en-US" altLang="en-US" dirty="0">
              <a:latin typeface="Georgia" panose="02040502050405020303" pitchFamily="18" charset="0"/>
            </a:endParaRPr>
          </a:p>
        </p:txBody>
      </p:sp>
    </p:spTree>
    <p:extLst>
      <p:ext uri="{BB962C8B-B14F-4D97-AF65-F5344CB8AC3E}">
        <p14:creationId xmlns:p14="http://schemas.microsoft.com/office/powerpoint/2010/main" val="194466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additive="base">
                                        <p:cTn id="7" dur="2000" fill="hold"/>
                                        <p:tgtEl>
                                          <p:spTgt spid="18435">
                                            <p:txEl>
                                              <p:pRg st="1" end="1"/>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843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anim calcmode="lin" valueType="num">
                                      <p:cBhvr additive="base">
                                        <p:cTn id="11" dur="2000" fill="hold"/>
                                        <p:tgtEl>
                                          <p:spTgt spid="18435">
                                            <p:txEl>
                                              <p:pRg st="2" end="2"/>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18435">
                                            <p:txEl>
                                              <p:pRg st="4" end="4"/>
                                            </p:txEl>
                                          </p:spTgt>
                                        </p:tgtEl>
                                        <p:attrNameLst>
                                          <p:attrName>style.visibility</p:attrName>
                                        </p:attrNameLst>
                                      </p:cBhvr>
                                      <p:to>
                                        <p:strVal val="visible"/>
                                      </p:to>
                                    </p:set>
                                    <p:anim calcmode="lin" valueType="num">
                                      <p:cBhvr additive="base">
                                        <p:cTn id="16" dur="2000" fill="hold"/>
                                        <p:tgtEl>
                                          <p:spTgt spid="18435">
                                            <p:txEl>
                                              <p:pRg st="4" end="4"/>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184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A4CCAAD-9D90-4551-9FD4-C6034C575567}"/>
              </a:ext>
            </a:extLst>
          </p:cNvPr>
          <p:cNvSpPr>
            <a:spLocks noGrp="1" noChangeArrowheads="1"/>
          </p:cNvSpPr>
          <p:nvPr>
            <p:ph type="title"/>
          </p:nvPr>
        </p:nvSpPr>
        <p:spPr bwMode="auto">
          <a:xfrm>
            <a:off x="736600" y="457200"/>
            <a:ext cx="11684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Arial Narrow" panose="020B0606020202030204" pitchFamily="34" charset="0"/>
              </a:rPr>
              <a:t>District Grants</a:t>
            </a:r>
          </a:p>
        </p:txBody>
      </p:sp>
      <p:sp>
        <p:nvSpPr>
          <p:cNvPr id="18435" name="Content Placeholder 2">
            <a:extLst>
              <a:ext uri="{FF2B5EF4-FFF2-40B4-BE49-F238E27FC236}">
                <a16:creationId xmlns:a16="http://schemas.microsoft.com/office/drawing/2014/main" id="{FB24B862-60FF-4186-8A2D-4D2A6E01581A}"/>
              </a:ext>
            </a:extLst>
          </p:cNvPr>
          <p:cNvSpPr>
            <a:spLocks noGrp="1" noChangeArrowheads="1"/>
          </p:cNvSpPr>
          <p:nvPr>
            <p:ph idx="1"/>
          </p:nvPr>
        </p:nvSpPr>
        <p:spPr bwMode="auto">
          <a:xfrm>
            <a:off x="609600" y="1219200"/>
            <a:ext cx="109728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US" altLang="en-US" i="1" dirty="0">
                <a:latin typeface="Georgia" panose="02040502050405020303" pitchFamily="18" charset="0"/>
              </a:rPr>
              <a:t>District Grants:</a:t>
            </a:r>
          </a:p>
          <a:p>
            <a:pPr marL="0" indent="0">
              <a:buNone/>
              <a:defRPr/>
            </a:pPr>
            <a:r>
              <a:rPr lang="en-US" altLang="en-US" dirty="0">
                <a:latin typeface="Georgia" panose="02040502050405020303" pitchFamily="18" charset="0"/>
              </a:rPr>
              <a:t>Simple &amp; Fast for small scale local or international projects</a:t>
            </a:r>
          </a:p>
          <a:p>
            <a:pPr lvl="1">
              <a:buFont typeface="Arial" panose="020B0604020202020204" pitchFamily="34" charset="0"/>
              <a:buChar char="•"/>
              <a:defRPr/>
            </a:pPr>
            <a:r>
              <a:rPr lang="en-US" altLang="en-US" sz="2400" dirty="0">
                <a:latin typeface="Georgia" panose="02040502050405020303" pitchFamily="18" charset="0"/>
              </a:rPr>
              <a:t>Administered primarily by our local District</a:t>
            </a:r>
          </a:p>
          <a:p>
            <a:pPr lvl="1">
              <a:buFont typeface="Arial" panose="020B0604020202020204" pitchFamily="34" charset="0"/>
              <a:buChar char="•"/>
              <a:defRPr/>
            </a:pPr>
            <a:r>
              <a:rPr lang="en-US" altLang="en-US" sz="2400" dirty="0">
                <a:latin typeface="Georgia" panose="02040502050405020303" pitchFamily="18" charset="0"/>
              </a:rPr>
              <a:t>Fund smaller-scale, short term projects ($1,000 project min.)</a:t>
            </a:r>
          </a:p>
          <a:p>
            <a:pPr lvl="1">
              <a:buFont typeface="Arial" panose="020B0604020202020204" pitchFamily="34" charset="0"/>
              <a:buChar char="•"/>
              <a:defRPr/>
            </a:pPr>
            <a:r>
              <a:rPr lang="en-US" altLang="en-US" sz="2400" dirty="0">
                <a:latin typeface="Georgia" panose="02040502050405020303" pitchFamily="18" charset="0"/>
              </a:rPr>
              <a:t>Simple single page (online) application with limited requirements</a:t>
            </a:r>
          </a:p>
          <a:p>
            <a:pPr lvl="1">
              <a:buFont typeface="Arial" panose="020B0604020202020204" pitchFamily="34" charset="0"/>
              <a:buChar char="•"/>
              <a:defRPr/>
            </a:pPr>
            <a:r>
              <a:rPr lang="en-US" altLang="en-US" sz="2400" dirty="0">
                <a:latin typeface="Georgia" panose="02040502050405020303" pitchFamily="18" charset="0"/>
              </a:rPr>
              <a:t>Project must take place during Rotary Year; July 1- June 30</a:t>
            </a:r>
          </a:p>
          <a:p>
            <a:pPr lvl="1">
              <a:buFont typeface="Arial" panose="020B0604020202020204" pitchFamily="34" charset="0"/>
              <a:buChar char="•"/>
              <a:defRPr/>
            </a:pPr>
            <a:r>
              <a:rPr lang="en-US" altLang="en-US" sz="2400" dirty="0">
                <a:latin typeface="Georgia" panose="02040502050405020303" pitchFamily="18" charset="0"/>
              </a:rPr>
              <a:t>Club covers costs, then receives Grant funds after final report</a:t>
            </a:r>
          </a:p>
          <a:p>
            <a:pPr lvl="1">
              <a:buFont typeface="Arial" panose="020B0604020202020204" pitchFamily="34" charset="0"/>
              <a:buChar char="•"/>
              <a:defRPr/>
            </a:pPr>
            <a:r>
              <a:rPr lang="en-US" altLang="en-US" sz="2400" dirty="0">
                <a:latin typeface="Georgia" panose="02040502050405020303" pitchFamily="18" charset="0"/>
              </a:rPr>
              <a:t>Average D7210 District Grant typically approximately $1,000</a:t>
            </a:r>
          </a:p>
          <a:p>
            <a:pPr lvl="1">
              <a:buFont typeface="Arial" panose="020B0604020202020204" pitchFamily="34" charset="0"/>
              <a:buChar char="•"/>
              <a:defRPr/>
            </a:pPr>
            <a:r>
              <a:rPr lang="en-US" altLang="en-US" sz="2400" dirty="0">
                <a:latin typeface="Georgia" panose="02040502050405020303" pitchFamily="18" charset="0"/>
              </a:rPr>
              <a:t>2022-23 District Grants: Grants to 18 Clubs totaling nearly $38,000!</a:t>
            </a:r>
          </a:p>
          <a:p>
            <a:pPr lvl="1">
              <a:buFont typeface="Arial" panose="020B0604020202020204" pitchFamily="34" charset="0"/>
              <a:buChar char="•"/>
              <a:defRPr/>
            </a:pPr>
            <a:r>
              <a:rPr lang="en-US" altLang="en-US" sz="2400" dirty="0">
                <a:latin typeface="Georgia" panose="02040502050405020303" pitchFamily="18" charset="0"/>
              </a:rPr>
              <a:t>2023-24 District Grant Application deadline is May 15, 2023,  $49,000+!</a:t>
            </a:r>
          </a:p>
        </p:txBody>
      </p:sp>
    </p:spTree>
    <p:extLst>
      <p:ext uri="{BB962C8B-B14F-4D97-AF65-F5344CB8AC3E}">
        <p14:creationId xmlns:p14="http://schemas.microsoft.com/office/powerpoint/2010/main" val="4144026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A4CCAAD-9D90-4551-9FD4-C6034C575567}"/>
              </a:ext>
            </a:extLst>
          </p:cNvPr>
          <p:cNvSpPr>
            <a:spLocks noGrp="1" noChangeArrowheads="1"/>
          </p:cNvSpPr>
          <p:nvPr>
            <p:ph type="title"/>
          </p:nvPr>
        </p:nvSpPr>
        <p:spPr bwMode="auto">
          <a:xfrm>
            <a:off x="736600" y="457200"/>
            <a:ext cx="11684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Arial Narrow" panose="020B0606020202030204" pitchFamily="34" charset="0"/>
              </a:rPr>
              <a:t>District Grants</a:t>
            </a:r>
          </a:p>
        </p:txBody>
      </p:sp>
      <p:sp>
        <p:nvSpPr>
          <p:cNvPr id="18435" name="Content Placeholder 2">
            <a:extLst>
              <a:ext uri="{FF2B5EF4-FFF2-40B4-BE49-F238E27FC236}">
                <a16:creationId xmlns:a16="http://schemas.microsoft.com/office/drawing/2014/main" id="{FB24B862-60FF-4186-8A2D-4D2A6E01581A}"/>
              </a:ext>
            </a:extLst>
          </p:cNvPr>
          <p:cNvSpPr>
            <a:spLocks noGrp="1" noChangeArrowheads="1"/>
          </p:cNvSpPr>
          <p:nvPr>
            <p:ph idx="1"/>
          </p:nvPr>
        </p:nvSpPr>
        <p:spPr bwMode="auto">
          <a:xfrm>
            <a:off x="609600" y="1219200"/>
            <a:ext cx="109728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US" altLang="en-US" i="1" dirty="0">
                <a:latin typeface="Georgia" panose="02040502050405020303" pitchFamily="18" charset="0"/>
              </a:rPr>
              <a:t>Large Scale Multi-Club Project: </a:t>
            </a:r>
            <a:r>
              <a:rPr lang="en-US" altLang="en-US" sz="2400" i="1" dirty="0">
                <a:latin typeface="Georgia" panose="02040502050405020303" pitchFamily="18" charset="0"/>
              </a:rPr>
              <a:t>New in 2022-23!</a:t>
            </a:r>
          </a:p>
          <a:p>
            <a:pPr lvl="1">
              <a:buFont typeface="Arial" panose="020B0604020202020204" pitchFamily="34" charset="0"/>
              <a:buChar char="•"/>
              <a:defRPr/>
            </a:pPr>
            <a:r>
              <a:rPr lang="en-US" altLang="en-US" sz="2400" dirty="0">
                <a:latin typeface="Georgia" panose="02040502050405020303" pitchFamily="18" charset="0"/>
              </a:rPr>
              <a:t>Encourages collaboration with clubs on larger and more impactful projects</a:t>
            </a:r>
          </a:p>
          <a:p>
            <a:pPr lvl="1">
              <a:buFont typeface="Arial" panose="020B0604020202020204" pitchFamily="34" charset="0"/>
              <a:buChar char="•"/>
              <a:defRPr/>
            </a:pPr>
            <a:r>
              <a:rPr lang="en-US" altLang="en-US" sz="2400" dirty="0">
                <a:latin typeface="Georgia" panose="02040502050405020303" pitchFamily="18" charset="0"/>
              </a:rPr>
              <a:t>Must be a collaboration between 5 or more clubs </a:t>
            </a:r>
            <a:r>
              <a:rPr lang="en-US" altLang="en-US" sz="1800" i="1" dirty="0">
                <a:latin typeface="Georgia" panose="02040502050405020303" pitchFamily="18" charset="0"/>
              </a:rPr>
              <a:t>(including Interact or Rotaract) </a:t>
            </a:r>
          </a:p>
          <a:p>
            <a:pPr lvl="1">
              <a:buFont typeface="Arial" panose="020B0604020202020204" pitchFamily="34" charset="0"/>
              <a:buChar char="•"/>
              <a:defRPr/>
            </a:pPr>
            <a:r>
              <a:rPr lang="en-US" altLang="en-US" sz="2400" dirty="0">
                <a:latin typeface="Georgia" panose="02040502050405020303" pitchFamily="18" charset="0"/>
              </a:rPr>
              <a:t>Led by a “Primary Club Sponsor”</a:t>
            </a:r>
          </a:p>
          <a:p>
            <a:pPr lvl="1">
              <a:buFont typeface="Arial" panose="020B0604020202020204" pitchFamily="34" charset="0"/>
              <a:buChar char="•"/>
              <a:defRPr/>
            </a:pPr>
            <a:r>
              <a:rPr lang="en-US" altLang="en-US" sz="2400" dirty="0">
                <a:latin typeface="Georgia" panose="02040502050405020303" pitchFamily="18" charset="0"/>
              </a:rPr>
              <a:t>Project scope between $10,000 - $30,000</a:t>
            </a:r>
          </a:p>
          <a:p>
            <a:pPr lvl="1">
              <a:buFont typeface="Arial" panose="020B0604020202020204" pitchFamily="34" charset="0"/>
              <a:buChar char="•"/>
              <a:defRPr/>
            </a:pPr>
            <a:r>
              <a:rPr lang="en-US" altLang="en-US" sz="2400" dirty="0">
                <a:latin typeface="Georgia" panose="02040502050405020303" pitchFamily="18" charset="0"/>
              </a:rPr>
              <a:t>Resulting in $5,000-$15,000 in District Grant Funds</a:t>
            </a:r>
          </a:p>
        </p:txBody>
      </p:sp>
    </p:spTree>
    <p:extLst>
      <p:ext uri="{BB962C8B-B14F-4D97-AF65-F5344CB8AC3E}">
        <p14:creationId xmlns:p14="http://schemas.microsoft.com/office/powerpoint/2010/main" val="4085784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A4CCAAD-9D90-4551-9FD4-C6034C575567}"/>
              </a:ext>
            </a:extLst>
          </p:cNvPr>
          <p:cNvSpPr>
            <a:spLocks noGrp="1" noChangeArrowheads="1"/>
          </p:cNvSpPr>
          <p:nvPr>
            <p:ph type="title"/>
          </p:nvPr>
        </p:nvSpPr>
        <p:spPr bwMode="auto">
          <a:xfrm>
            <a:off x="736600" y="457200"/>
            <a:ext cx="11684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Arial Narrow" panose="020B0606020202030204" pitchFamily="34" charset="0"/>
              </a:rPr>
              <a:t>District Grants</a:t>
            </a:r>
          </a:p>
        </p:txBody>
      </p:sp>
      <p:sp>
        <p:nvSpPr>
          <p:cNvPr id="18435" name="Content Placeholder 2">
            <a:extLst>
              <a:ext uri="{FF2B5EF4-FFF2-40B4-BE49-F238E27FC236}">
                <a16:creationId xmlns:a16="http://schemas.microsoft.com/office/drawing/2014/main" id="{FB24B862-60FF-4186-8A2D-4D2A6E01581A}"/>
              </a:ext>
            </a:extLst>
          </p:cNvPr>
          <p:cNvSpPr>
            <a:spLocks noGrp="1" noChangeArrowheads="1"/>
          </p:cNvSpPr>
          <p:nvPr>
            <p:ph idx="1"/>
          </p:nvPr>
        </p:nvSpPr>
        <p:spPr bwMode="auto">
          <a:xfrm>
            <a:off x="609600" y="1219200"/>
            <a:ext cx="109728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US" altLang="en-US" i="1" dirty="0">
                <a:latin typeface="Georgia" panose="02040502050405020303" pitchFamily="18" charset="0"/>
              </a:rPr>
              <a:t>District Grant Project Examples:</a:t>
            </a:r>
          </a:p>
          <a:p>
            <a:pPr lvl="1">
              <a:buFont typeface="Arial" panose="020B0604020202020204" pitchFamily="34" charset="0"/>
              <a:buChar char="•"/>
              <a:defRPr/>
            </a:pPr>
            <a:r>
              <a:rPr lang="en-US" altLang="en-US" sz="2400" dirty="0">
                <a:latin typeface="Georgia" panose="02040502050405020303" pitchFamily="18" charset="0"/>
              </a:rPr>
              <a:t>Community Art Center in Haiti </a:t>
            </a:r>
            <a:r>
              <a:rPr lang="en-US" altLang="en-US" sz="1800" i="1" dirty="0">
                <a:latin typeface="Georgia" panose="02040502050405020303" pitchFamily="18" charset="0"/>
              </a:rPr>
              <a:t>(Large-Scale, Multi-Club Project)</a:t>
            </a:r>
          </a:p>
          <a:p>
            <a:pPr lvl="1">
              <a:buFont typeface="Arial" panose="020B0604020202020204" pitchFamily="34" charset="0"/>
              <a:buChar char="•"/>
              <a:defRPr/>
            </a:pPr>
            <a:r>
              <a:rPr lang="en-US" altLang="en-US" sz="2400" dirty="0">
                <a:latin typeface="Georgia" panose="02040502050405020303" pitchFamily="18" charset="0"/>
              </a:rPr>
              <a:t>School Supplies for Local Children in Need </a:t>
            </a:r>
            <a:r>
              <a:rPr lang="en-US" altLang="en-US" sz="1800" i="1" dirty="0">
                <a:latin typeface="Georgia" panose="02040502050405020303" pitchFamily="18" charset="0"/>
              </a:rPr>
              <a:t>(Backpack Programs)</a:t>
            </a:r>
          </a:p>
          <a:p>
            <a:pPr lvl="1">
              <a:buFont typeface="Arial" panose="020B0604020202020204" pitchFamily="34" charset="0"/>
              <a:buChar char="•"/>
              <a:defRPr/>
            </a:pPr>
            <a:r>
              <a:rPr lang="en-US" altLang="en-US" sz="2400" dirty="0">
                <a:latin typeface="Georgia" panose="02040502050405020303" pitchFamily="18" charset="0"/>
              </a:rPr>
              <a:t>Hands-on School Construction Project in Central America</a:t>
            </a:r>
          </a:p>
          <a:p>
            <a:pPr lvl="1">
              <a:buFont typeface="Arial" panose="020B0604020202020204" pitchFamily="34" charset="0"/>
              <a:buChar char="•"/>
              <a:defRPr/>
            </a:pPr>
            <a:r>
              <a:rPr lang="en-US" altLang="en-US" sz="2400" dirty="0">
                <a:latin typeface="Georgia" panose="02040502050405020303" pitchFamily="18" charset="0"/>
              </a:rPr>
              <a:t>Warm Coats for Children</a:t>
            </a:r>
          </a:p>
          <a:p>
            <a:pPr lvl="1">
              <a:buFont typeface="Arial" panose="020B0604020202020204" pitchFamily="34" charset="0"/>
              <a:buChar char="•"/>
              <a:defRPr/>
            </a:pPr>
            <a:r>
              <a:rPr lang="en-US" altLang="en-US" sz="2400" dirty="0">
                <a:latin typeface="Georgia" panose="02040502050405020303" pitchFamily="18" charset="0"/>
              </a:rPr>
              <a:t>Food Assistance Programs</a:t>
            </a:r>
          </a:p>
          <a:p>
            <a:pPr lvl="1">
              <a:buFont typeface="Arial" panose="020B0604020202020204" pitchFamily="34" charset="0"/>
              <a:buChar char="•"/>
              <a:defRPr/>
            </a:pPr>
            <a:r>
              <a:rPr lang="en-US" altLang="en-US" sz="2400" dirty="0">
                <a:latin typeface="Georgia" panose="02040502050405020303" pitchFamily="18" charset="0"/>
              </a:rPr>
              <a:t>Classroom Supplies for Schools in Vietnam </a:t>
            </a:r>
          </a:p>
          <a:p>
            <a:pPr lvl="1">
              <a:buFont typeface="Arial" panose="020B0604020202020204" pitchFamily="34" charset="0"/>
              <a:buChar char="•"/>
              <a:defRPr/>
            </a:pPr>
            <a:r>
              <a:rPr lang="en-US" altLang="en-US" sz="2400" dirty="0">
                <a:latin typeface="Georgia" panose="02040502050405020303" pitchFamily="18" charset="0"/>
              </a:rPr>
              <a:t>Rotary Youth Programs such as RYLA &amp; Youth Exchange</a:t>
            </a:r>
          </a:p>
          <a:p>
            <a:pPr lvl="1">
              <a:buFont typeface="Arial" panose="020B0604020202020204" pitchFamily="34" charset="0"/>
              <a:buChar char="•"/>
              <a:defRPr/>
            </a:pPr>
            <a:r>
              <a:rPr lang="en-US" altLang="en-US" sz="2400" dirty="0">
                <a:latin typeface="Georgia" panose="02040502050405020303" pitchFamily="18" charset="0"/>
              </a:rPr>
              <a:t>Other Programs such as ShelterBox &amp; the Dictionary Project</a:t>
            </a:r>
          </a:p>
        </p:txBody>
      </p:sp>
    </p:spTree>
    <p:extLst>
      <p:ext uri="{BB962C8B-B14F-4D97-AF65-F5344CB8AC3E}">
        <p14:creationId xmlns:p14="http://schemas.microsoft.com/office/powerpoint/2010/main" val="45907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A4CCAAD-9D90-4551-9FD4-C6034C575567}"/>
              </a:ext>
            </a:extLst>
          </p:cNvPr>
          <p:cNvSpPr>
            <a:spLocks noGrp="1" noChangeArrowheads="1"/>
          </p:cNvSpPr>
          <p:nvPr>
            <p:ph type="title"/>
          </p:nvPr>
        </p:nvSpPr>
        <p:spPr bwMode="auto">
          <a:xfrm>
            <a:off x="736600" y="457200"/>
            <a:ext cx="11684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Arial Narrow" panose="020B0606020202030204" pitchFamily="34" charset="0"/>
              </a:rPr>
              <a:t>2022-2034 DISTRICT MEMBERSHIP COMMITTEE</a:t>
            </a:r>
          </a:p>
        </p:txBody>
      </p:sp>
      <p:sp>
        <p:nvSpPr>
          <p:cNvPr id="18435" name="Content Placeholder 2">
            <a:extLst>
              <a:ext uri="{FF2B5EF4-FFF2-40B4-BE49-F238E27FC236}">
                <a16:creationId xmlns:a16="http://schemas.microsoft.com/office/drawing/2014/main" id="{FB24B862-60FF-4186-8A2D-4D2A6E01581A}"/>
              </a:ext>
            </a:extLst>
          </p:cNvPr>
          <p:cNvSpPr>
            <a:spLocks noGrp="1" noChangeArrowheads="1"/>
          </p:cNvSpPr>
          <p:nvPr>
            <p:ph idx="1"/>
          </p:nvPr>
        </p:nvSpPr>
        <p:spPr bwMode="auto">
          <a:xfrm>
            <a:off x="457200" y="1166019"/>
            <a:ext cx="10972800" cy="409178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indent="0">
              <a:buFont typeface="Arial" panose="020B0604020202020204" pitchFamily="34" charset="0"/>
              <a:buNone/>
              <a:defRPr/>
            </a:pPr>
            <a:r>
              <a:rPr lang="en-US" altLang="en-US" sz="1800" i="1" dirty="0">
                <a:latin typeface="Georgia" panose="02040502050405020303" pitchFamily="18" charset="0"/>
              </a:rPr>
              <a:t>			</a:t>
            </a:r>
          </a:p>
          <a:p>
            <a:pPr marL="0" indent="0">
              <a:buFont typeface="Arial" panose="020B0604020202020204" pitchFamily="34" charset="0"/>
              <a:buNone/>
              <a:defRPr/>
            </a:pPr>
            <a:r>
              <a:rPr lang="en-US" altLang="en-US" sz="1800" i="1" dirty="0">
                <a:latin typeface="Georgia" panose="02040502050405020303" pitchFamily="18" charset="0"/>
              </a:rPr>
              <a:t>			                 </a:t>
            </a:r>
          </a:p>
          <a:p>
            <a:pPr marL="0" indent="0">
              <a:buFont typeface="Arial" panose="020B0604020202020204" pitchFamily="34" charset="0"/>
              <a:buNone/>
              <a:defRPr/>
            </a:pPr>
            <a:r>
              <a:rPr lang="en-US" altLang="en-US" sz="1800" i="1" dirty="0">
                <a:latin typeface="Georgia" panose="02040502050405020303" pitchFamily="18" charset="0"/>
              </a:rPr>
              <a:t>Club Members on the Committee- 24 members- 17 different clubs!</a:t>
            </a:r>
          </a:p>
          <a:p>
            <a:pPr marL="0" indent="0">
              <a:buFont typeface="Arial" panose="020B0604020202020204" pitchFamily="34" charset="0"/>
              <a:buNone/>
              <a:defRPr/>
            </a:pPr>
            <a:r>
              <a:rPr lang="en-US" altLang="en-US" sz="1800" i="1" dirty="0">
                <a:latin typeface="Georgia" panose="02040502050405020303" pitchFamily="18" charset="0"/>
              </a:rPr>
              <a:t>Todd Bowen, Wappingers Falls			Jo Lore, Nyack 	</a:t>
            </a:r>
          </a:p>
          <a:p>
            <a:pPr marL="0" indent="0">
              <a:buFont typeface="Arial" panose="020B0604020202020204" pitchFamily="34" charset="0"/>
              <a:buNone/>
              <a:defRPr/>
            </a:pPr>
            <a:r>
              <a:rPr lang="en-US" altLang="en-US" sz="1800" i="1" dirty="0">
                <a:latin typeface="Georgia" panose="02040502050405020303" pitchFamily="18" charset="0"/>
              </a:rPr>
              <a:t>Jim Damiani, PDG, Nanuet/West Nyack	Larry Luxenberg, AGA New City </a:t>
            </a:r>
          </a:p>
          <a:p>
            <a:pPr marL="0" indent="0">
              <a:buFont typeface="Arial" panose="020B0604020202020204" pitchFamily="34" charset="0"/>
              <a:buNone/>
              <a:defRPr/>
            </a:pPr>
            <a:r>
              <a:rPr lang="en-US" altLang="en-US" sz="1800" i="1" dirty="0">
                <a:latin typeface="Georgia" panose="02040502050405020303" pitchFamily="18" charset="0"/>
              </a:rPr>
              <a:t>Mark </a:t>
            </a:r>
            <a:r>
              <a:rPr lang="en-US" altLang="en-US" sz="1800" i="1" dirty="0" err="1">
                <a:latin typeface="Georgia" panose="02040502050405020303" pitchFamily="18" charset="0"/>
              </a:rPr>
              <a:t>Dollman</a:t>
            </a:r>
            <a:r>
              <a:rPr lang="en-US" altLang="en-US" sz="1800" i="1" dirty="0">
                <a:latin typeface="Georgia" panose="02040502050405020303" pitchFamily="18" charset="0"/>
              </a:rPr>
              <a:t>, Suffern				       	Ed Lynch, Warwick Valley	</a:t>
            </a:r>
          </a:p>
          <a:p>
            <a:pPr marL="0" indent="0">
              <a:buFont typeface="Arial" panose="020B0604020202020204" pitchFamily="34" charset="0"/>
              <a:buNone/>
              <a:defRPr/>
            </a:pPr>
            <a:r>
              <a:rPr lang="en-US" altLang="en-US" sz="1800" i="1" dirty="0">
                <a:latin typeface="Georgia" panose="02040502050405020303" pitchFamily="18" charset="0"/>
              </a:rPr>
              <a:t>David Green, PDG, Greater Newburgh		Alexandra Duenas, Clarkstown 	</a:t>
            </a:r>
          </a:p>
          <a:p>
            <a:pPr marL="0" indent="0">
              <a:buFont typeface="Arial" panose="020B0604020202020204" pitchFamily="34" charset="0"/>
              <a:buNone/>
              <a:defRPr/>
            </a:pPr>
            <a:r>
              <a:rPr lang="en-US" altLang="en-US" sz="1800" i="1" dirty="0">
                <a:latin typeface="Georgia" panose="02040502050405020303" pitchFamily="18" charset="0"/>
              </a:rPr>
              <a:t>Leo Kaytes, DGN, Warwick Valley 		        Nicole </a:t>
            </a:r>
            <a:r>
              <a:rPr lang="en-US" altLang="en-US" sz="1800" i="1" dirty="0" err="1">
                <a:latin typeface="Georgia" panose="02040502050405020303" pitchFamily="18" charset="0"/>
              </a:rPr>
              <a:t>Magro</a:t>
            </a:r>
            <a:r>
              <a:rPr lang="en-US" altLang="en-US" sz="1800" i="1" dirty="0">
                <a:latin typeface="Georgia" panose="02040502050405020303" pitchFamily="18" charset="0"/>
              </a:rPr>
              <a:t>, East Fishkill</a:t>
            </a:r>
          </a:p>
          <a:p>
            <a:pPr marL="0" indent="0">
              <a:buFont typeface="Arial" panose="020B0604020202020204" pitchFamily="34" charset="0"/>
              <a:buNone/>
              <a:defRPr/>
            </a:pPr>
            <a:r>
              <a:rPr lang="en-US" altLang="en-US" sz="1800" i="1" dirty="0">
                <a:latin typeface="Georgia" panose="02040502050405020303" pitchFamily="18" charset="0"/>
              </a:rPr>
              <a:t>Geraldine Kelly, New Paltz 				Tony Marmo, PDG, DMC, Kingston					</a:t>
            </a:r>
          </a:p>
          <a:p>
            <a:pPr marL="0" indent="0">
              <a:buFont typeface="Arial" panose="020B0604020202020204" pitchFamily="34" charset="0"/>
              <a:buNone/>
              <a:defRPr/>
            </a:pPr>
            <a:r>
              <a:rPr lang="en-US" altLang="en-US" sz="1800" i="1" dirty="0">
                <a:latin typeface="Georgia" panose="02040502050405020303" pitchFamily="18" charset="0"/>
              </a:rPr>
              <a:t>Cindie Kish, PDG, ARC – Millbrook                 BJ Mikkelsen, Highland</a:t>
            </a:r>
          </a:p>
          <a:p>
            <a:pPr marL="0" indent="0">
              <a:buFont typeface="Arial" panose="020B0604020202020204" pitchFamily="34" charset="0"/>
              <a:buNone/>
              <a:defRPr/>
            </a:pPr>
            <a:r>
              <a:rPr lang="en-US" altLang="en-US" sz="1800" i="1" dirty="0">
                <a:latin typeface="Georgia" panose="02040502050405020303" pitchFamily="18" charset="0"/>
              </a:rPr>
              <a:t> Matt </a:t>
            </a:r>
            <a:r>
              <a:rPr lang="en-US" altLang="en-US" sz="1800" i="1" dirty="0" err="1">
                <a:latin typeface="Georgia" panose="02040502050405020303" pitchFamily="18" charset="0"/>
              </a:rPr>
              <a:t>Konecni</a:t>
            </a:r>
            <a:r>
              <a:rPr lang="en-US" altLang="en-US" sz="1800" i="1" dirty="0">
                <a:latin typeface="Georgia" panose="02040502050405020303" pitchFamily="18" charset="0"/>
              </a:rPr>
              <a:t>, Nanuet/West Nyack                Larry Palant, DG, Suffern</a:t>
            </a:r>
          </a:p>
          <a:p>
            <a:pPr marL="0" indent="0">
              <a:buFont typeface="Arial" panose="020B0604020202020204" pitchFamily="34" charset="0"/>
              <a:buNone/>
              <a:defRPr/>
            </a:pPr>
            <a:r>
              <a:rPr lang="en-US" altLang="en-US" sz="1800" i="1" dirty="0">
                <a:latin typeface="Georgia" panose="02040502050405020303" pitchFamily="18" charset="0"/>
              </a:rPr>
              <a:t>Gregg Kroner, Wallkill East			       Judy Siegel, Liberty</a:t>
            </a:r>
          </a:p>
          <a:p>
            <a:pPr marL="0" indent="0">
              <a:buFont typeface="Arial" panose="020B0604020202020204" pitchFamily="34" charset="0"/>
              <a:buNone/>
              <a:defRPr/>
            </a:pPr>
            <a:r>
              <a:rPr lang="en-US" altLang="en-US" sz="1800" i="1" dirty="0">
                <a:latin typeface="Georgia" panose="02040502050405020303" pitchFamily="18" charset="0"/>
              </a:rPr>
              <a:t>Knut Johnsen, PDG, Greater Newburgh	       Kathleen Pless, Kingston 				                                                         Beau </a:t>
            </a:r>
            <a:r>
              <a:rPr lang="en-US" altLang="en-US" sz="1800" i="1" dirty="0" err="1">
                <a:latin typeface="Georgia" panose="02040502050405020303" pitchFamily="18" charset="0"/>
              </a:rPr>
              <a:t>Loendorf</a:t>
            </a:r>
            <a:r>
              <a:rPr lang="en-US" altLang="en-US" sz="1800" i="1" dirty="0">
                <a:latin typeface="Georgia" panose="02040502050405020303" pitchFamily="18" charset="0"/>
              </a:rPr>
              <a:t>, DGND, Cairo                           Neil Sinclair, Warwick Valle				        </a:t>
            </a:r>
          </a:p>
          <a:p>
            <a:pPr marL="0" indent="0">
              <a:buFont typeface="Arial" panose="020B0604020202020204" pitchFamily="34" charset="0"/>
              <a:buNone/>
              <a:defRPr/>
            </a:pPr>
            <a:r>
              <a:rPr lang="en-US" altLang="en-US" sz="1800" i="1" dirty="0">
                <a:latin typeface="Georgia" panose="02040502050405020303" pitchFamily="18" charset="0"/>
              </a:rPr>
              <a:t>Jack Strassman, AG, Liberty                            Peter Sullivan, DGE, Walden</a:t>
            </a:r>
          </a:p>
          <a:p>
            <a:pPr marL="0" indent="0">
              <a:buFont typeface="Arial" panose="020B0604020202020204" pitchFamily="34" charset="0"/>
              <a:buNone/>
              <a:defRPr/>
            </a:pPr>
            <a:endParaRPr lang="en-US" altLang="en-US" sz="1400" i="1" dirty="0">
              <a:latin typeface="Georgia" panose="02040502050405020303" pitchFamily="18" charset="0"/>
            </a:endParaRPr>
          </a:p>
        </p:txBody>
      </p:sp>
    </p:spTree>
    <p:extLst>
      <p:ext uri="{BB962C8B-B14F-4D97-AF65-F5344CB8AC3E}">
        <p14:creationId xmlns:p14="http://schemas.microsoft.com/office/powerpoint/2010/main" val="423935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A4CCAAD-9D90-4551-9FD4-C6034C575567}"/>
              </a:ext>
            </a:extLst>
          </p:cNvPr>
          <p:cNvSpPr>
            <a:spLocks noGrp="1" noChangeArrowheads="1"/>
          </p:cNvSpPr>
          <p:nvPr>
            <p:ph type="title"/>
          </p:nvPr>
        </p:nvSpPr>
        <p:spPr bwMode="auto">
          <a:xfrm>
            <a:off x="736600" y="457200"/>
            <a:ext cx="11684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Arial Narrow" panose="020B0606020202030204" pitchFamily="34" charset="0"/>
              </a:rPr>
              <a:t>Global Grants</a:t>
            </a:r>
          </a:p>
        </p:txBody>
      </p:sp>
      <p:sp>
        <p:nvSpPr>
          <p:cNvPr id="18435" name="Content Placeholder 2">
            <a:extLst>
              <a:ext uri="{FF2B5EF4-FFF2-40B4-BE49-F238E27FC236}">
                <a16:creationId xmlns:a16="http://schemas.microsoft.com/office/drawing/2014/main" id="{FB24B862-60FF-4186-8A2D-4D2A6E01581A}"/>
              </a:ext>
            </a:extLst>
          </p:cNvPr>
          <p:cNvSpPr>
            <a:spLocks noGrp="1" noChangeArrowheads="1"/>
          </p:cNvSpPr>
          <p:nvPr>
            <p:ph idx="1"/>
          </p:nvPr>
        </p:nvSpPr>
        <p:spPr bwMode="auto">
          <a:xfrm>
            <a:off x="609600" y="1219200"/>
            <a:ext cx="11582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US" altLang="en-US" i="1" dirty="0">
                <a:latin typeface="Georgia" panose="02040502050405020303" pitchFamily="18" charset="0"/>
              </a:rPr>
              <a:t>Global Grants:</a:t>
            </a:r>
          </a:p>
          <a:p>
            <a:pPr marL="0" indent="0">
              <a:buNone/>
              <a:defRPr/>
            </a:pPr>
            <a:r>
              <a:rPr lang="en-US" altLang="en-US" i="1" dirty="0">
                <a:latin typeface="Georgia" panose="02040502050405020303" pitchFamily="18" charset="0"/>
              </a:rPr>
              <a:t>Complex process for large projects, results in significant funding</a:t>
            </a:r>
          </a:p>
          <a:p>
            <a:pPr lvl="1">
              <a:spcBef>
                <a:spcPts val="500"/>
              </a:spcBef>
              <a:buFont typeface="Arial" panose="020B0604020202020204" pitchFamily="34" charset="0"/>
              <a:buChar char="•"/>
              <a:defRPr/>
            </a:pPr>
            <a:r>
              <a:rPr lang="en-US" altLang="en-US" sz="2400" dirty="0">
                <a:latin typeface="Georgia" panose="02040502050405020303" pitchFamily="18" charset="0"/>
              </a:rPr>
              <a:t>Administered primarily by The Rotary Foundation</a:t>
            </a:r>
          </a:p>
          <a:p>
            <a:pPr lvl="1">
              <a:spcBef>
                <a:spcPts val="500"/>
              </a:spcBef>
              <a:buFont typeface="Arial" panose="020B0604020202020204" pitchFamily="34" charset="0"/>
              <a:buChar char="•"/>
              <a:defRPr/>
            </a:pPr>
            <a:r>
              <a:rPr lang="en-US" altLang="en-US" sz="2400" dirty="0">
                <a:latin typeface="Georgia" panose="02040502050405020303" pitchFamily="18" charset="0"/>
              </a:rPr>
              <a:t>Fund large-scale projects ($30,000 project min.)</a:t>
            </a:r>
          </a:p>
          <a:p>
            <a:pPr lvl="1">
              <a:spcBef>
                <a:spcPts val="500"/>
              </a:spcBef>
              <a:buFont typeface="Arial" panose="020B0604020202020204" pitchFamily="34" charset="0"/>
              <a:buChar char="•"/>
              <a:defRPr/>
            </a:pPr>
            <a:r>
              <a:rPr lang="en-US" altLang="en-US" sz="2400" dirty="0">
                <a:latin typeface="Georgia" panose="02040502050405020303" pitchFamily="18" charset="0"/>
              </a:rPr>
              <a:t>Requires verified need and sustainable/measurable results</a:t>
            </a:r>
          </a:p>
          <a:p>
            <a:pPr lvl="1">
              <a:spcBef>
                <a:spcPts val="500"/>
              </a:spcBef>
              <a:buFont typeface="Arial" panose="020B0604020202020204" pitchFamily="34" charset="0"/>
              <a:buChar char="•"/>
              <a:defRPr/>
            </a:pPr>
            <a:r>
              <a:rPr lang="en-US" altLang="en-US" sz="2400" dirty="0">
                <a:latin typeface="Georgia" panose="02040502050405020303" pitchFamily="18" charset="0"/>
              </a:rPr>
              <a:t>International Partner required</a:t>
            </a:r>
          </a:p>
          <a:p>
            <a:pPr lvl="1">
              <a:spcBef>
                <a:spcPts val="500"/>
              </a:spcBef>
              <a:buFont typeface="Arial" panose="020B0604020202020204" pitchFamily="34" charset="0"/>
              <a:buChar char="•"/>
              <a:defRPr/>
            </a:pPr>
            <a:r>
              <a:rPr lang="en-US" altLang="en-US" sz="2400" dirty="0">
                <a:latin typeface="Georgia" panose="02040502050405020303" pitchFamily="18" charset="0"/>
              </a:rPr>
              <a:t>Complex online application, process 1 year+ to complete</a:t>
            </a:r>
          </a:p>
          <a:p>
            <a:pPr lvl="1">
              <a:spcBef>
                <a:spcPts val="500"/>
              </a:spcBef>
              <a:buFont typeface="Arial" panose="020B0604020202020204" pitchFamily="34" charset="0"/>
              <a:buChar char="•"/>
              <a:defRPr/>
            </a:pPr>
            <a:r>
              <a:rPr lang="en-US" altLang="en-US" sz="2400" dirty="0">
                <a:latin typeface="Georgia" panose="02040502050405020303" pitchFamily="18" charset="0"/>
              </a:rPr>
              <a:t>Foundation World Fund matches of $15,000 - $400,000</a:t>
            </a:r>
          </a:p>
          <a:p>
            <a:pPr lvl="1">
              <a:spcBef>
                <a:spcPts val="500"/>
              </a:spcBef>
              <a:buFont typeface="Arial" panose="020B0604020202020204" pitchFamily="34" charset="0"/>
              <a:buChar char="•"/>
              <a:defRPr/>
            </a:pPr>
            <a:r>
              <a:rPr lang="en-US" altLang="en-US" sz="2400" dirty="0">
                <a:latin typeface="Georgia" panose="02040502050405020303" pitchFamily="18" charset="0"/>
              </a:rPr>
              <a:t>D7210 Designated Funds award typically $5,000 - $25,000</a:t>
            </a:r>
          </a:p>
          <a:p>
            <a:pPr lvl="1">
              <a:spcBef>
                <a:spcPts val="500"/>
              </a:spcBef>
              <a:buFont typeface="Arial" panose="020B0604020202020204" pitchFamily="34" charset="0"/>
              <a:buChar char="•"/>
              <a:defRPr/>
            </a:pPr>
            <a:r>
              <a:rPr lang="en-US" altLang="en-US" sz="2400" dirty="0">
                <a:latin typeface="Georgia" panose="02040502050405020303" pitchFamily="18" charset="0"/>
              </a:rPr>
              <a:t>2023-24 Global Grant Proposal deadline: TBA Fall 2023</a:t>
            </a:r>
          </a:p>
        </p:txBody>
      </p:sp>
    </p:spTree>
    <p:extLst>
      <p:ext uri="{BB962C8B-B14F-4D97-AF65-F5344CB8AC3E}">
        <p14:creationId xmlns:p14="http://schemas.microsoft.com/office/powerpoint/2010/main" val="1419827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A4CCAAD-9D90-4551-9FD4-C6034C575567}"/>
              </a:ext>
            </a:extLst>
          </p:cNvPr>
          <p:cNvSpPr>
            <a:spLocks noGrp="1" noChangeArrowheads="1"/>
          </p:cNvSpPr>
          <p:nvPr>
            <p:ph type="title"/>
          </p:nvPr>
        </p:nvSpPr>
        <p:spPr bwMode="auto">
          <a:xfrm>
            <a:off x="736600" y="457200"/>
            <a:ext cx="11684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Arial Narrow" panose="020B0606020202030204" pitchFamily="34" charset="0"/>
              </a:rPr>
              <a:t>Rotary’s Areas of Focus for our Service Projects</a:t>
            </a:r>
          </a:p>
        </p:txBody>
      </p:sp>
      <p:sp>
        <p:nvSpPr>
          <p:cNvPr id="18435" name="Content Placeholder 2">
            <a:extLst>
              <a:ext uri="{FF2B5EF4-FFF2-40B4-BE49-F238E27FC236}">
                <a16:creationId xmlns:a16="http://schemas.microsoft.com/office/drawing/2014/main" id="{FB24B862-60FF-4186-8A2D-4D2A6E01581A}"/>
              </a:ext>
            </a:extLst>
          </p:cNvPr>
          <p:cNvSpPr>
            <a:spLocks noGrp="1" noChangeArrowheads="1"/>
          </p:cNvSpPr>
          <p:nvPr>
            <p:ph idx="1"/>
          </p:nvPr>
        </p:nvSpPr>
        <p:spPr bwMode="auto">
          <a:xfrm>
            <a:off x="609600" y="1219200"/>
            <a:ext cx="109728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defRPr/>
            </a:pPr>
            <a:endParaRPr lang="en-US" altLang="en-US" dirty="0">
              <a:latin typeface="Georgia" panose="02040502050405020303" pitchFamily="18" charset="0"/>
            </a:endParaRPr>
          </a:p>
          <a:p>
            <a:pPr marL="0" indent="0">
              <a:buNone/>
              <a:defRPr/>
            </a:pPr>
            <a:endParaRPr lang="en-US" altLang="en-US" dirty="0">
              <a:latin typeface="Georgia" panose="02040502050405020303" pitchFamily="18" charset="0"/>
            </a:endParaRPr>
          </a:p>
        </p:txBody>
      </p:sp>
      <p:pic>
        <p:nvPicPr>
          <p:cNvPr id="1026" name="Picture 2" descr="The Rotary Foundation Areas of Focus | Rotary District 5630">
            <a:extLst>
              <a:ext uri="{FF2B5EF4-FFF2-40B4-BE49-F238E27FC236}">
                <a16:creationId xmlns:a16="http://schemas.microsoft.com/office/drawing/2014/main" id="{D8B0508A-F9F0-9181-1112-8F5DBBE6C8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044" y="1112837"/>
            <a:ext cx="8697912" cy="542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21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Scale>
                                      <p:cBhvr>
                                        <p:cTn id="7"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6"/>
                                        </p:tgtEl>
                                        <p:attrNameLst>
                                          <p:attrName>ppt_x</p:attrName>
                                          <p:attrName>ppt_y</p:attrName>
                                        </p:attrNameLst>
                                      </p:cBhvr>
                                    </p:animMotion>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A4CCAAD-9D90-4551-9FD4-C6034C575567}"/>
              </a:ext>
            </a:extLst>
          </p:cNvPr>
          <p:cNvSpPr>
            <a:spLocks noGrp="1" noChangeArrowheads="1"/>
          </p:cNvSpPr>
          <p:nvPr>
            <p:ph type="title"/>
          </p:nvPr>
        </p:nvSpPr>
        <p:spPr bwMode="auto">
          <a:xfrm>
            <a:off x="736600" y="457200"/>
            <a:ext cx="11684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Arial Narrow" panose="020B0606020202030204" pitchFamily="34" charset="0"/>
              </a:rPr>
              <a:t>Global Grants</a:t>
            </a:r>
          </a:p>
        </p:txBody>
      </p:sp>
      <p:sp>
        <p:nvSpPr>
          <p:cNvPr id="18435" name="Content Placeholder 2">
            <a:extLst>
              <a:ext uri="{FF2B5EF4-FFF2-40B4-BE49-F238E27FC236}">
                <a16:creationId xmlns:a16="http://schemas.microsoft.com/office/drawing/2014/main" id="{FB24B862-60FF-4186-8A2D-4D2A6E01581A}"/>
              </a:ext>
            </a:extLst>
          </p:cNvPr>
          <p:cNvSpPr>
            <a:spLocks noGrp="1" noChangeArrowheads="1"/>
          </p:cNvSpPr>
          <p:nvPr>
            <p:ph idx="1"/>
          </p:nvPr>
        </p:nvSpPr>
        <p:spPr bwMode="auto">
          <a:xfrm>
            <a:off x="609600" y="1219200"/>
            <a:ext cx="109728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US" altLang="en-US" i="1" dirty="0">
                <a:latin typeface="Georgia" panose="02040502050405020303" pitchFamily="18" charset="0"/>
              </a:rPr>
              <a:t>Global Grant Project Examples:</a:t>
            </a:r>
          </a:p>
          <a:p>
            <a:pPr lvl="1">
              <a:buFont typeface="Arial" panose="020B0604020202020204" pitchFamily="34" charset="0"/>
              <a:buChar char="•"/>
              <a:defRPr/>
            </a:pPr>
            <a:r>
              <a:rPr lang="en-US" altLang="en-US" sz="2400" dirty="0">
                <a:latin typeface="Georgia" panose="02040502050405020303" pitchFamily="18" charset="0"/>
              </a:rPr>
              <a:t>Urban Environmental Restoration Project in the Hudson Valley!</a:t>
            </a:r>
          </a:p>
          <a:p>
            <a:pPr lvl="1">
              <a:buFont typeface="Arial" panose="020B0604020202020204" pitchFamily="34" charset="0"/>
              <a:buChar char="•"/>
              <a:defRPr/>
            </a:pPr>
            <a:r>
              <a:rPr lang="en-US" altLang="en-US" sz="2400" dirty="0">
                <a:latin typeface="Georgia" panose="02040502050405020303" pitchFamily="18" charset="0"/>
              </a:rPr>
              <a:t>Fishing Boats for Philippines Fishermen</a:t>
            </a:r>
          </a:p>
          <a:p>
            <a:pPr lvl="1">
              <a:buFont typeface="Arial" panose="020B0604020202020204" pitchFamily="34" charset="0"/>
              <a:buChar char="•"/>
              <a:defRPr/>
            </a:pPr>
            <a:r>
              <a:rPr lang="en-US" altLang="en-US" sz="2400" dirty="0">
                <a:latin typeface="Georgia" panose="02040502050405020303" pitchFamily="18" charset="0"/>
              </a:rPr>
              <a:t>Malaria Microscopy Project in Nigeria</a:t>
            </a:r>
          </a:p>
          <a:p>
            <a:pPr lvl="1">
              <a:buFont typeface="Arial" panose="020B0604020202020204" pitchFamily="34" charset="0"/>
              <a:buChar char="•"/>
              <a:defRPr/>
            </a:pPr>
            <a:r>
              <a:rPr lang="en-US" altLang="en-US" sz="2400" dirty="0">
                <a:latin typeface="Georgia" panose="02040502050405020303" pitchFamily="18" charset="0"/>
              </a:rPr>
              <a:t>Tele-med Orthopedic Services in Haiti </a:t>
            </a:r>
            <a:r>
              <a:rPr lang="en-US" altLang="en-US" sz="1800" dirty="0">
                <a:latin typeface="Georgia" panose="02040502050405020303" pitchFamily="18" charset="0"/>
              </a:rPr>
              <a:t>(</a:t>
            </a:r>
            <a:r>
              <a:rPr lang="en-US" altLang="en-US" sz="1800" i="1" dirty="0">
                <a:latin typeface="Georgia" panose="02040502050405020303" pitchFamily="18" charset="0"/>
              </a:rPr>
              <a:t>or maybe Ukraine</a:t>
            </a:r>
            <a:r>
              <a:rPr lang="en-US" altLang="en-US" sz="1800" dirty="0">
                <a:latin typeface="Georgia" panose="02040502050405020303" pitchFamily="18" charset="0"/>
              </a:rPr>
              <a:t>)</a:t>
            </a:r>
          </a:p>
          <a:p>
            <a:pPr lvl="1">
              <a:buFont typeface="Arial" panose="020B0604020202020204" pitchFamily="34" charset="0"/>
              <a:buChar char="•"/>
              <a:defRPr/>
            </a:pPr>
            <a:r>
              <a:rPr lang="en-US" altLang="en-US" sz="2400" dirty="0">
                <a:latin typeface="Georgia" panose="02040502050405020303" pitchFamily="18" charset="0"/>
              </a:rPr>
              <a:t>Hearing Loss Screening &amp; Mitigation in a variety of Countries</a:t>
            </a:r>
          </a:p>
          <a:p>
            <a:pPr lvl="1">
              <a:buFont typeface="Arial" panose="020B0604020202020204" pitchFamily="34" charset="0"/>
              <a:buChar char="•"/>
              <a:defRPr/>
            </a:pPr>
            <a:r>
              <a:rPr lang="en-US" altLang="en-US" sz="2400" dirty="0">
                <a:latin typeface="Georgia" panose="02040502050405020303" pitchFamily="18" charset="0"/>
              </a:rPr>
              <a:t>Medical Services in India</a:t>
            </a:r>
          </a:p>
          <a:p>
            <a:pPr lvl="1">
              <a:buFont typeface="Arial" panose="020B0604020202020204" pitchFamily="34" charset="0"/>
              <a:buChar char="•"/>
              <a:defRPr/>
            </a:pPr>
            <a:r>
              <a:rPr lang="en-US" altLang="en-US" sz="2400" dirty="0">
                <a:latin typeface="Georgia" panose="02040502050405020303" pitchFamily="18" charset="0"/>
              </a:rPr>
              <a:t>Clean Water in Kenya</a:t>
            </a:r>
          </a:p>
          <a:p>
            <a:pPr lvl="1">
              <a:buFont typeface="Arial" panose="020B0604020202020204" pitchFamily="34" charset="0"/>
              <a:buChar char="•"/>
              <a:defRPr/>
            </a:pPr>
            <a:r>
              <a:rPr lang="en-US" altLang="en-US" sz="2400" dirty="0">
                <a:latin typeface="Georgia" panose="02040502050405020303" pitchFamily="18" charset="0"/>
              </a:rPr>
              <a:t>Various Humanitarian Projects in Brazil</a:t>
            </a:r>
          </a:p>
          <a:p>
            <a:pPr lvl="1">
              <a:buFont typeface="Arial" panose="020B0604020202020204" pitchFamily="34" charset="0"/>
              <a:buChar char="•"/>
              <a:defRPr/>
            </a:pPr>
            <a:r>
              <a:rPr lang="en-US" altLang="en-US" sz="2400" dirty="0">
                <a:latin typeface="Georgia" panose="02040502050405020303" pitchFamily="18" charset="0"/>
              </a:rPr>
              <a:t>Human Milk Bank at Hospital in Vietnam</a:t>
            </a:r>
          </a:p>
          <a:p>
            <a:pPr lvl="1">
              <a:buFont typeface="Arial" panose="020B0604020202020204" pitchFamily="34" charset="0"/>
              <a:buChar char="•"/>
              <a:defRPr/>
            </a:pPr>
            <a:endParaRPr lang="en-US" altLang="en-US" sz="2400" dirty="0">
              <a:latin typeface="Georgia" panose="02040502050405020303" pitchFamily="18" charset="0"/>
            </a:endParaRPr>
          </a:p>
          <a:p>
            <a:pPr lvl="1">
              <a:buFont typeface="Arial" panose="020B0604020202020204" pitchFamily="34" charset="0"/>
              <a:buChar char="•"/>
              <a:defRPr/>
            </a:pPr>
            <a:endParaRPr lang="en-US" altLang="en-US" sz="2400" dirty="0">
              <a:latin typeface="Georgia" panose="02040502050405020303" pitchFamily="18" charset="0"/>
            </a:endParaRPr>
          </a:p>
          <a:p>
            <a:pPr lvl="1">
              <a:buFont typeface="Arial" panose="020B0604020202020204" pitchFamily="34" charset="0"/>
              <a:buChar char="•"/>
              <a:defRPr/>
            </a:pPr>
            <a:endParaRPr lang="en-US" altLang="en-US" sz="2400" dirty="0">
              <a:latin typeface="Georgia" panose="02040502050405020303" pitchFamily="18" charset="0"/>
            </a:endParaRPr>
          </a:p>
          <a:p>
            <a:pPr lvl="1">
              <a:buFont typeface="Arial" panose="020B0604020202020204" pitchFamily="34" charset="0"/>
              <a:buChar char="•"/>
              <a:defRPr/>
            </a:pPr>
            <a:endParaRPr lang="en-US" altLang="en-US" sz="2400" dirty="0">
              <a:latin typeface="Georgia" panose="02040502050405020303" pitchFamily="18" charset="0"/>
            </a:endParaRPr>
          </a:p>
        </p:txBody>
      </p:sp>
    </p:spTree>
    <p:extLst>
      <p:ext uri="{BB962C8B-B14F-4D97-AF65-F5344CB8AC3E}">
        <p14:creationId xmlns:p14="http://schemas.microsoft.com/office/powerpoint/2010/main" val="428566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A4CCAAD-9D90-4551-9FD4-C6034C575567}"/>
              </a:ext>
            </a:extLst>
          </p:cNvPr>
          <p:cNvSpPr>
            <a:spLocks noGrp="1" noChangeArrowheads="1"/>
          </p:cNvSpPr>
          <p:nvPr>
            <p:ph type="title"/>
          </p:nvPr>
        </p:nvSpPr>
        <p:spPr bwMode="auto">
          <a:xfrm>
            <a:off x="736600" y="457200"/>
            <a:ext cx="11684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Arial Narrow" panose="020B0606020202030204" pitchFamily="34" charset="0"/>
              </a:rPr>
              <a:t>The Rotary Foundation Grants</a:t>
            </a:r>
          </a:p>
        </p:txBody>
      </p:sp>
      <p:sp>
        <p:nvSpPr>
          <p:cNvPr id="18435" name="Content Placeholder 2">
            <a:extLst>
              <a:ext uri="{FF2B5EF4-FFF2-40B4-BE49-F238E27FC236}">
                <a16:creationId xmlns:a16="http://schemas.microsoft.com/office/drawing/2014/main" id="{FB24B862-60FF-4186-8A2D-4D2A6E01581A}"/>
              </a:ext>
            </a:extLst>
          </p:cNvPr>
          <p:cNvSpPr>
            <a:spLocks noGrp="1" noChangeArrowheads="1"/>
          </p:cNvSpPr>
          <p:nvPr>
            <p:ph idx="1"/>
          </p:nvPr>
        </p:nvSpPr>
        <p:spPr bwMode="auto">
          <a:xfrm>
            <a:off x="609600" y="1219200"/>
            <a:ext cx="109728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0"/>
              </a:spcBef>
              <a:buFont typeface="Arial" panose="020B0604020202020204" pitchFamily="34" charset="0"/>
              <a:buNone/>
              <a:defRPr/>
            </a:pPr>
            <a:r>
              <a:rPr lang="en-US" altLang="en-US" i="1" dirty="0">
                <a:latin typeface="Georgia" panose="02040502050405020303" pitchFamily="18" charset="0"/>
              </a:rPr>
              <a:t>Did I mention that it’s all about the</a:t>
            </a:r>
          </a:p>
          <a:p>
            <a:pPr marL="0" indent="0">
              <a:spcBef>
                <a:spcPts val="0"/>
              </a:spcBef>
              <a:buFont typeface="Arial" panose="020B0604020202020204" pitchFamily="34" charset="0"/>
              <a:buNone/>
              <a:defRPr/>
            </a:pPr>
            <a:endParaRPr lang="en-US" altLang="en-US" i="1" dirty="0">
              <a:latin typeface="Georgia" panose="02040502050405020303" pitchFamily="18" charset="0"/>
            </a:endParaRPr>
          </a:p>
          <a:p>
            <a:pPr marL="0" indent="0">
              <a:lnSpc>
                <a:spcPts val="13000"/>
              </a:lnSpc>
              <a:spcBef>
                <a:spcPts val="0"/>
              </a:spcBef>
              <a:buNone/>
              <a:defRPr/>
            </a:pPr>
            <a:r>
              <a:rPr lang="en-US" altLang="en-US" sz="16000" b="1" dirty="0">
                <a:solidFill>
                  <a:srgbClr val="339966"/>
                </a:solidFill>
                <a:effectLst>
                  <a:outerShdw blurRad="38100" dist="38100" dir="2700000" algn="tl">
                    <a:srgbClr val="000000">
                      <a:alpha val="43137"/>
                    </a:srgbClr>
                  </a:outerShdw>
                </a:effectLst>
                <a:latin typeface="Georgia" panose="02040502050405020303" pitchFamily="18" charset="0"/>
              </a:rPr>
              <a:t>FREE MONEY!!</a:t>
            </a:r>
          </a:p>
          <a:p>
            <a:pPr marL="0" indent="0">
              <a:spcBef>
                <a:spcPts val="0"/>
              </a:spcBef>
              <a:buNone/>
              <a:defRPr/>
            </a:pPr>
            <a:r>
              <a:rPr lang="en-US" altLang="en-US" i="1" dirty="0">
                <a:latin typeface="Georgia" panose="02040502050405020303" pitchFamily="18" charset="0"/>
              </a:rPr>
              <a:t>For YOUR Club’s Projects!</a:t>
            </a:r>
          </a:p>
          <a:p>
            <a:pPr>
              <a:defRPr/>
            </a:pPr>
            <a:endParaRPr lang="en-US" altLang="en-US" dirty="0">
              <a:latin typeface="Georgia" panose="02040502050405020303" pitchFamily="18" charset="0"/>
            </a:endParaRPr>
          </a:p>
        </p:txBody>
      </p:sp>
    </p:spTree>
    <p:extLst>
      <p:ext uri="{BB962C8B-B14F-4D97-AF65-F5344CB8AC3E}">
        <p14:creationId xmlns:p14="http://schemas.microsoft.com/office/powerpoint/2010/main" val="199965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2000" fill="hold"/>
                                        <p:tgtEl>
                                          <p:spTgt spid="18435">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31" presetClass="entr" presetSubtype="0" fill="hold" grpId="0" nodeType="after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 calcmode="lin" valueType="num">
                                      <p:cBhvr>
                                        <p:cTn id="12" dur="10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18435">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18435">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18435">
                                            <p:txEl>
                                              <p:pRg st="2" end="2"/>
                                            </p:txEl>
                                          </p:spTgt>
                                        </p:tgtEl>
                                      </p:cBhvr>
                                    </p:animEffect>
                                  </p:childTnLst>
                                </p:cTn>
                              </p:par>
                            </p:childTnLst>
                          </p:cTn>
                        </p:par>
                        <p:par>
                          <p:cTn id="16" fill="hold">
                            <p:stCondLst>
                              <p:cond delay="3000"/>
                            </p:stCondLst>
                            <p:childTnLst>
                              <p:par>
                                <p:cTn id="17" presetID="2" presetClass="entr" presetSubtype="2" fill="hold" grpId="0" nodeType="after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 calcmode="lin" valueType="num">
                                      <p:cBhvr additive="base">
                                        <p:cTn id="19" dur="2000" fill="hold"/>
                                        <p:tgtEl>
                                          <p:spTgt spid="18435">
                                            <p:txEl>
                                              <p:pRg st="3" end="3"/>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A4CCAAD-9D90-4551-9FD4-C6034C575567}"/>
              </a:ext>
            </a:extLst>
          </p:cNvPr>
          <p:cNvSpPr>
            <a:spLocks noGrp="1" noChangeArrowheads="1"/>
          </p:cNvSpPr>
          <p:nvPr>
            <p:ph type="title"/>
          </p:nvPr>
        </p:nvSpPr>
        <p:spPr bwMode="auto">
          <a:xfrm>
            <a:off x="736600" y="457200"/>
            <a:ext cx="11684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Arial Narrow" panose="020B0606020202030204" pitchFamily="34" charset="0"/>
              </a:rPr>
              <a:t>Source &amp; Types of The Rotary Foundation Funding</a:t>
            </a:r>
          </a:p>
        </p:txBody>
      </p:sp>
      <p:sp>
        <p:nvSpPr>
          <p:cNvPr id="18435" name="Content Placeholder 2">
            <a:extLst>
              <a:ext uri="{FF2B5EF4-FFF2-40B4-BE49-F238E27FC236}">
                <a16:creationId xmlns:a16="http://schemas.microsoft.com/office/drawing/2014/main" id="{FB24B862-60FF-4186-8A2D-4D2A6E01581A}"/>
              </a:ext>
            </a:extLst>
          </p:cNvPr>
          <p:cNvSpPr>
            <a:spLocks noGrp="1" noChangeArrowheads="1"/>
          </p:cNvSpPr>
          <p:nvPr>
            <p:ph idx="1"/>
          </p:nvPr>
        </p:nvSpPr>
        <p:spPr bwMode="auto">
          <a:xfrm>
            <a:off x="609600" y="1219200"/>
            <a:ext cx="109728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US" altLang="en-US" i="1" dirty="0">
                <a:latin typeface="Georgia" panose="02040502050405020303" pitchFamily="18" charset="0"/>
              </a:rPr>
              <a:t>So….where does our Foundation get funding for our Projects?</a:t>
            </a:r>
          </a:p>
          <a:p>
            <a:pPr>
              <a:defRPr/>
            </a:pPr>
            <a:r>
              <a:rPr lang="en-US" altLang="en-US" dirty="0">
                <a:latin typeface="Georgia" panose="02040502050405020303" pitchFamily="18" charset="0"/>
              </a:rPr>
              <a:t>Donations to the Annual Fund -SHARE</a:t>
            </a:r>
          </a:p>
          <a:p>
            <a:pPr marL="0" indent="0">
              <a:buNone/>
              <a:defRPr/>
            </a:pPr>
            <a:endParaRPr lang="en-US" altLang="en-US" dirty="0">
              <a:latin typeface="Georgia" panose="02040502050405020303" pitchFamily="18" charset="0"/>
            </a:endParaRPr>
          </a:p>
          <a:p>
            <a:pPr marL="0" indent="0">
              <a:buNone/>
              <a:defRPr/>
            </a:pPr>
            <a:r>
              <a:rPr lang="en-US" altLang="en-US" i="1" dirty="0">
                <a:latin typeface="Georgia" panose="02040502050405020303" pitchFamily="18" charset="0"/>
              </a:rPr>
              <a:t>What are primary fund choices to which we can donate?</a:t>
            </a:r>
          </a:p>
          <a:p>
            <a:pPr>
              <a:defRPr/>
            </a:pPr>
            <a:r>
              <a:rPr lang="en-US" altLang="en-US" dirty="0">
                <a:latin typeface="Georgia" panose="02040502050405020303" pitchFamily="18" charset="0"/>
              </a:rPr>
              <a:t>Annual Fund – SHARE: </a:t>
            </a:r>
            <a:r>
              <a:rPr lang="en-US" altLang="en-US" i="1" dirty="0">
                <a:latin typeface="Georgia" panose="02040502050405020303" pitchFamily="18" charset="0"/>
              </a:rPr>
              <a:t>Support for our Projects today</a:t>
            </a:r>
          </a:p>
          <a:p>
            <a:pPr>
              <a:defRPr/>
            </a:pPr>
            <a:r>
              <a:rPr lang="en-US" altLang="en-US" dirty="0">
                <a:latin typeface="Georgia" panose="02040502050405020303" pitchFamily="18" charset="0"/>
              </a:rPr>
              <a:t>Endowment Fund: </a:t>
            </a:r>
            <a:r>
              <a:rPr lang="en-US" altLang="en-US" i="1" dirty="0">
                <a:latin typeface="Georgia" panose="02040502050405020303" pitchFamily="18" charset="0"/>
              </a:rPr>
              <a:t>For a secure tomorrow</a:t>
            </a:r>
          </a:p>
          <a:p>
            <a:pPr>
              <a:defRPr/>
            </a:pPr>
            <a:r>
              <a:rPr lang="en-US" altLang="en-US" dirty="0">
                <a:latin typeface="Georgia" panose="02040502050405020303" pitchFamily="18" charset="0"/>
              </a:rPr>
              <a:t>Specific Funds, such as Disaster Response, Polio, etc.</a:t>
            </a:r>
          </a:p>
        </p:txBody>
      </p:sp>
    </p:spTree>
    <p:extLst>
      <p:ext uri="{BB962C8B-B14F-4D97-AF65-F5344CB8AC3E}">
        <p14:creationId xmlns:p14="http://schemas.microsoft.com/office/powerpoint/2010/main" val="404076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2000" fill="hold"/>
                                        <p:tgtEl>
                                          <p:spTgt spid="18435">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2000" fill="hold"/>
                                        <p:tgtEl>
                                          <p:spTgt spid="18435">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 calcmode="lin" valueType="num">
                                      <p:cBhvr additive="base">
                                        <p:cTn id="19" dur="2000" fill="hold"/>
                                        <p:tgtEl>
                                          <p:spTgt spid="18435">
                                            <p:txEl>
                                              <p:pRg st="3" end="3"/>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18435">
                                            <p:txEl>
                                              <p:pRg st="4" end="4"/>
                                            </p:txEl>
                                          </p:spTgt>
                                        </p:tgtEl>
                                        <p:attrNameLst>
                                          <p:attrName>style.visibility</p:attrName>
                                        </p:attrNameLst>
                                      </p:cBhvr>
                                      <p:to>
                                        <p:strVal val="visible"/>
                                      </p:to>
                                    </p:set>
                                    <p:anim calcmode="lin" valueType="num">
                                      <p:cBhvr additive="base">
                                        <p:cTn id="24" dur="2000" fill="hold"/>
                                        <p:tgtEl>
                                          <p:spTgt spid="18435">
                                            <p:txEl>
                                              <p:pRg st="4" end="4"/>
                                            </p:txEl>
                                          </p:spTgt>
                                        </p:tgtEl>
                                        <p:attrNameLst>
                                          <p:attrName>ppt_x</p:attrName>
                                        </p:attrNameLst>
                                      </p:cBhvr>
                                      <p:tavLst>
                                        <p:tav tm="0">
                                          <p:val>
                                            <p:strVal val="1+#ppt_w/2"/>
                                          </p:val>
                                        </p:tav>
                                        <p:tav tm="100000">
                                          <p:val>
                                            <p:strVal val="#ppt_x"/>
                                          </p:val>
                                        </p:tav>
                                      </p:tavLst>
                                    </p:anim>
                                    <p:anim calcmode="lin" valueType="num">
                                      <p:cBhvr additive="base">
                                        <p:cTn id="25" dur="2000" fill="hold"/>
                                        <p:tgtEl>
                                          <p:spTgt spid="18435">
                                            <p:txEl>
                                              <p:pRg st="4" end="4"/>
                                            </p:txEl>
                                          </p:spTgt>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2" presetClass="entr" presetSubtype="2" fill="hold" grpId="0" nodeType="afterEffect">
                                  <p:stCondLst>
                                    <p:cond delay="0"/>
                                  </p:stCondLst>
                                  <p:childTnLst>
                                    <p:set>
                                      <p:cBhvr>
                                        <p:cTn id="28" dur="1" fill="hold">
                                          <p:stCondLst>
                                            <p:cond delay="0"/>
                                          </p:stCondLst>
                                        </p:cTn>
                                        <p:tgtEl>
                                          <p:spTgt spid="18435">
                                            <p:txEl>
                                              <p:pRg st="5" end="5"/>
                                            </p:txEl>
                                          </p:spTgt>
                                        </p:tgtEl>
                                        <p:attrNameLst>
                                          <p:attrName>style.visibility</p:attrName>
                                        </p:attrNameLst>
                                      </p:cBhvr>
                                      <p:to>
                                        <p:strVal val="visible"/>
                                      </p:to>
                                    </p:set>
                                    <p:anim calcmode="lin" valueType="num">
                                      <p:cBhvr additive="base">
                                        <p:cTn id="29" dur="2000" fill="hold"/>
                                        <p:tgtEl>
                                          <p:spTgt spid="18435">
                                            <p:txEl>
                                              <p:pRg st="5" end="5"/>
                                            </p:txEl>
                                          </p:spTgt>
                                        </p:tgtEl>
                                        <p:attrNameLst>
                                          <p:attrName>ppt_x</p:attrName>
                                        </p:attrNameLst>
                                      </p:cBhvr>
                                      <p:tavLst>
                                        <p:tav tm="0">
                                          <p:val>
                                            <p:strVal val="1+#ppt_w/2"/>
                                          </p:val>
                                        </p:tav>
                                        <p:tav tm="100000">
                                          <p:val>
                                            <p:strVal val="#ppt_x"/>
                                          </p:val>
                                        </p:tav>
                                      </p:tavLst>
                                    </p:anim>
                                    <p:anim calcmode="lin" valueType="num">
                                      <p:cBhvr additive="base">
                                        <p:cTn id="30" dur="2000" fill="hold"/>
                                        <p:tgtEl>
                                          <p:spTgt spid="18435">
                                            <p:txEl>
                                              <p:pRg st="5" end="5"/>
                                            </p:txEl>
                                          </p:spTgt>
                                        </p:tgtEl>
                                        <p:attrNameLst>
                                          <p:attrName>ppt_y</p:attrName>
                                        </p:attrNameLst>
                                      </p:cBhvr>
                                      <p:tavLst>
                                        <p:tav tm="0">
                                          <p:val>
                                            <p:strVal val="#ppt_y"/>
                                          </p:val>
                                        </p:tav>
                                        <p:tav tm="100000">
                                          <p:val>
                                            <p:strVal val="#ppt_y"/>
                                          </p:val>
                                        </p:tav>
                                      </p:tavLst>
                                    </p:anim>
                                  </p:childTnLst>
                                </p:cTn>
                              </p:par>
                            </p:childTnLst>
                          </p:cTn>
                        </p:par>
                        <p:par>
                          <p:cTn id="31" fill="hold">
                            <p:stCondLst>
                              <p:cond delay="6000"/>
                            </p:stCondLst>
                            <p:childTnLst>
                              <p:par>
                                <p:cTn id="32" presetID="2" presetClass="entr" presetSubtype="2" fill="hold" grpId="0" nodeType="afterEffect">
                                  <p:stCondLst>
                                    <p:cond delay="0"/>
                                  </p:stCondLst>
                                  <p:childTnLst>
                                    <p:set>
                                      <p:cBhvr>
                                        <p:cTn id="33" dur="1" fill="hold">
                                          <p:stCondLst>
                                            <p:cond delay="0"/>
                                          </p:stCondLst>
                                        </p:cTn>
                                        <p:tgtEl>
                                          <p:spTgt spid="18435">
                                            <p:txEl>
                                              <p:pRg st="6" end="6"/>
                                            </p:txEl>
                                          </p:spTgt>
                                        </p:tgtEl>
                                        <p:attrNameLst>
                                          <p:attrName>style.visibility</p:attrName>
                                        </p:attrNameLst>
                                      </p:cBhvr>
                                      <p:to>
                                        <p:strVal val="visible"/>
                                      </p:to>
                                    </p:set>
                                    <p:anim calcmode="lin" valueType="num">
                                      <p:cBhvr additive="base">
                                        <p:cTn id="34" dur="2000" fill="hold"/>
                                        <p:tgtEl>
                                          <p:spTgt spid="18435">
                                            <p:txEl>
                                              <p:pRg st="6" end="6"/>
                                            </p:txEl>
                                          </p:spTgt>
                                        </p:tgtEl>
                                        <p:attrNameLst>
                                          <p:attrName>ppt_x</p:attrName>
                                        </p:attrNameLst>
                                      </p:cBhvr>
                                      <p:tavLst>
                                        <p:tav tm="0">
                                          <p:val>
                                            <p:strVal val="1+#ppt_w/2"/>
                                          </p:val>
                                        </p:tav>
                                        <p:tav tm="100000">
                                          <p:val>
                                            <p:strVal val="#ppt_x"/>
                                          </p:val>
                                        </p:tav>
                                      </p:tavLst>
                                    </p:anim>
                                    <p:anim calcmode="lin" valueType="num">
                                      <p:cBhvr additive="base">
                                        <p:cTn id="35" dur="2000" fill="hold"/>
                                        <p:tgtEl>
                                          <p:spTgt spid="1843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A4CCAAD-9D90-4551-9FD4-C6034C575567}"/>
              </a:ext>
            </a:extLst>
          </p:cNvPr>
          <p:cNvSpPr>
            <a:spLocks noGrp="1" noChangeArrowheads="1"/>
          </p:cNvSpPr>
          <p:nvPr>
            <p:ph type="title"/>
          </p:nvPr>
        </p:nvSpPr>
        <p:spPr bwMode="auto">
          <a:xfrm>
            <a:off x="736600" y="457200"/>
            <a:ext cx="11684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Arial Narrow" panose="020B0606020202030204" pitchFamily="34" charset="0"/>
              </a:rPr>
              <a:t>D7210 2023-24 Foundation Goals for Clubs</a:t>
            </a:r>
          </a:p>
        </p:txBody>
      </p:sp>
      <p:sp>
        <p:nvSpPr>
          <p:cNvPr id="18435" name="Content Placeholder 2">
            <a:extLst>
              <a:ext uri="{FF2B5EF4-FFF2-40B4-BE49-F238E27FC236}">
                <a16:creationId xmlns:a16="http://schemas.microsoft.com/office/drawing/2014/main" id="{FB24B862-60FF-4186-8A2D-4D2A6E01581A}"/>
              </a:ext>
            </a:extLst>
          </p:cNvPr>
          <p:cNvSpPr>
            <a:spLocks noGrp="1" noChangeArrowheads="1"/>
          </p:cNvSpPr>
          <p:nvPr>
            <p:ph idx="1"/>
          </p:nvPr>
        </p:nvSpPr>
        <p:spPr bwMode="auto">
          <a:xfrm>
            <a:off x="609600" y="1219200"/>
            <a:ext cx="111252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defRPr/>
            </a:pPr>
            <a:r>
              <a:rPr lang="en-US" altLang="en-US" i="1" dirty="0">
                <a:latin typeface="Georgia" panose="02040502050405020303" pitchFamily="18" charset="0"/>
              </a:rPr>
              <a:t>2023-24 Foundation Goals</a:t>
            </a:r>
          </a:p>
          <a:p>
            <a:pPr>
              <a:defRPr/>
            </a:pPr>
            <a:r>
              <a:rPr lang="en-US" altLang="en-US" dirty="0">
                <a:latin typeface="Georgia" panose="02040502050405020303" pitchFamily="18" charset="0"/>
              </a:rPr>
              <a:t>$144+/Member average to Annual Fund</a:t>
            </a:r>
          </a:p>
          <a:p>
            <a:pPr marL="0" indent="0">
              <a:buNone/>
              <a:defRPr/>
            </a:pPr>
            <a:endParaRPr lang="en-US" altLang="en-US" sz="1200" i="1" dirty="0">
              <a:latin typeface="Georgia" panose="02040502050405020303" pitchFamily="18" charset="0"/>
            </a:endParaRPr>
          </a:p>
          <a:p>
            <a:pPr marL="0" indent="0">
              <a:buNone/>
              <a:defRPr/>
            </a:pPr>
            <a:r>
              <a:rPr lang="en-US" altLang="en-US" i="1" dirty="0">
                <a:latin typeface="Georgia" panose="02040502050405020303" pitchFamily="18" charset="0"/>
              </a:rPr>
              <a:t>Every Rotarian Every Year Giving Challenge: 3 steps</a:t>
            </a:r>
          </a:p>
          <a:p>
            <a:pPr>
              <a:defRPr/>
            </a:pPr>
            <a:r>
              <a:rPr lang="en-US" altLang="en-US" dirty="0">
                <a:latin typeface="Georgia" panose="02040502050405020303" pitchFamily="18" charset="0"/>
              </a:rPr>
              <a:t>$25+/member to Annual Fund &amp; 100% EREY by December 31</a:t>
            </a:r>
          </a:p>
          <a:p>
            <a:pPr>
              <a:defRPr/>
            </a:pPr>
            <a:r>
              <a:rPr lang="en-US" altLang="en-US" dirty="0">
                <a:latin typeface="Georgia" panose="02040502050405020303" pitchFamily="18" charset="0"/>
              </a:rPr>
              <a:t>$25+/member for PETS Challenge in March</a:t>
            </a:r>
          </a:p>
          <a:p>
            <a:pPr>
              <a:defRPr/>
            </a:pPr>
            <a:r>
              <a:rPr lang="en-US" altLang="en-US" dirty="0">
                <a:latin typeface="Georgia" panose="02040502050405020303" pitchFamily="18" charset="0"/>
              </a:rPr>
              <a:t>$144+/Member average to Annual Fund by June 1</a:t>
            </a:r>
          </a:p>
          <a:p>
            <a:pPr>
              <a:defRPr/>
            </a:pPr>
            <a:endParaRPr lang="en-US" altLang="en-US" sz="1200" dirty="0">
              <a:latin typeface="Georgia" panose="02040502050405020303" pitchFamily="18" charset="0"/>
            </a:endParaRPr>
          </a:p>
          <a:p>
            <a:pPr marL="0" indent="0">
              <a:buNone/>
              <a:defRPr/>
            </a:pPr>
            <a:r>
              <a:rPr lang="en-US" altLang="en-US" sz="2400" i="1" dirty="0">
                <a:solidFill>
                  <a:schemeClr val="tx1">
                    <a:lumMod val="75000"/>
                  </a:schemeClr>
                </a:solidFill>
                <a:latin typeface="Georgia" panose="02040502050405020303" pitchFamily="18" charset="0"/>
              </a:rPr>
              <a:t>In addition to FREE MONEY for YOUR Club’s projects, what else does your Club receive from The Rotary Foundation in return for your support?</a:t>
            </a:r>
          </a:p>
        </p:txBody>
      </p:sp>
    </p:spTree>
    <p:extLst>
      <p:ext uri="{BB962C8B-B14F-4D97-AF65-F5344CB8AC3E}">
        <p14:creationId xmlns:p14="http://schemas.microsoft.com/office/powerpoint/2010/main" val="184837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8435">
                                            <p:txEl>
                                              <p:pRg st="1" end="1"/>
                                            </p:txEl>
                                          </p:spTgt>
                                        </p:tgtEl>
                                        <p:attrNameLst>
                                          <p:attrName>style.visibility</p:attrName>
                                        </p:attrNameLst>
                                      </p:cBhvr>
                                      <p:to>
                                        <p:strVal val="visible"/>
                                      </p:to>
                                    </p:set>
                                    <p:animEffect transition="in" filter="dissolve">
                                      <p:cBhvr>
                                        <p:cTn id="10" dur="500"/>
                                        <p:tgtEl>
                                          <p:spTgt spid="1843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animEffect transition="in" filter="dissolve">
                                      <p:cBhvr>
                                        <p:cTn id="15" dur="500"/>
                                        <p:tgtEl>
                                          <p:spTgt spid="18435">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8435">
                                            <p:txEl>
                                              <p:pRg st="4" end="4"/>
                                            </p:txEl>
                                          </p:spTgt>
                                        </p:tgtEl>
                                        <p:attrNameLst>
                                          <p:attrName>style.visibility</p:attrName>
                                        </p:attrNameLst>
                                      </p:cBhvr>
                                      <p:to>
                                        <p:strVal val="visible"/>
                                      </p:to>
                                    </p:set>
                                    <p:animEffect transition="in" filter="dissolve">
                                      <p:cBhvr>
                                        <p:cTn id="18" dur="500"/>
                                        <p:tgtEl>
                                          <p:spTgt spid="1843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8435">
                                            <p:txEl>
                                              <p:pRg st="5" end="5"/>
                                            </p:txEl>
                                          </p:spTgt>
                                        </p:tgtEl>
                                        <p:attrNameLst>
                                          <p:attrName>style.visibility</p:attrName>
                                        </p:attrNameLst>
                                      </p:cBhvr>
                                      <p:to>
                                        <p:strVal val="visible"/>
                                      </p:to>
                                    </p:set>
                                    <p:animEffect transition="in" filter="dissolve">
                                      <p:cBhvr>
                                        <p:cTn id="23" dur="500"/>
                                        <p:tgtEl>
                                          <p:spTgt spid="1843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8435">
                                            <p:txEl>
                                              <p:pRg st="6" end="6"/>
                                            </p:txEl>
                                          </p:spTgt>
                                        </p:tgtEl>
                                        <p:attrNameLst>
                                          <p:attrName>style.visibility</p:attrName>
                                        </p:attrNameLst>
                                      </p:cBhvr>
                                      <p:to>
                                        <p:strVal val="visible"/>
                                      </p:to>
                                    </p:set>
                                    <p:animEffect transition="in" filter="dissolve">
                                      <p:cBhvr>
                                        <p:cTn id="28" dur="500"/>
                                        <p:tgtEl>
                                          <p:spTgt spid="1843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435">
                                            <p:txEl>
                                              <p:pRg st="8" end="8"/>
                                            </p:txEl>
                                          </p:spTgt>
                                        </p:tgtEl>
                                        <p:attrNameLst>
                                          <p:attrName>style.visibility</p:attrName>
                                        </p:attrNameLst>
                                      </p:cBhvr>
                                      <p:to>
                                        <p:strVal val="visible"/>
                                      </p:to>
                                    </p:set>
                                    <p:anim calcmode="lin" valueType="num">
                                      <p:cBhvr additive="base">
                                        <p:cTn id="33"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43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A4CCAAD-9D90-4551-9FD4-C6034C575567}"/>
              </a:ext>
            </a:extLst>
          </p:cNvPr>
          <p:cNvSpPr>
            <a:spLocks noGrp="1" noChangeArrowheads="1"/>
          </p:cNvSpPr>
          <p:nvPr>
            <p:ph type="title"/>
          </p:nvPr>
        </p:nvSpPr>
        <p:spPr bwMode="auto">
          <a:xfrm>
            <a:off x="736600" y="457200"/>
            <a:ext cx="11684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Arial Narrow" panose="020B0606020202030204" pitchFamily="34" charset="0"/>
              </a:rPr>
              <a:t>The Rotary Foundation Recognition Opportunities</a:t>
            </a:r>
          </a:p>
        </p:txBody>
      </p:sp>
      <p:sp>
        <p:nvSpPr>
          <p:cNvPr id="18435" name="Content Placeholder 2">
            <a:extLst>
              <a:ext uri="{FF2B5EF4-FFF2-40B4-BE49-F238E27FC236}">
                <a16:creationId xmlns:a16="http://schemas.microsoft.com/office/drawing/2014/main" id="{FB24B862-60FF-4186-8A2D-4D2A6E01581A}"/>
              </a:ext>
            </a:extLst>
          </p:cNvPr>
          <p:cNvSpPr>
            <a:spLocks noGrp="1" noChangeArrowheads="1"/>
          </p:cNvSpPr>
          <p:nvPr>
            <p:ph idx="1"/>
          </p:nvPr>
        </p:nvSpPr>
        <p:spPr bwMode="auto">
          <a:xfrm>
            <a:off x="609600" y="1219200"/>
            <a:ext cx="109728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US" altLang="en-US" i="1" dirty="0">
                <a:latin typeface="Georgia" panose="02040502050405020303" pitchFamily="18" charset="0"/>
              </a:rPr>
              <a:t>Club Recognition Banners</a:t>
            </a:r>
          </a:p>
          <a:p>
            <a:pPr>
              <a:defRPr/>
            </a:pPr>
            <a:r>
              <a:rPr lang="en-US" altLang="en-US" dirty="0">
                <a:latin typeface="Georgia" panose="02040502050405020303" pitchFamily="18" charset="0"/>
              </a:rPr>
              <a:t>100% Foundation Giving: </a:t>
            </a:r>
            <a:r>
              <a:rPr lang="en-US" altLang="en-US" sz="2400" dirty="0">
                <a:latin typeface="Georgia" panose="02040502050405020303" pitchFamily="18" charset="0"/>
              </a:rPr>
              <a:t>$100/member, 100% participation</a:t>
            </a:r>
          </a:p>
          <a:p>
            <a:pPr>
              <a:defRPr/>
            </a:pPr>
            <a:r>
              <a:rPr lang="en-US" altLang="en-US" dirty="0">
                <a:latin typeface="Georgia" panose="02040502050405020303" pitchFamily="18" charset="0"/>
              </a:rPr>
              <a:t>100% EREY: </a:t>
            </a:r>
            <a:r>
              <a:rPr lang="en-US" altLang="en-US" sz="2400" dirty="0">
                <a:latin typeface="Georgia" panose="02040502050405020303" pitchFamily="18" charset="0"/>
              </a:rPr>
              <a:t>$100/member, 100% participation to Annual Fund</a:t>
            </a:r>
          </a:p>
          <a:p>
            <a:pPr>
              <a:defRPr/>
            </a:pPr>
            <a:r>
              <a:rPr lang="en-US" altLang="en-US" dirty="0">
                <a:latin typeface="Georgia" panose="02040502050405020303" pitchFamily="18" charset="0"/>
              </a:rPr>
              <a:t>Top Three Per Capita Clubs in Annual Fund Giving</a:t>
            </a:r>
          </a:p>
          <a:p>
            <a:pPr>
              <a:defRPr/>
            </a:pPr>
            <a:r>
              <a:rPr lang="en-US" altLang="en-US" dirty="0">
                <a:latin typeface="Georgia" panose="02040502050405020303" pitchFamily="18" charset="0"/>
              </a:rPr>
              <a:t>100% Paul Harris Fellow Club: </a:t>
            </a:r>
            <a:r>
              <a:rPr lang="en-US" altLang="en-US" sz="2400" dirty="0">
                <a:latin typeface="Georgia" panose="02040502050405020303" pitchFamily="18" charset="0"/>
              </a:rPr>
              <a:t>All members are PHF</a:t>
            </a:r>
          </a:p>
          <a:p>
            <a:pPr>
              <a:defRPr/>
            </a:pPr>
            <a:endParaRPr lang="en-US" altLang="en-US" dirty="0">
              <a:latin typeface="Georgia" panose="02040502050405020303" pitchFamily="18" charset="0"/>
            </a:endParaRPr>
          </a:p>
          <a:p>
            <a:pPr>
              <a:defRPr/>
            </a:pPr>
            <a:endParaRPr lang="en-US" altLang="en-US" dirty="0">
              <a:latin typeface="Georgia" panose="02040502050405020303" pitchFamily="18" charset="0"/>
            </a:endParaRPr>
          </a:p>
        </p:txBody>
      </p:sp>
    </p:spTree>
    <p:extLst>
      <p:ext uri="{BB962C8B-B14F-4D97-AF65-F5344CB8AC3E}">
        <p14:creationId xmlns:p14="http://schemas.microsoft.com/office/powerpoint/2010/main" val="398129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2000" fill="hold"/>
                                        <p:tgtEl>
                                          <p:spTgt spid="18435">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84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 calcmode="lin" valueType="num">
                                      <p:cBhvr additive="base">
                                        <p:cTn id="11" dur="2000" fill="hold"/>
                                        <p:tgtEl>
                                          <p:spTgt spid="18435">
                                            <p:txEl>
                                              <p:pRg st="1" end="1"/>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1843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 calcmode="lin" valueType="num">
                                      <p:cBhvr additive="base">
                                        <p:cTn id="15" dur="2000" fill="hold"/>
                                        <p:tgtEl>
                                          <p:spTgt spid="18435">
                                            <p:txEl>
                                              <p:pRg st="2" end="2"/>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1843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 calcmode="lin" valueType="num">
                                      <p:cBhvr additive="base">
                                        <p:cTn id="19" dur="2000" fill="hold"/>
                                        <p:tgtEl>
                                          <p:spTgt spid="18435">
                                            <p:txEl>
                                              <p:pRg st="3" end="3"/>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1843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anim calcmode="lin" valueType="num">
                                      <p:cBhvr additive="base">
                                        <p:cTn id="23" dur="2000" fill="hold"/>
                                        <p:tgtEl>
                                          <p:spTgt spid="18435">
                                            <p:txEl>
                                              <p:pRg st="4" end="4"/>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184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A4CCAAD-9D90-4551-9FD4-C6034C575567}"/>
              </a:ext>
            </a:extLst>
          </p:cNvPr>
          <p:cNvSpPr>
            <a:spLocks noGrp="1" noChangeArrowheads="1"/>
          </p:cNvSpPr>
          <p:nvPr>
            <p:ph type="title"/>
          </p:nvPr>
        </p:nvSpPr>
        <p:spPr bwMode="auto">
          <a:xfrm>
            <a:off x="736600" y="457200"/>
            <a:ext cx="11684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Arial Narrow" panose="020B0606020202030204" pitchFamily="34" charset="0"/>
              </a:rPr>
              <a:t>The Rotary Foundation Recognition Opportunities</a:t>
            </a:r>
          </a:p>
        </p:txBody>
      </p:sp>
      <p:sp>
        <p:nvSpPr>
          <p:cNvPr id="18435" name="Content Placeholder 2">
            <a:extLst>
              <a:ext uri="{FF2B5EF4-FFF2-40B4-BE49-F238E27FC236}">
                <a16:creationId xmlns:a16="http://schemas.microsoft.com/office/drawing/2014/main" id="{FB24B862-60FF-4186-8A2D-4D2A6E01581A}"/>
              </a:ext>
            </a:extLst>
          </p:cNvPr>
          <p:cNvSpPr>
            <a:spLocks noGrp="1" noChangeArrowheads="1"/>
          </p:cNvSpPr>
          <p:nvPr>
            <p:ph idx="1"/>
          </p:nvPr>
        </p:nvSpPr>
        <p:spPr bwMode="auto">
          <a:xfrm>
            <a:off x="609600" y="1219200"/>
            <a:ext cx="116586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US" altLang="en-US" i="1" dirty="0">
                <a:latin typeface="Georgia" panose="02040502050405020303" pitchFamily="18" charset="0"/>
              </a:rPr>
              <a:t>Individual Recognition Awards</a:t>
            </a:r>
          </a:p>
          <a:p>
            <a:pPr>
              <a:defRPr/>
            </a:pPr>
            <a:r>
              <a:rPr lang="en-US" altLang="en-US" dirty="0">
                <a:latin typeface="Georgia" panose="02040502050405020303" pitchFamily="18" charset="0"/>
              </a:rPr>
              <a:t>Foundation Sustaining Member: </a:t>
            </a:r>
            <a:r>
              <a:rPr lang="en-US" altLang="en-US" sz="2400" dirty="0">
                <a:latin typeface="Georgia" panose="02040502050405020303" pitchFamily="18" charset="0"/>
              </a:rPr>
              <a:t>$100 to Annual Fund each year</a:t>
            </a:r>
          </a:p>
          <a:p>
            <a:pPr>
              <a:defRPr/>
            </a:pPr>
            <a:r>
              <a:rPr lang="en-US" altLang="en-US" dirty="0">
                <a:latin typeface="Georgia" panose="02040502050405020303" pitchFamily="18" charset="0"/>
              </a:rPr>
              <a:t>Paul Harris Fellow: </a:t>
            </a:r>
            <a:r>
              <a:rPr lang="en-US" altLang="en-US" sz="2400" dirty="0">
                <a:latin typeface="Georgia" panose="02040502050405020303" pitchFamily="18" charset="0"/>
              </a:rPr>
              <a:t>$1,000+ to Annual or Polio Funds (9 levels)</a:t>
            </a:r>
          </a:p>
          <a:p>
            <a:pPr>
              <a:defRPr/>
            </a:pPr>
            <a:r>
              <a:rPr lang="en-US" altLang="en-US" dirty="0">
                <a:latin typeface="Georgia" panose="02040502050405020303" pitchFamily="18" charset="0"/>
              </a:rPr>
              <a:t>Paul Harris Society: </a:t>
            </a:r>
            <a:r>
              <a:rPr lang="en-US" altLang="en-US" sz="2400" dirty="0">
                <a:latin typeface="Georgia" panose="02040502050405020303" pitchFamily="18" charset="0"/>
              </a:rPr>
              <a:t>$1,000+ to Annual or Polio Funds each year</a:t>
            </a:r>
          </a:p>
          <a:p>
            <a:pPr>
              <a:defRPr/>
            </a:pPr>
            <a:r>
              <a:rPr lang="en-US" altLang="en-US" dirty="0">
                <a:latin typeface="Georgia" panose="02040502050405020303" pitchFamily="18" charset="0"/>
              </a:rPr>
              <a:t>Benefactor: </a:t>
            </a:r>
            <a:r>
              <a:rPr lang="en-US" altLang="en-US" sz="2400" dirty="0">
                <a:latin typeface="Georgia" panose="02040502050405020303" pitchFamily="18" charset="0"/>
              </a:rPr>
              <a:t>$1,000+ bequest or donation to Endowment Fund</a:t>
            </a:r>
          </a:p>
          <a:p>
            <a:pPr>
              <a:defRPr/>
            </a:pPr>
            <a:r>
              <a:rPr lang="en-US" altLang="en-US" dirty="0">
                <a:latin typeface="Georgia" panose="02040502050405020303" pitchFamily="18" charset="0"/>
              </a:rPr>
              <a:t>Major Donor: </a:t>
            </a:r>
            <a:r>
              <a:rPr lang="en-US" altLang="en-US" sz="2400" dirty="0">
                <a:latin typeface="Georgia" panose="02040502050405020303" pitchFamily="18" charset="0"/>
              </a:rPr>
              <a:t>$10,000+ donation to Foundation Funds (4 levels)</a:t>
            </a:r>
          </a:p>
          <a:p>
            <a:pPr>
              <a:defRPr/>
            </a:pPr>
            <a:r>
              <a:rPr lang="en-US" altLang="en-US" dirty="0">
                <a:latin typeface="Georgia" panose="02040502050405020303" pitchFamily="18" charset="0"/>
              </a:rPr>
              <a:t>Bequest Society: </a:t>
            </a:r>
            <a:r>
              <a:rPr lang="en-US" altLang="en-US" sz="2400" dirty="0">
                <a:latin typeface="Georgia" panose="02040502050405020303" pitchFamily="18" charset="0"/>
              </a:rPr>
              <a:t>$10,000+ bequest to Endowment Fund (10 levels)</a:t>
            </a:r>
          </a:p>
          <a:p>
            <a:pPr>
              <a:defRPr/>
            </a:pPr>
            <a:r>
              <a:rPr lang="en-US" altLang="en-US" dirty="0">
                <a:latin typeface="Georgia" panose="02040502050405020303" pitchFamily="18" charset="0"/>
              </a:rPr>
              <a:t>Arch </a:t>
            </a:r>
            <a:r>
              <a:rPr lang="en-US" altLang="en-US" dirty="0" err="1">
                <a:latin typeface="Georgia" panose="02040502050405020303" pitchFamily="18" charset="0"/>
              </a:rPr>
              <a:t>Klumph</a:t>
            </a:r>
            <a:r>
              <a:rPr lang="en-US" altLang="en-US" dirty="0">
                <a:latin typeface="Georgia" panose="02040502050405020303" pitchFamily="18" charset="0"/>
              </a:rPr>
              <a:t> Society: </a:t>
            </a:r>
            <a:r>
              <a:rPr lang="en-US" altLang="en-US" sz="2400" dirty="0">
                <a:latin typeface="Georgia" panose="02040502050405020303" pitchFamily="18" charset="0"/>
              </a:rPr>
              <a:t>$250,000+ to Foundation Funds (6 levels)</a:t>
            </a:r>
          </a:p>
          <a:p>
            <a:pPr>
              <a:defRPr/>
            </a:pPr>
            <a:endParaRPr lang="en-US" altLang="en-US" dirty="0">
              <a:latin typeface="Georgia" panose="02040502050405020303" pitchFamily="18" charset="0"/>
            </a:endParaRPr>
          </a:p>
          <a:p>
            <a:pPr>
              <a:defRPr/>
            </a:pPr>
            <a:endParaRPr lang="en-US" altLang="en-US" dirty="0">
              <a:latin typeface="Georgia" panose="02040502050405020303" pitchFamily="18" charset="0"/>
            </a:endParaRPr>
          </a:p>
          <a:p>
            <a:pPr>
              <a:defRPr/>
            </a:pPr>
            <a:endParaRPr lang="en-US" altLang="en-US" dirty="0">
              <a:latin typeface="Georgia" panose="02040502050405020303" pitchFamily="18" charset="0"/>
            </a:endParaRPr>
          </a:p>
        </p:txBody>
      </p:sp>
    </p:spTree>
    <p:extLst>
      <p:ext uri="{BB962C8B-B14F-4D97-AF65-F5344CB8AC3E}">
        <p14:creationId xmlns:p14="http://schemas.microsoft.com/office/powerpoint/2010/main" val="396016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2000" fill="hold"/>
                                        <p:tgtEl>
                                          <p:spTgt spid="18435">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84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 calcmode="lin" valueType="num">
                                      <p:cBhvr additive="base">
                                        <p:cTn id="11" dur="2000" fill="hold"/>
                                        <p:tgtEl>
                                          <p:spTgt spid="18435">
                                            <p:txEl>
                                              <p:pRg st="1" end="1"/>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1843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 calcmode="lin" valueType="num">
                                      <p:cBhvr additive="base">
                                        <p:cTn id="15" dur="2000" fill="hold"/>
                                        <p:tgtEl>
                                          <p:spTgt spid="18435">
                                            <p:txEl>
                                              <p:pRg st="2" end="2"/>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1843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 calcmode="lin" valueType="num">
                                      <p:cBhvr additive="base">
                                        <p:cTn id="19" dur="2000" fill="hold"/>
                                        <p:tgtEl>
                                          <p:spTgt spid="18435">
                                            <p:txEl>
                                              <p:pRg st="3" end="3"/>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1843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anim calcmode="lin" valueType="num">
                                      <p:cBhvr additive="base">
                                        <p:cTn id="23" dur="2000" fill="hold"/>
                                        <p:tgtEl>
                                          <p:spTgt spid="18435">
                                            <p:txEl>
                                              <p:pRg st="4" end="4"/>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1843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anim calcmode="lin" valueType="num">
                                      <p:cBhvr additive="base">
                                        <p:cTn id="27" dur="2000" fill="hold"/>
                                        <p:tgtEl>
                                          <p:spTgt spid="18435">
                                            <p:txEl>
                                              <p:pRg st="5" end="5"/>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18435">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anim calcmode="lin" valueType="num">
                                      <p:cBhvr additive="base">
                                        <p:cTn id="31" dur="2000" fill="hold"/>
                                        <p:tgtEl>
                                          <p:spTgt spid="18435">
                                            <p:txEl>
                                              <p:pRg st="6" end="6"/>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18435">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8435">
                                            <p:txEl>
                                              <p:pRg st="7" end="7"/>
                                            </p:txEl>
                                          </p:spTgt>
                                        </p:tgtEl>
                                        <p:attrNameLst>
                                          <p:attrName>style.visibility</p:attrName>
                                        </p:attrNameLst>
                                      </p:cBhvr>
                                      <p:to>
                                        <p:strVal val="visible"/>
                                      </p:to>
                                    </p:set>
                                    <p:anim calcmode="lin" valueType="num">
                                      <p:cBhvr additive="base">
                                        <p:cTn id="35" dur="2000" fill="hold"/>
                                        <p:tgtEl>
                                          <p:spTgt spid="18435">
                                            <p:txEl>
                                              <p:pRg st="7" end="7"/>
                                            </p:txEl>
                                          </p:spTgt>
                                        </p:tgtEl>
                                        <p:attrNameLst>
                                          <p:attrName>ppt_x</p:attrName>
                                        </p:attrNameLst>
                                      </p:cBhvr>
                                      <p:tavLst>
                                        <p:tav tm="0">
                                          <p:val>
                                            <p:strVal val="1+#ppt_w/2"/>
                                          </p:val>
                                        </p:tav>
                                        <p:tav tm="100000">
                                          <p:val>
                                            <p:strVal val="#ppt_x"/>
                                          </p:val>
                                        </p:tav>
                                      </p:tavLst>
                                    </p:anim>
                                    <p:anim calcmode="lin" valueType="num">
                                      <p:cBhvr additive="base">
                                        <p:cTn id="36" dur="2000" fill="hold"/>
                                        <p:tgtEl>
                                          <p:spTgt spid="1843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A4CCAAD-9D90-4551-9FD4-C6034C575567}"/>
              </a:ext>
            </a:extLst>
          </p:cNvPr>
          <p:cNvSpPr>
            <a:spLocks noGrp="1" noChangeArrowheads="1"/>
          </p:cNvSpPr>
          <p:nvPr>
            <p:ph type="title"/>
          </p:nvPr>
        </p:nvSpPr>
        <p:spPr bwMode="auto">
          <a:xfrm>
            <a:off x="736600" y="457200"/>
            <a:ext cx="11684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Arial Narrow" panose="020B0606020202030204" pitchFamily="34" charset="0"/>
              </a:rPr>
              <a:t>The Rotary Foundation’s Other Programs</a:t>
            </a:r>
          </a:p>
        </p:txBody>
      </p:sp>
      <p:sp>
        <p:nvSpPr>
          <p:cNvPr id="18435" name="Content Placeholder 2">
            <a:extLst>
              <a:ext uri="{FF2B5EF4-FFF2-40B4-BE49-F238E27FC236}">
                <a16:creationId xmlns:a16="http://schemas.microsoft.com/office/drawing/2014/main" id="{FB24B862-60FF-4186-8A2D-4D2A6E01581A}"/>
              </a:ext>
            </a:extLst>
          </p:cNvPr>
          <p:cNvSpPr>
            <a:spLocks noGrp="1" noChangeArrowheads="1"/>
          </p:cNvSpPr>
          <p:nvPr>
            <p:ph idx="1"/>
          </p:nvPr>
        </p:nvSpPr>
        <p:spPr bwMode="auto">
          <a:xfrm>
            <a:off x="609600" y="1219200"/>
            <a:ext cx="114300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US" altLang="en-US" i="1" dirty="0">
                <a:latin typeface="Georgia" panose="02040502050405020303" pitchFamily="18" charset="0"/>
              </a:rPr>
              <a:t>Other Programs</a:t>
            </a:r>
          </a:p>
          <a:p>
            <a:pPr>
              <a:defRPr/>
            </a:pPr>
            <a:r>
              <a:rPr lang="en-US" altLang="en-US" dirty="0">
                <a:latin typeface="Georgia" panose="02040502050405020303" pitchFamily="18" charset="0"/>
              </a:rPr>
              <a:t>Rotary Peace Fellowships: </a:t>
            </a:r>
            <a:r>
              <a:rPr lang="en-US" altLang="en-US" sz="2400" dirty="0">
                <a:latin typeface="Georgia" panose="02040502050405020303" pitchFamily="18" charset="0"/>
              </a:rPr>
              <a:t>Graduate study at Peace Centers</a:t>
            </a:r>
          </a:p>
          <a:p>
            <a:pPr>
              <a:defRPr/>
            </a:pPr>
            <a:r>
              <a:rPr lang="en-US" altLang="en-US" dirty="0">
                <a:latin typeface="Georgia" panose="02040502050405020303" pitchFamily="18" charset="0"/>
              </a:rPr>
              <a:t>Rotary Scholarships: </a:t>
            </a:r>
            <a:r>
              <a:rPr lang="en-US" altLang="en-US" sz="2400" dirty="0">
                <a:latin typeface="Georgia" panose="02040502050405020303" pitchFamily="18" charset="0"/>
              </a:rPr>
              <a:t>Tuition support, via Global or District Grants, for programs in Rotary’s Areas of Focus</a:t>
            </a:r>
          </a:p>
          <a:p>
            <a:pPr>
              <a:defRPr/>
            </a:pPr>
            <a:r>
              <a:rPr lang="en-US" altLang="en-US" dirty="0">
                <a:latin typeface="Georgia" panose="02040502050405020303" pitchFamily="18" charset="0"/>
              </a:rPr>
              <a:t>Vocational Training Teams: </a:t>
            </a:r>
            <a:r>
              <a:rPr lang="en-US" altLang="en-US" sz="2400" dirty="0">
                <a:latin typeface="Georgia" panose="02040502050405020303" pitchFamily="18" charset="0"/>
              </a:rPr>
              <a:t>International professional exchange</a:t>
            </a:r>
          </a:p>
          <a:p>
            <a:pPr>
              <a:defRPr/>
            </a:pPr>
            <a:endParaRPr lang="en-US" altLang="en-US" dirty="0">
              <a:latin typeface="Georgia" panose="02040502050405020303" pitchFamily="18" charset="0"/>
            </a:endParaRPr>
          </a:p>
        </p:txBody>
      </p:sp>
    </p:spTree>
    <p:extLst>
      <p:ext uri="{BB962C8B-B14F-4D97-AF65-F5344CB8AC3E}">
        <p14:creationId xmlns:p14="http://schemas.microsoft.com/office/powerpoint/2010/main" val="353847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2000" fill="hold"/>
                                        <p:tgtEl>
                                          <p:spTgt spid="18435">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84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 calcmode="lin" valueType="num">
                                      <p:cBhvr additive="base">
                                        <p:cTn id="11" dur="2000" fill="hold"/>
                                        <p:tgtEl>
                                          <p:spTgt spid="18435">
                                            <p:txEl>
                                              <p:pRg st="1" end="1"/>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1843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 calcmode="lin" valueType="num">
                                      <p:cBhvr additive="base">
                                        <p:cTn id="15" dur="2000" fill="hold"/>
                                        <p:tgtEl>
                                          <p:spTgt spid="18435">
                                            <p:txEl>
                                              <p:pRg st="2" end="2"/>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1843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 calcmode="lin" valueType="num">
                                      <p:cBhvr additive="base">
                                        <p:cTn id="19" dur="2000" fill="hold"/>
                                        <p:tgtEl>
                                          <p:spTgt spid="18435">
                                            <p:txEl>
                                              <p:pRg st="3" end="3"/>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A4CCAAD-9D90-4551-9FD4-C6034C575567}"/>
              </a:ext>
            </a:extLst>
          </p:cNvPr>
          <p:cNvSpPr>
            <a:spLocks noGrp="1" noChangeArrowheads="1"/>
          </p:cNvSpPr>
          <p:nvPr>
            <p:ph type="title"/>
          </p:nvPr>
        </p:nvSpPr>
        <p:spPr bwMode="auto">
          <a:xfrm>
            <a:off x="736600" y="457200"/>
            <a:ext cx="11684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Arial Narrow" panose="020B0606020202030204" pitchFamily="34" charset="0"/>
              </a:rPr>
              <a:t>Our Rotary Foundation</a:t>
            </a:r>
          </a:p>
        </p:txBody>
      </p:sp>
      <p:sp>
        <p:nvSpPr>
          <p:cNvPr id="18435" name="Content Placeholder 2">
            <a:extLst>
              <a:ext uri="{FF2B5EF4-FFF2-40B4-BE49-F238E27FC236}">
                <a16:creationId xmlns:a16="http://schemas.microsoft.com/office/drawing/2014/main" id="{FB24B862-60FF-4186-8A2D-4D2A6E01581A}"/>
              </a:ext>
            </a:extLst>
          </p:cNvPr>
          <p:cNvSpPr>
            <a:spLocks noGrp="1" noChangeArrowheads="1"/>
          </p:cNvSpPr>
          <p:nvPr>
            <p:ph idx="1"/>
          </p:nvPr>
        </p:nvSpPr>
        <p:spPr bwMode="auto">
          <a:xfrm>
            <a:off x="609600" y="1219200"/>
            <a:ext cx="114300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defRPr/>
            </a:pPr>
            <a:r>
              <a:rPr lang="en-US" altLang="en-US" i="1" dirty="0">
                <a:latin typeface="Georgia" panose="02040502050405020303" pitchFamily="18" charset="0"/>
              </a:rPr>
              <a:t>So, that’s the overview of The Rotary Foundations Programs!</a:t>
            </a:r>
          </a:p>
          <a:p>
            <a:pPr marL="0" indent="0">
              <a:buNone/>
              <a:defRPr/>
            </a:pPr>
            <a:r>
              <a:rPr lang="en-US" altLang="en-US" i="1" dirty="0">
                <a:latin typeface="Georgia" panose="02040502050405020303" pitchFamily="18" charset="0"/>
              </a:rPr>
              <a:t>What is it really all about?  </a:t>
            </a:r>
          </a:p>
          <a:p>
            <a:pPr>
              <a:defRPr/>
            </a:pPr>
            <a:r>
              <a:rPr lang="en-US" altLang="en-US" i="1" dirty="0">
                <a:solidFill>
                  <a:srgbClr val="339966"/>
                </a:solidFill>
                <a:latin typeface="Georgia" panose="02040502050405020303" pitchFamily="18" charset="0"/>
              </a:rPr>
              <a:t>FREE MONEY </a:t>
            </a:r>
            <a:r>
              <a:rPr lang="en-US" altLang="en-US" i="1" dirty="0">
                <a:latin typeface="Georgia" panose="02040502050405020303" pitchFamily="18" charset="0"/>
              </a:rPr>
              <a:t>for YOUR Club’s Projects!</a:t>
            </a:r>
          </a:p>
          <a:p>
            <a:pPr>
              <a:defRPr/>
            </a:pPr>
            <a:endParaRPr lang="en-US" altLang="en-US" sz="1400" i="1" dirty="0">
              <a:latin typeface="Georgia" panose="02040502050405020303" pitchFamily="18" charset="0"/>
            </a:endParaRPr>
          </a:p>
          <a:p>
            <a:pPr marL="0" indent="0">
              <a:buNone/>
              <a:defRPr/>
            </a:pPr>
            <a:r>
              <a:rPr lang="en-US" altLang="en-US" i="1" dirty="0">
                <a:latin typeface="Georgia" panose="02040502050405020303" pitchFamily="18" charset="0"/>
              </a:rPr>
              <a:t>What two things do YOU need to do?</a:t>
            </a:r>
          </a:p>
          <a:p>
            <a:pPr>
              <a:defRPr/>
            </a:pPr>
            <a:r>
              <a:rPr lang="en-US" altLang="en-US" i="1" dirty="0">
                <a:latin typeface="Georgia" panose="02040502050405020303" pitchFamily="18" charset="0"/>
              </a:rPr>
              <a:t>Apply for District and/or Global Grants every year</a:t>
            </a:r>
          </a:p>
          <a:p>
            <a:pPr>
              <a:defRPr/>
            </a:pPr>
            <a:r>
              <a:rPr lang="en-US" altLang="en-US" i="1" dirty="0">
                <a:latin typeface="Georgia" panose="02040502050405020303" pitchFamily="18" charset="0"/>
              </a:rPr>
              <a:t>Support Our Rotary Foundation generously every year</a:t>
            </a:r>
          </a:p>
          <a:p>
            <a:pPr>
              <a:defRPr/>
            </a:pPr>
            <a:endParaRPr lang="en-US" altLang="en-US" sz="1400" i="1" dirty="0">
              <a:solidFill>
                <a:schemeClr val="tx1">
                  <a:lumMod val="75000"/>
                </a:schemeClr>
              </a:solidFill>
              <a:latin typeface="Georgia" panose="02040502050405020303" pitchFamily="18" charset="0"/>
            </a:endParaRPr>
          </a:p>
          <a:p>
            <a:pPr marL="0" indent="0">
              <a:buNone/>
              <a:defRPr/>
            </a:pPr>
            <a:r>
              <a:rPr lang="en-US" altLang="en-US" i="1" dirty="0">
                <a:latin typeface="Georgia" panose="02040502050405020303" pitchFamily="18" charset="0"/>
              </a:rPr>
              <a:t>Thank You!</a:t>
            </a:r>
          </a:p>
          <a:p>
            <a:pPr>
              <a:defRPr/>
            </a:pPr>
            <a:endParaRPr lang="en-US" altLang="en-US" dirty="0">
              <a:latin typeface="Georgia" panose="02040502050405020303" pitchFamily="18" charset="0"/>
            </a:endParaRPr>
          </a:p>
          <a:p>
            <a:pPr>
              <a:defRPr/>
            </a:pPr>
            <a:endParaRPr lang="en-US" altLang="en-US" dirty="0">
              <a:latin typeface="Georgia" panose="02040502050405020303" pitchFamily="18" charset="0"/>
            </a:endParaRPr>
          </a:p>
        </p:txBody>
      </p:sp>
    </p:spTree>
    <p:extLst>
      <p:ext uri="{BB962C8B-B14F-4D97-AF65-F5344CB8AC3E}">
        <p14:creationId xmlns:p14="http://schemas.microsoft.com/office/powerpoint/2010/main" val="66846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additive="base">
                                        <p:cTn id="7" dur="2000" fill="hold"/>
                                        <p:tgtEl>
                                          <p:spTgt spid="18435">
                                            <p:txEl>
                                              <p:pRg st="1" end="1"/>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additive="base">
                                        <p:cTn id="13" dur="2000" fill="hold"/>
                                        <p:tgtEl>
                                          <p:spTgt spid="18435">
                                            <p:txEl>
                                              <p:pRg st="2" end="2"/>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2" fill="hold" grpId="0" nodeType="afterEffect">
                                  <p:stCondLst>
                                    <p:cond delay="0"/>
                                  </p:stCondLst>
                                  <p:childTnLst>
                                    <p:set>
                                      <p:cBhvr>
                                        <p:cTn id="17" dur="1" fill="hold">
                                          <p:stCondLst>
                                            <p:cond delay="0"/>
                                          </p:stCondLst>
                                        </p:cTn>
                                        <p:tgtEl>
                                          <p:spTgt spid="18435">
                                            <p:txEl>
                                              <p:pRg st="4" end="4"/>
                                            </p:txEl>
                                          </p:spTgt>
                                        </p:tgtEl>
                                        <p:attrNameLst>
                                          <p:attrName>style.visibility</p:attrName>
                                        </p:attrNameLst>
                                      </p:cBhvr>
                                      <p:to>
                                        <p:strVal val="visible"/>
                                      </p:to>
                                    </p:set>
                                    <p:anim calcmode="lin" valueType="num">
                                      <p:cBhvr additive="base">
                                        <p:cTn id="18" dur="2000" fill="hold"/>
                                        <p:tgtEl>
                                          <p:spTgt spid="18435">
                                            <p:txEl>
                                              <p:pRg st="4" end="4"/>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184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8435">
                                            <p:txEl>
                                              <p:pRg st="5" end="5"/>
                                            </p:txEl>
                                          </p:spTgt>
                                        </p:tgtEl>
                                        <p:attrNameLst>
                                          <p:attrName>style.visibility</p:attrName>
                                        </p:attrNameLst>
                                      </p:cBhvr>
                                      <p:to>
                                        <p:strVal val="visible"/>
                                      </p:to>
                                    </p:set>
                                    <p:anim calcmode="lin" valueType="num">
                                      <p:cBhvr additive="base">
                                        <p:cTn id="24" dur="2000" fill="hold"/>
                                        <p:tgtEl>
                                          <p:spTgt spid="18435">
                                            <p:txEl>
                                              <p:pRg st="5" end="5"/>
                                            </p:txEl>
                                          </p:spTgt>
                                        </p:tgtEl>
                                        <p:attrNameLst>
                                          <p:attrName>ppt_x</p:attrName>
                                        </p:attrNameLst>
                                      </p:cBhvr>
                                      <p:tavLst>
                                        <p:tav tm="0">
                                          <p:val>
                                            <p:strVal val="1+#ppt_w/2"/>
                                          </p:val>
                                        </p:tav>
                                        <p:tav tm="100000">
                                          <p:val>
                                            <p:strVal val="#ppt_x"/>
                                          </p:val>
                                        </p:tav>
                                      </p:tavLst>
                                    </p:anim>
                                    <p:anim calcmode="lin" valueType="num">
                                      <p:cBhvr additive="base">
                                        <p:cTn id="25" dur="2000" fill="hold"/>
                                        <p:tgtEl>
                                          <p:spTgt spid="18435">
                                            <p:txEl>
                                              <p:pRg st="5" end="5"/>
                                            </p:txEl>
                                          </p:spTgt>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8435">
                                            <p:txEl>
                                              <p:pRg st="6" end="6"/>
                                            </p:txEl>
                                          </p:spTgt>
                                        </p:tgtEl>
                                        <p:attrNameLst>
                                          <p:attrName>style.visibility</p:attrName>
                                        </p:attrNameLst>
                                      </p:cBhvr>
                                      <p:to>
                                        <p:strVal val="visible"/>
                                      </p:to>
                                    </p:set>
                                    <p:anim calcmode="lin" valueType="num">
                                      <p:cBhvr additive="base">
                                        <p:cTn id="28" dur="2000" fill="hold"/>
                                        <p:tgtEl>
                                          <p:spTgt spid="18435">
                                            <p:txEl>
                                              <p:pRg st="6" end="6"/>
                                            </p:txEl>
                                          </p:spTgt>
                                        </p:tgtEl>
                                        <p:attrNameLst>
                                          <p:attrName>ppt_x</p:attrName>
                                        </p:attrNameLst>
                                      </p:cBhvr>
                                      <p:tavLst>
                                        <p:tav tm="0">
                                          <p:val>
                                            <p:strVal val="1+#ppt_w/2"/>
                                          </p:val>
                                        </p:tav>
                                        <p:tav tm="100000">
                                          <p:val>
                                            <p:strVal val="#ppt_x"/>
                                          </p:val>
                                        </p:tav>
                                      </p:tavLst>
                                    </p:anim>
                                    <p:anim calcmode="lin" valueType="num">
                                      <p:cBhvr additive="base">
                                        <p:cTn id="29" dur="2000" fill="hold"/>
                                        <p:tgtEl>
                                          <p:spTgt spid="18435">
                                            <p:txEl>
                                              <p:pRg st="6" end="6"/>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grpId="0" nodeType="afterEffect">
                                  <p:stCondLst>
                                    <p:cond delay="0"/>
                                  </p:stCondLst>
                                  <p:childTnLst>
                                    <p:set>
                                      <p:cBhvr>
                                        <p:cTn id="32" dur="1" fill="hold">
                                          <p:stCondLst>
                                            <p:cond delay="0"/>
                                          </p:stCondLst>
                                        </p:cTn>
                                        <p:tgtEl>
                                          <p:spTgt spid="18435">
                                            <p:txEl>
                                              <p:pRg st="8" end="8"/>
                                            </p:txEl>
                                          </p:spTgt>
                                        </p:tgtEl>
                                        <p:attrNameLst>
                                          <p:attrName>style.visibility</p:attrName>
                                        </p:attrNameLst>
                                      </p:cBhvr>
                                      <p:to>
                                        <p:strVal val="visible"/>
                                      </p:to>
                                    </p:set>
                                    <p:anim calcmode="lin" valueType="num">
                                      <p:cBhvr additive="base">
                                        <p:cTn id="33" dur="2000" fill="hold"/>
                                        <p:tgtEl>
                                          <p:spTgt spid="18435">
                                            <p:txEl>
                                              <p:pRg st="8" end="8"/>
                                            </p:txEl>
                                          </p:spTgt>
                                        </p:tgtEl>
                                        <p:attrNameLst>
                                          <p:attrName>ppt_x</p:attrName>
                                        </p:attrNameLst>
                                      </p:cBhvr>
                                      <p:tavLst>
                                        <p:tav tm="0">
                                          <p:val>
                                            <p:strVal val="1+#ppt_w/2"/>
                                          </p:val>
                                        </p:tav>
                                        <p:tav tm="100000">
                                          <p:val>
                                            <p:strVal val="#ppt_x"/>
                                          </p:val>
                                        </p:tav>
                                      </p:tavLst>
                                    </p:anim>
                                    <p:anim calcmode="lin" valueType="num">
                                      <p:cBhvr additive="base">
                                        <p:cTn id="34" dur="2000" fill="hold"/>
                                        <p:tgtEl>
                                          <p:spTgt spid="1843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A4CCAAD-9D90-4551-9FD4-C6034C575567}"/>
              </a:ext>
            </a:extLst>
          </p:cNvPr>
          <p:cNvSpPr>
            <a:spLocks noGrp="1" noChangeArrowheads="1"/>
          </p:cNvSpPr>
          <p:nvPr>
            <p:ph type="title"/>
          </p:nvPr>
        </p:nvSpPr>
        <p:spPr bwMode="auto">
          <a:xfrm>
            <a:off x="736600" y="457200"/>
            <a:ext cx="11684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Arial Narrow" panose="020B0606020202030204" pitchFamily="34" charset="0"/>
              </a:rPr>
              <a:t>MEMBERSHIP SUB COMMITTEES</a:t>
            </a:r>
          </a:p>
        </p:txBody>
      </p:sp>
      <p:sp>
        <p:nvSpPr>
          <p:cNvPr id="18435" name="Content Placeholder 2">
            <a:extLst>
              <a:ext uri="{FF2B5EF4-FFF2-40B4-BE49-F238E27FC236}">
                <a16:creationId xmlns:a16="http://schemas.microsoft.com/office/drawing/2014/main" id="{FB24B862-60FF-4186-8A2D-4D2A6E01581A}"/>
              </a:ext>
            </a:extLst>
          </p:cNvPr>
          <p:cNvSpPr>
            <a:spLocks noGrp="1" noChangeArrowheads="1"/>
          </p:cNvSpPr>
          <p:nvPr>
            <p:ph idx="1"/>
          </p:nvPr>
        </p:nvSpPr>
        <p:spPr bwMode="auto">
          <a:xfrm>
            <a:off x="609600" y="1219200"/>
            <a:ext cx="109728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defRPr/>
            </a:pPr>
            <a:endParaRPr lang="en-US" altLang="en-US" dirty="0">
              <a:latin typeface="Georgia" panose="02040502050405020303" pitchFamily="18" charset="0"/>
            </a:endParaRPr>
          </a:p>
          <a:p>
            <a:pPr marL="0" indent="0">
              <a:buNone/>
              <a:defRPr/>
            </a:pPr>
            <a:endParaRPr lang="en-US" altLang="en-US" dirty="0">
              <a:latin typeface="Georgia" panose="02040502050405020303" pitchFamily="18" charset="0"/>
            </a:endParaRPr>
          </a:p>
        </p:txBody>
      </p:sp>
      <p:sp>
        <p:nvSpPr>
          <p:cNvPr id="3" name="TextBox 2">
            <a:extLst>
              <a:ext uri="{FF2B5EF4-FFF2-40B4-BE49-F238E27FC236}">
                <a16:creationId xmlns:a16="http://schemas.microsoft.com/office/drawing/2014/main" id="{3AE90014-09C6-BBB6-3CC4-3E98B91C836B}"/>
              </a:ext>
            </a:extLst>
          </p:cNvPr>
          <p:cNvSpPr txBox="1"/>
          <p:nvPr/>
        </p:nvSpPr>
        <p:spPr>
          <a:xfrm>
            <a:off x="609600" y="1219200"/>
            <a:ext cx="8683781" cy="4708981"/>
          </a:xfrm>
          <a:prstGeom prst="rect">
            <a:avLst/>
          </a:prstGeom>
          <a:noFill/>
        </p:spPr>
        <p:txBody>
          <a:bodyPr wrap="square">
            <a:spAutoFit/>
          </a:bodyPr>
          <a:lstStyle/>
          <a:p>
            <a:r>
              <a:rPr lang="en-US" sz="2000" dirty="0">
                <a:solidFill>
                  <a:schemeClr val="tx2"/>
                </a:solidFill>
              </a:rPr>
              <a:t>New Clubs – Explore new club opportunities, full(20) and satellites(8). Currently, there are initiatives in Beacon, New Paltz, Woodstock, and we recently formed an Eco Club (New City Rotary).</a:t>
            </a:r>
          </a:p>
          <a:p>
            <a:endParaRPr lang="en-US" sz="2000" dirty="0">
              <a:solidFill>
                <a:schemeClr val="tx2"/>
              </a:solidFill>
            </a:endParaRPr>
          </a:p>
          <a:p>
            <a:r>
              <a:rPr lang="en-US" sz="2000" dirty="0">
                <a:solidFill>
                  <a:schemeClr val="tx2"/>
                </a:solidFill>
              </a:rPr>
              <a:t>Membership Engagement – Members are available to meet with clubs to discuss growth strategies, onboarding, visitor days, club surveys, having fun at meetings, etc.</a:t>
            </a:r>
          </a:p>
          <a:p>
            <a:endParaRPr lang="en-US" sz="2000" dirty="0">
              <a:solidFill>
                <a:schemeClr val="tx2"/>
              </a:solidFill>
            </a:endParaRPr>
          </a:p>
          <a:p>
            <a:r>
              <a:rPr lang="en-US" sz="2000" dirty="0">
                <a:solidFill>
                  <a:schemeClr val="tx2"/>
                </a:solidFill>
              </a:rPr>
              <a:t>Rotary Young Professionals Action Committee- Any club member under 50 years old is eligible to join this new sub committee- See Beau </a:t>
            </a:r>
            <a:r>
              <a:rPr lang="en-US" sz="2000" dirty="0" err="1">
                <a:solidFill>
                  <a:schemeClr val="tx2"/>
                </a:solidFill>
              </a:rPr>
              <a:t>Loendorf</a:t>
            </a:r>
            <a:r>
              <a:rPr lang="en-US" sz="2000" dirty="0">
                <a:solidFill>
                  <a:schemeClr val="tx2"/>
                </a:solidFill>
              </a:rPr>
              <a:t> if interested.</a:t>
            </a:r>
          </a:p>
          <a:p>
            <a:endParaRPr lang="en-US" sz="2000" dirty="0">
              <a:solidFill>
                <a:schemeClr val="tx2"/>
              </a:solidFill>
            </a:endParaRPr>
          </a:p>
          <a:p>
            <a:r>
              <a:rPr lang="en-US" sz="2000" dirty="0">
                <a:solidFill>
                  <a:schemeClr val="tx2"/>
                </a:solidFill>
              </a:rPr>
              <a:t>Rotaract- We currently have 3 active Rotaract clubs at Dominican College (Pearl River Rotary), and Vassar-Haiti (Poughkeepsie Arlington), and Sullivan Community College (Liberty)</a:t>
            </a:r>
          </a:p>
        </p:txBody>
      </p:sp>
    </p:spTree>
    <p:extLst>
      <p:ext uri="{BB962C8B-B14F-4D97-AF65-F5344CB8AC3E}">
        <p14:creationId xmlns:p14="http://schemas.microsoft.com/office/powerpoint/2010/main" val="34378741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41C942-58ED-4E14-B0D6-AE1185E8B592}"/>
              </a:ext>
            </a:extLst>
          </p:cNvPr>
          <p:cNvSpPr>
            <a:spLocks noChangeArrowheads="1"/>
          </p:cNvSpPr>
          <p:nvPr/>
        </p:nvSpPr>
        <p:spPr bwMode="auto">
          <a:xfrm>
            <a:off x="0" y="3429000"/>
            <a:ext cx="12192000" cy="990600"/>
          </a:xfrm>
          <a:prstGeom prst="rect">
            <a:avLst/>
          </a:prstGeom>
          <a:solidFill>
            <a:srgbClr val="005DAA"/>
          </a:solidFill>
          <a:ln>
            <a:noFill/>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6387" name="Rectangle 10">
            <a:extLst>
              <a:ext uri="{FF2B5EF4-FFF2-40B4-BE49-F238E27FC236}">
                <a16:creationId xmlns:a16="http://schemas.microsoft.com/office/drawing/2014/main" id="{508559D0-0211-4960-BB8B-A2538193BF0D}"/>
              </a:ext>
            </a:extLst>
          </p:cNvPr>
          <p:cNvSpPr txBox="1">
            <a:spLocks noChangeArrowheads="1"/>
          </p:cNvSpPr>
          <p:nvPr/>
        </p:nvSpPr>
        <p:spPr bwMode="auto">
          <a:xfrm>
            <a:off x="1219200" y="2362200"/>
            <a:ext cx="10820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ea typeface="ヒラギノ角ゴ Pro W3" pitchFamily="-84" charset="-128"/>
              </a:defRPr>
            </a:lvl1pPr>
            <a:lvl2pPr marL="742950" indent="-285750" defTabSz="457200">
              <a:defRPr sz="2400">
                <a:solidFill>
                  <a:schemeClr val="tx1"/>
                </a:solidFill>
                <a:latin typeface="Arial" panose="020B0604020202020204" pitchFamily="34" charset="0"/>
                <a:ea typeface="ヒラギノ角ゴ Pro W3" pitchFamily="-84" charset="-128"/>
              </a:defRPr>
            </a:lvl2pPr>
            <a:lvl3pPr marL="1143000" indent="-228600" defTabSz="457200">
              <a:defRPr sz="2400">
                <a:solidFill>
                  <a:schemeClr val="tx1"/>
                </a:solidFill>
                <a:latin typeface="Arial" panose="020B0604020202020204" pitchFamily="34" charset="0"/>
                <a:ea typeface="ヒラギノ角ゴ Pro W3" pitchFamily="-84" charset="-128"/>
              </a:defRPr>
            </a:lvl3pPr>
            <a:lvl4pPr marL="1600200" indent="-228600" defTabSz="457200">
              <a:defRPr sz="2400">
                <a:solidFill>
                  <a:schemeClr val="tx1"/>
                </a:solidFill>
                <a:latin typeface="Arial" panose="020B0604020202020204" pitchFamily="34" charset="0"/>
                <a:ea typeface="ヒラギノ角ゴ Pro W3" pitchFamily="-84" charset="-128"/>
              </a:defRPr>
            </a:lvl4pPr>
            <a:lvl5pPr marL="2057400" indent="-228600" defTabSz="457200">
              <a:defRPr sz="2400">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spcAft>
                <a:spcPts val="2400"/>
              </a:spcAft>
            </a:pPr>
            <a:r>
              <a:rPr lang="en-US" altLang="en-US" sz="6600" dirty="0">
                <a:solidFill>
                  <a:srgbClr val="17458F"/>
                </a:solidFill>
                <a:latin typeface="Arial Narrow Bold" panose="020B0706020202030204" pitchFamily="34" charset="0"/>
              </a:rPr>
              <a:t>Our Rotary Foundation </a:t>
            </a:r>
          </a:p>
          <a:p>
            <a:pPr eaLnBrk="1" hangingPunct="1">
              <a:spcAft>
                <a:spcPts val="2400"/>
              </a:spcAft>
            </a:pPr>
            <a:r>
              <a:rPr lang="en-US" altLang="en-US" sz="3600" dirty="0">
                <a:solidFill>
                  <a:schemeClr val="bg1"/>
                </a:solidFill>
                <a:latin typeface="Arial Narrow Bold" panose="020B0706020202030204" pitchFamily="34" charset="0"/>
              </a:rPr>
              <a:t>Rotary District 7210 Learning Assembly 2023</a:t>
            </a:r>
          </a:p>
          <a:p>
            <a:pPr eaLnBrk="1" hangingPunct="1">
              <a:spcAft>
                <a:spcPts val="0"/>
              </a:spcAft>
            </a:pPr>
            <a:r>
              <a:rPr lang="en-US" altLang="en-US" dirty="0">
                <a:solidFill>
                  <a:srgbClr val="17458F"/>
                </a:solidFill>
                <a:latin typeface="Georgia" panose="02040502050405020303" pitchFamily="18" charset="0"/>
              </a:rPr>
              <a:t>District Rotary Foundation Chair </a:t>
            </a:r>
          </a:p>
          <a:p>
            <a:pPr eaLnBrk="1" hangingPunct="1">
              <a:spcAft>
                <a:spcPts val="0"/>
              </a:spcAft>
            </a:pPr>
            <a:r>
              <a:rPr lang="en-US" altLang="en-US" dirty="0">
                <a:solidFill>
                  <a:srgbClr val="17458F"/>
                </a:solidFill>
                <a:latin typeface="Georgia" panose="02040502050405020303" pitchFamily="18" charset="0"/>
              </a:rPr>
              <a:t>J. Louis Turpin</a:t>
            </a:r>
          </a:p>
        </p:txBody>
      </p:sp>
    </p:spTree>
    <p:extLst>
      <p:ext uri="{BB962C8B-B14F-4D97-AF65-F5344CB8AC3E}">
        <p14:creationId xmlns:p14="http://schemas.microsoft.com/office/powerpoint/2010/main" val="1308553746"/>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hlinkClick r:id="rId2"/>
            <a:extLst>
              <a:ext uri="{FF2B5EF4-FFF2-40B4-BE49-F238E27FC236}">
                <a16:creationId xmlns:a16="http://schemas.microsoft.com/office/drawing/2014/main" id="{882762BF-FCD5-BFE6-2318-D4B68C99B551}"/>
              </a:ext>
            </a:extLst>
          </p:cNvPr>
          <p:cNvSpPr txBox="1"/>
          <p:nvPr/>
        </p:nvSpPr>
        <p:spPr>
          <a:xfrm>
            <a:off x="4010717" y="3198167"/>
            <a:ext cx="3878369" cy="461665"/>
          </a:xfrm>
          <a:prstGeom prst="rect">
            <a:avLst/>
          </a:prstGeom>
          <a:noFill/>
        </p:spPr>
        <p:txBody>
          <a:bodyPr wrap="none" rtlCol="0">
            <a:spAutoFit/>
          </a:bodyPr>
          <a:lstStyle/>
          <a:p>
            <a:r>
              <a:rPr lang="en-US" dirty="0"/>
              <a:t>Together Foundation Video</a:t>
            </a:r>
          </a:p>
        </p:txBody>
      </p:sp>
    </p:spTree>
    <p:extLst>
      <p:ext uri="{BB962C8B-B14F-4D97-AF65-F5344CB8AC3E}">
        <p14:creationId xmlns:p14="http://schemas.microsoft.com/office/powerpoint/2010/main" val="2541409376"/>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CD388-EA00-A211-433A-AEA40ADA29B8}"/>
              </a:ext>
            </a:extLst>
          </p:cNvPr>
          <p:cNvSpPr>
            <a:spLocks noGrp="1"/>
          </p:cNvSpPr>
          <p:nvPr>
            <p:ph type="title"/>
          </p:nvPr>
        </p:nvSpPr>
        <p:spPr/>
        <p:txBody>
          <a:bodyPr/>
          <a:lstStyle/>
          <a:p>
            <a:r>
              <a:rPr lang="en-US" dirty="0"/>
              <a:t>Together We….</a:t>
            </a:r>
          </a:p>
        </p:txBody>
      </p:sp>
      <p:sp>
        <p:nvSpPr>
          <p:cNvPr id="3" name="Content Placeholder 2">
            <a:extLst>
              <a:ext uri="{FF2B5EF4-FFF2-40B4-BE49-F238E27FC236}">
                <a16:creationId xmlns:a16="http://schemas.microsoft.com/office/drawing/2014/main" id="{7D15711F-E52C-94C6-377A-7CDAC9E86CE4}"/>
              </a:ext>
            </a:extLst>
          </p:cNvPr>
          <p:cNvSpPr>
            <a:spLocks noGrp="1" noChangeArrowheads="1"/>
          </p:cNvSpPr>
          <p:nvPr>
            <p:ph idx="1"/>
          </p:nvPr>
        </p:nvSpPr>
        <p:spPr bwMode="auto">
          <a:xfrm>
            <a:off x="609600" y="4419600"/>
            <a:ext cx="10972800" cy="65563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endParaRPr lang="en-US" altLang="en-US" i="1" dirty="0">
              <a:solidFill>
                <a:schemeClr val="tx1">
                  <a:lumMod val="75000"/>
                </a:schemeClr>
              </a:solidFill>
              <a:latin typeface="Georgia" panose="02040502050405020303" pitchFamily="18" charset="0"/>
            </a:endParaRPr>
          </a:p>
          <a:p>
            <a:pPr marL="0" indent="0">
              <a:buNone/>
              <a:defRPr/>
            </a:pPr>
            <a:endParaRPr lang="en-US" altLang="en-US" dirty="0">
              <a:latin typeface="Georgia" panose="02040502050405020303" pitchFamily="18" charset="0"/>
            </a:endParaRPr>
          </a:p>
          <a:p>
            <a:pPr>
              <a:defRPr/>
            </a:pPr>
            <a:endParaRPr lang="en-US" altLang="en-US" dirty="0">
              <a:latin typeface="Georgia" panose="02040502050405020303" pitchFamily="18" charset="0"/>
            </a:endParaRPr>
          </a:p>
        </p:txBody>
      </p:sp>
      <p:sp>
        <p:nvSpPr>
          <p:cNvPr id="4" name="Content Placeholder 2">
            <a:extLst>
              <a:ext uri="{FF2B5EF4-FFF2-40B4-BE49-F238E27FC236}">
                <a16:creationId xmlns:a16="http://schemas.microsoft.com/office/drawing/2014/main" id="{9BE5A352-E388-D7FA-3F58-37964ABCE0AB}"/>
              </a:ext>
            </a:extLst>
          </p:cNvPr>
          <p:cNvSpPr txBox="1">
            <a:spLocks noChangeArrowheads="1"/>
          </p:cNvSpPr>
          <p:nvPr/>
        </p:nvSpPr>
        <p:spPr bwMode="auto">
          <a:xfrm>
            <a:off x="609600" y="2133600"/>
            <a:ext cx="2429733" cy="121055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17458F"/>
                </a:solidFill>
                <a:latin typeface="Georgia"/>
                <a:ea typeface="MS PGothic" panose="020B0600070205080204" pitchFamily="34" charset="-128"/>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17458F"/>
                </a:solidFill>
                <a:latin typeface="Georgia"/>
                <a:ea typeface="MS PGothic" panose="020B0600070205080204" pitchFamily="34" charset="-128"/>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17458F"/>
                </a:solidFill>
                <a:latin typeface="Georgia"/>
                <a:ea typeface="MS PGothic" panose="020B0600070205080204" pitchFamily="34" charset="-128"/>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17458F"/>
                </a:solidFill>
                <a:latin typeface="Georgia"/>
                <a:ea typeface="MS PGothic" panose="020B0600070205080204" pitchFamily="34"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17458F"/>
                </a:solidFill>
                <a:latin typeface="Georgia"/>
                <a:ea typeface="MS PGothic" panose="020B0600070205080204"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3000"/>
              </a:lnSpc>
              <a:spcBef>
                <a:spcPts val="0"/>
              </a:spcBef>
              <a:buFont typeface="Arial" panose="020B0604020202020204" pitchFamily="34" charset="0"/>
              <a:buNone/>
              <a:defRPr/>
            </a:pPr>
            <a:r>
              <a:rPr lang="en-US" altLang="en-US" b="1" i="1" dirty="0">
                <a:solidFill>
                  <a:srgbClr val="00B0F0"/>
                </a:solidFill>
                <a:latin typeface="Georgia" panose="02040502050405020303" pitchFamily="18" charset="0"/>
              </a:rPr>
              <a:t> </a:t>
            </a:r>
            <a:r>
              <a:rPr lang="en-US" altLang="en-US" sz="2400" b="1" i="1" dirty="0">
                <a:solidFill>
                  <a:srgbClr val="00B0F0"/>
                </a:solidFill>
                <a:latin typeface="Georgia" panose="02040502050405020303" pitchFamily="18" charset="0"/>
              </a:rPr>
              <a:t>Do Good: </a:t>
            </a:r>
            <a:r>
              <a:rPr lang="en-US" altLang="en-US" b="1" dirty="0">
                <a:solidFill>
                  <a:srgbClr val="00B0F0"/>
                </a:solidFill>
                <a:latin typeface="Arial Black" panose="020B0A04020102020204" pitchFamily="34" charset="0"/>
              </a:rPr>
              <a:t>Service</a:t>
            </a:r>
          </a:p>
        </p:txBody>
      </p:sp>
      <p:grpSp>
        <p:nvGrpSpPr>
          <p:cNvPr id="17" name="Group 16">
            <a:extLst>
              <a:ext uri="{FF2B5EF4-FFF2-40B4-BE49-F238E27FC236}">
                <a16:creationId xmlns:a16="http://schemas.microsoft.com/office/drawing/2014/main" id="{53D3889A-CE6B-D1D5-7B69-3F1481D6FB05}"/>
              </a:ext>
            </a:extLst>
          </p:cNvPr>
          <p:cNvGrpSpPr/>
          <p:nvPr/>
        </p:nvGrpSpPr>
        <p:grpSpPr>
          <a:xfrm>
            <a:off x="2667000" y="893570"/>
            <a:ext cx="6416965" cy="5971056"/>
            <a:chOff x="2640342" y="892786"/>
            <a:chExt cx="6416965" cy="5971056"/>
          </a:xfrm>
        </p:grpSpPr>
        <p:pic>
          <p:nvPicPr>
            <p:cNvPr id="8" name="Graphic 2" descr="Refresh with solid fill">
              <a:extLst>
                <a:ext uri="{FF2B5EF4-FFF2-40B4-BE49-F238E27FC236}">
                  <a16:creationId xmlns:a16="http://schemas.microsoft.com/office/drawing/2014/main" id="{F6BA359E-6072-7903-F3AD-9A624BC26A9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9354" t="-1" r="1" b="33048"/>
            <a:stretch/>
          </p:blipFill>
          <p:spPr bwMode="auto">
            <a:xfrm rot="2707467">
              <a:off x="5743515" y="1800648"/>
              <a:ext cx="3270096" cy="3357488"/>
            </a:xfrm>
            <a:prstGeom prst="rect">
              <a:avLst/>
            </a:prstGeom>
            <a:ln>
              <a:noFill/>
            </a:ln>
            <a:effectLst>
              <a:outerShdw blurRad="50800" dist="63500" dir="2700000" sx="101000" sy="101000" algn="tl" rotWithShape="0">
                <a:prstClr val="black">
                  <a:alpha val="40000"/>
                </a:prstClr>
              </a:outerShdw>
            </a:effectLst>
            <a:extLst>
              <a:ext uri="{53640926-AAD7-44D8-BBD7-CCE9431645EC}">
                <a14:shadowObscured xmlns:a14="http://schemas.microsoft.com/office/drawing/2010/main"/>
              </a:ext>
            </a:extLst>
          </p:spPr>
        </p:pic>
        <p:pic>
          <p:nvPicPr>
            <p:cNvPr id="9" name="Graphic 3" descr="Refresh with solid fill">
              <a:extLst>
                <a:ext uri="{FF2B5EF4-FFF2-40B4-BE49-F238E27FC236}">
                  <a16:creationId xmlns:a16="http://schemas.microsoft.com/office/drawing/2014/main" id="{FF6DEE99-24EF-15F7-651D-6C1DB1702D75}"/>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2408" t="-2" r="2" b="31788"/>
            <a:stretch/>
          </p:blipFill>
          <p:spPr bwMode="auto">
            <a:xfrm rot="8152377">
              <a:off x="4506712" y="3706099"/>
              <a:ext cx="3389180" cy="3157743"/>
            </a:xfrm>
            <a:prstGeom prst="rect">
              <a:avLst/>
            </a:prstGeom>
            <a:ln>
              <a:noFill/>
            </a:ln>
            <a:effectLst>
              <a:outerShdw blurRad="50800" dist="63500" dir="2700000" sx="101000" sy="101000" algn="tl" rotWithShape="0">
                <a:prstClr val="black">
                  <a:alpha val="40000"/>
                </a:prstClr>
              </a:outerShdw>
            </a:effectLst>
            <a:extLst>
              <a:ext uri="{53640926-AAD7-44D8-BBD7-CCE9431645EC}">
                <a14:shadowObscured xmlns:a14="http://schemas.microsoft.com/office/drawing/2010/main"/>
              </a:ext>
            </a:extLst>
          </p:spPr>
        </p:pic>
        <p:pic>
          <p:nvPicPr>
            <p:cNvPr id="10" name="Graphic 5" descr="Refresh with solid fill">
              <a:extLst>
                <a:ext uri="{FF2B5EF4-FFF2-40B4-BE49-F238E27FC236}">
                  <a16:creationId xmlns:a16="http://schemas.microsoft.com/office/drawing/2014/main" id="{3E4F315F-CF4E-7F1C-7FEA-2AB0804E956A}"/>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2340" t="-1" r="1" b="33346"/>
            <a:stretch/>
          </p:blipFill>
          <p:spPr bwMode="auto">
            <a:xfrm rot="13390251">
              <a:off x="2640342" y="2688993"/>
              <a:ext cx="3392660" cy="3085657"/>
            </a:xfrm>
            <a:prstGeom prst="rect">
              <a:avLst/>
            </a:prstGeom>
            <a:ln>
              <a:noFill/>
            </a:ln>
            <a:effectLst>
              <a:outerShdw blurRad="50800" dist="63500" dir="2700000" sx="101000" sy="101000" algn="tl" rotWithShape="0">
                <a:prstClr val="black">
                  <a:alpha val="40000"/>
                </a:prstClr>
              </a:outerShdw>
            </a:effectLst>
            <a:extLst>
              <a:ext uri="{53640926-AAD7-44D8-BBD7-CCE9431645EC}">
                <a14:shadowObscured xmlns:a14="http://schemas.microsoft.com/office/drawing/2010/main"/>
              </a:ext>
            </a:extLst>
          </p:spPr>
        </p:pic>
        <p:pic>
          <p:nvPicPr>
            <p:cNvPr id="11" name="Graphic 4" descr="Refresh with solid fill">
              <a:extLst>
                <a:ext uri="{FF2B5EF4-FFF2-40B4-BE49-F238E27FC236}">
                  <a16:creationId xmlns:a16="http://schemas.microsoft.com/office/drawing/2014/main" id="{65BCC792-A8B8-31A7-C5A5-A9948BD49EB2}"/>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0542" t="-1" r="1" b="31567"/>
            <a:stretch/>
          </p:blipFill>
          <p:spPr bwMode="auto">
            <a:xfrm rot="18725860">
              <a:off x="3913355" y="784435"/>
              <a:ext cx="3215089" cy="3431792"/>
            </a:xfrm>
            <a:prstGeom prst="rect">
              <a:avLst/>
            </a:prstGeom>
            <a:ln>
              <a:noFill/>
            </a:ln>
            <a:effectLst>
              <a:outerShdw blurRad="50800" dist="63500" dir="2700000" sx="101000" sy="101000" algn="tl" rotWithShape="0">
                <a:prstClr val="black">
                  <a:alpha val="40000"/>
                </a:prstClr>
              </a:outerShdw>
            </a:effectLst>
            <a:extLst>
              <a:ext uri="{53640926-AAD7-44D8-BBD7-CCE9431645EC}">
                <a14:shadowObscured xmlns:a14="http://schemas.microsoft.com/office/drawing/2010/main"/>
              </a:ext>
            </a:extLst>
          </p:spPr>
        </p:pic>
      </p:grpSp>
      <p:sp>
        <p:nvSpPr>
          <p:cNvPr id="13" name="Content Placeholder 2">
            <a:extLst>
              <a:ext uri="{FF2B5EF4-FFF2-40B4-BE49-F238E27FC236}">
                <a16:creationId xmlns:a16="http://schemas.microsoft.com/office/drawing/2014/main" id="{10E4921C-3368-2A85-3BBE-033F90EDCE6D}"/>
              </a:ext>
            </a:extLst>
          </p:cNvPr>
          <p:cNvSpPr txBox="1">
            <a:spLocks noChangeArrowheads="1"/>
          </p:cNvSpPr>
          <p:nvPr/>
        </p:nvSpPr>
        <p:spPr bwMode="auto">
          <a:xfrm>
            <a:off x="8110379" y="2143586"/>
            <a:ext cx="4005421" cy="15140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17458F"/>
                </a:solidFill>
                <a:latin typeface="Georgia"/>
                <a:ea typeface="MS PGothic" panose="020B0600070205080204" pitchFamily="34" charset="-128"/>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17458F"/>
                </a:solidFill>
                <a:latin typeface="Georgia"/>
                <a:ea typeface="MS PGothic" panose="020B0600070205080204" pitchFamily="34" charset="-128"/>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17458F"/>
                </a:solidFill>
                <a:latin typeface="Georgia"/>
                <a:ea typeface="MS PGothic" panose="020B0600070205080204" pitchFamily="34" charset="-128"/>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17458F"/>
                </a:solidFill>
                <a:latin typeface="Georgia"/>
                <a:ea typeface="MS PGothic" panose="020B0600070205080204" pitchFamily="34"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17458F"/>
                </a:solidFill>
                <a:latin typeface="Georgia"/>
                <a:ea typeface="MS PGothic" panose="020B0600070205080204"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3000"/>
              </a:lnSpc>
              <a:spcBef>
                <a:spcPts val="0"/>
              </a:spcBef>
              <a:buFont typeface="Arial" panose="020B0604020202020204" pitchFamily="34" charset="0"/>
              <a:buNone/>
              <a:defRPr/>
            </a:pPr>
            <a:r>
              <a:rPr lang="en-US" altLang="en-US" b="1" i="1" dirty="0">
                <a:solidFill>
                  <a:srgbClr val="00B0F0"/>
                </a:solidFill>
                <a:latin typeface="Georgia" panose="02040502050405020303" pitchFamily="18" charset="0"/>
              </a:rPr>
              <a:t> </a:t>
            </a:r>
            <a:r>
              <a:rPr lang="en-US" altLang="en-US" sz="2400" b="1" i="1" dirty="0">
                <a:solidFill>
                  <a:srgbClr val="D91B5C"/>
                </a:solidFill>
                <a:latin typeface="Georgia" panose="02040502050405020303" pitchFamily="18" charset="0"/>
              </a:rPr>
              <a:t>Raise Awareness: </a:t>
            </a:r>
            <a:r>
              <a:rPr lang="en-US" altLang="en-US" b="1" dirty="0">
                <a:solidFill>
                  <a:srgbClr val="D91B5C"/>
                </a:solidFill>
                <a:latin typeface="Arial Black" panose="020B0A04020102020204" pitchFamily="34" charset="0"/>
              </a:rPr>
              <a:t>Public Image</a:t>
            </a:r>
          </a:p>
        </p:txBody>
      </p:sp>
      <p:sp>
        <p:nvSpPr>
          <p:cNvPr id="15" name="Content Placeholder 2">
            <a:extLst>
              <a:ext uri="{FF2B5EF4-FFF2-40B4-BE49-F238E27FC236}">
                <a16:creationId xmlns:a16="http://schemas.microsoft.com/office/drawing/2014/main" id="{24954631-611B-D53A-0566-545109044A0F}"/>
              </a:ext>
            </a:extLst>
          </p:cNvPr>
          <p:cNvSpPr txBox="1">
            <a:spLocks noChangeArrowheads="1"/>
          </p:cNvSpPr>
          <p:nvPr/>
        </p:nvSpPr>
        <p:spPr bwMode="auto">
          <a:xfrm>
            <a:off x="8110379" y="4658186"/>
            <a:ext cx="4005421" cy="15140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17458F"/>
                </a:solidFill>
                <a:latin typeface="Georgia"/>
                <a:ea typeface="MS PGothic" panose="020B0600070205080204" pitchFamily="34" charset="-128"/>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17458F"/>
                </a:solidFill>
                <a:latin typeface="Georgia"/>
                <a:ea typeface="MS PGothic" panose="020B0600070205080204" pitchFamily="34" charset="-128"/>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17458F"/>
                </a:solidFill>
                <a:latin typeface="Georgia"/>
                <a:ea typeface="MS PGothic" panose="020B0600070205080204" pitchFamily="34" charset="-128"/>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17458F"/>
                </a:solidFill>
                <a:latin typeface="Georgia"/>
                <a:ea typeface="MS PGothic" panose="020B0600070205080204" pitchFamily="34"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17458F"/>
                </a:solidFill>
                <a:latin typeface="Georgia"/>
                <a:ea typeface="MS PGothic" panose="020B0600070205080204"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3000"/>
              </a:lnSpc>
              <a:spcBef>
                <a:spcPts val="0"/>
              </a:spcBef>
              <a:buFont typeface="Arial" panose="020B0604020202020204" pitchFamily="34" charset="0"/>
              <a:buNone/>
              <a:defRPr/>
            </a:pPr>
            <a:r>
              <a:rPr lang="en-US" altLang="en-US" b="1" i="1" dirty="0">
                <a:solidFill>
                  <a:srgbClr val="00B0F0"/>
                </a:solidFill>
                <a:latin typeface="Georgia" panose="02040502050405020303" pitchFamily="18" charset="0"/>
              </a:rPr>
              <a:t> </a:t>
            </a:r>
            <a:r>
              <a:rPr lang="en-US" altLang="en-US" sz="2400" b="1" i="1" dirty="0">
                <a:solidFill>
                  <a:srgbClr val="339966"/>
                </a:solidFill>
                <a:latin typeface="Georgia" panose="02040502050405020303" pitchFamily="18" charset="0"/>
              </a:rPr>
              <a:t>Engage People: </a:t>
            </a:r>
            <a:r>
              <a:rPr lang="en-US" altLang="en-US" b="1" dirty="0">
                <a:solidFill>
                  <a:srgbClr val="339966"/>
                </a:solidFill>
                <a:latin typeface="Arial Black" panose="020B0A04020102020204" pitchFamily="34" charset="0"/>
              </a:rPr>
              <a:t>Membership</a:t>
            </a:r>
          </a:p>
        </p:txBody>
      </p:sp>
      <p:sp>
        <p:nvSpPr>
          <p:cNvPr id="16" name="Content Placeholder 2">
            <a:extLst>
              <a:ext uri="{FF2B5EF4-FFF2-40B4-BE49-F238E27FC236}">
                <a16:creationId xmlns:a16="http://schemas.microsoft.com/office/drawing/2014/main" id="{6E797D9D-D9DA-CBD5-0AB5-8024CED697E9}"/>
              </a:ext>
            </a:extLst>
          </p:cNvPr>
          <p:cNvSpPr txBox="1">
            <a:spLocks noChangeArrowheads="1"/>
          </p:cNvSpPr>
          <p:nvPr/>
        </p:nvSpPr>
        <p:spPr bwMode="auto">
          <a:xfrm>
            <a:off x="-228600" y="4419600"/>
            <a:ext cx="4005421" cy="15140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17458F"/>
                </a:solidFill>
                <a:latin typeface="Georgia"/>
                <a:ea typeface="MS PGothic" panose="020B0600070205080204" pitchFamily="34" charset="-128"/>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17458F"/>
                </a:solidFill>
                <a:latin typeface="Georgia"/>
                <a:ea typeface="MS PGothic" panose="020B0600070205080204" pitchFamily="34" charset="-128"/>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17458F"/>
                </a:solidFill>
                <a:latin typeface="Georgia"/>
                <a:ea typeface="MS PGothic" panose="020B0600070205080204" pitchFamily="34" charset="-128"/>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17458F"/>
                </a:solidFill>
                <a:latin typeface="Georgia"/>
                <a:ea typeface="MS PGothic" panose="020B0600070205080204" pitchFamily="34"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17458F"/>
                </a:solidFill>
                <a:latin typeface="Georgia"/>
                <a:ea typeface="MS PGothic" panose="020B0600070205080204"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3000"/>
              </a:lnSpc>
              <a:spcBef>
                <a:spcPts val="0"/>
              </a:spcBef>
              <a:buFont typeface="Arial" panose="020B0604020202020204" pitchFamily="34" charset="0"/>
              <a:buNone/>
              <a:defRPr/>
            </a:pPr>
            <a:r>
              <a:rPr lang="en-US" altLang="en-US" b="1" i="1" dirty="0">
                <a:solidFill>
                  <a:srgbClr val="00B0F0"/>
                </a:solidFill>
                <a:latin typeface="Georgia" panose="02040502050405020303" pitchFamily="18" charset="0"/>
              </a:rPr>
              <a:t> </a:t>
            </a:r>
            <a:r>
              <a:rPr lang="en-US" altLang="en-US" sz="2400" b="1" i="1" dirty="0">
                <a:solidFill>
                  <a:srgbClr val="7030A0"/>
                </a:solidFill>
                <a:latin typeface="Georgia" panose="02040502050405020303" pitchFamily="18" charset="0"/>
              </a:rPr>
              <a:t>Raise Support: </a:t>
            </a:r>
          </a:p>
          <a:p>
            <a:pPr marL="0" indent="0" algn="ctr">
              <a:lnSpc>
                <a:spcPts val="3000"/>
              </a:lnSpc>
              <a:spcBef>
                <a:spcPts val="0"/>
              </a:spcBef>
              <a:buFont typeface="Arial" panose="020B0604020202020204" pitchFamily="34" charset="0"/>
              <a:buNone/>
              <a:defRPr/>
            </a:pPr>
            <a:r>
              <a:rPr lang="en-US" altLang="en-US" b="1" dirty="0">
                <a:solidFill>
                  <a:srgbClr val="7030A0"/>
                </a:solidFill>
                <a:latin typeface="Arial Black" panose="020B0A04020102020204" pitchFamily="34" charset="0"/>
              </a:rPr>
              <a:t>The Rotary Foundation</a:t>
            </a:r>
          </a:p>
        </p:txBody>
      </p:sp>
      <p:sp>
        <p:nvSpPr>
          <p:cNvPr id="7" name="Rectangle 9">
            <a:extLst>
              <a:ext uri="{FF2B5EF4-FFF2-40B4-BE49-F238E27FC236}">
                <a16:creationId xmlns:a16="http://schemas.microsoft.com/office/drawing/2014/main" id="{43150B40-640D-CAD3-C709-818A8F8E666A}"/>
              </a:ext>
            </a:extLst>
          </p:cNvPr>
          <p:cNvSpPr>
            <a:spLocks noChangeArrowheads="1"/>
          </p:cNvSpPr>
          <p:nvPr/>
        </p:nvSpPr>
        <p:spPr bwMode="auto">
          <a:xfrm>
            <a:off x="4062459" y="3427866"/>
            <a:ext cx="3657600" cy="122033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ts val="3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en-US" altLang="en-US" b="1" i="0" u="none" strike="noStrike" cap="none" normalizeH="0" baseline="0" dirty="0">
                <a:ln>
                  <a:noFill/>
                </a:ln>
                <a:solidFill>
                  <a:srgbClr val="17458F"/>
                </a:solidFill>
                <a:effectLst/>
                <a:ea typeface="Calibri" panose="020F0502020204030204" pitchFamily="34" charset="0"/>
                <a:cs typeface="Arial" panose="020B0604020202020204" pitchFamily="34" charset="0"/>
              </a:rPr>
              <a:t>   </a:t>
            </a:r>
            <a:r>
              <a:rPr lang="en-US" altLang="en-US" b="1" dirty="0">
                <a:solidFill>
                  <a:srgbClr val="17458F"/>
                </a:solidFill>
                <a:ea typeface="Calibri" panose="020F0502020204030204" pitchFamily="34" charset="0"/>
                <a:cs typeface="Arial" panose="020B0604020202020204" pitchFamily="34" charset="0"/>
              </a:rPr>
              <a:t>          </a:t>
            </a:r>
            <a:r>
              <a:rPr kumimoji="0" lang="en-US" altLang="en-US" sz="4400" b="1" i="0" u="none" strike="noStrike" cap="none" normalizeH="0" baseline="0" dirty="0">
                <a:ln>
                  <a:noFill/>
                </a:ln>
                <a:solidFill>
                  <a:srgbClr val="F7A81B"/>
                </a:solidFill>
                <a:effectLst/>
                <a:ea typeface="Calibri" panose="020F0502020204030204" pitchFamily="34" charset="0"/>
                <a:cs typeface="Arial" panose="020B0604020202020204" pitchFamily="34" charset="0"/>
              </a:rPr>
              <a:t>TOGETHER </a:t>
            </a:r>
            <a:r>
              <a:rPr kumimoji="0" lang="en-US" altLang="en-US" b="1" i="0" u="none" strike="noStrike" cap="none" normalizeH="0" baseline="0" dirty="0">
                <a:ln>
                  <a:noFill/>
                </a:ln>
                <a:solidFill>
                  <a:srgbClr val="17458F"/>
                </a:solidFill>
                <a:effectLst/>
                <a:ea typeface="Calibri" panose="020F0502020204030204" pitchFamily="34" charset="0"/>
                <a:cs typeface="Arial" panose="020B0604020202020204" pitchFamily="34" charset="0"/>
              </a:rPr>
              <a:t>WE</a:t>
            </a:r>
            <a:endParaRPr kumimoji="0" lang="en-US" altLang="en-US" b="1" i="0" u="none" strike="noStrike" cap="none" normalizeH="0" baseline="0" dirty="0">
              <a:ln>
                <a:noFill/>
              </a:ln>
              <a:solidFill>
                <a:schemeClr val="tx1">
                  <a:lumMod val="20000"/>
                  <a:lumOff val="80000"/>
                </a:schemeClr>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4148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9" name="Straight Arrow Connector 58">
            <a:extLst>
              <a:ext uri="{FF2B5EF4-FFF2-40B4-BE49-F238E27FC236}">
                <a16:creationId xmlns:a16="http://schemas.microsoft.com/office/drawing/2014/main" id="{334D27E4-CCE1-4B8B-A288-BE319AE58E6B}"/>
              </a:ext>
            </a:extLst>
          </p:cNvPr>
          <p:cNvCxnSpPr>
            <a:cxnSpLocks/>
          </p:cNvCxnSpPr>
          <p:nvPr/>
        </p:nvCxnSpPr>
        <p:spPr>
          <a:xfrm flipH="1" flipV="1">
            <a:off x="1705622" y="2556711"/>
            <a:ext cx="8045" cy="2296097"/>
          </a:xfrm>
          <a:prstGeom prst="straightConnector1">
            <a:avLst/>
          </a:prstGeom>
          <a:ln>
            <a:solidFill>
              <a:srgbClr val="687D9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18434" name="Title 1">
            <a:extLst>
              <a:ext uri="{FF2B5EF4-FFF2-40B4-BE49-F238E27FC236}">
                <a16:creationId xmlns:a16="http://schemas.microsoft.com/office/drawing/2014/main" id="{CA4CCAAD-9D90-4551-9FD4-C6034C575567}"/>
              </a:ext>
            </a:extLst>
          </p:cNvPr>
          <p:cNvSpPr>
            <a:spLocks noGrp="1" noChangeArrowheads="1"/>
          </p:cNvSpPr>
          <p:nvPr>
            <p:ph type="title"/>
          </p:nvPr>
        </p:nvSpPr>
        <p:spPr bwMode="auto">
          <a:xfrm>
            <a:off x="736600" y="457200"/>
            <a:ext cx="11684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Arial Narrow" panose="020B0606020202030204" pitchFamily="34" charset="0"/>
              </a:rPr>
              <a:t>Annual Fund - SHARE</a:t>
            </a:r>
          </a:p>
        </p:txBody>
      </p:sp>
      <p:sp>
        <p:nvSpPr>
          <p:cNvPr id="11" name="TextBox 10">
            <a:extLst>
              <a:ext uri="{FF2B5EF4-FFF2-40B4-BE49-F238E27FC236}">
                <a16:creationId xmlns:a16="http://schemas.microsoft.com/office/drawing/2014/main" id="{C08591C2-A8C0-4672-B056-1EA7ABAAFB74}"/>
              </a:ext>
            </a:extLst>
          </p:cNvPr>
          <p:cNvSpPr txBox="1"/>
          <p:nvPr/>
        </p:nvSpPr>
        <p:spPr>
          <a:xfrm>
            <a:off x="7246239" y="3301136"/>
            <a:ext cx="2550648" cy="329387"/>
          </a:xfrm>
          <a:prstGeom prst="rect">
            <a:avLst/>
          </a:prstGeom>
          <a:noFill/>
        </p:spPr>
        <p:txBody>
          <a:bodyPr wrap="square" rtlCol="0">
            <a:spAutoFit/>
          </a:bodyPr>
          <a:lstStyle/>
          <a:p>
            <a:pPr algn="ctr"/>
            <a:r>
              <a:rPr lang="en-US" sz="1600" b="1" dirty="0">
                <a:ln>
                  <a:solidFill>
                    <a:srgbClr val="687D90"/>
                  </a:solidFill>
                </a:ln>
                <a:latin typeface="Arial" panose="020B0604020202020204" pitchFamily="34" charset="0"/>
                <a:cs typeface="Arial" panose="020B0604020202020204" pitchFamily="34" charset="0"/>
              </a:rPr>
              <a:t>Funds spent</a:t>
            </a:r>
          </a:p>
        </p:txBody>
      </p:sp>
      <p:grpSp>
        <p:nvGrpSpPr>
          <p:cNvPr id="12" name="Group 11">
            <a:extLst>
              <a:ext uri="{FF2B5EF4-FFF2-40B4-BE49-F238E27FC236}">
                <a16:creationId xmlns:a16="http://schemas.microsoft.com/office/drawing/2014/main" id="{577849CD-362A-4002-8AC0-6D6A6D5BF597}"/>
              </a:ext>
            </a:extLst>
          </p:cNvPr>
          <p:cNvGrpSpPr/>
          <p:nvPr/>
        </p:nvGrpSpPr>
        <p:grpSpPr>
          <a:xfrm>
            <a:off x="1438879" y="4079681"/>
            <a:ext cx="9950353" cy="2075"/>
            <a:chOff x="1093664" y="2807863"/>
            <a:chExt cx="6772399" cy="2133"/>
          </a:xfrm>
        </p:grpSpPr>
        <p:sp>
          <p:nvSpPr>
            <p:cNvPr id="43" name="Line 7">
              <a:extLst>
                <a:ext uri="{FF2B5EF4-FFF2-40B4-BE49-F238E27FC236}">
                  <a16:creationId xmlns:a16="http://schemas.microsoft.com/office/drawing/2014/main" id="{6078F082-CE60-45F7-97C8-C5326B533FF2}"/>
                </a:ext>
              </a:extLst>
            </p:cNvPr>
            <p:cNvSpPr>
              <a:spLocks noChangeShapeType="1"/>
            </p:cNvSpPr>
            <p:nvPr/>
          </p:nvSpPr>
          <p:spPr bwMode="auto">
            <a:xfrm>
              <a:off x="1093664" y="2809534"/>
              <a:ext cx="1360487" cy="0"/>
            </a:xfrm>
            <a:prstGeom prst="line">
              <a:avLst/>
            </a:prstGeom>
            <a:noFill/>
            <a:ln w="57150">
              <a:solidFill>
                <a:srgbClr val="687D90"/>
              </a:solidFill>
              <a:round/>
              <a:headEnd/>
              <a:tailEnd/>
            </a:ln>
            <a:extLst>
              <a:ext uri="{909E8E84-426E-40DD-AFC4-6F175D3DCCD1}">
                <a14:hiddenFill xmlns:a14="http://schemas.microsoft.com/office/drawing/2010/main">
                  <a:noFill/>
                </a14:hiddenFill>
              </a:ext>
            </a:extLst>
          </p:spPr>
          <p:txBody>
            <a:bodyPr anchor="b" anchorCtr="1"/>
            <a:lstStyle/>
            <a:p>
              <a:endParaRPr lang="en-US" dirty="0"/>
            </a:p>
          </p:txBody>
        </p:sp>
        <p:sp>
          <p:nvSpPr>
            <p:cNvPr id="44" name="Line 8">
              <a:extLst>
                <a:ext uri="{FF2B5EF4-FFF2-40B4-BE49-F238E27FC236}">
                  <a16:creationId xmlns:a16="http://schemas.microsoft.com/office/drawing/2014/main" id="{AB704735-0AC0-4BB3-8AC0-F593D4A69204}"/>
                </a:ext>
              </a:extLst>
            </p:cNvPr>
            <p:cNvSpPr>
              <a:spLocks noChangeShapeType="1"/>
            </p:cNvSpPr>
            <p:nvPr/>
          </p:nvSpPr>
          <p:spPr bwMode="auto">
            <a:xfrm>
              <a:off x="2417153" y="2809534"/>
              <a:ext cx="1362075" cy="0"/>
            </a:xfrm>
            <a:prstGeom prst="line">
              <a:avLst/>
            </a:prstGeom>
            <a:noFill/>
            <a:ln w="57150">
              <a:solidFill>
                <a:srgbClr val="687D90"/>
              </a:solidFill>
              <a:round/>
              <a:headEnd/>
              <a:tailEnd/>
            </a:ln>
            <a:extLst>
              <a:ext uri="{909E8E84-426E-40DD-AFC4-6F175D3DCCD1}">
                <a14:hiddenFill xmlns:a14="http://schemas.microsoft.com/office/drawing/2010/main">
                  <a:noFill/>
                </a14:hiddenFill>
              </a:ext>
            </a:extLst>
          </p:spPr>
          <p:txBody>
            <a:bodyPr anchor="b" anchorCtr="1"/>
            <a:lstStyle/>
            <a:p>
              <a:endParaRPr lang="en-US" dirty="0"/>
            </a:p>
          </p:txBody>
        </p:sp>
        <p:sp>
          <p:nvSpPr>
            <p:cNvPr id="45" name="Line 9">
              <a:extLst>
                <a:ext uri="{FF2B5EF4-FFF2-40B4-BE49-F238E27FC236}">
                  <a16:creationId xmlns:a16="http://schemas.microsoft.com/office/drawing/2014/main" id="{5EB4C67F-037A-48DC-871C-E5A943C3A715}"/>
                </a:ext>
              </a:extLst>
            </p:cNvPr>
            <p:cNvSpPr>
              <a:spLocks noChangeShapeType="1"/>
            </p:cNvSpPr>
            <p:nvPr/>
          </p:nvSpPr>
          <p:spPr bwMode="auto">
            <a:xfrm>
              <a:off x="3790951" y="2809996"/>
              <a:ext cx="1390650" cy="0"/>
            </a:xfrm>
            <a:prstGeom prst="line">
              <a:avLst/>
            </a:prstGeom>
            <a:noFill/>
            <a:ln w="57150">
              <a:solidFill>
                <a:srgbClr val="687D90"/>
              </a:solidFill>
              <a:round/>
              <a:headEnd/>
              <a:tailEnd/>
            </a:ln>
            <a:extLst>
              <a:ext uri="{909E8E84-426E-40DD-AFC4-6F175D3DCCD1}">
                <a14:hiddenFill xmlns:a14="http://schemas.microsoft.com/office/drawing/2010/main">
                  <a:noFill/>
                </a14:hiddenFill>
              </a:ext>
            </a:extLst>
          </p:spPr>
          <p:txBody>
            <a:bodyPr anchor="b" anchorCtr="1"/>
            <a:lstStyle/>
            <a:p>
              <a:endParaRPr lang="en-US" dirty="0"/>
            </a:p>
          </p:txBody>
        </p:sp>
        <p:sp>
          <p:nvSpPr>
            <p:cNvPr id="46" name="Line 10">
              <a:extLst>
                <a:ext uri="{FF2B5EF4-FFF2-40B4-BE49-F238E27FC236}">
                  <a16:creationId xmlns:a16="http://schemas.microsoft.com/office/drawing/2014/main" id="{89BFA62C-E544-488A-913A-1F4F024A93CD}"/>
                </a:ext>
              </a:extLst>
            </p:cNvPr>
            <p:cNvSpPr>
              <a:spLocks noChangeShapeType="1"/>
            </p:cNvSpPr>
            <p:nvPr/>
          </p:nvSpPr>
          <p:spPr bwMode="auto">
            <a:xfrm>
              <a:off x="6505575" y="2809996"/>
              <a:ext cx="1360488" cy="0"/>
            </a:xfrm>
            <a:prstGeom prst="line">
              <a:avLst/>
            </a:prstGeom>
            <a:noFill/>
            <a:ln w="57150">
              <a:solidFill>
                <a:srgbClr val="687D90"/>
              </a:solidFill>
              <a:round/>
              <a:headEnd/>
              <a:tailEnd/>
            </a:ln>
            <a:extLst>
              <a:ext uri="{909E8E84-426E-40DD-AFC4-6F175D3DCCD1}">
                <a14:hiddenFill xmlns:a14="http://schemas.microsoft.com/office/drawing/2010/main">
                  <a:noFill/>
                </a14:hiddenFill>
              </a:ext>
            </a:extLst>
          </p:spPr>
          <p:txBody>
            <a:bodyPr anchor="b" anchorCtr="1"/>
            <a:lstStyle/>
            <a:p>
              <a:endParaRPr lang="en-US" dirty="0"/>
            </a:p>
          </p:txBody>
        </p:sp>
        <p:sp>
          <p:nvSpPr>
            <p:cNvPr id="47" name="Line 11">
              <a:extLst>
                <a:ext uri="{FF2B5EF4-FFF2-40B4-BE49-F238E27FC236}">
                  <a16:creationId xmlns:a16="http://schemas.microsoft.com/office/drawing/2014/main" id="{F3A11B48-FA95-471D-978F-39345ADC385F}"/>
                </a:ext>
              </a:extLst>
            </p:cNvPr>
            <p:cNvSpPr>
              <a:spLocks noChangeShapeType="1"/>
            </p:cNvSpPr>
            <p:nvPr/>
          </p:nvSpPr>
          <p:spPr bwMode="auto">
            <a:xfrm>
              <a:off x="5181601" y="2807863"/>
              <a:ext cx="1360487" cy="0"/>
            </a:xfrm>
            <a:prstGeom prst="line">
              <a:avLst/>
            </a:prstGeom>
            <a:noFill/>
            <a:ln w="57150">
              <a:solidFill>
                <a:srgbClr val="687D90"/>
              </a:solidFill>
              <a:round/>
              <a:headEnd/>
              <a:tailEnd/>
            </a:ln>
            <a:extLst>
              <a:ext uri="{909E8E84-426E-40DD-AFC4-6F175D3DCCD1}">
                <a14:hiddenFill xmlns:a14="http://schemas.microsoft.com/office/drawing/2010/main">
                  <a:noFill/>
                </a14:hiddenFill>
              </a:ext>
            </a:extLst>
          </p:spPr>
          <p:txBody>
            <a:bodyPr anchor="b" anchorCtr="1"/>
            <a:lstStyle/>
            <a:p>
              <a:endParaRPr lang="en-US" dirty="0"/>
            </a:p>
          </p:txBody>
        </p:sp>
      </p:grpSp>
      <p:grpSp>
        <p:nvGrpSpPr>
          <p:cNvPr id="13" name="Group 12">
            <a:extLst>
              <a:ext uri="{FF2B5EF4-FFF2-40B4-BE49-F238E27FC236}">
                <a16:creationId xmlns:a16="http://schemas.microsoft.com/office/drawing/2014/main" id="{C73CFFCB-A3DF-45A7-AD15-D059EB93CB39}"/>
              </a:ext>
            </a:extLst>
          </p:cNvPr>
          <p:cNvGrpSpPr/>
          <p:nvPr/>
        </p:nvGrpSpPr>
        <p:grpSpPr>
          <a:xfrm>
            <a:off x="1447800" y="3624979"/>
            <a:ext cx="9911815" cy="487349"/>
            <a:chOff x="1092129" y="2338306"/>
            <a:chExt cx="6746169" cy="500911"/>
          </a:xfrm>
        </p:grpSpPr>
        <p:sp>
          <p:nvSpPr>
            <p:cNvPr id="32" name="Text Box 6">
              <a:extLst>
                <a:ext uri="{FF2B5EF4-FFF2-40B4-BE49-F238E27FC236}">
                  <a16:creationId xmlns:a16="http://schemas.microsoft.com/office/drawing/2014/main" id="{E07BC6F3-AEC5-4569-8C90-70147DB701B6}"/>
                </a:ext>
              </a:extLst>
            </p:cNvPr>
            <p:cNvSpPr txBox="1">
              <a:spLocks noChangeArrowheads="1"/>
            </p:cNvSpPr>
            <p:nvPr/>
          </p:nvSpPr>
          <p:spPr bwMode="auto">
            <a:xfrm>
              <a:off x="6571900" y="2344415"/>
              <a:ext cx="1219200" cy="411245"/>
            </a:xfrm>
            <a:prstGeom prst="rect">
              <a:avLst/>
            </a:prstGeom>
            <a:solidFill>
              <a:schemeClr val="bg1">
                <a:lumMod val="75000"/>
              </a:schemeClr>
            </a:solidFill>
            <a:ln w="9525">
              <a:noFill/>
              <a:miter lim="800000"/>
              <a:headEnd/>
              <a:tailEnd/>
            </a:ln>
          </p:spPr>
          <p:txBody>
            <a:bodyPr anchor="b" anchorCtr="1">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b="1" dirty="0">
                  <a:solidFill>
                    <a:srgbClr val="687D90"/>
                  </a:solidFill>
                </a:rPr>
                <a:t>2023-24</a:t>
              </a:r>
            </a:p>
          </p:txBody>
        </p:sp>
        <p:sp>
          <p:nvSpPr>
            <p:cNvPr id="33" name="Line 12">
              <a:extLst>
                <a:ext uri="{FF2B5EF4-FFF2-40B4-BE49-F238E27FC236}">
                  <a16:creationId xmlns:a16="http://schemas.microsoft.com/office/drawing/2014/main" id="{1F95547A-F5D1-43AD-AE77-BD07C27BB23A}"/>
                </a:ext>
              </a:extLst>
            </p:cNvPr>
            <p:cNvSpPr>
              <a:spLocks noChangeShapeType="1"/>
            </p:cNvSpPr>
            <p:nvPr/>
          </p:nvSpPr>
          <p:spPr bwMode="auto">
            <a:xfrm>
              <a:off x="1092129" y="2380761"/>
              <a:ext cx="0" cy="457200"/>
            </a:xfrm>
            <a:prstGeom prst="line">
              <a:avLst/>
            </a:prstGeom>
            <a:noFill/>
            <a:ln w="57150">
              <a:solidFill>
                <a:srgbClr val="687D90"/>
              </a:solidFill>
              <a:round/>
              <a:headEnd/>
              <a:tailEnd/>
            </a:ln>
            <a:extLst>
              <a:ext uri="{909E8E84-426E-40DD-AFC4-6F175D3DCCD1}">
                <a14:hiddenFill xmlns:a14="http://schemas.microsoft.com/office/drawing/2010/main">
                  <a:noFill/>
                </a14:hiddenFill>
              </a:ext>
            </a:extLst>
          </p:spPr>
          <p:txBody>
            <a:bodyPr anchor="b" anchorCtr="1"/>
            <a:lstStyle/>
            <a:p>
              <a:endParaRPr lang="en-US" dirty="0">
                <a:solidFill>
                  <a:srgbClr val="687D90"/>
                </a:solidFill>
              </a:endParaRPr>
            </a:p>
          </p:txBody>
        </p:sp>
        <p:sp>
          <p:nvSpPr>
            <p:cNvPr id="34" name="Line 13">
              <a:extLst>
                <a:ext uri="{FF2B5EF4-FFF2-40B4-BE49-F238E27FC236}">
                  <a16:creationId xmlns:a16="http://schemas.microsoft.com/office/drawing/2014/main" id="{0BBF83CE-3AE2-4E9F-AE1F-9438FDD87222}"/>
                </a:ext>
              </a:extLst>
            </p:cNvPr>
            <p:cNvSpPr>
              <a:spLocks noChangeShapeType="1"/>
            </p:cNvSpPr>
            <p:nvPr/>
          </p:nvSpPr>
          <p:spPr bwMode="auto">
            <a:xfrm>
              <a:off x="2373313" y="2363787"/>
              <a:ext cx="0" cy="457200"/>
            </a:xfrm>
            <a:prstGeom prst="line">
              <a:avLst/>
            </a:prstGeom>
            <a:noFill/>
            <a:ln w="57150">
              <a:solidFill>
                <a:srgbClr val="687D90"/>
              </a:solidFill>
              <a:round/>
              <a:headEnd/>
              <a:tailEnd/>
            </a:ln>
            <a:extLst>
              <a:ext uri="{909E8E84-426E-40DD-AFC4-6F175D3DCCD1}">
                <a14:hiddenFill xmlns:a14="http://schemas.microsoft.com/office/drawing/2010/main">
                  <a:noFill/>
                </a14:hiddenFill>
              </a:ext>
            </a:extLst>
          </p:spPr>
          <p:txBody>
            <a:bodyPr anchor="b" anchorCtr="1"/>
            <a:lstStyle/>
            <a:p>
              <a:endParaRPr lang="en-US" dirty="0">
                <a:solidFill>
                  <a:srgbClr val="687D90"/>
                </a:solidFill>
              </a:endParaRPr>
            </a:p>
          </p:txBody>
        </p:sp>
        <p:sp>
          <p:nvSpPr>
            <p:cNvPr id="35" name="Line 14">
              <a:extLst>
                <a:ext uri="{FF2B5EF4-FFF2-40B4-BE49-F238E27FC236}">
                  <a16:creationId xmlns:a16="http://schemas.microsoft.com/office/drawing/2014/main" id="{354710DC-3786-4859-95E6-EF4F58826174}"/>
                </a:ext>
              </a:extLst>
            </p:cNvPr>
            <p:cNvSpPr>
              <a:spLocks noChangeShapeType="1"/>
            </p:cNvSpPr>
            <p:nvPr/>
          </p:nvSpPr>
          <p:spPr bwMode="auto">
            <a:xfrm>
              <a:off x="3765550" y="2378872"/>
              <a:ext cx="0" cy="457200"/>
            </a:xfrm>
            <a:prstGeom prst="line">
              <a:avLst/>
            </a:prstGeom>
            <a:noFill/>
            <a:ln w="57150">
              <a:solidFill>
                <a:srgbClr val="687D90"/>
              </a:solidFill>
              <a:round/>
              <a:headEnd/>
              <a:tailEnd/>
            </a:ln>
            <a:extLst>
              <a:ext uri="{909E8E84-426E-40DD-AFC4-6F175D3DCCD1}">
                <a14:hiddenFill xmlns:a14="http://schemas.microsoft.com/office/drawing/2010/main">
                  <a:noFill/>
                </a14:hiddenFill>
              </a:ext>
            </a:extLst>
          </p:spPr>
          <p:txBody>
            <a:bodyPr anchor="b" anchorCtr="1"/>
            <a:lstStyle/>
            <a:p>
              <a:endParaRPr lang="en-US" dirty="0">
                <a:solidFill>
                  <a:srgbClr val="687D90"/>
                </a:solidFill>
              </a:endParaRPr>
            </a:p>
          </p:txBody>
        </p:sp>
        <p:sp>
          <p:nvSpPr>
            <p:cNvPr id="36" name="Line 15">
              <a:extLst>
                <a:ext uri="{FF2B5EF4-FFF2-40B4-BE49-F238E27FC236}">
                  <a16:creationId xmlns:a16="http://schemas.microsoft.com/office/drawing/2014/main" id="{09F9D85C-260C-4E44-9D51-C7EC760D8386}"/>
                </a:ext>
              </a:extLst>
            </p:cNvPr>
            <p:cNvSpPr>
              <a:spLocks noChangeShapeType="1"/>
            </p:cNvSpPr>
            <p:nvPr/>
          </p:nvSpPr>
          <p:spPr bwMode="auto">
            <a:xfrm>
              <a:off x="5168699" y="2382017"/>
              <a:ext cx="0" cy="457200"/>
            </a:xfrm>
            <a:prstGeom prst="line">
              <a:avLst/>
            </a:prstGeom>
            <a:noFill/>
            <a:ln w="57150">
              <a:solidFill>
                <a:srgbClr val="687D90"/>
              </a:solidFill>
              <a:round/>
              <a:headEnd/>
              <a:tailEnd/>
            </a:ln>
            <a:extLst>
              <a:ext uri="{909E8E84-426E-40DD-AFC4-6F175D3DCCD1}">
                <a14:hiddenFill xmlns:a14="http://schemas.microsoft.com/office/drawing/2010/main">
                  <a:noFill/>
                </a14:hiddenFill>
              </a:ext>
            </a:extLst>
          </p:spPr>
          <p:txBody>
            <a:bodyPr anchor="b" anchorCtr="1"/>
            <a:lstStyle/>
            <a:p>
              <a:endParaRPr lang="en-US" dirty="0">
                <a:solidFill>
                  <a:srgbClr val="687D90"/>
                </a:solidFill>
              </a:endParaRPr>
            </a:p>
          </p:txBody>
        </p:sp>
        <p:sp>
          <p:nvSpPr>
            <p:cNvPr id="37" name="Text Box 16">
              <a:extLst>
                <a:ext uri="{FF2B5EF4-FFF2-40B4-BE49-F238E27FC236}">
                  <a16:creationId xmlns:a16="http://schemas.microsoft.com/office/drawing/2014/main" id="{F69A0AE9-8119-473A-AA89-75024EF52DD4}"/>
                </a:ext>
              </a:extLst>
            </p:cNvPr>
            <p:cNvSpPr txBox="1">
              <a:spLocks noChangeArrowheads="1"/>
            </p:cNvSpPr>
            <p:nvPr/>
          </p:nvSpPr>
          <p:spPr bwMode="auto">
            <a:xfrm>
              <a:off x="1101604" y="2353970"/>
              <a:ext cx="1219200" cy="411244"/>
            </a:xfrm>
            <a:prstGeom prst="rect">
              <a:avLst/>
            </a:prstGeom>
            <a:noFill/>
            <a:ln>
              <a:headEnd/>
              <a:tailEnd/>
            </a:ln>
          </p:spPr>
          <p:style>
            <a:lnRef idx="0">
              <a:schemeClr val="accent3"/>
            </a:lnRef>
            <a:fillRef idx="3">
              <a:schemeClr val="accent3"/>
            </a:fillRef>
            <a:effectRef idx="3">
              <a:schemeClr val="accent3"/>
            </a:effectRef>
            <a:fontRef idx="minor">
              <a:schemeClr val="lt1"/>
            </a:fontRef>
          </p:style>
          <p:txBody>
            <a:bodyPr anchor="b" anchorCtr="1">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2000" b="1" dirty="0">
                  <a:solidFill>
                    <a:srgbClr val="687D90"/>
                  </a:solidFill>
                </a:rPr>
                <a:t>2016-17</a:t>
              </a:r>
              <a:endParaRPr lang="en-US" sz="2000" b="1" dirty="0">
                <a:solidFill>
                  <a:srgbClr val="687D90"/>
                </a:solidFill>
                <a:latin typeface="Impact" pitchFamily="1" charset="0"/>
              </a:endParaRPr>
            </a:p>
          </p:txBody>
        </p:sp>
        <p:sp>
          <p:nvSpPr>
            <p:cNvPr id="38" name="Line 20">
              <a:extLst>
                <a:ext uri="{FF2B5EF4-FFF2-40B4-BE49-F238E27FC236}">
                  <a16:creationId xmlns:a16="http://schemas.microsoft.com/office/drawing/2014/main" id="{88558EF3-5A56-44CD-A695-93AA862FF22A}"/>
                </a:ext>
              </a:extLst>
            </p:cNvPr>
            <p:cNvSpPr>
              <a:spLocks noChangeShapeType="1"/>
            </p:cNvSpPr>
            <p:nvPr/>
          </p:nvSpPr>
          <p:spPr bwMode="auto">
            <a:xfrm>
              <a:off x="6527799" y="2356653"/>
              <a:ext cx="0" cy="457200"/>
            </a:xfrm>
            <a:prstGeom prst="line">
              <a:avLst/>
            </a:prstGeom>
            <a:noFill/>
            <a:ln w="57150">
              <a:solidFill>
                <a:srgbClr val="687D90"/>
              </a:solidFill>
              <a:round/>
              <a:headEnd/>
              <a:tailEnd/>
            </a:ln>
            <a:extLst>
              <a:ext uri="{909E8E84-426E-40DD-AFC4-6F175D3DCCD1}">
                <a14:hiddenFill xmlns:a14="http://schemas.microsoft.com/office/drawing/2010/main">
                  <a:noFill/>
                </a14:hiddenFill>
              </a:ext>
            </a:extLst>
          </p:spPr>
          <p:txBody>
            <a:bodyPr anchor="b" anchorCtr="1"/>
            <a:lstStyle/>
            <a:p>
              <a:endParaRPr lang="en-US" dirty="0">
                <a:solidFill>
                  <a:srgbClr val="687D90"/>
                </a:solidFill>
              </a:endParaRPr>
            </a:p>
          </p:txBody>
        </p:sp>
        <p:sp>
          <p:nvSpPr>
            <p:cNvPr id="39" name="Line 21">
              <a:extLst>
                <a:ext uri="{FF2B5EF4-FFF2-40B4-BE49-F238E27FC236}">
                  <a16:creationId xmlns:a16="http://schemas.microsoft.com/office/drawing/2014/main" id="{C86FCA30-6D9F-430A-A51D-2BC66F0973D3}"/>
                </a:ext>
              </a:extLst>
            </p:cNvPr>
            <p:cNvSpPr>
              <a:spLocks noChangeShapeType="1"/>
            </p:cNvSpPr>
            <p:nvPr/>
          </p:nvSpPr>
          <p:spPr bwMode="auto">
            <a:xfrm>
              <a:off x="7838298" y="2373601"/>
              <a:ext cx="0" cy="457200"/>
            </a:xfrm>
            <a:prstGeom prst="line">
              <a:avLst/>
            </a:prstGeom>
            <a:noFill/>
            <a:ln w="57150">
              <a:solidFill>
                <a:srgbClr val="687D90"/>
              </a:solidFill>
              <a:round/>
              <a:headEnd/>
              <a:tailEnd/>
            </a:ln>
            <a:extLst>
              <a:ext uri="{909E8E84-426E-40DD-AFC4-6F175D3DCCD1}">
                <a14:hiddenFill xmlns:a14="http://schemas.microsoft.com/office/drawing/2010/main">
                  <a:noFill/>
                </a14:hiddenFill>
              </a:ext>
            </a:extLst>
          </p:spPr>
          <p:txBody>
            <a:bodyPr anchor="b" anchorCtr="1"/>
            <a:lstStyle/>
            <a:p>
              <a:endParaRPr lang="en-US" dirty="0">
                <a:solidFill>
                  <a:srgbClr val="687D90"/>
                </a:solidFill>
              </a:endParaRPr>
            </a:p>
          </p:txBody>
        </p:sp>
        <p:sp>
          <p:nvSpPr>
            <p:cNvPr id="40" name="Text Box 25">
              <a:extLst>
                <a:ext uri="{FF2B5EF4-FFF2-40B4-BE49-F238E27FC236}">
                  <a16:creationId xmlns:a16="http://schemas.microsoft.com/office/drawing/2014/main" id="{5CE0CBF0-3920-4494-B6B9-50CD40CB116D}"/>
                </a:ext>
              </a:extLst>
            </p:cNvPr>
            <p:cNvSpPr txBox="1">
              <a:spLocks noChangeArrowheads="1"/>
            </p:cNvSpPr>
            <p:nvPr/>
          </p:nvSpPr>
          <p:spPr bwMode="auto">
            <a:xfrm>
              <a:off x="2503832" y="2338767"/>
              <a:ext cx="1261718" cy="411244"/>
            </a:xfrm>
            <a:prstGeom prst="rect">
              <a:avLst/>
            </a:prstGeom>
            <a:noFill/>
            <a:ln>
              <a:headEnd/>
              <a:tailEnd/>
            </a:ln>
          </p:spPr>
          <p:style>
            <a:lnRef idx="0">
              <a:schemeClr val="accent3"/>
            </a:lnRef>
            <a:fillRef idx="3">
              <a:schemeClr val="accent3"/>
            </a:fillRef>
            <a:effectRef idx="3">
              <a:schemeClr val="accent3"/>
            </a:effectRef>
            <a:fontRef idx="minor">
              <a:schemeClr val="lt1"/>
            </a:fontRef>
          </p:style>
          <p:txBody>
            <a:bodyPr wrap="square" anchor="b" anchorCtr="1">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2000" b="1" dirty="0">
                  <a:solidFill>
                    <a:srgbClr val="687D90"/>
                  </a:solidFill>
                </a:rPr>
                <a:t>2020-21</a:t>
              </a:r>
            </a:p>
          </p:txBody>
        </p:sp>
        <p:sp>
          <p:nvSpPr>
            <p:cNvPr id="41" name="Text Box 26">
              <a:extLst>
                <a:ext uri="{FF2B5EF4-FFF2-40B4-BE49-F238E27FC236}">
                  <a16:creationId xmlns:a16="http://schemas.microsoft.com/office/drawing/2014/main" id="{21D5C6A2-FFEF-4B70-9374-5A5E4BBF47F6}"/>
                </a:ext>
              </a:extLst>
            </p:cNvPr>
            <p:cNvSpPr txBox="1">
              <a:spLocks noChangeArrowheads="1"/>
            </p:cNvSpPr>
            <p:nvPr/>
          </p:nvSpPr>
          <p:spPr bwMode="auto">
            <a:xfrm>
              <a:off x="3888538" y="2338306"/>
              <a:ext cx="1219200" cy="411245"/>
            </a:xfrm>
            <a:prstGeom prst="rect">
              <a:avLst/>
            </a:prstGeom>
            <a:noFill/>
            <a:ln>
              <a:headEnd/>
              <a:tailEnd/>
            </a:ln>
          </p:spPr>
          <p:style>
            <a:lnRef idx="0">
              <a:schemeClr val="accent3"/>
            </a:lnRef>
            <a:fillRef idx="3">
              <a:schemeClr val="accent3"/>
            </a:fillRef>
            <a:effectRef idx="3">
              <a:schemeClr val="accent3"/>
            </a:effectRef>
            <a:fontRef idx="minor">
              <a:schemeClr val="lt1"/>
            </a:fontRef>
          </p:style>
          <p:txBody>
            <a:bodyPr anchor="b" anchorCtr="1">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2000" b="1" dirty="0">
                  <a:solidFill>
                    <a:srgbClr val="687D90"/>
                  </a:solidFill>
                </a:rPr>
                <a:t>2021-22</a:t>
              </a:r>
            </a:p>
          </p:txBody>
        </p:sp>
        <p:sp>
          <p:nvSpPr>
            <p:cNvPr id="42" name="Text Box 28">
              <a:extLst>
                <a:ext uri="{FF2B5EF4-FFF2-40B4-BE49-F238E27FC236}">
                  <a16:creationId xmlns:a16="http://schemas.microsoft.com/office/drawing/2014/main" id="{584FDB5F-DF81-4FB6-A0F5-60BAC99FB593}"/>
                </a:ext>
              </a:extLst>
            </p:cNvPr>
            <p:cNvSpPr txBox="1">
              <a:spLocks noChangeArrowheads="1"/>
            </p:cNvSpPr>
            <p:nvPr/>
          </p:nvSpPr>
          <p:spPr bwMode="auto">
            <a:xfrm>
              <a:off x="5281610" y="2352196"/>
              <a:ext cx="1143000" cy="411245"/>
            </a:xfrm>
            <a:prstGeom prst="rect">
              <a:avLst/>
            </a:prstGeom>
            <a:solidFill>
              <a:srgbClr val="F7A81B"/>
            </a:solidFill>
            <a:ln>
              <a:headEnd/>
              <a:tailEnd/>
            </a:ln>
          </p:spPr>
          <p:style>
            <a:lnRef idx="0">
              <a:schemeClr val="accent1"/>
            </a:lnRef>
            <a:fillRef idx="3">
              <a:schemeClr val="accent1"/>
            </a:fillRef>
            <a:effectRef idx="3">
              <a:schemeClr val="accent1"/>
            </a:effectRef>
            <a:fontRef idx="minor">
              <a:schemeClr val="lt1"/>
            </a:fontRef>
          </p:style>
          <p:txBody>
            <a:bodyPr anchor="b" anchorCtr="1">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2000" b="1" dirty="0">
                  <a:solidFill>
                    <a:srgbClr val="687D90"/>
                  </a:solidFill>
                </a:rPr>
                <a:t>2022-23</a:t>
              </a:r>
            </a:p>
          </p:txBody>
        </p:sp>
      </p:grpSp>
      <p:sp>
        <p:nvSpPr>
          <p:cNvPr id="14" name="TextBox 13">
            <a:extLst>
              <a:ext uri="{FF2B5EF4-FFF2-40B4-BE49-F238E27FC236}">
                <a16:creationId xmlns:a16="http://schemas.microsoft.com/office/drawing/2014/main" id="{0F383A3A-D373-44CB-A65D-D2D2922BF037}"/>
              </a:ext>
            </a:extLst>
          </p:cNvPr>
          <p:cNvSpPr txBox="1"/>
          <p:nvPr/>
        </p:nvSpPr>
        <p:spPr>
          <a:xfrm>
            <a:off x="1295400" y="3312906"/>
            <a:ext cx="2267217" cy="338554"/>
          </a:xfrm>
          <a:prstGeom prst="rect">
            <a:avLst/>
          </a:prstGeom>
          <a:noFill/>
        </p:spPr>
        <p:txBody>
          <a:bodyPr wrap="square" rtlCol="0">
            <a:spAutoFit/>
          </a:bodyPr>
          <a:lstStyle/>
          <a:p>
            <a:pPr algn="ctr"/>
            <a:r>
              <a:rPr lang="en-US" sz="1600" b="1" dirty="0">
                <a:ln>
                  <a:solidFill>
                    <a:srgbClr val="687D90"/>
                  </a:solidFill>
                </a:ln>
                <a:latin typeface="Arial" panose="020B0604020202020204" pitchFamily="34" charset="0"/>
                <a:cs typeface="Arial" panose="020B0604020202020204" pitchFamily="34" charset="0"/>
              </a:rPr>
              <a:t>Funds raised</a:t>
            </a:r>
          </a:p>
        </p:txBody>
      </p:sp>
      <p:sp>
        <p:nvSpPr>
          <p:cNvPr id="15" name="TextBox 14">
            <a:extLst>
              <a:ext uri="{FF2B5EF4-FFF2-40B4-BE49-F238E27FC236}">
                <a16:creationId xmlns:a16="http://schemas.microsoft.com/office/drawing/2014/main" id="{77FF18D9-D6B2-435B-B34A-8ED22B0D1536}"/>
              </a:ext>
            </a:extLst>
          </p:cNvPr>
          <p:cNvSpPr txBox="1"/>
          <p:nvPr/>
        </p:nvSpPr>
        <p:spPr>
          <a:xfrm>
            <a:off x="9260352" y="3195935"/>
            <a:ext cx="2169648" cy="461665"/>
          </a:xfrm>
          <a:prstGeom prst="rect">
            <a:avLst/>
          </a:prstGeom>
          <a:noFill/>
        </p:spPr>
        <p:txBody>
          <a:bodyPr wrap="square" rtlCol="0">
            <a:spAutoFit/>
          </a:bodyPr>
          <a:lstStyle/>
          <a:p>
            <a:pPr algn="ctr"/>
            <a:r>
              <a:rPr lang="en-US" sz="1200" b="1" dirty="0">
                <a:ln>
                  <a:solidFill>
                    <a:srgbClr val="687D90"/>
                  </a:solidFill>
                </a:ln>
                <a:latin typeface="Arial" panose="020B0604020202020204" pitchFamily="34" charset="0"/>
                <a:cs typeface="Arial" panose="020B0604020202020204" pitchFamily="34" charset="0"/>
              </a:rPr>
              <a:t>Unspent funds roll forward to Global Grants</a:t>
            </a:r>
          </a:p>
        </p:txBody>
      </p:sp>
      <p:grpSp>
        <p:nvGrpSpPr>
          <p:cNvPr id="16" name="Group 15">
            <a:extLst>
              <a:ext uri="{FF2B5EF4-FFF2-40B4-BE49-F238E27FC236}">
                <a16:creationId xmlns:a16="http://schemas.microsoft.com/office/drawing/2014/main" id="{E28D6711-7087-4AE4-9600-26A63CEC3168}"/>
              </a:ext>
            </a:extLst>
          </p:cNvPr>
          <p:cNvGrpSpPr/>
          <p:nvPr/>
        </p:nvGrpSpPr>
        <p:grpSpPr>
          <a:xfrm>
            <a:off x="5356816" y="4757866"/>
            <a:ext cx="1971838" cy="868070"/>
            <a:chOff x="4015740" y="3938617"/>
            <a:chExt cx="1342070" cy="652607"/>
          </a:xfrm>
          <a:solidFill>
            <a:schemeClr val="accent1"/>
          </a:solidFill>
        </p:grpSpPr>
        <p:sp>
          <p:nvSpPr>
            <p:cNvPr id="30" name="Rectangle 29">
              <a:extLst>
                <a:ext uri="{FF2B5EF4-FFF2-40B4-BE49-F238E27FC236}">
                  <a16:creationId xmlns:a16="http://schemas.microsoft.com/office/drawing/2014/main" id="{E0956BF3-E353-4D23-881A-475D60EAAA28}"/>
                </a:ext>
              </a:extLst>
            </p:cNvPr>
            <p:cNvSpPr/>
            <p:nvPr/>
          </p:nvSpPr>
          <p:spPr>
            <a:xfrm>
              <a:off x="4015740" y="3938617"/>
              <a:ext cx="1342070" cy="646830"/>
            </a:xfrm>
            <a:prstGeom prst="rect">
              <a:avLst/>
            </a:prstGeom>
            <a:solidFill>
              <a:srgbClr val="F7A8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3B88B1A-CF78-4B86-9717-9A64EB7AE895}"/>
                </a:ext>
              </a:extLst>
            </p:cNvPr>
            <p:cNvSpPr txBox="1"/>
            <p:nvPr/>
          </p:nvSpPr>
          <p:spPr>
            <a:xfrm>
              <a:off x="4177104" y="3944893"/>
              <a:ext cx="1050286" cy="646331"/>
            </a:xfrm>
            <a:prstGeom prst="rect">
              <a:avLst/>
            </a:prstGeom>
            <a:solidFill>
              <a:srgbClr val="F7A81B"/>
            </a:solidFill>
          </p:spPr>
          <p:txBody>
            <a:bodyPr wrap="square" rtlCol="0">
              <a:spAutoFit/>
            </a:bodyPr>
            <a:lstStyle/>
            <a:p>
              <a:pPr algn="ctr"/>
              <a:r>
                <a:rPr lang="en-US" dirty="0">
                  <a:ln>
                    <a:solidFill>
                      <a:srgbClr val="687D90"/>
                    </a:solidFill>
                  </a:ln>
                  <a:solidFill>
                    <a:schemeClr val="bg1">
                      <a:lumMod val="50000"/>
                    </a:schemeClr>
                  </a:solidFill>
                  <a:latin typeface="Arial Narrow Bold" panose="020B0706020202030204" pitchFamily="34" charset="0"/>
                </a:rPr>
                <a:t>Global Grants</a:t>
              </a:r>
            </a:p>
          </p:txBody>
        </p:sp>
      </p:grpSp>
      <p:grpSp>
        <p:nvGrpSpPr>
          <p:cNvPr id="17" name="Group 16">
            <a:extLst>
              <a:ext uri="{FF2B5EF4-FFF2-40B4-BE49-F238E27FC236}">
                <a16:creationId xmlns:a16="http://schemas.microsoft.com/office/drawing/2014/main" id="{41D447F3-2D6E-41BC-892F-CD56E07C22A4}"/>
              </a:ext>
            </a:extLst>
          </p:cNvPr>
          <p:cNvGrpSpPr/>
          <p:nvPr/>
        </p:nvGrpSpPr>
        <p:grpSpPr>
          <a:xfrm>
            <a:off x="7533947" y="4754194"/>
            <a:ext cx="1971838" cy="871742"/>
            <a:chOff x="4015740" y="3938617"/>
            <a:chExt cx="1342070" cy="652607"/>
          </a:xfrm>
          <a:solidFill>
            <a:schemeClr val="accent1"/>
          </a:solidFill>
        </p:grpSpPr>
        <p:sp>
          <p:nvSpPr>
            <p:cNvPr id="28" name="Rectangle 27">
              <a:extLst>
                <a:ext uri="{FF2B5EF4-FFF2-40B4-BE49-F238E27FC236}">
                  <a16:creationId xmlns:a16="http://schemas.microsoft.com/office/drawing/2014/main" id="{4CCF1B13-ACED-461E-9356-B579564E0403}"/>
                </a:ext>
              </a:extLst>
            </p:cNvPr>
            <p:cNvSpPr/>
            <p:nvPr/>
          </p:nvSpPr>
          <p:spPr>
            <a:xfrm>
              <a:off x="4015740" y="3938617"/>
              <a:ext cx="1342070" cy="646830"/>
            </a:xfrm>
            <a:prstGeom prst="rect">
              <a:avLst/>
            </a:prstGeom>
            <a:solidFill>
              <a:srgbClr val="F7A8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B573AD17-9AA5-41B2-AB0C-F1A1853AA473}"/>
                </a:ext>
              </a:extLst>
            </p:cNvPr>
            <p:cNvSpPr txBox="1"/>
            <p:nvPr/>
          </p:nvSpPr>
          <p:spPr>
            <a:xfrm>
              <a:off x="4177104" y="3944893"/>
              <a:ext cx="1050286" cy="646331"/>
            </a:xfrm>
            <a:prstGeom prst="rect">
              <a:avLst/>
            </a:prstGeom>
            <a:solidFill>
              <a:srgbClr val="F7A81B"/>
            </a:solidFill>
          </p:spPr>
          <p:txBody>
            <a:bodyPr wrap="square" rtlCol="0">
              <a:spAutoFit/>
            </a:bodyPr>
            <a:lstStyle/>
            <a:p>
              <a:pPr algn="ctr"/>
              <a:r>
                <a:rPr lang="en-US" dirty="0">
                  <a:ln>
                    <a:solidFill>
                      <a:srgbClr val="687D90"/>
                    </a:solidFill>
                  </a:ln>
                  <a:solidFill>
                    <a:schemeClr val="bg1">
                      <a:lumMod val="50000"/>
                    </a:schemeClr>
                  </a:solidFill>
                  <a:latin typeface="Arial Narrow Bold" panose="020B0706020202030204" pitchFamily="34" charset="0"/>
                </a:rPr>
                <a:t>District Grants</a:t>
              </a:r>
            </a:p>
          </p:txBody>
        </p:sp>
      </p:grpSp>
      <p:grpSp>
        <p:nvGrpSpPr>
          <p:cNvPr id="18" name="Group 17">
            <a:extLst>
              <a:ext uri="{FF2B5EF4-FFF2-40B4-BE49-F238E27FC236}">
                <a16:creationId xmlns:a16="http://schemas.microsoft.com/office/drawing/2014/main" id="{B03FB128-4CF2-4709-AC0D-A2B3B0FFC112}"/>
              </a:ext>
            </a:extLst>
          </p:cNvPr>
          <p:cNvGrpSpPr/>
          <p:nvPr/>
        </p:nvGrpSpPr>
        <p:grpSpPr>
          <a:xfrm>
            <a:off x="9745199" y="4758507"/>
            <a:ext cx="1545071" cy="859711"/>
            <a:chOff x="4015740" y="3938617"/>
            <a:chExt cx="1342070" cy="646830"/>
          </a:xfrm>
          <a:solidFill>
            <a:schemeClr val="accent1"/>
          </a:solidFill>
        </p:grpSpPr>
        <p:sp>
          <p:nvSpPr>
            <p:cNvPr id="26" name="Rectangle 25">
              <a:extLst>
                <a:ext uri="{FF2B5EF4-FFF2-40B4-BE49-F238E27FC236}">
                  <a16:creationId xmlns:a16="http://schemas.microsoft.com/office/drawing/2014/main" id="{B08FF15B-C205-47EA-BCD3-49C7065B00B7}"/>
                </a:ext>
              </a:extLst>
            </p:cNvPr>
            <p:cNvSpPr/>
            <p:nvPr/>
          </p:nvSpPr>
          <p:spPr>
            <a:xfrm>
              <a:off x="4015740" y="3938617"/>
              <a:ext cx="1342070" cy="646830"/>
            </a:xfrm>
            <a:prstGeom prst="rect">
              <a:avLst/>
            </a:prstGeom>
            <a:solidFill>
              <a:srgbClr val="F7A8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1E4CAD80-0B32-4E45-9D69-D44CFADE43C9}"/>
                </a:ext>
              </a:extLst>
            </p:cNvPr>
            <p:cNvSpPr txBox="1"/>
            <p:nvPr/>
          </p:nvSpPr>
          <p:spPr>
            <a:xfrm>
              <a:off x="4041394" y="4092810"/>
              <a:ext cx="1316416" cy="347348"/>
            </a:xfrm>
            <a:prstGeom prst="rect">
              <a:avLst/>
            </a:prstGeom>
            <a:solidFill>
              <a:srgbClr val="F7A81B"/>
            </a:solidFill>
          </p:spPr>
          <p:txBody>
            <a:bodyPr wrap="square" rtlCol="0">
              <a:spAutoFit/>
            </a:bodyPr>
            <a:lstStyle/>
            <a:p>
              <a:pPr algn="ctr"/>
              <a:r>
                <a:rPr lang="en-US" dirty="0">
                  <a:ln>
                    <a:solidFill>
                      <a:srgbClr val="687D90"/>
                    </a:solidFill>
                  </a:ln>
                  <a:solidFill>
                    <a:schemeClr val="bg1">
                      <a:lumMod val="50000"/>
                    </a:schemeClr>
                  </a:solidFill>
                  <a:latin typeface="Arial Narrow Bold" panose="020B0706020202030204" pitchFamily="34" charset="0"/>
                </a:rPr>
                <a:t>Donations</a:t>
              </a:r>
            </a:p>
          </p:txBody>
        </p:sp>
      </p:grpSp>
      <p:cxnSp>
        <p:nvCxnSpPr>
          <p:cNvPr id="19" name="Elbow Connector 14">
            <a:extLst>
              <a:ext uri="{FF2B5EF4-FFF2-40B4-BE49-F238E27FC236}">
                <a16:creationId xmlns:a16="http://schemas.microsoft.com/office/drawing/2014/main" id="{2A2727E0-5F7C-41C0-AF7F-B7BDF4E779BF}"/>
              </a:ext>
            </a:extLst>
          </p:cNvPr>
          <p:cNvCxnSpPr/>
          <p:nvPr/>
        </p:nvCxnSpPr>
        <p:spPr>
          <a:xfrm rot="5400000">
            <a:off x="7133113" y="4105117"/>
            <a:ext cx="561209" cy="680288"/>
          </a:xfrm>
          <a:prstGeom prst="bentConnector3">
            <a:avLst/>
          </a:prstGeom>
          <a:ln>
            <a:solidFill>
              <a:srgbClr val="687D90"/>
            </a:solidFill>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5">
            <a:extLst>
              <a:ext uri="{FF2B5EF4-FFF2-40B4-BE49-F238E27FC236}">
                <a16:creationId xmlns:a16="http://schemas.microsoft.com/office/drawing/2014/main" id="{84E29678-754F-468D-9A37-F8297D1625DC}"/>
              </a:ext>
            </a:extLst>
          </p:cNvPr>
          <p:cNvCxnSpPr/>
          <p:nvPr/>
        </p:nvCxnSpPr>
        <p:spPr>
          <a:xfrm rot="16200000" flipH="1">
            <a:off x="9320957" y="4123809"/>
            <a:ext cx="561210" cy="642903"/>
          </a:xfrm>
          <a:prstGeom prst="bentConnector3">
            <a:avLst/>
          </a:prstGeom>
          <a:ln>
            <a:solidFill>
              <a:srgbClr val="687D9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1D39F5C-41E4-4729-8C0F-151583081198}"/>
              </a:ext>
            </a:extLst>
          </p:cNvPr>
          <p:cNvCxnSpPr/>
          <p:nvPr/>
        </p:nvCxnSpPr>
        <p:spPr>
          <a:xfrm>
            <a:off x="8453472" y="4209143"/>
            <a:ext cx="14224" cy="516723"/>
          </a:xfrm>
          <a:prstGeom prst="straightConnector1">
            <a:avLst/>
          </a:prstGeom>
          <a:ln>
            <a:solidFill>
              <a:srgbClr val="687D90"/>
            </a:solidFill>
            <a:tailEnd type="arrow"/>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D7F2EB76-BF25-4476-8846-427F9BB5A5CB}"/>
              </a:ext>
            </a:extLst>
          </p:cNvPr>
          <p:cNvSpPr/>
          <p:nvPr/>
        </p:nvSpPr>
        <p:spPr>
          <a:xfrm>
            <a:off x="1563614" y="1934395"/>
            <a:ext cx="1689418" cy="622316"/>
          </a:xfrm>
          <a:prstGeom prst="rect">
            <a:avLst/>
          </a:prstGeom>
          <a:solidFill>
            <a:srgbClr val="005DAA"/>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Narrow Bold" panose="020B0706020202030204" pitchFamily="34" charset="0"/>
              </a:rPr>
              <a:t>District Designated Funds (DDF)</a:t>
            </a:r>
          </a:p>
        </p:txBody>
      </p:sp>
      <p:sp>
        <p:nvSpPr>
          <p:cNvPr id="23" name="Rectangle 22">
            <a:extLst>
              <a:ext uri="{FF2B5EF4-FFF2-40B4-BE49-F238E27FC236}">
                <a16:creationId xmlns:a16="http://schemas.microsoft.com/office/drawing/2014/main" id="{679FC5EE-A2FD-421E-A5F2-2553480C1DE0}"/>
              </a:ext>
            </a:extLst>
          </p:cNvPr>
          <p:cNvSpPr/>
          <p:nvPr/>
        </p:nvSpPr>
        <p:spPr>
          <a:xfrm>
            <a:off x="1563614" y="4876800"/>
            <a:ext cx="1689418" cy="622316"/>
          </a:xfrm>
          <a:prstGeom prst="rect">
            <a:avLst/>
          </a:prstGeom>
          <a:solidFill>
            <a:srgbClr val="17458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Narrow Bold" panose="020B0706020202030204" pitchFamily="34" charset="0"/>
              </a:rPr>
              <a:t>World Fund</a:t>
            </a:r>
          </a:p>
        </p:txBody>
      </p:sp>
      <p:cxnSp>
        <p:nvCxnSpPr>
          <p:cNvPr id="24" name="Straight Arrow Connector 23">
            <a:extLst>
              <a:ext uri="{FF2B5EF4-FFF2-40B4-BE49-F238E27FC236}">
                <a16:creationId xmlns:a16="http://schemas.microsoft.com/office/drawing/2014/main" id="{C700B921-29B5-4604-8ECD-6E2DF503D6B7}"/>
              </a:ext>
            </a:extLst>
          </p:cNvPr>
          <p:cNvCxnSpPr>
            <a:cxnSpLocks/>
          </p:cNvCxnSpPr>
          <p:nvPr/>
        </p:nvCxnSpPr>
        <p:spPr>
          <a:xfrm>
            <a:off x="3383416" y="5287955"/>
            <a:ext cx="1950584" cy="3951"/>
          </a:xfrm>
          <a:prstGeom prst="straightConnector1">
            <a:avLst/>
          </a:prstGeom>
          <a:ln>
            <a:solidFill>
              <a:srgbClr val="687D9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03625C3E-2B1E-48FC-A289-0C0D139A5375}"/>
              </a:ext>
            </a:extLst>
          </p:cNvPr>
          <p:cNvSpPr txBox="1"/>
          <p:nvPr/>
        </p:nvSpPr>
        <p:spPr>
          <a:xfrm>
            <a:off x="3059105" y="4953352"/>
            <a:ext cx="2351095"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solidFill>
                    <a:srgbClr val="687D90"/>
                  </a:solidFill>
                </a:ln>
                <a:solidFill>
                  <a:prstClr val="black"/>
                </a:solidFill>
                <a:effectLst/>
                <a:uLnTx/>
                <a:uFillTx/>
                <a:latin typeface="Arial Narrow Bold" panose="020B0706020202030204" pitchFamily="34" charset="0"/>
              </a:rPr>
              <a:t>Up to </a:t>
            </a:r>
            <a:r>
              <a:rPr lang="en-US" sz="1600" kern="0" dirty="0">
                <a:ln>
                  <a:solidFill>
                    <a:srgbClr val="687D90"/>
                  </a:solidFill>
                </a:ln>
                <a:solidFill>
                  <a:prstClr val="black"/>
                </a:solidFill>
                <a:latin typeface="Arial Narrow Bold" panose="020B0706020202030204" pitchFamily="34" charset="0"/>
              </a:rPr>
              <a:t>80%</a:t>
            </a:r>
            <a:r>
              <a:rPr kumimoji="0" lang="en-US" sz="1600" b="0" i="0" u="none" strike="noStrike" kern="0" cap="none" spc="0" normalizeH="0" baseline="0" noProof="0" dirty="0">
                <a:ln>
                  <a:solidFill>
                    <a:srgbClr val="687D90"/>
                  </a:solidFill>
                </a:ln>
                <a:solidFill>
                  <a:prstClr val="black"/>
                </a:solidFill>
                <a:effectLst/>
                <a:uLnTx/>
                <a:uFillTx/>
                <a:latin typeface="Arial Narrow Bold" panose="020B0706020202030204" pitchFamily="34" charset="0"/>
              </a:rPr>
              <a:t> Match</a:t>
            </a:r>
          </a:p>
        </p:txBody>
      </p:sp>
      <p:sp>
        <p:nvSpPr>
          <p:cNvPr id="57" name="Text Box 28">
            <a:extLst>
              <a:ext uri="{FF2B5EF4-FFF2-40B4-BE49-F238E27FC236}">
                <a16:creationId xmlns:a16="http://schemas.microsoft.com/office/drawing/2014/main" id="{AF7B4C7E-D1E2-4CA6-9C9E-4DFEC47699E1}"/>
              </a:ext>
            </a:extLst>
          </p:cNvPr>
          <p:cNvSpPr txBox="1">
            <a:spLocks noChangeArrowheads="1"/>
          </p:cNvSpPr>
          <p:nvPr/>
        </p:nvSpPr>
        <p:spPr bwMode="auto">
          <a:xfrm>
            <a:off x="1563614" y="3599914"/>
            <a:ext cx="1679354" cy="400111"/>
          </a:xfrm>
          <a:prstGeom prst="rect">
            <a:avLst/>
          </a:prstGeom>
          <a:solidFill>
            <a:srgbClr val="17458F"/>
          </a:solidFill>
          <a:ln>
            <a:headEnd/>
            <a:tailEnd/>
          </a:ln>
        </p:spPr>
        <p:style>
          <a:lnRef idx="0">
            <a:schemeClr val="accent1"/>
          </a:lnRef>
          <a:fillRef idx="3">
            <a:schemeClr val="accent1"/>
          </a:fillRef>
          <a:effectRef idx="3">
            <a:schemeClr val="accent1"/>
          </a:effectRef>
          <a:fontRef idx="minor">
            <a:schemeClr val="lt1"/>
          </a:fontRef>
        </p:style>
        <p:txBody>
          <a:bodyPr anchor="b" anchorCtr="1">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2000" b="1" dirty="0">
                <a:solidFill>
                  <a:schemeClr val="bg1"/>
                </a:solidFill>
              </a:rPr>
              <a:t>2019-20</a:t>
            </a:r>
          </a:p>
        </p:txBody>
      </p:sp>
      <p:sp>
        <p:nvSpPr>
          <p:cNvPr id="66" name="TextBox 65">
            <a:extLst>
              <a:ext uri="{FF2B5EF4-FFF2-40B4-BE49-F238E27FC236}">
                <a16:creationId xmlns:a16="http://schemas.microsoft.com/office/drawing/2014/main" id="{67BDE6C7-C413-4201-BC32-D6B320827B14}"/>
              </a:ext>
            </a:extLst>
          </p:cNvPr>
          <p:cNvSpPr txBox="1"/>
          <p:nvPr/>
        </p:nvSpPr>
        <p:spPr>
          <a:xfrm>
            <a:off x="1679972" y="2946109"/>
            <a:ext cx="628208" cy="338554"/>
          </a:xfrm>
          <a:prstGeom prst="rect">
            <a:avLst/>
          </a:prstGeom>
          <a:noFill/>
        </p:spPr>
        <p:txBody>
          <a:bodyPr wrap="square" rtlCol="0">
            <a:spAutoFit/>
          </a:bodyPr>
          <a:lstStyle/>
          <a:p>
            <a:pPr algn="ctr"/>
            <a:r>
              <a:rPr lang="en-US" sz="1600" b="1" dirty="0">
                <a:ln>
                  <a:solidFill>
                    <a:srgbClr val="687D90"/>
                  </a:solidFill>
                </a:ln>
                <a:cs typeface="Arial" panose="020B0604020202020204" pitchFamily="34" charset="0"/>
              </a:rPr>
              <a:t>50%</a:t>
            </a:r>
            <a:endParaRPr lang="en-US" sz="1600" b="1" dirty="0">
              <a:ln>
                <a:solidFill>
                  <a:srgbClr val="687D90"/>
                </a:solidFill>
              </a:ln>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7399464D-94B5-45CA-B17A-61CD9DC5B335}"/>
              </a:ext>
            </a:extLst>
          </p:cNvPr>
          <p:cNvSpPr txBox="1"/>
          <p:nvPr/>
        </p:nvSpPr>
        <p:spPr>
          <a:xfrm>
            <a:off x="1676400" y="4309646"/>
            <a:ext cx="628208" cy="338554"/>
          </a:xfrm>
          <a:prstGeom prst="rect">
            <a:avLst/>
          </a:prstGeom>
          <a:noFill/>
        </p:spPr>
        <p:txBody>
          <a:bodyPr wrap="square" rtlCol="0">
            <a:spAutoFit/>
          </a:bodyPr>
          <a:lstStyle/>
          <a:p>
            <a:pPr algn="ctr"/>
            <a:r>
              <a:rPr lang="en-US" sz="1600" b="1" dirty="0">
                <a:ln>
                  <a:solidFill>
                    <a:srgbClr val="687D90"/>
                  </a:solidFill>
                </a:ln>
                <a:cs typeface="Arial" panose="020B0604020202020204" pitchFamily="34" charset="0"/>
              </a:rPr>
              <a:t>50%</a:t>
            </a:r>
            <a:endParaRPr lang="en-US" sz="1600" b="1" dirty="0">
              <a:ln>
                <a:solidFill>
                  <a:srgbClr val="687D90"/>
                </a:solidFill>
              </a:ln>
              <a:latin typeface="Arial" panose="020B0604020202020204" pitchFamily="34" charset="0"/>
              <a:cs typeface="Arial" panose="020B0604020202020204" pitchFamily="34" charset="0"/>
            </a:endParaRPr>
          </a:p>
        </p:txBody>
      </p:sp>
      <p:cxnSp>
        <p:nvCxnSpPr>
          <p:cNvPr id="72" name="Elbow Connector 14">
            <a:extLst>
              <a:ext uri="{FF2B5EF4-FFF2-40B4-BE49-F238E27FC236}">
                <a16:creationId xmlns:a16="http://schemas.microsoft.com/office/drawing/2014/main" id="{31B87BAC-21BC-4F7E-AADB-EAD655E68721}"/>
              </a:ext>
            </a:extLst>
          </p:cNvPr>
          <p:cNvCxnSpPr>
            <a:cxnSpLocks/>
            <a:stCxn id="22" idx="3"/>
          </p:cNvCxnSpPr>
          <p:nvPr/>
        </p:nvCxnSpPr>
        <p:spPr>
          <a:xfrm>
            <a:off x="3253032" y="2245553"/>
            <a:ext cx="5205168" cy="2127"/>
          </a:xfrm>
          <a:prstGeom prst="straightConnector1">
            <a:avLst/>
          </a:prstGeom>
          <a:ln>
            <a:solidFill>
              <a:srgbClr val="687D90"/>
            </a:solidFill>
            <a:prstDash val="dash"/>
            <a:tailEnd type="none"/>
          </a:ln>
        </p:spPr>
        <p:style>
          <a:lnRef idx="2">
            <a:schemeClr val="accent1"/>
          </a:lnRef>
          <a:fillRef idx="0">
            <a:schemeClr val="accent1"/>
          </a:fillRef>
          <a:effectRef idx="1">
            <a:schemeClr val="accent1"/>
          </a:effectRef>
          <a:fontRef idx="minor">
            <a:schemeClr val="tx1"/>
          </a:fontRef>
        </p:style>
      </p:cxnSp>
      <p:cxnSp>
        <p:nvCxnSpPr>
          <p:cNvPr id="76" name="Elbow Connector 14">
            <a:extLst>
              <a:ext uri="{FF2B5EF4-FFF2-40B4-BE49-F238E27FC236}">
                <a16:creationId xmlns:a16="http://schemas.microsoft.com/office/drawing/2014/main" id="{870B8DC6-1219-4B56-AB95-97E3A7DD608E}"/>
              </a:ext>
            </a:extLst>
          </p:cNvPr>
          <p:cNvCxnSpPr>
            <a:cxnSpLocks/>
          </p:cNvCxnSpPr>
          <p:nvPr/>
        </p:nvCxnSpPr>
        <p:spPr>
          <a:xfrm>
            <a:off x="8443118" y="2240272"/>
            <a:ext cx="15082" cy="1072634"/>
          </a:xfrm>
          <a:prstGeom prst="straightConnector1">
            <a:avLst/>
          </a:prstGeom>
          <a:ln>
            <a:solidFill>
              <a:srgbClr val="687D9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6" name="Elbow Connector 14">
            <a:extLst>
              <a:ext uri="{FF2B5EF4-FFF2-40B4-BE49-F238E27FC236}">
                <a16:creationId xmlns:a16="http://schemas.microsoft.com/office/drawing/2014/main" id="{7C4BB785-75D0-420C-98AF-8AC12D3CA3D1}"/>
              </a:ext>
            </a:extLst>
          </p:cNvPr>
          <p:cNvCxnSpPr>
            <a:cxnSpLocks/>
            <a:endCxn id="15" idx="0"/>
          </p:cNvCxnSpPr>
          <p:nvPr/>
        </p:nvCxnSpPr>
        <p:spPr>
          <a:xfrm flipV="1">
            <a:off x="8752704" y="3195935"/>
            <a:ext cx="1592472" cy="95556"/>
          </a:xfrm>
          <a:prstGeom prst="curvedConnector4">
            <a:avLst>
              <a:gd name="adj1" fmla="val 1393"/>
              <a:gd name="adj2" fmla="val 670966"/>
            </a:avLst>
          </a:prstGeom>
          <a:ln>
            <a:solidFill>
              <a:srgbClr val="687D90"/>
            </a:solidFill>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07765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CD388-EA00-A211-433A-AEA40ADA29B8}"/>
              </a:ext>
            </a:extLst>
          </p:cNvPr>
          <p:cNvSpPr>
            <a:spLocks noGrp="1"/>
          </p:cNvSpPr>
          <p:nvPr>
            <p:ph type="title"/>
          </p:nvPr>
        </p:nvSpPr>
        <p:spPr/>
        <p:txBody>
          <a:bodyPr/>
          <a:lstStyle/>
          <a:p>
            <a:r>
              <a:rPr lang="en-US" dirty="0"/>
              <a:t>Our Rotary Foundation’s Mission</a:t>
            </a:r>
          </a:p>
        </p:txBody>
      </p:sp>
      <p:pic>
        <p:nvPicPr>
          <p:cNvPr id="4" name="Content Placeholder 3" descr="Text&#10;&#10;Description automatically generated">
            <a:extLst>
              <a:ext uri="{FF2B5EF4-FFF2-40B4-BE49-F238E27FC236}">
                <a16:creationId xmlns:a16="http://schemas.microsoft.com/office/drawing/2014/main" id="{FD2299C1-C581-F980-108E-D9D138871171}"/>
              </a:ext>
            </a:extLst>
          </p:cNvPr>
          <p:cNvPicPr>
            <a:picLocks noGrp="1" noChangeAspect="1"/>
          </p:cNvPicPr>
          <p:nvPr>
            <p:ph idx="1"/>
          </p:nvPr>
        </p:nvPicPr>
        <p:blipFill>
          <a:blip r:embed="rId2"/>
          <a:stretch>
            <a:fillRect/>
          </a:stretch>
        </p:blipFill>
        <p:spPr>
          <a:xfrm>
            <a:off x="3670300" y="1371600"/>
            <a:ext cx="4851400" cy="1828800"/>
          </a:xfrm>
          <a:prstGeom prst="rect">
            <a:avLst/>
          </a:prstGeom>
        </p:spPr>
      </p:pic>
      <p:sp>
        <p:nvSpPr>
          <p:cNvPr id="5" name="Content Placeholder 6">
            <a:extLst>
              <a:ext uri="{FF2B5EF4-FFF2-40B4-BE49-F238E27FC236}">
                <a16:creationId xmlns:a16="http://schemas.microsoft.com/office/drawing/2014/main" id="{8858D99C-A097-36D3-6AC1-4CE65AA7C278}"/>
              </a:ext>
            </a:extLst>
          </p:cNvPr>
          <p:cNvSpPr txBox="1">
            <a:spLocks/>
          </p:cNvSpPr>
          <p:nvPr/>
        </p:nvSpPr>
        <p:spPr>
          <a:xfrm>
            <a:off x="647700" y="3465026"/>
            <a:ext cx="10896600" cy="2316164"/>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17458F"/>
                </a:solidFill>
                <a:latin typeface="Georgia"/>
                <a:ea typeface="MS PGothic" panose="020B0600070205080204" pitchFamily="34" charset="-128"/>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17458F"/>
                </a:solidFill>
                <a:latin typeface="Georgia"/>
                <a:ea typeface="MS PGothic" panose="020B0600070205080204" pitchFamily="34" charset="-128"/>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17458F"/>
                </a:solidFill>
                <a:latin typeface="Georgia"/>
                <a:ea typeface="MS PGothic" panose="020B0600070205080204" pitchFamily="34" charset="-128"/>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17458F"/>
                </a:solidFill>
                <a:latin typeface="Georgia"/>
                <a:ea typeface="MS PGothic" panose="020B0600070205080204" pitchFamily="34"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17458F"/>
                </a:solidFill>
                <a:latin typeface="Georgia"/>
                <a:ea typeface="MS PGothic" panose="020B0600070205080204"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a:t>The mission of The Rotary Foundation of Rotary International is to enable Rotarians to advance world understanding, goodwill, and peace through the improvement of health, the support of education, and the alleviation of poverty.</a:t>
            </a:r>
          </a:p>
        </p:txBody>
      </p:sp>
    </p:spTree>
    <p:extLst>
      <p:ext uri="{BB962C8B-B14F-4D97-AF65-F5344CB8AC3E}">
        <p14:creationId xmlns:p14="http://schemas.microsoft.com/office/powerpoint/2010/main" val="3261757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E1DE4-8176-3D2F-A0ED-5499E7A646A2}"/>
              </a:ext>
            </a:extLst>
          </p:cNvPr>
          <p:cNvSpPr>
            <a:spLocks noGrp="1"/>
          </p:cNvSpPr>
          <p:nvPr>
            <p:ph type="title"/>
          </p:nvPr>
        </p:nvSpPr>
        <p:spPr/>
        <p:txBody>
          <a:bodyPr/>
          <a:lstStyle/>
          <a:p>
            <a:r>
              <a:rPr lang="en-US" dirty="0"/>
              <a:t>1917 Convention</a:t>
            </a:r>
          </a:p>
        </p:txBody>
      </p:sp>
      <p:pic>
        <p:nvPicPr>
          <p:cNvPr id="4" name="Picture 3" descr="A person in a suit&#10;&#10;Description automatically generated with medium confidence">
            <a:extLst>
              <a:ext uri="{FF2B5EF4-FFF2-40B4-BE49-F238E27FC236}">
                <a16:creationId xmlns:a16="http://schemas.microsoft.com/office/drawing/2014/main" id="{CD17F2C5-F2B8-8CBD-5E68-E17E9C0A48D1}"/>
              </a:ext>
            </a:extLst>
          </p:cNvPr>
          <p:cNvPicPr>
            <a:picLocks noChangeAspect="1"/>
          </p:cNvPicPr>
          <p:nvPr/>
        </p:nvPicPr>
        <p:blipFill>
          <a:blip r:embed="rId2"/>
          <a:stretch>
            <a:fillRect/>
          </a:stretch>
        </p:blipFill>
        <p:spPr>
          <a:xfrm>
            <a:off x="508000" y="1277389"/>
            <a:ext cx="3276600" cy="4468091"/>
          </a:xfrm>
          <a:prstGeom prst="rect">
            <a:avLst/>
          </a:prstGeom>
        </p:spPr>
      </p:pic>
      <p:sp>
        <p:nvSpPr>
          <p:cNvPr id="5" name="Content Placeholder 2">
            <a:extLst>
              <a:ext uri="{FF2B5EF4-FFF2-40B4-BE49-F238E27FC236}">
                <a16:creationId xmlns:a16="http://schemas.microsoft.com/office/drawing/2014/main" id="{C557E3EF-2909-D01A-4E15-98FE58DD554E}"/>
              </a:ext>
            </a:extLst>
          </p:cNvPr>
          <p:cNvSpPr>
            <a:spLocks noGrp="1"/>
          </p:cNvSpPr>
          <p:nvPr>
            <p:ph idx="1"/>
          </p:nvPr>
        </p:nvSpPr>
        <p:spPr>
          <a:xfrm>
            <a:off x="3784600" y="1277388"/>
            <a:ext cx="7797800" cy="4468091"/>
          </a:xfrm>
        </p:spPr>
        <p:txBody>
          <a:bodyPr anchor="ctr" anchorCtr="0"/>
          <a:lstStyle/>
          <a:p>
            <a:pPr marL="0" indent="0" algn="ctr">
              <a:buNone/>
            </a:pPr>
            <a:r>
              <a:rPr lang="en-US" sz="6000" b="1" dirty="0"/>
              <a:t>$26.50</a:t>
            </a:r>
          </a:p>
          <a:p>
            <a:pPr marL="0" indent="0" algn="ctr">
              <a:buNone/>
            </a:pPr>
            <a:endParaRPr lang="en-US" sz="3600" dirty="0"/>
          </a:p>
          <a:p>
            <a:pPr marL="0" indent="0" algn="ctr">
              <a:buNone/>
            </a:pPr>
            <a:r>
              <a:rPr lang="en-US" sz="4800" dirty="0"/>
              <a:t>“For the purpose of DOING GOOD in the world”</a:t>
            </a:r>
          </a:p>
        </p:txBody>
      </p:sp>
    </p:spTree>
    <p:extLst>
      <p:ext uri="{BB962C8B-B14F-4D97-AF65-F5344CB8AC3E}">
        <p14:creationId xmlns:p14="http://schemas.microsoft.com/office/powerpoint/2010/main" val="336618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046A-0226-C777-3964-7AA38180996E}"/>
              </a:ext>
            </a:extLst>
          </p:cNvPr>
          <p:cNvSpPr>
            <a:spLocks noGrp="1"/>
          </p:cNvSpPr>
          <p:nvPr>
            <p:ph type="title"/>
          </p:nvPr>
        </p:nvSpPr>
        <p:spPr/>
        <p:txBody>
          <a:bodyPr/>
          <a:lstStyle/>
          <a:p>
            <a:r>
              <a:rPr lang="en-US" dirty="0"/>
              <a:t>Charity Navigator</a:t>
            </a:r>
          </a:p>
        </p:txBody>
      </p:sp>
      <p:pic>
        <p:nvPicPr>
          <p:cNvPr id="4" name="Content Placeholder 4" descr="A picture containing text, outdoor, sign&#10;&#10;Description automatically generated">
            <a:extLst>
              <a:ext uri="{FF2B5EF4-FFF2-40B4-BE49-F238E27FC236}">
                <a16:creationId xmlns:a16="http://schemas.microsoft.com/office/drawing/2014/main" id="{A3E6B6A2-B39E-40F1-DD5D-54B5EAE93EB1}"/>
              </a:ext>
            </a:extLst>
          </p:cNvPr>
          <p:cNvPicPr>
            <a:picLocks noGrp="1" noChangeAspect="1"/>
          </p:cNvPicPr>
          <p:nvPr>
            <p:ph idx="1"/>
          </p:nvPr>
        </p:nvPicPr>
        <p:blipFill>
          <a:blip r:embed="rId2"/>
          <a:stretch>
            <a:fillRect/>
          </a:stretch>
        </p:blipFill>
        <p:spPr>
          <a:xfrm>
            <a:off x="2667000" y="1551781"/>
            <a:ext cx="6858000" cy="3860800"/>
          </a:xfrm>
        </p:spPr>
      </p:pic>
    </p:spTree>
    <p:extLst>
      <p:ext uri="{BB962C8B-B14F-4D97-AF65-F5344CB8AC3E}">
        <p14:creationId xmlns:p14="http://schemas.microsoft.com/office/powerpoint/2010/main" val="16163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40D37-06A4-C209-47FB-3D01AE4CFB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2CEC06-CDBA-CA8C-E3E4-C93576AD5C6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11608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olored pencils inside a pencil holder which is on top of a wood table">
            <a:extLst>
              <a:ext uri="{FF2B5EF4-FFF2-40B4-BE49-F238E27FC236}">
                <a16:creationId xmlns:a16="http://schemas.microsoft.com/office/drawing/2014/main" id="{753AFCE8-277F-84AC-BA9A-9F77CFEBBD6F}"/>
              </a:ext>
            </a:extLst>
          </p:cNvPr>
          <p:cNvPicPr>
            <a:picLocks noChangeAspect="1"/>
          </p:cNvPicPr>
          <p:nvPr/>
        </p:nvPicPr>
        <p:blipFill rotWithShape="1">
          <a:blip r:embed="rId2"/>
          <a:srcRect t="15730"/>
          <a:stretch/>
        </p:blipFill>
        <p:spPr>
          <a:xfrm>
            <a:off x="0" y="0"/>
            <a:ext cx="12191980" cy="6857990"/>
          </a:xfrm>
          <a:prstGeom prst="rect">
            <a:avLst/>
          </a:prstGeom>
        </p:spPr>
      </p:pic>
      <p:sp>
        <p:nvSpPr>
          <p:cNvPr id="5" name="TextBox 4">
            <a:extLst>
              <a:ext uri="{FF2B5EF4-FFF2-40B4-BE49-F238E27FC236}">
                <a16:creationId xmlns:a16="http://schemas.microsoft.com/office/drawing/2014/main" id="{EC893163-8F25-81E0-64D6-6205A9827AA5}"/>
              </a:ext>
            </a:extLst>
          </p:cNvPr>
          <p:cNvSpPr txBox="1"/>
          <p:nvPr/>
        </p:nvSpPr>
        <p:spPr>
          <a:xfrm>
            <a:off x="2523846" y="982006"/>
            <a:ext cx="7144307" cy="1446550"/>
          </a:xfrm>
          <a:prstGeom prst="rect">
            <a:avLst/>
          </a:prstGeom>
          <a:noFill/>
        </p:spPr>
        <p:txBody>
          <a:bodyPr wrap="square" rtlCol="0">
            <a:spAutoFit/>
          </a:bodyPr>
          <a:lstStyle/>
          <a:p>
            <a:pPr algn="ctr"/>
            <a:r>
              <a:rPr lang="en-US" sz="8800" dirty="0">
                <a:solidFill>
                  <a:schemeClr val="bg1"/>
                </a:solidFill>
                <a:latin typeface="Chalkduster" panose="03050602040202020205" pitchFamily="66" charset="77"/>
              </a:rPr>
              <a:t>ROTARY</a:t>
            </a:r>
          </a:p>
        </p:txBody>
      </p:sp>
      <p:sp>
        <p:nvSpPr>
          <p:cNvPr id="6" name="TextBox 5">
            <a:extLst>
              <a:ext uri="{FF2B5EF4-FFF2-40B4-BE49-F238E27FC236}">
                <a16:creationId xmlns:a16="http://schemas.microsoft.com/office/drawing/2014/main" id="{23849116-941E-5D41-FBEE-71B4C845210A}"/>
              </a:ext>
            </a:extLst>
          </p:cNvPr>
          <p:cNvSpPr txBox="1"/>
          <p:nvPr/>
        </p:nvSpPr>
        <p:spPr>
          <a:xfrm>
            <a:off x="2523846" y="2228501"/>
            <a:ext cx="7144307" cy="400110"/>
          </a:xfrm>
          <a:prstGeom prst="rect">
            <a:avLst/>
          </a:prstGeom>
          <a:noFill/>
        </p:spPr>
        <p:txBody>
          <a:bodyPr wrap="square" rtlCol="0">
            <a:spAutoFit/>
          </a:bodyPr>
          <a:lstStyle/>
          <a:p>
            <a:pPr algn="ctr"/>
            <a:r>
              <a:rPr lang="en-US" sz="2000" dirty="0">
                <a:solidFill>
                  <a:schemeClr val="bg1"/>
                </a:solidFill>
                <a:latin typeface="Chalkduster" panose="03050602040202020205" pitchFamily="66" charset="77"/>
              </a:rPr>
              <a:t>Public Image</a:t>
            </a:r>
          </a:p>
        </p:txBody>
      </p:sp>
      <p:sp>
        <p:nvSpPr>
          <p:cNvPr id="8" name="TextBox 7">
            <a:extLst>
              <a:ext uri="{FF2B5EF4-FFF2-40B4-BE49-F238E27FC236}">
                <a16:creationId xmlns:a16="http://schemas.microsoft.com/office/drawing/2014/main" id="{31372B9E-0883-21DE-A5A8-130989CF0CEF}"/>
              </a:ext>
            </a:extLst>
          </p:cNvPr>
          <p:cNvSpPr txBox="1"/>
          <p:nvPr/>
        </p:nvSpPr>
        <p:spPr>
          <a:xfrm>
            <a:off x="994408" y="2865343"/>
            <a:ext cx="3439546" cy="400110"/>
          </a:xfrm>
          <a:prstGeom prst="rect">
            <a:avLst/>
          </a:prstGeom>
          <a:noFill/>
        </p:spPr>
        <p:txBody>
          <a:bodyPr wrap="square" rtlCol="0">
            <a:spAutoFit/>
          </a:bodyPr>
          <a:lstStyle/>
          <a:p>
            <a:pPr algn="ctr"/>
            <a:r>
              <a:rPr lang="en-US" sz="2000" dirty="0">
                <a:solidFill>
                  <a:schemeClr val="bg1"/>
                </a:solidFill>
                <a:latin typeface="Chalkduster" panose="03050602040202020205" pitchFamily="66" charset="77"/>
              </a:rPr>
              <a:t>Club Communication</a:t>
            </a:r>
          </a:p>
        </p:txBody>
      </p:sp>
      <p:sp>
        <p:nvSpPr>
          <p:cNvPr id="10" name="TextBox 9">
            <a:extLst>
              <a:ext uri="{FF2B5EF4-FFF2-40B4-BE49-F238E27FC236}">
                <a16:creationId xmlns:a16="http://schemas.microsoft.com/office/drawing/2014/main" id="{3EB73EFE-5EFA-97CA-A200-3922C497C641}"/>
              </a:ext>
            </a:extLst>
          </p:cNvPr>
          <p:cNvSpPr txBox="1"/>
          <p:nvPr/>
        </p:nvSpPr>
        <p:spPr>
          <a:xfrm>
            <a:off x="1362543" y="3801573"/>
            <a:ext cx="2703276" cy="400110"/>
          </a:xfrm>
          <a:prstGeom prst="rect">
            <a:avLst/>
          </a:prstGeom>
          <a:noFill/>
        </p:spPr>
        <p:txBody>
          <a:bodyPr wrap="square" rtlCol="0">
            <a:spAutoFit/>
          </a:bodyPr>
          <a:lstStyle/>
          <a:p>
            <a:pPr algn="ctr"/>
            <a:r>
              <a:rPr lang="en-US" sz="2000" dirty="0">
                <a:solidFill>
                  <a:schemeClr val="bg1"/>
                </a:solidFill>
                <a:latin typeface="Chalkduster" panose="03050602040202020205" pitchFamily="66" charset="77"/>
              </a:rPr>
              <a:t>Social Media</a:t>
            </a:r>
          </a:p>
        </p:txBody>
      </p:sp>
      <p:sp>
        <p:nvSpPr>
          <p:cNvPr id="11" name="TextBox 10">
            <a:extLst>
              <a:ext uri="{FF2B5EF4-FFF2-40B4-BE49-F238E27FC236}">
                <a16:creationId xmlns:a16="http://schemas.microsoft.com/office/drawing/2014/main" id="{62590FFA-908C-D08C-B45C-08C2D056F602}"/>
              </a:ext>
            </a:extLst>
          </p:cNvPr>
          <p:cNvSpPr txBox="1"/>
          <p:nvPr/>
        </p:nvSpPr>
        <p:spPr>
          <a:xfrm>
            <a:off x="1362543" y="4754104"/>
            <a:ext cx="2703276" cy="400110"/>
          </a:xfrm>
          <a:prstGeom prst="rect">
            <a:avLst/>
          </a:prstGeom>
          <a:noFill/>
        </p:spPr>
        <p:txBody>
          <a:bodyPr wrap="square" rtlCol="0">
            <a:spAutoFit/>
          </a:bodyPr>
          <a:lstStyle/>
          <a:p>
            <a:pPr algn="ctr"/>
            <a:r>
              <a:rPr lang="en-US" sz="2000" dirty="0">
                <a:solidFill>
                  <a:schemeClr val="bg1"/>
                </a:solidFill>
                <a:latin typeface="Chalkduster" panose="03050602040202020205" pitchFamily="66" charset="77"/>
              </a:rPr>
              <a:t>Public Releases</a:t>
            </a:r>
          </a:p>
        </p:txBody>
      </p:sp>
      <p:sp>
        <p:nvSpPr>
          <p:cNvPr id="12" name="TextBox 11">
            <a:extLst>
              <a:ext uri="{FF2B5EF4-FFF2-40B4-BE49-F238E27FC236}">
                <a16:creationId xmlns:a16="http://schemas.microsoft.com/office/drawing/2014/main" id="{F3C44510-65CE-DA5F-FCF2-E9913403E5B5}"/>
              </a:ext>
            </a:extLst>
          </p:cNvPr>
          <p:cNvSpPr txBox="1"/>
          <p:nvPr/>
        </p:nvSpPr>
        <p:spPr>
          <a:xfrm>
            <a:off x="4265561" y="4273693"/>
            <a:ext cx="2703276" cy="400110"/>
          </a:xfrm>
          <a:prstGeom prst="rect">
            <a:avLst/>
          </a:prstGeom>
          <a:noFill/>
        </p:spPr>
        <p:txBody>
          <a:bodyPr wrap="square" rtlCol="0">
            <a:spAutoFit/>
          </a:bodyPr>
          <a:lstStyle/>
          <a:p>
            <a:pPr algn="ctr"/>
            <a:r>
              <a:rPr lang="en-US" sz="2000" dirty="0">
                <a:solidFill>
                  <a:schemeClr val="bg1"/>
                </a:solidFill>
                <a:latin typeface="Chalkduster" panose="03050602040202020205" pitchFamily="66" charset="77"/>
              </a:rPr>
              <a:t>Website</a:t>
            </a:r>
            <a:r>
              <a:rPr lang="en-US" sz="2000" dirty="0">
                <a:solidFill>
                  <a:schemeClr val="accent1">
                    <a:lumMod val="60000"/>
                    <a:lumOff val="40000"/>
                  </a:schemeClr>
                </a:solidFill>
                <a:latin typeface="Chalkduster" panose="03050602040202020205" pitchFamily="66" charset="77"/>
              </a:rPr>
              <a:t> </a:t>
            </a:r>
            <a:r>
              <a:rPr lang="en-US" sz="2000" dirty="0">
                <a:solidFill>
                  <a:schemeClr val="bg1"/>
                </a:solidFill>
                <a:latin typeface="Chalkduster" panose="03050602040202020205" pitchFamily="66" charset="77"/>
              </a:rPr>
              <a:t>Design</a:t>
            </a:r>
          </a:p>
        </p:txBody>
      </p:sp>
      <p:sp>
        <p:nvSpPr>
          <p:cNvPr id="13" name="TextBox 12">
            <a:extLst>
              <a:ext uri="{FF2B5EF4-FFF2-40B4-BE49-F238E27FC236}">
                <a16:creationId xmlns:a16="http://schemas.microsoft.com/office/drawing/2014/main" id="{1966DC57-FBB1-1439-5DA0-466904EDF9FD}"/>
              </a:ext>
            </a:extLst>
          </p:cNvPr>
          <p:cNvSpPr txBox="1"/>
          <p:nvPr/>
        </p:nvSpPr>
        <p:spPr>
          <a:xfrm>
            <a:off x="4265561" y="3336269"/>
            <a:ext cx="2703276" cy="400110"/>
          </a:xfrm>
          <a:prstGeom prst="rect">
            <a:avLst/>
          </a:prstGeom>
          <a:noFill/>
        </p:spPr>
        <p:txBody>
          <a:bodyPr wrap="square" rtlCol="0">
            <a:spAutoFit/>
          </a:bodyPr>
          <a:lstStyle/>
          <a:p>
            <a:pPr algn="ctr"/>
            <a:r>
              <a:rPr lang="en-US" sz="2000" dirty="0">
                <a:solidFill>
                  <a:schemeClr val="bg1"/>
                </a:solidFill>
                <a:latin typeface="Chalkduster" panose="03050602040202020205" pitchFamily="66" charset="77"/>
              </a:rPr>
              <a:t>Print/ Digital</a:t>
            </a:r>
          </a:p>
        </p:txBody>
      </p:sp>
    </p:spTree>
    <p:extLst>
      <p:ext uri="{BB962C8B-B14F-4D97-AF65-F5344CB8AC3E}">
        <p14:creationId xmlns:p14="http://schemas.microsoft.com/office/powerpoint/2010/main" val="28226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olored pencils inside a pencil holder which is on top of a wood table">
            <a:extLst>
              <a:ext uri="{FF2B5EF4-FFF2-40B4-BE49-F238E27FC236}">
                <a16:creationId xmlns:a16="http://schemas.microsoft.com/office/drawing/2014/main" id="{753AFCE8-277F-84AC-BA9A-9F77CFEBBD6F}"/>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5" name="TextBox 4">
            <a:extLst>
              <a:ext uri="{FF2B5EF4-FFF2-40B4-BE49-F238E27FC236}">
                <a16:creationId xmlns:a16="http://schemas.microsoft.com/office/drawing/2014/main" id="{EC893163-8F25-81E0-64D6-6205A9827AA5}"/>
              </a:ext>
            </a:extLst>
          </p:cNvPr>
          <p:cNvSpPr txBox="1"/>
          <p:nvPr/>
        </p:nvSpPr>
        <p:spPr>
          <a:xfrm>
            <a:off x="9440882" y="6105524"/>
            <a:ext cx="2637961" cy="707886"/>
          </a:xfrm>
          <a:prstGeom prst="rect">
            <a:avLst/>
          </a:prstGeom>
          <a:noFill/>
        </p:spPr>
        <p:txBody>
          <a:bodyPr wrap="square" rtlCol="0">
            <a:spAutoFit/>
          </a:bodyPr>
          <a:lstStyle/>
          <a:p>
            <a:pPr algn="ctr"/>
            <a:r>
              <a:rPr lang="en-US" sz="4000" dirty="0">
                <a:solidFill>
                  <a:schemeClr val="bg1"/>
                </a:solidFill>
                <a:latin typeface="Chalkduster" panose="03050602040202020205" pitchFamily="66" charset="77"/>
              </a:rPr>
              <a:t>ROTARY</a:t>
            </a:r>
          </a:p>
        </p:txBody>
      </p:sp>
      <p:sp>
        <p:nvSpPr>
          <p:cNvPr id="2" name="TextBox 1">
            <a:extLst>
              <a:ext uri="{FF2B5EF4-FFF2-40B4-BE49-F238E27FC236}">
                <a16:creationId xmlns:a16="http://schemas.microsoft.com/office/drawing/2014/main" id="{32C0C5FB-CFED-D1B5-EA41-013B7029DA7E}"/>
              </a:ext>
            </a:extLst>
          </p:cNvPr>
          <p:cNvSpPr txBox="1"/>
          <p:nvPr/>
        </p:nvSpPr>
        <p:spPr>
          <a:xfrm>
            <a:off x="492963" y="1228397"/>
            <a:ext cx="7323681" cy="4401205"/>
          </a:xfrm>
          <a:prstGeom prst="rect">
            <a:avLst/>
          </a:prstGeom>
          <a:noFill/>
        </p:spPr>
        <p:txBody>
          <a:bodyPr wrap="square" rtlCol="0">
            <a:spAutoFit/>
          </a:bodyPr>
          <a:lstStyle/>
          <a:p>
            <a:pPr marL="457200" indent="-457200">
              <a:buAutoNum type="arabicPeriod"/>
            </a:pPr>
            <a:r>
              <a:rPr lang="en-US" sz="2800" dirty="0">
                <a:solidFill>
                  <a:schemeClr val="bg1"/>
                </a:solidFill>
                <a:latin typeface="Chalkduster" panose="03050602040202020205" pitchFamily="66" charset="77"/>
              </a:rPr>
              <a:t>Introducing the NEW Website</a:t>
            </a:r>
          </a:p>
          <a:p>
            <a:pPr marL="457200" indent="-457200">
              <a:buAutoNum type="arabicPeriod"/>
            </a:pPr>
            <a:endParaRPr lang="en-US" sz="2800" dirty="0">
              <a:solidFill>
                <a:schemeClr val="bg1"/>
              </a:solidFill>
              <a:latin typeface="Chalkduster" panose="03050602040202020205" pitchFamily="66" charset="77"/>
            </a:endParaRPr>
          </a:p>
          <a:p>
            <a:pPr marL="457200" indent="-457200">
              <a:buAutoNum type="arabicPeriod"/>
            </a:pPr>
            <a:r>
              <a:rPr lang="en-US" sz="2800" dirty="0">
                <a:solidFill>
                  <a:schemeClr val="bg1"/>
                </a:solidFill>
                <a:latin typeface="Chalkduster" panose="03050602040202020205" pitchFamily="66" charset="77"/>
              </a:rPr>
              <a:t>Resources to use</a:t>
            </a:r>
          </a:p>
          <a:p>
            <a:pPr marL="457200" indent="-457200">
              <a:buAutoNum type="arabicPeriod"/>
            </a:pPr>
            <a:endParaRPr lang="en-US" sz="2800" dirty="0">
              <a:solidFill>
                <a:schemeClr val="bg1"/>
              </a:solidFill>
              <a:latin typeface="Chalkduster" panose="03050602040202020205" pitchFamily="66" charset="77"/>
            </a:endParaRPr>
          </a:p>
          <a:p>
            <a:pPr marL="457200" indent="-457200">
              <a:buAutoNum type="arabicPeriod"/>
            </a:pPr>
            <a:r>
              <a:rPr lang="en-US" sz="2800" dirty="0">
                <a:solidFill>
                  <a:schemeClr val="bg1"/>
                </a:solidFill>
                <a:latin typeface="Chalkduster" panose="03050602040202020205" pitchFamily="66" charset="77"/>
              </a:rPr>
              <a:t>How to receive support from the committee</a:t>
            </a:r>
          </a:p>
          <a:p>
            <a:pPr marL="457200" indent="-457200">
              <a:buAutoNum type="arabicPeriod"/>
            </a:pPr>
            <a:endParaRPr lang="en-US" sz="2800" dirty="0">
              <a:solidFill>
                <a:schemeClr val="bg1"/>
              </a:solidFill>
              <a:latin typeface="Chalkduster" panose="03050602040202020205" pitchFamily="66" charset="77"/>
            </a:endParaRPr>
          </a:p>
          <a:p>
            <a:pPr marL="457200" indent="-457200">
              <a:buAutoNum type="arabicPeriod"/>
            </a:pPr>
            <a:r>
              <a:rPr lang="en-US" sz="2800" dirty="0">
                <a:solidFill>
                  <a:schemeClr val="bg1"/>
                </a:solidFill>
                <a:latin typeface="Chalkduster" panose="03050602040202020205" pitchFamily="66" charset="77"/>
              </a:rPr>
              <a:t>JOIN the committee</a:t>
            </a:r>
          </a:p>
          <a:p>
            <a:pPr marL="457200" indent="-457200">
              <a:buAutoNum type="arabicPeriod"/>
            </a:pPr>
            <a:endParaRPr lang="en-US" sz="2800" dirty="0">
              <a:solidFill>
                <a:schemeClr val="bg1"/>
              </a:solidFill>
              <a:latin typeface="Chalkduster" panose="03050602040202020205" pitchFamily="66" charset="77"/>
            </a:endParaRPr>
          </a:p>
          <a:p>
            <a:pPr marL="457200" indent="-457200">
              <a:buAutoNum type="arabicPeriod"/>
            </a:pPr>
            <a:r>
              <a:rPr lang="en-US" sz="2800" dirty="0">
                <a:solidFill>
                  <a:schemeClr val="bg1"/>
                </a:solidFill>
                <a:latin typeface="Chalkduster" panose="03050602040202020205" pitchFamily="66" charset="77"/>
              </a:rPr>
              <a:t>Questions?</a:t>
            </a:r>
          </a:p>
        </p:txBody>
      </p:sp>
    </p:spTree>
    <p:extLst>
      <p:ext uri="{BB962C8B-B14F-4D97-AF65-F5344CB8AC3E}">
        <p14:creationId xmlns:p14="http://schemas.microsoft.com/office/powerpoint/2010/main" val="261108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DD58-2751-1926-CA8F-B141C94EAE6B}"/>
              </a:ext>
            </a:extLst>
          </p:cNvPr>
          <p:cNvSpPr>
            <a:spLocks noGrp="1"/>
          </p:cNvSpPr>
          <p:nvPr>
            <p:ph type="title"/>
          </p:nvPr>
        </p:nvSpPr>
        <p:spPr/>
        <p:txBody>
          <a:bodyPr/>
          <a:lstStyle/>
          <a:p>
            <a:r>
              <a:rPr lang="en-US" dirty="0"/>
              <a:t>DISTRICT MEMBERSHIP INCENTIVE </a:t>
            </a:r>
          </a:p>
        </p:txBody>
      </p:sp>
      <p:sp>
        <p:nvSpPr>
          <p:cNvPr id="3" name="Content Placeholder 2">
            <a:extLst>
              <a:ext uri="{FF2B5EF4-FFF2-40B4-BE49-F238E27FC236}">
                <a16:creationId xmlns:a16="http://schemas.microsoft.com/office/drawing/2014/main" id="{CC3609B6-1824-8072-5047-7651799A625E}"/>
              </a:ext>
            </a:extLst>
          </p:cNvPr>
          <p:cNvSpPr>
            <a:spLocks noGrp="1"/>
          </p:cNvSpPr>
          <p:nvPr>
            <p:ph idx="1"/>
          </p:nvPr>
        </p:nvSpPr>
        <p:spPr/>
        <p:txBody>
          <a:bodyPr/>
          <a:lstStyle/>
          <a:p>
            <a:r>
              <a:rPr lang="en-US" sz="2000" dirty="0">
                <a:latin typeface="Arial" panose="020B0604020202020204" pitchFamily="34" charset="0"/>
                <a:cs typeface="Arial" panose="020B0604020202020204" pitchFamily="34" charset="0"/>
              </a:rPr>
              <a:t>NEW CLUB FORMATION: Dues for the first two full years of the new Club (upon prior written request and documentation from the Club) for all members who are new to Rotary within the current year and join a newly formed Club or Satellite Club. Existing Club members that transfer into a new Club or Satellite Club are not eligible for this dues waiver. </a:t>
            </a:r>
          </a:p>
          <a:p>
            <a:r>
              <a:rPr lang="en-US" sz="2000" dirty="0">
                <a:latin typeface="Arial" panose="020B0604020202020204" pitchFamily="34" charset="0"/>
                <a:cs typeface="Arial" panose="020B0604020202020204" pitchFamily="34" charset="0"/>
              </a:rPr>
              <a:t>For any existing Club that sponsors a new Club or Satellite Club, the District will waive the District PETS training assessment fee (upon prior written request and documentation from the Club) for that Club for the year after the new or Satellite Club is formed.</a:t>
            </a:r>
          </a:p>
          <a:p>
            <a:r>
              <a:rPr lang="en-US" sz="2000" dirty="0">
                <a:latin typeface="Arial" panose="020B0604020202020204" pitchFamily="34" charset="0"/>
                <a:cs typeface="Arial" panose="020B0604020202020204" pitchFamily="34" charset="0"/>
              </a:rPr>
              <a:t>DUES DISCOUNT for new and existing members under 35 or over 75: Our District will reduce the District dues (upon prior written request and documentation from the Club) by 50% for any Club’s members under the age of 35 or over the age of 75. The discount will be applicable for the member under 35 until they reach 35 years old, after which time the discount will no longer apply. </a:t>
            </a:r>
          </a:p>
          <a:p>
            <a:r>
              <a:rPr lang="en-US" sz="2000" b="1" dirty="0">
                <a:latin typeface="Arial" panose="020B0604020202020204" pitchFamily="34" charset="0"/>
                <a:cs typeface="Arial" panose="020B0604020202020204" pitchFamily="34" charset="0"/>
              </a:rPr>
              <a:t>To be eligible for the above incentives, all club members birthdates must be entered into </a:t>
            </a:r>
            <a:r>
              <a:rPr lang="en-US" sz="2000" b="1" dirty="0" err="1">
                <a:latin typeface="Arial" panose="020B0604020202020204" pitchFamily="34" charset="0"/>
                <a:cs typeface="Arial" panose="020B0604020202020204" pitchFamily="34" charset="0"/>
              </a:rPr>
              <a:t>Clubrunner</a:t>
            </a:r>
            <a:r>
              <a:rPr lang="en-US" sz="20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647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olored pencils inside a pencil holder which is on top of a wood table">
            <a:extLst>
              <a:ext uri="{FF2B5EF4-FFF2-40B4-BE49-F238E27FC236}">
                <a16:creationId xmlns:a16="http://schemas.microsoft.com/office/drawing/2014/main" id="{753AFCE8-277F-84AC-BA9A-9F77CFEBBD6F}"/>
              </a:ext>
            </a:extLst>
          </p:cNvPr>
          <p:cNvPicPr>
            <a:picLocks noChangeAspect="1"/>
          </p:cNvPicPr>
          <p:nvPr/>
        </p:nvPicPr>
        <p:blipFill rotWithShape="1">
          <a:blip r:embed="rId2"/>
          <a:srcRect t="15730"/>
          <a:stretch/>
        </p:blipFill>
        <p:spPr>
          <a:xfrm>
            <a:off x="20" y="7542"/>
            <a:ext cx="12191980" cy="6857990"/>
          </a:xfrm>
          <a:prstGeom prst="rect">
            <a:avLst/>
          </a:prstGeom>
        </p:spPr>
      </p:pic>
      <p:sp>
        <p:nvSpPr>
          <p:cNvPr id="5" name="TextBox 4">
            <a:extLst>
              <a:ext uri="{FF2B5EF4-FFF2-40B4-BE49-F238E27FC236}">
                <a16:creationId xmlns:a16="http://schemas.microsoft.com/office/drawing/2014/main" id="{EC893163-8F25-81E0-64D6-6205A9827AA5}"/>
              </a:ext>
            </a:extLst>
          </p:cNvPr>
          <p:cNvSpPr txBox="1"/>
          <p:nvPr/>
        </p:nvSpPr>
        <p:spPr>
          <a:xfrm>
            <a:off x="9440882" y="6105524"/>
            <a:ext cx="2637961" cy="707886"/>
          </a:xfrm>
          <a:prstGeom prst="rect">
            <a:avLst/>
          </a:prstGeom>
          <a:noFill/>
        </p:spPr>
        <p:txBody>
          <a:bodyPr wrap="square" rtlCol="0">
            <a:spAutoFit/>
          </a:bodyPr>
          <a:lstStyle/>
          <a:p>
            <a:pPr algn="ctr"/>
            <a:r>
              <a:rPr lang="en-US" sz="4000" dirty="0">
                <a:solidFill>
                  <a:schemeClr val="bg1"/>
                </a:solidFill>
                <a:latin typeface="Chalkduster" panose="03050602040202020205" pitchFamily="66" charset="77"/>
              </a:rPr>
              <a:t>ROTARY</a:t>
            </a:r>
          </a:p>
        </p:txBody>
      </p:sp>
      <p:sp>
        <p:nvSpPr>
          <p:cNvPr id="2" name="TextBox 1">
            <a:extLst>
              <a:ext uri="{FF2B5EF4-FFF2-40B4-BE49-F238E27FC236}">
                <a16:creationId xmlns:a16="http://schemas.microsoft.com/office/drawing/2014/main" id="{32C0C5FB-CFED-D1B5-EA41-013B7029DA7E}"/>
              </a:ext>
            </a:extLst>
          </p:cNvPr>
          <p:cNvSpPr txBox="1"/>
          <p:nvPr/>
        </p:nvSpPr>
        <p:spPr>
          <a:xfrm>
            <a:off x="242241" y="275422"/>
            <a:ext cx="11836602" cy="1200329"/>
          </a:xfrm>
          <a:prstGeom prst="rect">
            <a:avLst/>
          </a:prstGeom>
          <a:noFill/>
        </p:spPr>
        <p:txBody>
          <a:bodyPr wrap="square" rtlCol="0">
            <a:spAutoFit/>
          </a:bodyPr>
          <a:lstStyle/>
          <a:p>
            <a:r>
              <a:rPr lang="en-US" sz="3600" dirty="0">
                <a:solidFill>
                  <a:schemeClr val="bg1"/>
                </a:solidFill>
                <a:latin typeface="Chalkduster" panose="03050602040202020205" pitchFamily="66" charset="77"/>
              </a:rPr>
              <a:t>How to receive support from the committee</a:t>
            </a:r>
          </a:p>
          <a:p>
            <a:endParaRPr lang="en-US" sz="3600" dirty="0">
              <a:solidFill>
                <a:schemeClr val="bg1"/>
              </a:solidFill>
              <a:latin typeface="Chalkduster" panose="03050602040202020205" pitchFamily="66" charset="77"/>
            </a:endParaRPr>
          </a:p>
        </p:txBody>
      </p:sp>
      <p:sp>
        <p:nvSpPr>
          <p:cNvPr id="3" name="TextBox 2">
            <a:extLst>
              <a:ext uri="{FF2B5EF4-FFF2-40B4-BE49-F238E27FC236}">
                <a16:creationId xmlns:a16="http://schemas.microsoft.com/office/drawing/2014/main" id="{97B6C4AC-AF57-A27C-7291-993A56B446AF}"/>
              </a:ext>
            </a:extLst>
          </p:cNvPr>
          <p:cNvSpPr txBox="1"/>
          <p:nvPr/>
        </p:nvSpPr>
        <p:spPr>
          <a:xfrm>
            <a:off x="804681" y="1121808"/>
            <a:ext cx="2146998" cy="400110"/>
          </a:xfrm>
          <a:prstGeom prst="rect">
            <a:avLst/>
          </a:prstGeom>
          <a:noFill/>
        </p:spPr>
        <p:txBody>
          <a:bodyPr wrap="square" rtlCol="0">
            <a:spAutoFit/>
          </a:bodyPr>
          <a:lstStyle/>
          <a:p>
            <a:pPr algn="ctr"/>
            <a:r>
              <a:rPr lang="en-US" sz="2000" dirty="0">
                <a:solidFill>
                  <a:schemeClr val="accent1">
                    <a:lumMod val="60000"/>
                    <a:lumOff val="40000"/>
                  </a:schemeClr>
                </a:solidFill>
                <a:latin typeface="Chalkduster" panose="03050602040202020205" pitchFamily="66" charset="77"/>
              </a:rPr>
              <a:t>Social Media</a:t>
            </a:r>
          </a:p>
        </p:txBody>
      </p:sp>
      <p:sp>
        <p:nvSpPr>
          <p:cNvPr id="6" name="TextBox 5">
            <a:extLst>
              <a:ext uri="{FF2B5EF4-FFF2-40B4-BE49-F238E27FC236}">
                <a16:creationId xmlns:a16="http://schemas.microsoft.com/office/drawing/2014/main" id="{016B431A-5135-E684-9442-749B4BB8D817}"/>
              </a:ext>
            </a:extLst>
          </p:cNvPr>
          <p:cNvSpPr txBox="1"/>
          <p:nvPr/>
        </p:nvSpPr>
        <p:spPr>
          <a:xfrm>
            <a:off x="3134880" y="1109872"/>
            <a:ext cx="2146998" cy="400110"/>
          </a:xfrm>
          <a:prstGeom prst="rect">
            <a:avLst/>
          </a:prstGeom>
          <a:noFill/>
        </p:spPr>
        <p:txBody>
          <a:bodyPr wrap="square" rtlCol="0">
            <a:spAutoFit/>
          </a:bodyPr>
          <a:lstStyle/>
          <a:p>
            <a:pPr algn="ctr"/>
            <a:r>
              <a:rPr lang="en-US" sz="2000" dirty="0">
                <a:solidFill>
                  <a:schemeClr val="accent4">
                    <a:lumMod val="60000"/>
                    <a:lumOff val="40000"/>
                  </a:schemeClr>
                </a:solidFill>
                <a:latin typeface="Chalkduster" panose="03050602040202020205" pitchFamily="66" charset="77"/>
              </a:rPr>
              <a:t>Marketing</a:t>
            </a:r>
          </a:p>
        </p:txBody>
      </p:sp>
      <p:sp>
        <p:nvSpPr>
          <p:cNvPr id="8" name="TextBox 7">
            <a:extLst>
              <a:ext uri="{FF2B5EF4-FFF2-40B4-BE49-F238E27FC236}">
                <a16:creationId xmlns:a16="http://schemas.microsoft.com/office/drawing/2014/main" id="{0136EBE2-64D2-1519-F631-CF0E5A137983}"/>
              </a:ext>
            </a:extLst>
          </p:cNvPr>
          <p:cNvSpPr txBox="1"/>
          <p:nvPr/>
        </p:nvSpPr>
        <p:spPr>
          <a:xfrm>
            <a:off x="5214382" y="1121808"/>
            <a:ext cx="2146998" cy="400110"/>
          </a:xfrm>
          <a:prstGeom prst="rect">
            <a:avLst/>
          </a:prstGeom>
          <a:noFill/>
        </p:spPr>
        <p:txBody>
          <a:bodyPr wrap="square" rtlCol="0">
            <a:spAutoFit/>
          </a:bodyPr>
          <a:lstStyle/>
          <a:p>
            <a:pPr algn="ctr"/>
            <a:r>
              <a:rPr lang="en-US" sz="2000" dirty="0">
                <a:solidFill>
                  <a:schemeClr val="accent6">
                    <a:lumMod val="60000"/>
                    <a:lumOff val="40000"/>
                  </a:schemeClr>
                </a:solidFill>
                <a:latin typeface="Chalkduster" panose="03050602040202020205" pitchFamily="66" charset="77"/>
              </a:rPr>
              <a:t>Website</a:t>
            </a:r>
          </a:p>
        </p:txBody>
      </p:sp>
      <p:sp>
        <p:nvSpPr>
          <p:cNvPr id="10" name="TextBox 9">
            <a:extLst>
              <a:ext uri="{FF2B5EF4-FFF2-40B4-BE49-F238E27FC236}">
                <a16:creationId xmlns:a16="http://schemas.microsoft.com/office/drawing/2014/main" id="{92070AB3-AF67-09D6-5F30-68D55E7DA67E}"/>
              </a:ext>
            </a:extLst>
          </p:cNvPr>
          <p:cNvSpPr txBox="1"/>
          <p:nvPr/>
        </p:nvSpPr>
        <p:spPr>
          <a:xfrm>
            <a:off x="7293884" y="1144103"/>
            <a:ext cx="2146998" cy="400110"/>
          </a:xfrm>
          <a:prstGeom prst="rect">
            <a:avLst/>
          </a:prstGeom>
          <a:noFill/>
        </p:spPr>
        <p:txBody>
          <a:bodyPr wrap="square" rtlCol="0">
            <a:spAutoFit/>
          </a:bodyPr>
          <a:lstStyle/>
          <a:p>
            <a:pPr algn="ctr"/>
            <a:r>
              <a:rPr lang="en-US" sz="2000" dirty="0">
                <a:solidFill>
                  <a:schemeClr val="accent2">
                    <a:lumMod val="40000"/>
                    <a:lumOff val="60000"/>
                  </a:schemeClr>
                </a:solidFill>
                <a:latin typeface="Chalkduster" panose="03050602040202020205" pitchFamily="66" charset="77"/>
              </a:rPr>
              <a:t>Club Visits</a:t>
            </a:r>
          </a:p>
        </p:txBody>
      </p:sp>
      <p:sp>
        <p:nvSpPr>
          <p:cNvPr id="11" name="TextBox 10">
            <a:extLst>
              <a:ext uri="{FF2B5EF4-FFF2-40B4-BE49-F238E27FC236}">
                <a16:creationId xmlns:a16="http://schemas.microsoft.com/office/drawing/2014/main" id="{808BAE71-7A2B-EBEA-4008-72F1BBBB0E57}"/>
              </a:ext>
            </a:extLst>
          </p:cNvPr>
          <p:cNvSpPr txBox="1"/>
          <p:nvPr/>
        </p:nvSpPr>
        <p:spPr>
          <a:xfrm>
            <a:off x="9440882" y="1132189"/>
            <a:ext cx="2146998" cy="400110"/>
          </a:xfrm>
          <a:prstGeom prst="rect">
            <a:avLst/>
          </a:prstGeom>
          <a:noFill/>
        </p:spPr>
        <p:txBody>
          <a:bodyPr wrap="square" rtlCol="0">
            <a:spAutoFit/>
          </a:bodyPr>
          <a:lstStyle/>
          <a:p>
            <a:pPr algn="ctr"/>
            <a:r>
              <a:rPr lang="en-US" sz="2000" dirty="0">
                <a:solidFill>
                  <a:schemeClr val="bg1">
                    <a:lumMod val="85000"/>
                  </a:schemeClr>
                </a:solidFill>
                <a:latin typeface="Chalkduster" panose="03050602040202020205" pitchFamily="66" charset="77"/>
              </a:rPr>
              <a:t>Events</a:t>
            </a:r>
          </a:p>
        </p:txBody>
      </p:sp>
      <p:sp>
        <p:nvSpPr>
          <p:cNvPr id="12" name="TextBox 11">
            <a:extLst>
              <a:ext uri="{FF2B5EF4-FFF2-40B4-BE49-F238E27FC236}">
                <a16:creationId xmlns:a16="http://schemas.microsoft.com/office/drawing/2014/main" id="{6AF0ECDE-2C17-F228-ADC1-D0C65B875307}"/>
              </a:ext>
            </a:extLst>
          </p:cNvPr>
          <p:cNvSpPr txBox="1"/>
          <p:nvPr/>
        </p:nvSpPr>
        <p:spPr>
          <a:xfrm>
            <a:off x="242241" y="2018418"/>
            <a:ext cx="7618649" cy="1200329"/>
          </a:xfrm>
          <a:prstGeom prst="rect">
            <a:avLst/>
          </a:prstGeom>
          <a:noFill/>
        </p:spPr>
        <p:txBody>
          <a:bodyPr wrap="square" rtlCol="0">
            <a:spAutoFit/>
          </a:bodyPr>
          <a:lstStyle/>
          <a:p>
            <a:r>
              <a:rPr lang="en-US" sz="3600" dirty="0">
                <a:solidFill>
                  <a:schemeClr val="bg1"/>
                </a:solidFill>
                <a:latin typeface="Chalkduster" panose="03050602040202020205" pitchFamily="66" charset="77"/>
              </a:rPr>
              <a:t>Contact/ Support</a:t>
            </a:r>
          </a:p>
          <a:p>
            <a:endParaRPr lang="en-US" sz="3600" dirty="0">
              <a:solidFill>
                <a:schemeClr val="bg1"/>
              </a:solidFill>
              <a:latin typeface="Chalkduster" panose="03050602040202020205" pitchFamily="66" charset="77"/>
            </a:endParaRPr>
          </a:p>
        </p:txBody>
      </p:sp>
      <p:sp>
        <p:nvSpPr>
          <p:cNvPr id="14" name="TextBox 13">
            <a:extLst>
              <a:ext uri="{FF2B5EF4-FFF2-40B4-BE49-F238E27FC236}">
                <a16:creationId xmlns:a16="http://schemas.microsoft.com/office/drawing/2014/main" id="{FD85602B-F314-EC32-8E10-6E6FEEF8DE09}"/>
              </a:ext>
            </a:extLst>
          </p:cNvPr>
          <p:cNvSpPr txBox="1"/>
          <p:nvPr/>
        </p:nvSpPr>
        <p:spPr>
          <a:xfrm>
            <a:off x="532266" y="5951636"/>
            <a:ext cx="7352225" cy="861774"/>
          </a:xfrm>
          <a:prstGeom prst="rect">
            <a:avLst/>
          </a:prstGeom>
          <a:noFill/>
        </p:spPr>
        <p:txBody>
          <a:bodyPr wrap="square" rtlCol="0">
            <a:spAutoFit/>
          </a:bodyPr>
          <a:lstStyle/>
          <a:p>
            <a:pPr algn="ctr"/>
            <a:r>
              <a:rPr lang="en-US" sz="1600" dirty="0">
                <a:latin typeface="Chalkduster" panose="03050602040202020205" pitchFamily="66" charset="77"/>
              </a:rPr>
              <a:t>Beau Loendorf: </a:t>
            </a:r>
            <a:r>
              <a:rPr lang="en-US" sz="1600" dirty="0">
                <a:latin typeface="Chalkduster" panose="03050602040202020205" pitchFamily="66" charset="77"/>
                <a:hlinkClick r:id="rId3">
                  <a:extLst>
                    <a:ext uri="{A12FA001-AC4F-418D-AE19-62706E023703}">
                      <ahyp:hlinkClr xmlns:ahyp="http://schemas.microsoft.com/office/drawing/2018/hyperlinkcolor" val="tx"/>
                    </a:ext>
                  </a:extLst>
                </a:hlinkClick>
              </a:rPr>
              <a:t>beauloendorf@gmail.com</a:t>
            </a:r>
            <a:endParaRPr lang="en-US" sz="1600" dirty="0">
              <a:latin typeface="Chalkduster" panose="03050602040202020205" pitchFamily="66" charset="77"/>
            </a:endParaRPr>
          </a:p>
          <a:p>
            <a:pPr algn="ctr"/>
            <a:endParaRPr lang="en-US" sz="1600" dirty="0">
              <a:latin typeface="Chalkduster" panose="03050602040202020205" pitchFamily="66" charset="77"/>
            </a:endParaRPr>
          </a:p>
          <a:p>
            <a:pPr algn="ctr"/>
            <a:r>
              <a:rPr lang="en-US" sz="1600" dirty="0">
                <a:latin typeface="Chalkduster" panose="03050602040202020205" pitchFamily="66" charset="77"/>
              </a:rPr>
              <a:t>Jacob Lerner: </a:t>
            </a:r>
            <a:r>
              <a:rPr lang="en-US" sz="1600" dirty="0">
                <a:latin typeface="Chalkduster" panose="03050602040202020205" pitchFamily="66" charset="77"/>
                <a:hlinkClick r:id="rId4">
                  <a:extLst>
                    <a:ext uri="{A12FA001-AC4F-418D-AE19-62706E023703}">
                      <ahyp:hlinkClr xmlns:ahyp="http://schemas.microsoft.com/office/drawing/2018/hyperlinkcolor" val="tx"/>
                    </a:ext>
                  </a:extLst>
                </a:hlinkClick>
              </a:rPr>
              <a:t>Jacob.lerner@siegelagency.com</a:t>
            </a:r>
            <a:endParaRPr lang="en-US" sz="1600" dirty="0">
              <a:latin typeface="Chalkduster" panose="03050602040202020205" pitchFamily="66" charset="77"/>
            </a:endParaRPr>
          </a:p>
        </p:txBody>
      </p:sp>
      <p:sp>
        <p:nvSpPr>
          <p:cNvPr id="15" name="TextBox 14">
            <a:extLst>
              <a:ext uri="{FF2B5EF4-FFF2-40B4-BE49-F238E27FC236}">
                <a16:creationId xmlns:a16="http://schemas.microsoft.com/office/drawing/2014/main" id="{73ED6CEA-E9DD-4B32-6DC8-204792330C15}"/>
              </a:ext>
            </a:extLst>
          </p:cNvPr>
          <p:cNvSpPr txBox="1"/>
          <p:nvPr/>
        </p:nvSpPr>
        <p:spPr>
          <a:xfrm>
            <a:off x="653235" y="2823584"/>
            <a:ext cx="7449876" cy="2677656"/>
          </a:xfrm>
          <a:prstGeom prst="rect">
            <a:avLst/>
          </a:prstGeom>
          <a:noFill/>
        </p:spPr>
        <p:txBody>
          <a:bodyPr wrap="square" rtlCol="0">
            <a:spAutoFit/>
          </a:bodyPr>
          <a:lstStyle/>
          <a:p>
            <a:pPr marL="457200" indent="-457200">
              <a:buAutoNum type="arabicPeriod"/>
            </a:pPr>
            <a:r>
              <a:rPr lang="en-US" sz="2400" dirty="0">
                <a:solidFill>
                  <a:schemeClr val="bg1">
                    <a:lumMod val="95000"/>
                  </a:schemeClr>
                </a:solidFill>
                <a:latin typeface="Chalkduster" panose="03050602040202020205" pitchFamily="66" charset="77"/>
              </a:rPr>
              <a:t>What do you need help with?</a:t>
            </a:r>
          </a:p>
          <a:p>
            <a:pPr marL="457200" indent="-457200">
              <a:buAutoNum type="arabicPeriod"/>
            </a:pPr>
            <a:r>
              <a:rPr lang="en-US" sz="2400" dirty="0">
                <a:solidFill>
                  <a:schemeClr val="bg1">
                    <a:lumMod val="95000"/>
                  </a:schemeClr>
                </a:solidFill>
                <a:latin typeface="Chalkduster" panose="03050602040202020205" pitchFamily="66" charset="77"/>
              </a:rPr>
              <a:t>By what date?</a:t>
            </a:r>
          </a:p>
          <a:p>
            <a:pPr marL="457200" indent="-457200">
              <a:buAutoNum type="arabicPeriod"/>
            </a:pPr>
            <a:r>
              <a:rPr lang="en-US" sz="2400" dirty="0">
                <a:solidFill>
                  <a:schemeClr val="bg1">
                    <a:lumMod val="95000"/>
                  </a:schemeClr>
                </a:solidFill>
                <a:latin typeface="Chalkduster" panose="03050602040202020205" pitchFamily="66" charset="77"/>
              </a:rPr>
              <a:t>Information- event, time, place, message, </a:t>
            </a:r>
            <a:r>
              <a:rPr lang="en-US" sz="2400" dirty="0" err="1">
                <a:solidFill>
                  <a:schemeClr val="bg1">
                    <a:lumMod val="95000"/>
                  </a:schemeClr>
                </a:solidFill>
                <a:latin typeface="Chalkduster" panose="03050602040202020205" pitchFamily="66" charset="77"/>
              </a:rPr>
              <a:t>ect</a:t>
            </a:r>
            <a:r>
              <a:rPr lang="en-US" sz="2400" dirty="0">
                <a:solidFill>
                  <a:schemeClr val="bg1">
                    <a:lumMod val="95000"/>
                  </a:schemeClr>
                </a:solidFill>
                <a:latin typeface="Chalkduster" panose="03050602040202020205" pitchFamily="66" charset="77"/>
              </a:rPr>
              <a:t>..</a:t>
            </a:r>
          </a:p>
          <a:p>
            <a:pPr marL="457200" indent="-457200">
              <a:buAutoNum type="arabicPeriod"/>
            </a:pPr>
            <a:r>
              <a:rPr lang="en-US" sz="2400" dirty="0">
                <a:solidFill>
                  <a:schemeClr val="bg1">
                    <a:lumMod val="95000"/>
                  </a:schemeClr>
                </a:solidFill>
                <a:latin typeface="Chalkduster" panose="03050602040202020205" pitchFamily="66" charset="77"/>
              </a:rPr>
              <a:t>Color or theme?</a:t>
            </a:r>
          </a:p>
          <a:p>
            <a:pPr marL="457200" indent="-457200">
              <a:buAutoNum type="arabicPeriod"/>
            </a:pPr>
            <a:r>
              <a:rPr lang="en-US" sz="2400" dirty="0">
                <a:solidFill>
                  <a:schemeClr val="bg1">
                    <a:lumMod val="95000"/>
                  </a:schemeClr>
                </a:solidFill>
                <a:latin typeface="Chalkduster" panose="03050602040202020205" pitchFamily="66" charset="77"/>
              </a:rPr>
              <a:t>Goal- market an event, educate about an event, support, </a:t>
            </a:r>
            <a:r>
              <a:rPr lang="en-US" sz="2400" dirty="0" err="1">
                <a:solidFill>
                  <a:schemeClr val="bg1">
                    <a:lumMod val="95000"/>
                  </a:schemeClr>
                </a:solidFill>
                <a:latin typeface="Chalkduster" panose="03050602040202020205" pitchFamily="66" charset="77"/>
              </a:rPr>
              <a:t>ect</a:t>
            </a:r>
            <a:r>
              <a:rPr lang="en-US" sz="2400" dirty="0">
                <a:solidFill>
                  <a:schemeClr val="bg1">
                    <a:lumMod val="95000"/>
                  </a:schemeClr>
                </a:solidFill>
                <a:latin typeface="Chalkduster" panose="03050602040202020205" pitchFamily="66" charset="77"/>
              </a:rPr>
              <a:t>…</a:t>
            </a:r>
          </a:p>
        </p:txBody>
      </p:sp>
    </p:spTree>
    <p:extLst>
      <p:ext uri="{BB962C8B-B14F-4D97-AF65-F5344CB8AC3E}">
        <p14:creationId xmlns:p14="http://schemas.microsoft.com/office/powerpoint/2010/main" val="277816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heckerboard(across)">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P spid="10" grpId="0"/>
      <p:bldP spid="11" grpId="0"/>
      <p:bldP spid="12" grpId="0"/>
      <p:bldP spid="14" grpId="0"/>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olored pencils inside a pencil holder which is on top of a wood table">
            <a:extLst>
              <a:ext uri="{FF2B5EF4-FFF2-40B4-BE49-F238E27FC236}">
                <a16:creationId xmlns:a16="http://schemas.microsoft.com/office/drawing/2014/main" id="{753AFCE8-277F-84AC-BA9A-9F77CFEBBD6F}"/>
              </a:ext>
            </a:extLst>
          </p:cNvPr>
          <p:cNvPicPr>
            <a:picLocks noChangeAspect="1"/>
          </p:cNvPicPr>
          <p:nvPr/>
        </p:nvPicPr>
        <p:blipFill rotWithShape="1">
          <a:blip r:embed="rId2"/>
          <a:srcRect t="15730"/>
          <a:stretch/>
        </p:blipFill>
        <p:spPr>
          <a:xfrm>
            <a:off x="20" y="0"/>
            <a:ext cx="12191980" cy="6902580"/>
          </a:xfrm>
          <a:prstGeom prst="rect">
            <a:avLst/>
          </a:prstGeom>
        </p:spPr>
      </p:pic>
      <p:sp>
        <p:nvSpPr>
          <p:cNvPr id="5" name="TextBox 4">
            <a:extLst>
              <a:ext uri="{FF2B5EF4-FFF2-40B4-BE49-F238E27FC236}">
                <a16:creationId xmlns:a16="http://schemas.microsoft.com/office/drawing/2014/main" id="{EC893163-8F25-81E0-64D6-6205A9827AA5}"/>
              </a:ext>
            </a:extLst>
          </p:cNvPr>
          <p:cNvSpPr txBox="1"/>
          <p:nvPr/>
        </p:nvSpPr>
        <p:spPr>
          <a:xfrm>
            <a:off x="4335560" y="1336356"/>
            <a:ext cx="5859089" cy="923330"/>
          </a:xfrm>
          <a:prstGeom prst="rect">
            <a:avLst/>
          </a:prstGeom>
          <a:noFill/>
        </p:spPr>
        <p:txBody>
          <a:bodyPr wrap="square" rtlCol="0">
            <a:spAutoFit/>
          </a:bodyPr>
          <a:lstStyle/>
          <a:p>
            <a:pPr algn="ctr"/>
            <a:r>
              <a:rPr lang="en-US" sz="5400" dirty="0">
                <a:solidFill>
                  <a:schemeClr val="bg1"/>
                </a:solidFill>
                <a:latin typeface="Chalkduster" panose="03050602040202020205" pitchFamily="66" charset="77"/>
              </a:rPr>
              <a:t>Questions?</a:t>
            </a:r>
          </a:p>
        </p:txBody>
      </p:sp>
      <p:sp>
        <p:nvSpPr>
          <p:cNvPr id="6" name="TextBox 5">
            <a:extLst>
              <a:ext uri="{FF2B5EF4-FFF2-40B4-BE49-F238E27FC236}">
                <a16:creationId xmlns:a16="http://schemas.microsoft.com/office/drawing/2014/main" id="{23849116-941E-5D41-FBEE-71B4C845210A}"/>
              </a:ext>
            </a:extLst>
          </p:cNvPr>
          <p:cNvSpPr txBox="1"/>
          <p:nvPr/>
        </p:nvSpPr>
        <p:spPr>
          <a:xfrm>
            <a:off x="4946561" y="2613392"/>
            <a:ext cx="2844099" cy="1631216"/>
          </a:xfrm>
          <a:prstGeom prst="rect">
            <a:avLst/>
          </a:prstGeom>
          <a:noFill/>
        </p:spPr>
        <p:txBody>
          <a:bodyPr wrap="square" rtlCol="0">
            <a:spAutoFit/>
          </a:bodyPr>
          <a:lstStyle/>
          <a:p>
            <a:pPr algn="ctr"/>
            <a:r>
              <a:rPr lang="en-US" sz="2000" dirty="0">
                <a:solidFill>
                  <a:schemeClr val="bg1"/>
                </a:solidFill>
                <a:latin typeface="Chalkduster" panose="03050602040202020205" pitchFamily="66" charset="77"/>
              </a:rPr>
              <a:t>Always looking to grow our committee, care to join us help our clubs?</a:t>
            </a:r>
          </a:p>
        </p:txBody>
      </p:sp>
      <p:pic>
        <p:nvPicPr>
          <p:cNvPr id="3" name="Picture 2" descr="Qr code&#10;&#10;Description automatically generated">
            <a:extLst>
              <a:ext uri="{FF2B5EF4-FFF2-40B4-BE49-F238E27FC236}">
                <a16:creationId xmlns:a16="http://schemas.microsoft.com/office/drawing/2014/main" id="{08A734BD-F77A-2B63-46C6-1EEDD764E0A9}"/>
              </a:ext>
            </a:extLst>
          </p:cNvPr>
          <p:cNvPicPr>
            <a:picLocks noChangeAspect="1"/>
          </p:cNvPicPr>
          <p:nvPr/>
        </p:nvPicPr>
        <p:blipFill>
          <a:blip r:embed="rId3"/>
          <a:stretch>
            <a:fillRect/>
          </a:stretch>
        </p:blipFill>
        <p:spPr>
          <a:xfrm>
            <a:off x="464924" y="811943"/>
            <a:ext cx="4481637" cy="4481637"/>
          </a:xfrm>
          <a:prstGeom prst="rect">
            <a:avLst/>
          </a:prstGeom>
        </p:spPr>
      </p:pic>
    </p:spTree>
    <p:extLst>
      <p:ext uri="{BB962C8B-B14F-4D97-AF65-F5344CB8AC3E}">
        <p14:creationId xmlns:p14="http://schemas.microsoft.com/office/powerpoint/2010/main" val="224227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xit" presetSubtype="4" fill="hold" grpId="1" nodeType="clickEffect">
                                  <p:stCondLst>
                                    <p:cond delay="0"/>
                                  </p:stCondLst>
                                  <p:childTnLst>
                                    <p:anim calcmode="lin" valueType="num">
                                      <p:cBhvr additive="base">
                                        <p:cTn id="17" dur="500"/>
                                        <p:tgtEl>
                                          <p:spTgt spid="6"/>
                                        </p:tgtEl>
                                        <p:attrNameLst>
                                          <p:attrName>ppt_y</p:attrName>
                                        </p:attrNameLst>
                                      </p:cBhvr>
                                      <p:tavLst>
                                        <p:tav tm="0">
                                          <p:val>
                                            <p:strVal val="#ppt_y"/>
                                          </p:val>
                                        </p:tav>
                                        <p:tav tm="100000">
                                          <p:val>
                                            <p:strVal val="#ppt_y+#ppt_h*1.125000"/>
                                          </p:val>
                                        </p:tav>
                                      </p:tavLst>
                                    </p:anim>
                                    <p:animEffect transition="out" filter="wipe(down)">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393B-CB2C-6B00-76AD-AFE0D54778F9}"/>
              </a:ext>
            </a:extLst>
          </p:cNvPr>
          <p:cNvSpPr>
            <a:spLocks noGrp="1"/>
          </p:cNvSpPr>
          <p:nvPr>
            <p:ph type="title"/>
          </p:nvPr>
        </p:nvSpPr>
        <p:spPr/>
        <p:txBody>
          <a:bodyPr/>
          <a:lstStyle/>
          <a:p>
            <a:r>
              <a:rPr lang="en-US" dirty="0"/>
              <a:t>DISTRICT NEW PROSPECT MEET UPS</a:t>
            </a:r>
          </a:p>
        </p:txBody>
      </p:sp>
      <p:sp>
        <p:nvSpPr>
          <p:cNvPr id="3" name="Content Placeholder 2">
            <a:extLst>
              <a:ext uri="{FF2B5EF4-FFF2-40B4-BE49-F238E27FC236}">
                <a16:creationId xmlns:a16="http://schemas.microsoft.com/office/drawing/2014/main" id="{433DEB42-F8AF-8DA3-9D73-91C0E40515D7}"/>
              </a:ext>
            </a:extLst>
          </p:cNvPr>
          <p:cNvSpPr>
            <a:spLocks noGrp="1"/>
          </p:cNvSpPr>
          <p:nvPr>
            <p:ph idx="1"/>
          </p:nvPr>
        </p:nvSpPr>
        <p:spPr/>
        <p:txBody>
          <a:bodyPr/>
          <a:lstStyle/>
          <a:p>
            <a:r>
              <a:rPr lang="en-US" sz="2000" dirty="0">
                <a:latin typeface="Arial" panose="020B0604020202020204" pitchFamily="34" charset="0"/>
                <a:cs typeface="Arial" panose="020B0604020202020204" pitchFamily="34" charset="0"/>
              </a:rPr>
              <a:t>D7210 has been selected by RI to be a pilot district to hold a series new prospect Meet Ups throughout the District.</a:t>
            </a:r>
          </a:p>
          <a:p>
            <a:r>
              <a:rPr lang="en-US" sz="2000" dirty="0">
                <a:latin typeface="Arial" panose="020B0604020202020204" pitchFamily="34" charset="0"/>
                <a:cs typeface="Arial" panose="020B0604020202020204" pitchFamily="34" charset="0"/>
              </a:rPr>
              <a:t>RI is funding this initiative to see if the format would work in other selected districts</a:t>
            </a:r>
          </a:p>
          <a:p>
            <a:r>
              <a:rPr lang="en-US" sz="2000" b="1" dirty="0">
                <a:latin typeface="Arial" panose="020B0604020202020204" pitchFamily="34" charset="0"/>
                <a:cs typeface="Arial" panose="020B0604020202020204" pitchFamily="34" charset="0"/>
              </a:rPr>
              <a:t>Attendance is FREE for new prospects and their potential sponsor</a:t>
            </a:r>
          </a:p>
          <a:p>
            <a:r>
              <a:rPr lang="en-US" sz="2000" dirty="0">
                <a:latin typeface="Arial" panose="020B0604020202020204" pitchFamily="34" charset="0"/>
                <a:cs typeface="Arial" panose="020B0604020202020204" pitchFamily="34" charset="0"/>
              </a:rPr>
              <a:t>The AGs/AGAs are leading this initiative along with District leadership and the Public Image Committee</a:t>
            </a:r>
          </a:p>
          <a:p>
            <a:r>
              <a:rPr lang="en-US" sz="2000" dirty="0">
                <a:latin typeface="Arial" panose="020B0604020202020204" pitchFamily="34" charset="0"/>
                <a:cs typeface="Arial" panose="020B0604020202020204" pitchFamily="34" charset="0"/>
              </a:rPr>
              <a:t>Monday, May 15 – Region 89 – Rockland County – Growler and Gill, Nanuet – 6-9pm-   </a:t>
            </a:r>
          </a:p>
          <a:p>
            <a:r>
              <a:rPr lang="en-US" sz="2000" dirty="0">
                <a:latin typeface="Arial" panose="020B0604020202020204" pitchFamily="34" charset="0"/>
                <a:cs typeface="Arial" panose="020B0604020202020204" pitchFamily="34" charset="0"/>
              </a:rPr>
              <a:t>Tuesday, May 16 – Regions 1E, 1W, 2 – Columbia, Greene, Ulster- Diamond Mills, Saugerties – 6pm -9pm </a:t>
            </a:r>
          </a:p>
          <a:p>
            <a:r>
              <a:rPr lang="en-US" sz="2000" dirty="0">
                <a:latin typeface="Arial" panose="020B0604020202020204" pitchFamily="34" charset="0"/>
                <a:cs typeface="Arial" panose="020B0604020202020204" pitchFamily="34" charset="0"/>
              </a:rPr>
              <a:t>Wednesday, May 17 – Regions 3,4,7 – </a:t>
            </a:r>
            <a:r>
              <a:rPr lang="en-US" sz="2000" dirty="0" err="1">
                <a:latin typeface="Arial" panose="020B0604020202020204" pitchFamily="34" charset="0"/>
                <a:cs typeface="Arial" panose="020B0604020202020204" pitchFamily="34" charset="0"/>
              </a:rPr>
              <a:t>Dutchess</a:t>
            </a:r>
            <a:r>
              <a:rPr lang="en-US" sz="2000" dirty="0">
                <a:latin typeface="Arial" panose="020B0604020202020204" pitchFamily="34" charset="0"/>
                <a:cs typeface="Arial" panose="020B0604020202020204" pitchFamily="34" charset="0"/>
              </a:rPr>
              <a:t>, Putnam – Sloop Brewery, Fishkill- 6-9pm-  </a:t>
            </a:r>
          </a:p>
          <a:p>
            <a:r>
              <a:rPr lang="en-US" sz="2000" dirty="0">
                <a:latin typeface="Arial" panose="020B0604020202020204" pitchFamily="34" charset="0"/>
                <a:cs typeface="Arial" panose="020B0604020202020204" pitchFamily="34" charset="0"/>
              </a:rPr>
              <a:t>Thursday, May 18 – Regions 5, 6 – Sullivan, Orange – Clemson Brothers Brewery, Middletown – 6-9pm </a:t>
            </a:r>
          </a:p>
          <a:p>
            <a:endParaRPr lang="en-US" dirty="0"/>
          </a:p>
        </p:txBody>
      </p:sp>
    </p:spTree>
    <p:extLst>
      <p:ext uri="{BB962C8B-B14F-4D97-AF65-F5344CB8AC3E}">
        <p14:creationId xmlns:p14="http://schemas.microsoft.com/office/powerpoint/2010/main" val="4175516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CC09-A28B-82BD-FF7D-6FE04F57E95A}"/>
              </a:ext>
            </a:extLst>
          </p:cNvPr>
          <p:cNvSpPr>
            <a:spLocks noGrp="1"/>
          </p:cNvSpPr>
          <p:nvPr>
            <p:ph type="title"/>
          </p:nvPr>
        </p:nvSpPr>
        <p:spPr/>
        <p:txBody>
          <a:bodyPr/>
          <a:lstStyle/>
          <a:p>
            <a:r>
              <a:rPr lang="en-US" dirty="0"/>
              <a:t>ALL REGIONS FLYER</a:t>
            </a:r>
          </a:p>
        </p:txBody>
      </p:sp>
      <p:pic>
        <p:nvPicPr>
          <p:cNvPr id="5" name="Content Placeholder 4" descr="Diagram&#10;&#10;Description automatically generated with low confidence">
            <a:extLst>
              <a:ext uri="{FF2B5EF4-FFF2-40B4-BE49-F238E27FC236}">
                <a16:creationId xmlns:a16="http://schemas.microsoft.com/office/drawing/2014/main" id="{9C0E9ED8-CFC1-44C6-E3D0-4B00FF2273C3}"/>
              </a:ext>
            </a:extLst>
          </p:cNvPr>
          <p:cNvPicPr>
            <a:picLocks noGrp="1" noChangeAspect="1"/>
          </p:cNvPicPr>
          <p:nvPr>
            <p:ph idx="1"/>
          </p:nvPr>
        </p:nvPicPr>
        <p:blipFill>
          <a:blip r:embed="rId2"/>
          <a:stretch>
            <a:fillRect/>
          </a:stretch>
        </p:blipFill>
        <p:spPr>
          <a:xfrm>
            <a:off x="4284273" y="1219200"/>
            <a:ext cx="3623454" cy="4525963"/>
          </a:xfrm>
        </p:spPr>
      </p:pic>
    </p:spTree>
    <p:extLst>
      <p:ext uri="{BB962C8B-B14F-4D97-AF65-F5344CB8AC3E}">
        <p14:creationId xmlns:p14="http://schemas.microsoft.com/office/powerpoint/2010/main" val="3932821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36824-77F4-FCB3-71DD-1C7D804855F9}"/>
              </a:ext>
            </a:extLst>
          </p:cNvPr>
          <p:cNvSpPr>
            <a:spLocks noGrp="1"/>
          </p:cNvSpPr>
          <p:nvPr>
            <p:ph type="title"/>
          </p:nvPr>
        </p:nvSpPr>
        <p:spPr/>
        <p:txBody>
          <a:bodyPr/>
          <a:lstStyle/>
          <a:p>
            <a:r>
              <a:rPr lang="en-US" dirty="0"/>
              <a:t>REGION 89 FLYER EXAMPLE</a:t>
            </a:r>
          </a:p>
        </p:txBody>
      </p:sp>
      <p:pic>
        <p:nvPicPr>
          <p:cNvPr id="5" name="Content Placeholder 4" descr="Graphical user interface, website&#10;&#10;Description automatically generated">
            <a:extLst>
              <a:ext uri="{FF2B5EF4-FFF2-40B4-BE49-F238E27FC236}">
                <a16:creationId xmlns:a16="http://schemas.microsoft.com/office/drawing/2014/main" id="{531D1D18-9341-5CD4-17E1-45EED4FF34F4}"/>
              </a:ext>
            </a:extLst>
          </p:cNvPr>
          <p:cNvPicPr>
            <a:picLocks noGrp="1" noChangeAspect="1"/>
          </p:cNvPicPr>
          <p:nvPr>
            <p:ph idx="1"/>
          </p:nvPr>
        </p:nvPicPr>
        <p:blipFill>
          <a:blip r:embed="rId2"/>
          <a:stretch>
            <a:fillRect/>
          </a:stretch>
        </p:blipFill>
        <p:spPr>
          <a:xfrm>
            <a:off x="4284273" y="1219200"/>
            <a:ext cx="3623454" cy="4525963"/>
          </a:xfrm>
        </p:spPr>
      </p:pic>
    </p:spTree>
    <p:extLst>
      <p:ext uri="{BB962C8B-B14F-4D97-AF65-F5344CB8AC3E}">
        <p14:creationId xmlns:p14="http://schemas.microsoft.com/office/powerpoint/2010/main" val="28598204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97D00-11FE-6A74-EAC2-6BAB9A482ED6}"/>
              </a:ext>
            </a:extLst>
          </p:cNvPr>
          <p:cNvSpPr>
            <a:spLocks noGrp="1"/>
          </p:cNvSpPr>
          <p:nvPr>
            <p:ph type="title"/>
          </p:nvPr>
        </p:nvSpPr>
        <p:spPr/>
        <p:txBody>
          <a:bodyPr/>
          <a:lstStyle/>
          <a:p>
            <a:r>
              <a:rPr lang="en-US" dirty="0"/>
              <a:t>NEW MEMBER ONBOARDING</a:t>
            </a:r>
          </a:p>
        </p:txBody>
      </p:sp>
      <p:sp>
        <p:nvSpPr>
          <p:cNvPr id="3" name="Content Placeholder 2">
            <a:extLst>
              <a:ext uri="{FF2B5EF4-FFF2-40B4-BE49-F238E27FC236}">
                <a16:creationId xmlns:a16="http://schemas.microsoft.com/office/drawing/2014/main" id="{6E1CE9A8-C36E-A7F5-8D21-65F117658949}"/>
              </a:ext>
            </a:extLst>
          </p:cNvPr>
          <p:cNvSpPr>
            <a:spLocks noGrp="1"/>
          </p:cNvSpPr>
          <p:nvPr>
            <p:ph idx="1"/>
          </p:nvPr>
        </p:nvSpPr>
        <p:spPr/>
        <p:txBody>
          <a:bodyPr/>
          <a:lstStyle/>
          <a:p>
            <a:r>
              <a:rPr lang="en-US" dirty="0"/>
              <a:t>What is your process for introducing Rotary to new members?</a:t>
            </a:r>
          </a:p>
          <a:p>
            <a:r>
              <a:rPr lang="en-US" dirty="0"/>
              <a:t>A proper orientation/onboarding is the key to beginning the Engagement process</a:t>
            </a:r>
          </a:p>
          <a:p>
            <a:r>
              <a:rPr lang="en-US" dirty="0"/>
              <a:t>Rotary 101 – found on the District website, Club overview, Committee structure, etc.</a:t>
            </a:r>
          </a:p>
          <a:p>
            <a:r>
              <a:rPr lang="en-US" dirty="0"/>
              <a:t>Ask New members their opinion! Their voice sometimes gets lost amongst the senior members of the clubs</a:t>
            </a:r>
          </a:p>
        </p:txBody>
      </p:sp>
    </p:spTree>
    <p:extLst>
      <p:ext uri="{BB962C8B-B14F-4D97-AF65-F5344CB8AC3E}">
        <p14:creationId xmlns:p14="http://schemas.microsoft.com/office/powerpoint/2010/main" val="888620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35561</TotalTime>
  <Words>2320</Words>
  <Application>Microsoft Office PowerPoint</Application>
  <PresentationFormat>Widescreen</PresentationFormat>
  <Paragraphs>311</Paragraphs>
  <Slides>51</Slides>
  <Notes>3</Notes>
  <HiddenSlides>6</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51</vt:i4>
      </vt:variant>
    </vt:vector>
  </HeadingPairs>
  <TitlesOfParts>
    <vt:vector size="64" baseType="lpstr">
      <vt:lpstr>Arial</vt:lpstr>
      <vt:lpstr>Arial Black</vt:lpstr>
      <vt:lpstr>Arial Narrow</vt:lpstr>
      <vt:lpstr>Arial Narrow Bold</vt:lpstr>
      <vt:lpstr>Calibri</vt:lpstr>
      <vt:lpstr>Chalkduster</vt:lpstr>
      <vt:lpstr>Courier New</vt:lpstr>
      <vt:lpstr>Georgia</vt:lpstr>
      <vt:lpstr>Impact</vt:lpstr>
      <vt:lpstr>Times New Roman</vt:lpstr>
      <vt:lpstr>Communications_white</vt:lpstr>
      <vt:lpstr>Custom Design</vt:lpstr>
      <vt:lpstr>2_Custom Design</vt:lpstr>
      <vt:lpstr>PowerPoint Presentation</vt:lpstr>
      <vt:lpstr>DISTRICT GROW ROTARY INITIAVE PLAN</vt:lpstr>
      <vt:lpstr>2022-2034 DISTRICT MEMBERSHIP COMMITTEE</vt:lpstr>
      <vt:lpstr>MEMBERSHIP SUB COMMITTEES</vt:lpstr>
      <vt:lpstr>DISTRICT MEMBERSHIP INCENTIVE </vt:lpstr>
      <vt:lpstr>DISTRICT NEW PROSPECT MEET UPS</vt:lpstr>
      <vt:lpstr>ALL REGIONS FLYER</vt:lpstr>
      <vt:lpstr>REGION 89 FLYER EXAMPLE</vt:lpstr>
      <vt:lpstr>NEW MEMBER ONBOARDING</vt:lpstr>
      <vt:lpstr>MEMBERSHIP ENGAGEMENT THOUGHTS</vt:lpstr>
      <vt:lpstr> resources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Rotary’s Vision Statement</vt:lpstr>
      <vt:lpstr>Rotary’s Vision Statement</vt:lpstr>
      <vt:lpstr>Rotary’s Vision Statement</vt:lpstr>
      <vt:lpstr>Together We….</vt:lpstr>
      <vt:lpstr>The Rotary Foundation’s role in helping our Clubs Do GOOD!</vt:lpstr>
      <vt:lpstr>The Rotary Foundation Grants</vt:lpstr>
      <vt:lpstr>District Grants</vt:lpstr>
      <vt:lpstr>District Grants</vt:lpstr>
      <vt:lpstr>District Grants</vt:lpstr>
      <vt:lpstr>Global Grants</vt:lpstr>
      <vt:lpstr>Rotary’s Areas of Focus for our Service Projects</vt:lpstr>
      <vt:lpstr>Global Grants</vt:lpstr>
      <vt:lpstr>The Rotary Foundation Grants</vt:lpstr>
      <vt:lpstr>Source &amp; Types of The Rotary Foundation Funding</vt:lpstr>
      <vt:lpstr>D7210 2023-24 Foundation Goals for Clubs</vt:lpstr>
      <vt:lpstr>The Rotary Foundation Recognition Opportunities</vt:lpstr>
      <vt:lpstr>The Rotary Foundation Recognition Opportunities</vt:lpstr>
      <vt:lpstr>The Rotary Foundation’s Other Programs</vt:lpstr>
      <vt:lpstr>Our Rotary Foundation</vt:lpstr>
      <vt:lpstr>PowerPoint Presentation</vt:lpstr>
      <vt:lpstr>PowerPoint Presentation</vt:lpstr>
      <vt:lpstr>Together We….</vt:lpstr>
      <vt:lpstr>Annual Fund - SHARE</vt:lpstr>
      <vt:lpstr>Our Rotary Foundation’s Mission</vt:lpstr>
      <vt:lpstr>1917 Convention</vt:lpstr>
      <vt:lpstr>Charity Navigator</vt:lpstr>
      <vt:lpstr>PowerPoint Presentation</vt:lpstr>
      <vt:lpstr>PowerPoint Presentation</vt:lpstr>
      <vt:lpstr>PowerPoint Presentation</vt:lpstr>
      <vt:lpstr>PowerPoint Presentation</vt:lpstr>
      <vt:lpstr>PowerPoint Presentation</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Larry Palant</cp:lastModifiedBy>
  <cp:revision>782</cp:revision>
  <cp:lastPrinted>2019-05-03T18:14:33Z</cp:lastPrinted>
  <dcterms:created xsi:type="dcterms:W3CDTF">2010-04-16T20:11:30Z</dcterms:created>
  <dcterms:modified xsi:type="dcterms:W3CDTF">2023-04-26T20:09:30Z</dcterms:modified>
</cp:coreProperties>
</file>