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media/image3.jpeg" ContentType="image/jpeg"/>
  <Override PartName="/ppt/notesSlides/notesSlide3.xml" ContentType="application/vnd.openxmlformats-officedocument.presentationml.notesSlide+xml"/>
  <Override PartName="/ppt/media/image4.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5.jpeg" ContentType="image/jpeg"/>
  <Override PartName="/ppt/notesSlides/notesSlide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7" name="Shape 107"/>
          <p:cNvSpPr/>
          <p:nvPr>
            <p:ph type="sldImg"/>
          </p:nvPr>
        </p:nvSpPr>
        <p:spPr>
          <a:xfrm>
            <a:off x="1143000" y="685800"/>
            <a:ext cx="4572000" cy="3429000"/>
          </a:xfrm>
          <a:prstGeom prst="rect">
            <a:avLst/>
          </a:prstGeom>
        </p:spPr>
        <p:txBody>
          <a:bodyPr/>
          <a:lstStyle/>
          <a:p>
            <a:pPr/>
          </a:p>
        </p:txBody>
      </p:sp>
      <p:sp>
        <p:nvSpPr>
          <p:cNvPr id="108" name="Shape 10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 Id="rId3" Type="http://schemas.openxmlformats.org/officeDocument/2006/relationships/hyperlink" Target="https://my.rotary.org/en/rotarys-diversity-equity-and-inclusion-taskforce" TargetMode="Externa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 Id="rId3" Type="http://schemas.openxmlformats.org/officeDocument/2006/relationships/hyperlink" Target="https://my.rotary.org/en/rotarys-diversity-equity-and-inclusion-taskforce" TargetMode="Externa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Shape 114"/>
          <p:cNvSpPr/>
          <p:nvPr>
            <p:ph type="sldImg"/>
          </p:nvPr>
        </p:nvSpPr>
        <p:spPr>
          <a:prstGeom prst="rect">
            <a:avLst/>
          </a:prstGeom>
        </p:spPr>
        <p:txBody>
          <a:bodyPr/>
          <a:lstStyle/>
          <a:p>
            <a:pPr/>
          </a:p>
        </p:txBody>
      </p:sp>
      <p:sp>
        <p:nvSpPr>
          <p:cNvPr id="115" name="Shape 115"/>
          <p:cNvSpPr/>
          <p:nvPr>
            <p:ph type="body" sz="quarter" idx="1"/>
          </p:nvPr>
        </p:nvSpPr>
        <p:spPr>
          <a:prstGeom prst="rect">
            <a:avLst/>
          </a:prstGeom>
        </p:spPr>
        <p:txBody>
          <a:bodyPr/>
          <a:lstStyle/>
          <a:p>
            <a:pPr marL="285750" indent="-285750">
              <a:buSzPct val="100000"/>
              <a:buAutoNum type="romanUcPeriod" startAt="1"/>
            </a:pPr>
            <a:r>
              <a:t>Welcome!</a:t>
            </a:r>
          </a:p>
          <a:p>
            <a:pPr marL="285750" indent="-285750">
              <a:buSzPct val="100000"/>
              <a:buAutoNum type="romanUcPeriod" startAt="1"/>
            </a:pPr>
            <a:r>
              <a:t>Introduce yourself</a:t>
            </a:r>
          </a:p>
          <a:p>
            <a:pPr marL="285750" indent="-285750">
              <a:buSzPct val="100000"/>
              <a:buAutoNum type="romanUcPeriod" startAt="1"/>
            </a:pPr>
            <a:r>
              <a:t>Ask: before I begin ”has anyone heard of the Think Different committee, and could possibly share what we are about? (let two people share)</a:t>
            </a:r>
          </a:p>
          <a:p>
            <a:pPr marL="285750" indent="-285750">
              <a:buSzPct val="100000"/>
              <a:buAutoNum type="romanUcPeriod" startAt="1"/>
            </a:pPr>
            <a:r>
              <a:t>Those who know us- great, those who do not; I am excited to share. This is a safe space, looking to have a great conversation with you all.</a:t>
            </a:r>
          </a:p>
          <a:p>
            <a:pPr marL="285750" indent="-285750">
              <a:buSzPct val="100000"/>
              <a:buAutoNum type="romanUcPeriod" startAt="1"/>
            </a:pPr>
            <a:r>
              <a:t>Today I am hoping to provide some education and become a resource for each of you to use. </a:t>
            </a:r>
          </a:p>
          <a:p>
            <a:pPr marL="285750" indent="-285750">
              <a:buSzPct val="100000"/>
              <a:buAutoNum type="romanUcPeriod" startAt="1"/>
            </a:pPr>
            <a:r>
              <a:t>If you are ready, lets start to think differently in Rotary, together.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a:p>
        </p:txBody>
      </p:sp>
      <p:sp>
        <p:nvSpPr>
          <p:cNvPr id="139" name="Shape 139"/>
          <p:cNvSpPr/>
          <p:nvPr>
            <p:ph type="body" sz="quarter" idx="1"/>
          </p:nvPr>
        </p:nvSpPr>
        <p:spPr>
          <a:prstGeom prst="rect">
            <a:avLst/>
          </a:prstGeom>
        </p:spPr>
        <p:txBody>
          <a:bodyPr/>
          <a:lstStyle/>
          <a:p>
            <a:pPr marL="285750" indent="-285750">
              <a:buSzPct val="100000"/>
              <a:buAutoNum type="romanUcPeriod" startAt="1"/>
            </a:pPr>
            <a:r>
              <a:t>Welcome!</a:t>
            </a:r>
          </a:p>
          <a:p>
            <a:pPr marL="285750" indent="-285750">
              <a:buSzPct val="100000"/>
              <a:buAutoNum type="romanUcPeriod" startAt="1"/>
            </a:pPr>
            <a:r>
              <a:t>Introduce yourself</a:t>
            </a:r>
          </a:p>
          <a:p>
            <a:pPr marL="285750" indent="-285750">
              <a:buSzPct val="100000"/>
              <a:buAutoNum type="romanUcPeriod" startAt="1"/>
            </a:pPr>
            <a:r>
              <a:t>Ask: before I begin ”has anyone heard of the Think Different committee, and could possibly share what we are about? (let two people share)</a:t>
            </a:r>
          </a:p>
          <a:p>
            <a:pPr marL="285750" indent="-285750">
              <a:buSzPct val="100000"/>
              <a:buAutoNum type="romanUcPeriod" startAt="1"/>
            </a:pPr>
            <a:r>
              <a:t>Today I am hoping to provide some education and become a resource for each of you to use. </a:t>
            </a:r>
          </a:p>
          <a:p>
            <a:pPr marL="285750" indent="-285750">
              <a:buSzPct val="100000"/>
              <a:buAutoNum type="romanUcPeriod" startAt="1"/>
            </a:pPr>
            <a:r>
              <a:t>If you are ready, lets start to think differently in Rotary, together.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defRPr>
                <a:latin typeface="Papyrus"/>
                <a:ea typeface="Papyrus"/>
                <a:cs typeface="Papyrus"/>
                <a:sym typeface="Papyrus"/>
              </a:defRPr>
            </a:pPr>
          </a:p>
          <a:p>
            <a:pPr>
              <a:defRPr>
                <a:latin typeface="Papyrus"/>
                <a:ea typeface="Papyrus"/>
                <a:cs typeface="Papyrus"/>
                <a:sym typeface="Papyrus"/>
              </a:defRPr>
            </a:pPr>
            <a:r>
              <a:t>From the website: </a:t>
            </a:r>
            <a:r>
              <a:rPr>
                <a:latin typeface="+mj-lt"/>
                <a:ea typeface="+mj-ea"/>
                <a:cs typeface="+mj-cs"/>
                <a:sym typeface="Calibri"/>
              </a:rPr>
              <a:t>We  believe that exemplifying and embracing diversity,  equity, and inclusion (DEI) should be a part of everything we do at Rotary.   </a:t>
            </a:r>
            <a:endParaRPr>
              <a:latin typeface="+mj-lt"/>
              <a:ea typeface="+mj-ea"/>
              <a:cs typeface="+mj-cs"/>
              <a:sym typeface="Calibri"/>
            </a:endParaRPr>
          </a:p>
          <a:p>
            <a:pPr/>
            <a:r>
              <a:t>To ensure we live up to that ideal, the Board of Directors and our </a:t>
            </a:r>
            <a:r>
              <a:rPr b="1" u="sng">
                <a:solidFill>
                  <a:srgbClr val="0563C1"/>
                </a:solidFill>
                <a:uFill>
                  <a:solidFill>
                    <a:srgbClr val="0563C1"/>
                  </a:solidFill>
                </a:uFill>
                <a:latin typeface="+mn-lt"/>
                <a:ea typeface="+mn-ea"/>
                <a:cs typeface="+mn-cs"/>
                <a:sym typeface="Helvetica"/>
                <a:hlinkClick r:id="rId3" invalidUrl="" action="" tgtFrame="" tooltip="" history="1" highlightClick="0" endSnd="0"/>
              </a:rPr>
              <a:t>DEI Taskforce</a:t>
            </a:r>
            <a:r>
              <a:t> acted to strengthen the DEI statement originally adopted in 2019.  The result is in a new commitment to diversity, equity, and inclusion:</a:t>
            </a:r>
          </a:p>
          <a:p>
            <a:pPr>
              <a:defRPr i="1">
                <a:latin typeface="+mn-lt"/>
                <a:ea typeface="+mn-ea"/>
                <a:cs typeface="+mn-cs"/>
                <a:sym typeface="Helvetica"/>
              </a:defRPr>
            </a:pPr>
            <a:r>
              <a:t>At Rotary, we understand that cultivating a diverse, equitable, and inclusive culture is essential to realizing our vision of a world where people unite and take action to create lasting change. </a:t>
            </a:r>
          </a:p>
          <a:p>
            <a:pPr>
              <a:defRPr i="1">
                <a:latin typeface="+mn-lt"/>
                <a:ea typeface="+mn-ea"/>
                <a:cs typeface="+mn-cs"/>
                <a:sym typeface="Helvetica"/>
              </a:defRPr>
            </a:pPr>
            <a:r>
              <a:t>We value diversity and celebrate the contributions of people of all backgrounds, across age, ethnicity, race, color, disability, learning style, religion, faith, socioeconomic status, culture, marital status, languages spoken, sex, sexual orientation, and gender identity as well as differences in ideas, thoughts, values, and beliefs. </a:t>
            </a:r>
          </a:p>
          <a:p>
            <a:pPr>
              <a:defRPr i="1">
                <a:latin typeface="+mn-lt"/>
                <a:ea typeface="+mn-ea"/>
                <a:cs typeface="+mn-cs"/>
                <a:sym typeface="Helvetica"/>
              </a:defRPr>
            </a:pPr>
            <a:r>
              <a:t>Recognizing that individuals from certain groups have historically experienced barriers to membership, participation, and leadership, we commit to advancing equity in all aspects of Rotary, including in our community partnerships, so that each person has the necessary access to resources, opportunities, networks, and support to thrive. </a:t>
            </a:r>
          </a:p>
          <a:p>
            <a:pPr>
              <a:defRPr i="1">
                <a:latin typeface="+mn-lt"/>
                <a:ea typeface="+mn-ea"/>
                <a:cs typeface="+mn-cs"/>
                <a:sym typeface="Helvetica"/>
              </a:defRPr>
            </a:pPr>
            <a:r>
              <a:t>We believe that all people hold visible and invisible qualities that inherently make them unique, and we strive to create an inclusive culture where each person knows they are valued and belong. </a:t>
            </a:r>
          </a:p>
          <a:p>
            <a:pPr>
              <a:defRPr i="1">
                <a:latin typeface="+mn-lt"/>
                <a:ea typeface="+mn-ea"/>
                <a:cs typeface="+mn-cs"/>
                <a:sym typeface="Helvetica"/>
              </a:defRPr>
            </a:pPr>
            <a:r>
              <a:t>In line with our value of integrity, we are committed to being honest and transparent about where we are in our DEI journey as an organization, and to continuing to learn and do better.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defRPr>
                <a:latin typeface="Papyrus"/>
                <a:ea typeface="Papyrus"/>
                <a:cs typeface="Papyrus"/>
                <a:sym typeface="Papyrus"/>
              </a:defRPr>
            </a:pPr>
          </a:p>
          <a:p>
            <a:pPr>
              <a:defRPr>
                <a:latin typeface="Papyrus"/>
                <a:ea typeface="Papyrus"/>
                <a:cs typeface="Papyrus"/>
                <a:sym typeface="Papyrus"/>
              </a:defRPr>
            </a:pPr>
            <a:r>
              <a:t>From the website: </a:t>
            </a:r>
            <a:r>
              <a:rPr>
                <a:latin typeface="+mj-lt"/>
                <a:ea typeface="+mj-ea"/>
                <a:cs typeface="+mj-cs"/>
                <a:sym typeface="Calibri"/>
              </a:rPr>
              <a:t>We  believe that exemplifying and embracing diversity,  equity, and inclusion (DEI) should be a part of everything we do at Rotary.   </a:t>
            </a:r>
            <a:endParaRPr>
              <a:latin typeface="+mj-lt"/>
              <a:ea typeface="+mj-ea"/>
              <a:cs typeface="+mj-cs"/>
              <a:sym typeface="Calibri"/>
            </a:endParaRPr>
          </a:p>
          <a:p>
            <a:pPr/>
            <a:r>
              <a:t>To ensure we live up to that ideal, the Board of Directors and our </a:t>
            </a:r>
            <a:r>
              <a:rPr b="1" u="sng">
                <a:solidFill>
                  <a:srgbClr val="0563C1"/>
                </a:solidFill>
                <a:uFill>
                  <a:solidFill>
                    <a:srgbClr val="0563C1"/>
                  </a:solidFill>
                </a:uFill>
                <a:latin typeface="+mn-lt"/>
                <a:ea typeface="+mn-ea"/>
                <a:cs typeface="+mn-cs"/>
                <a:sym typeface="Helvetica"/>
                <a:hlinkClick r:id="rId3" invalidUrl="" action="" tgtFrame="" tooltip="" history="1" highlightClick="0" endSnd="0"/>
              </a:rPr>
              <a:t>DEI Taskforce</a:t>
            </a:r>
            <a:r>
              <a:t> acted to strengthen the DEI statement originally adopted in 2019.  The result is in a new commitment to diversity, equity, and inclusion:</a:t>
            </a:r>
          </a:p>
          <a:p>
            <a:pPr>
              <a:defRPr i="1">
                <a:latin typeface="+mn-lt"/>
                <a:ea typeface="+mn-ea"/>
                <a:cs typeface="+mn-cs"/>
                <a:sym typeface="Helvetica"/>
              </a:defRPr>
            </a:pPr>
            <a:r>
              <a:t>At Rotary, we understand that cultivating a diverse, equitable, and inclusive culture is essential to realizing our vision of a world where people unite and take action to create lasting change. </a:t>
            </a:r>
          </a:p>
          <a:p>
            <a:pPr>
              <a:defRPr i="1">
                <a:latin typeface="+mn-lt"/>
                <a:ea typeface="+mn-ea"/>
                <a:cs typeface="+mn-cs"/>
                <a:sym typeface="Helvetica"/>
              </a:defRPr>
            </a:pPr>
            <a:r>
              <a:t>We value diversity and celebrate the contributions of people of all backgrounds, across age, ethnicity, race, color, disability, learning style, religion, faith, socioeconomic status, culture, marital status, languages spoken, sex, sexual orientation, and gender identity as well as differences in ideas, thoughts, values, and beliefs. </a:t>
            </a:r>
          </a:p>
          <a:p>
            <a:pPr>
              <a:defRPr i="1">
                <a:latin typeface="+mn-lt"/>
                <a:ea typeface="+mn-ea"/>
                <a:cs typeface="+mn-cs"/>
                <a:sym typeface="Helvetica"/>
              </a:defRPr>
            </a:pPr>
            <a:r>
              <a:t>Recognizing that individuals from certain groups have historically experienced barriers to membership, participation, and leadership, we commit to advancing equity in all aspects of Rotary, including in our community partnerships, so that each person has the necessary access to resources, opportunities, networks, and support to thrive. </a:t>
            </a:r>
          </a:p>
          <a:p>
            <a:pPr>
              <a:defRPr i="1">
                <a:latin typeface="+mn-lt"/>
                <a:ea typeface="+mn-ea"/>
                <a:cs typeface="+mn-cs"/>
                <a:sym typeface="Helvetica"/>
              </a:defRPr>
            </a:pPr>
            <a:r>
              <a:t>We believe that all people hold visible and invisible qualities that inherently make them unique, and we strive to create an inclusive culture where each person knows they are valued and belong. </a:t>
            </a:r>
          </a:p>
          <a:p>
            <a:pPr>
              <a:defRPr i="1">
                <a:latin typeface="+mn-lt"/>
                <a:ea typeface="+mn-ea"/>
                <a:cs typeface="+mn-cs"/>
                <a:sym typeface="Helvetica"/>
              </a:defRPr>
            </a:pPr>
            <a:r>
              <a:t>In line with our value of integrity, we are committed to being honest and transparent about where we are in our DEI journey as an organization, and to continuing to learn and do better.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defRPr>
                <a:latin typeface="Times New Roman"/>
                <a:ea typeface="Times New Roman"/>
                <a:cs typeface="Times New Roman"/>
                <a:sym typeface="Times New Roman"/>
              </a:defRPr>
            </a:pPr>
            <a:r>
              <a:t>I. Rotary has become, for many of us, an extension of our lives.  A fellowship or extended family that have worked to benefit many in our communities and the world, But also could be a resource that could help many more. Our clubs' future is not only in the service and work we do, but it is also hugely impacted by the people who join us as Rotarians. </a:t>
            </a:r>
          </a:p>
          <a:p>
            <a:pPr>
              <a:defRPr sz="900">
                <a:latin typeface="Times New Roman"/>
                <a:ea typeface="Times New Roman"/>
                <a:cs typeface="Times New Roman"/>
                <a:sym typeface="Times New Roman"/>
              </a:defRPr>
            </a:pPr>
            <a:br/>
            <a:r>
              <a:t>II. </a:t>
            </a:r>
            <a:r>
              <a:rPr sz="1200">
                <a:latin typeface="Papyrus"/>
                <a:ea typeface="Papyrus"/>
                <a:cs typeface="Papyrus"/>
                <a:sym typeface="Papyrus"/>
              </a:rPr>
              <a:t>The “Grow Rotary” initiative exists to create a more extensive outreach of our clubs, develop a plan to recruit unreached members from our community, and strengthen retention within our Rotary District. </a:t>
            </a:r>
            <a:br>
              <a:rPr sz="1200">
                <a:latin typeface="Papyrus"/>
                <a:ea typeface="Papyrus"/>
                <a:cs typeface="Papyrus"/>
                <a:sym typeface="Papyrus"/>
              </a:rPr>
            </a:br>
          </a:p>
          <a:p>
            <a:pPr>
              <a:defRPr>
                <a:latin typeface="Times New Roman"/>
                <a:ea typeface="Times New Roman"/>
                <a:cs typeface="Times New Roman"/>
                <a:sym typeface="Times New Roman"/>
              </a:defRPr>
            </a:pPr>
            <a:r>
              <a:t>III. Under our district leadership four District committees have been created:</a:t>
            </a:r>
            <a:br/>
            <a:br/>
            <a:r>
              <a:t>Membership</a:t>
            </a:r>
            <a:br/>
            <a:r>
              <a:t>Public Image</a:t>
            </a:r>
            <a:br/>
            <a:r>
              <a:t>Foundation</a:t>
            </a:r>
            <a:br/>
            <a:r>
              <a:t>and Think Differently</a:t>
            </a:r>
            <a:br/>
          </a:p>
          <a:p>
            <a:pPr>
              <a:defRPr>
                <a:latin typeface="Times New Roman"/>
                <a:ea typeface="Times New Roman"/>
                <a:cs typeface="Times New Roman"/>
                <a:sym typeface="Times New Roman"/>
              </a:defRPr>
            </a:pPr>
            <a:r>
              <a:t>All are designed as a support system to help clubs realize growth through improvement. At the end of the day, we must work to deliver the best club experience for all current and future members.</a:t>
            </a:r>
          </a:p>
          <a:p>
            <a:pPr>
              <a:defRPr>
                <a:latin typeface="Times New Roman"/>
                <a:ea typeface="Times New Roman"/>
                <a:cs typeface="Times New Roman"/>
                <a:sym typeface="Times New Roman"/>
              </a:defRPr>
            </a:pPr>
          </a:p>
          <a:p>
            <a:pPr>
              <a:defRPr>
                <a:latin typeface="Papyrus"/>
                <a:ea typeface="Papyrus"/>
                <a:cs typeface="Papyrus"/>
                <a:sym typeface="Papyrus"/>
              </a:defRPr>
            </a:pPr>
            <a:r>
              <a:t>IV. Along with Rotary International we, as the THINK DIFFERENTLY COMMITTEE are encouraging our club to focus on their own diversity outreach programs. We are here to celebrate the amazing club you are and remember that growth is not always about changing, it can simply be about improving on becoming better people, a better club.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defRPr>
                <a:latin typeface="Papyrus"/>
                <a:ea typeface="Papyrus"/>
                <a:cs typeface="Papyrus"/>
                <a:sym typeface="Papyrus"/>
              </a:defRPr>
            </a:pPr>
            <a:r>
              <a:t>Diversity, and it’s amazing how much power on word can have. Other words like “Welcome”, “Thank You”, “Equality”, or maybe phrases like “I hear you”, “I see you”, “I believe you”. Words have a huge impact on how we communicate, how we feel, and how we act. As we go into the topic around Diversity, I know I am not a professional by any means to teach a course but as a passion and experience (share experience) and on behalf of the DEI committee I am excited to be a catalyst for change. </a:t>
            </a:r>
          </a:p>
          <a:p>
            <a:pPr>
              <a:defRPr>
                <a:latin typeface="Papyrus"/>
                <a:ea typeface="Papyrus"/>
                <a:cs typeface="Papyrus"/>
                <a:sym typeface="Papyrus"/>
              </a:defRPr>
            </a:pPr>
          </a:p>
          <a:p>
            <a:pPr>
              <a:defRPr>
                <a:latin typeface="Papyrus"/>
                <a:ea typeface="Papyrus"/>
                <a:cs typeface="Papyrus"/>
                <a:sym typeface="Papyrus"/>
              </a:defRPr>
            </a:pPr>
            <a:r>
              <a:t>To start- when looking at this page what do you see (hopefully someone points out the obvious- an iceberg). If you were on a cruise and this was outside your window, on a scale on 1-10. how big would you say this iceberg is? 1 being- not that big, and 10- it most likely is the biggest ever?</a:t>
            </a:r>
          </a:p>
          <a:p>
            <a:pPr>
              <a:defRPr>
                <a:latin typeface="Papyrus"/>
                <a:ea typeface="Papyrus"/>
                <a:cs typeface="Papyrus"/>
                <a:sym typeface="Papyrus"/>
              </a:defRPr>
            </a:pPr>
          </a:p>
          <a:p>
            <a:pPr>
              <a:defRPr>
                <a:latin typeface="Papyrus"/>
                <a:ea typeface="Papyrus"/>
                <a:cs typeface="Papyrus"/>
                <a:sym typeface="Papyrus"/>
              </a:defRPr>
            </a:pPr>
            <a:r>
              <a:t>Based off this picture we are making an assumption on the size. Similar to diversity, a lot of conversations are around what we see. We love to put people into boxes and assume we know them, simply off what we see. Now when I say what we see, what are somethings that we see on or about someone that could give us hints to who they are. Remember this is a safe space and we are doing this to learn together.</a:t>
            </a:r>
          </a:p>
          <a:p>
            <a:pPr>
              <a:defRPr>
                <a:latin typeface="Papyrus"/>
                <a:ea typeface="Papyrus"/>
                <a:cs typeface="Papyrus"/>
                <a:sym typeface="Papyrus"/>
              </a:defRPr>
            </a:pPr>
          </a:p>
          <a:p>
            <a:pPr>
              <a:defRPr>
                <a:latin typeface="Papyrus"/>
                <a:ea typeface="Papyrus"/>
                <a:cs typeface="Papyrus"/>
                <a:sym typeface="Papyrus"/>
              </a:defRPr>
            </a:pPr>
            <a:r>
              <a:t>People might say- color, what people wear could represent their profession, hair, ect…</a:t>
            </a:r>
          </a:p>
          <a:p>
            <a:pPr>
              <a:defRPr>
                <a:latin typeface="Papyrus"/>
                <a:ea typeface="Papyrus"/>
                <a:cs typeface="Papyrus"/>
                <a:sym typeface="Papyrus"/>
              </a:defRPr>
            </a:pPr>
          </a:p>
          <a:p>
            <a:pPr>
              <a:defRPr>
                <a:latin typeface="Papyrus"/>
                <a:ea typeface="Papyrus"/>
                <a:cs typeface="Papyrus"/>
                <a:sym typeface="Papyrus"/>
              </a:defRPr>
            </a:pPr>
            <a:r>
              <a:t>(CLICK) when we see someone we feel like we can guess someone's AGE, maybe EHNICITY, RACE, and COLOR. And in todays age, 2021 there are lots of conversations about diversity and what are the first ones we talk about- typically its all those we see. </a:t>
            </a:r>
          </a:p>
          <a:p>
            <a:pPr>
              <a:defRPr>
                <a:latin typeface="Papyrus"/>
                <a:ea typeface="Papyrus"/>
                <a:cs typeface="Papyrus"/>
                <a:sym typeface="Papyrus"/>
              </a:defRPr>
            </a:pPr>
          </a:p>
          <a:p>
            <a:pPr>
              <a:defRPr>
                <a:latin typeface="Papyrus"/>
                <a:ea typeface="Papyrus"/>
                <a:cs typeface="Papyrus"/>
                <a:sym typeface="Papyrus"/>
              </a:defRPr>
            </a:pPr>
            <a:r>
              <a:t>Our appearance is powerful but this only shares a little into the diversity makeup of who we are. </a:t>
            </a:r>
          </a:p>
          <a:p>
            <a:pPr>
              <a:defRPr>
                <a:latin typeface="Papyrus"/>
                <a:ea typeface="Papyrus"/>
                <a:cs typeface="Papyrus"/>
                <a:sym typeface="Papyrus"/>
              </a:defRPr>
            </a:pPr>
          </a:p>
          <a:p>
            <a:pPr>
              <a:defRPr>
                <a:latin typeface="Papyrus"/>
                <a:ea typeface="Papyrus"/>
                <a:cs typeface="Papyrus"/>
                <a:sym typeface="Papyrus"/>
              </a:defRPr>
            </a:pPr>
            <a:r>
              <a:t>CLICK (see the whole iceberg now)</a:t>
            </a:r>
          </a:p>
          <a:p>
            <a:pPr>
              <a:defRPr>
                <a:latin typeface="Papyrus"/>
                <a:ea typeface="Papyrus"/>
                <a:cs typeface="Papyrus"/>
                <a:sym typeface="Papyrus"/>
              </a:defRPr>
            </a:pPr>
          </a:p>
          <a:p>
            <a:pPr>
              <a:defRPr>
                <a:latin typeface="Papyrus"/>
                <a:ea typeface="Papyrus"/>
                <a:cs typeface="Papyrus"/>
                <a:sym typeface="Papyrus"/>
              </a:defRPr>
            </a:pPr>
            <a:r>
              <a:t>If our cruise ship was to only look at what is above the water and we go close to this iceberg; we might be in some trouble. And I first would like to say, we are not blaming anything on the staff aboard the Titanic; for this compassion we simple want to show if we go off what we simply see we only get to know a small part of what the person is. Its also what is below the water, or under our skin in this case that help show who someone is. </a:t>
            </a:r>
          </a:p>
          <a:p>
            <a:pPr>
              <a:defRPr>
                <a:latin typeface="Papyrus"/>
                <a:ea typeface="Papyrus"/>
                <a:cs typeface="Papyrus"/>
                <a:sym typeface="Papyrus"/>
              </a:defRPr>
            </a:pPr>
          </a:p>
          <a:p>
            <a:pPr>
              <a:defRPr>
                <a:latin typeface="Papyrus"/>
                <a:ea typeface="Papyrus"/>
                <a:cs typeface="Papyrus"/>
                <a:sym typeface="Papyrus"/>
              </a:defRPr>
            </a:pPr>
            <a:r>
              <a:t>As I go through these identities, does anyone have any questions on any of these.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marL="285750" indent="-285750">
              <a:buSzPct val="100000"/>
              <a:buAutoNum type="romanUcPeriod" startAt="1"/>
            </a:pPr>
            <a:r>
              <a:t>Welcome!</a:t>
            </a:r>
          </a:p>
          <a:p>
            <a:pPr marL="285750" indent="-285750">
              <a:buSzPct val="100000"/>
              <a:buAutoNum type="romanUcPeriod" startAt="1"/>
            </a:pPr>
            <a:r>
              <a:t>Introduce yourself</a:t>
            </a:r>
          </a:p>
          <a:p>
            <a:pPr marL="285750" indent="-285750">
              <a:buSzPct val="100000"/>
              <a:buAutoNum type="romanUcPeriod" startAt="1"/>
            </a:pPr>
            <a:r>
              <a:t>Ask: before I begin ”has anyone heard of the Think Different committee, and could possibly share what we are about? (let two people share)</a:t>
            </a:r>
          </a:p>
          <a:p>
            <a:pPr marL="285750" indent="-285750">
              <a:buSzPct val="100000"/>
              <a:buAutoNum type="romanUcPeriod" startAt="1"/>
            </a:pPr>
            <a:r>
              <a:t>Today I am hoping to provide some education and become a resource for each of you to use. </a:t>
            </a:r>
          </a:p>
          <a:p>
            <a:pPr marL="285750" indent="-285750">
              <a:buSzPct val="100000"/>
              <a:buAutoNum type="romanUcPeriod" startAt="1"/>
            </a:pPr>
            <a:r>
              <a:t>If you are ready, lets start to think differently in Rotary, together.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8"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9"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90" name="Text Placeholder 3"/>
          <p:cNvSpPr/>
          <p:nvPr>
            <p:ph type="body" sz="quarter" idx="13"/>
          </p:nvPr>
        </p:nvSpPr>
        <p:spPr>
          <a:xfrm>
            <a:off x="839787" y="2057400"/>
            <a:ext cx="3932238" cy="3811588"/>
          </a:xfrm>
          <a:prstGeom prst="rect">
            <a:avLst/>
          </a:prstGeom>
        </p:spPr>
        <p:txBody>
          <a:bodyPr/>
          <a:lstStyle/>
          <a:p>
            <a:pPr marL="0" indent="0">
              <a:buSzTx/>
              <a:buFontTx/>
              <a:buNone/>
              <a:defRPr sz="1600"/>
            </a:pP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8"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99" name="Picture Placeholder 2"/>
          <p:cNvSpPr/>
          <p:nvPr>
            <p:ph type="pic" sz="half" idx="13"/>
          </p:nvPr>
        </p:nvSpPr>
        <p:spPr>
          <a:xfrm>
            <a:off x="5183187" y="987425"/>
            <a:ext cx="6172201" cy="4873625"/>
          </a:xfrm>
          <a:prstGeom prst="rect">
            <a:avLst/>
          </a:prstGeom>
        </p:spPr>
        <p:txBody>
          <a:bodyPr lIns="91439" rIns="91439">
            <a:noAutofit/>
          </a:bodyPr>
          <a:lstStyle/>
          <a:p>
            <a:pPr/>
          </a:p>
        </p:txBody>
      </p:sp>
      <p:sp>
        <p:nvSpPr>
          <p:cNvPr id="100"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20" name="Title Text"/>
          <p:cNvSpPr txBox="1"/>
          <p:nvPr>
            <p:ph type="title"/>
          </p:nvPr>
        </p:nvSpPr>
        <p:spPr>
          <a:xfrm>
            <a:off x="1524000" y="1122362"/>
            <a:ext cx="9144000" cy="2387601"/>
          </a:xfrm>
          <a:prstGeom prst="rect">
            <a:avLst/>
          </a:prstGeom>
        </p:spPr>
        <p:txBody>
          <a:bodyPr anchor="b"/>
          <a:lstStyle>
            <a:lvl1pPr algn="ctr">
              <a:defRPr sz="6000">
                <a:solidFill>
                  <a:srgbClr val="FFFFFF"/>
                </a:solidFill>
              </a:defRPr>
            </a:lvl1pPr>
          </a:lstStyle>
          <a:p>
            <a:pPr/>
            <a:r>
              <a:t>Title Text</a:t>
            </a:r>
          </a:p>
        </p:txBody>
      </p:sp>
      <p:sp>
        <p:nvSpPr>
          <p:cNvPr id="21"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solidFill>
                  <a:srgbClr val="FFFFFF"/>
                </a:solidFill>
              </a:defRPr>
            </a:lvl1pPr>
            <a:lvl2pPr marL="0" indent="457200" algn="ctr">
              <a:buSzTx/>
              <a:buFontTx/>
              <a:buNone/>
              <a:defRPr sz="2400">
                <a:solidFill>
                  <a:srgbClr val="FFFFFF"/>
                </a:solidFill>
              </a:defRPr>
            </a:lvl2pPr>
            <a:lvl3pPr marL="0" indent="914400" algn="ctr">
              <a:buSzTx/>
              <a:buFontTx/>
              <a:buNone/>
              <a:defRPr sz="2400">
                <a:solidFill>
                  <a:srgbClr val="FFFFFF"/>
                </a:solidFill>
              </a:defRPr>
            </a:lvl3pPr>
            <a:lvl4pPr marL="0" indent="1371600" algn="ctr">
              <a:buSzTx/>
              <a:buFontTx/>
              <a:buNone/>
              <a:defRPr sz="2400">
                <a:solidFill>
                  <a:srgbClr val="FFFFFF"/>
                </a:solidFill>
              </a:defRPr>
            </a:lvl4pPr>
            <a:lvl5pPr marL="0" indent="1828800" algn="ctr">
              <a:buSzTx/>
              <a:buFontTx/>
              <a:buNone/>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8"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9"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6" name="Title Text"/>
          <p:cNvSpPr txBox="1"/>
          <p:nvPr>
            <p:ph type="title"/>
          </p:nvPr>
        </p:nvSpPr>
        <p:spPr>
          <a:xfrm>
            <a:off x="839787" y="365125"/>
            <a:ext cx="10515601" cy="1325563"/>
          </a:xfrm>
          <a:prstGeom prst="rect">
            <a:avLst/>
          </a:prstGeom>
        </p:spPr>
        <p:txBody>
          <a:bodyPr/>
          <a:lstStyle/>
          <a:p>
            <a:pPr/>
            <a:r>
              <a:t>Title Text</a:t>
            </a:r>
          </a:p>
        </p:txBody>
      </p:sp>
      <p:sp>
        <p:nvSpPr>
          <p:cNvPr id="57"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atin typeface="+mn-lt"/>
                <a:ea typeface="+mn-ea"/>
                <a:cs typeface="+mn-cs"/>
                <a:sym typeface="Helvetica"/>
              </a:defRPr>
            </a:lvl1pPr>
            <a:lvl2pPr marL="0" indent="457200">
              <a:buSzTx/>
              <a:buFontTx/>
              <a:buNone/>
              <a:defRPr b="1" sz="2400">
                <a:latin typeface="+mn-lt"/>
                <a:ea typeface="+mn-ea"/>
                <a:cs typeface="+mn-cs"/>
                <a:sym typeface="Helvetica"/>
              </a:defRPr>
            </a:lvl2pPr>
            <a:lvl3pPr marL="0" indent="914400">
              <a:buSzTx/>
              <a:buFontTx/>
              <a:buNone/>
              <a:defRPr b="1" sz="2400">
                <a:latin typeface="+mn-lt"/>
                <a:ea typeface="+mn-ea"/>
                <a:cs typeface="+mn-cs"/>
                <a:sym typeface="Helvetica"/>
              </a:defRPr>
            </a:lvl3pPr>
            <a:lvl4pPr marL="0" indent="1371600">
              <a:buSzTx/>
              <a:buFontTx/>
              <a:buNone/>
              <a:defRPr b="1" sz="2400">
                <a:latin typeface="+mn-lt"/>
                <a:ea typeface="+mn-ea"/>
                <a:cs typeface="+mn-cs"/>
                <a:sym typeface="Helvetica"/>
              </a:defRPr>
            </a:lvl4pPr>
            <a:lvl5pPr marL="0" indent="1828800">
              <a:buSzTx/>
              <a:buFontTx/>
              <a:buNone/>
              <a:defRPr b="1" sz="2400">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58" name="Text Placeholder 4"/>
          <p:cNvSpPr/>
          <p:nvPr>
            <p:ph type="body" sz="quarter" idx="13"/>
          </p:nvPr>
        </p:nvSpPr>
        <p:spPr>
          <a:xfrm>
            <a:off x="6172200" y="1681163"/>
            <a:ext cx="5183188" cy="823913"/>
          </a:xfrm>
          <a:prstGeom prst="rect">
            <a:avLst/>
          </a:prstGeom>
        </p:spPr>
        <p:txBody>
          <a:bodyPr anchor="b"/>
          <a:lstStyle/>
          <a:p>
            <a:pPr marL="0" indent="0">
              <a:buSzTx/>
              <a:buFontTx/>
              <a:buNone/>
              <a:defRPr b="1" sz="2400">
                <a:latin typeface="+mn-lt"/>
                <a:ea typeface="+mn-ea"/>
                <a:cs typeface="+mn-cs"/>
                <a:sym typeface="Helvetica"/>
              </a:defRPr>
            </a:pP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6" name="Title Text"/>
          <p:cNvSpPr txBox="1"/>
          <p:nvPr>
            <p:ph type="title"/>
          </p:nvPr>
        </p:nvSpPr>
        <p:spPr>
          <a:prstGeom prst="rect">
            <a:avLst/>
          </a:prstGeom>
        </p:spPr>
        <p:txBody>
          <a:bodyPr/>
          <a:lstStyle/>
          <a:p>
            <a:pPr/>
            <a:r>
              <a:t>Title Text</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0">
    <p:spTree>
      <p:nvGrpSpPr>
        <p:cNvPr id="1" name=""/>
        <p:cNvGrpSpPr/>
        <p:nvPr/>
      </p:nvGrpSpPr>
      <p:grpSpPr>
        <a:xfrm>
          <a:off x="0" y="0"/>
          <a:ext cx="0" cy="0"/>
          <a:chOff x="0" y="0"/>
          <a:chExt cx="0" cy="0"/>
        </a:xfrm>
      </p:grpSpPr>
      <p:sp>
        <p:nvSpPr>
          <p:cNvPr id="81"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2060"/>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jpeg"/><Relationship Id="rId4"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0" name="Picture 3" descr="Picture 3"/>
          <p:cNvPicPr>
            <a:picLocks noChangeAspect="1"/>
          </p:cNvPicPr>
          <p:nvPr/>
        </p:nvPicPr>
        <p:blipFill>
          <a:blip r:embed="rId3">
            <a:extLst/>
          </a:blip>
          <a:srcRect l="0" t="21929" r="9091" b="0"/>
          <a:stretch>
            <a:fillRect/>
          </a:stretch>
        </p:blipFill>
        <p:spPr>
          <a:xfrm>
            <a:off x="19" y="10"/>
            <a:ext cx="12191982" cy="6857990"/>
          </a:xfrm>
          <a:prstGeom prst="rect">
            <a:avLst/>
          </a:prstGeom>
          <a:ln w="12700">
            <a:miter lim="400000"/>
          </a:ln>
        </p:spPr>
      </p:pic>
      <p:sp>
        <p:nvSpPr>
          <p:cNvPr id="111" name="Title 1"/>
          <p:cNvSpPr txBox="1"/>
          <p:nvPr>
            <p:ph type="title"/>
          </p:nvPr>
        </p:nvSpPr>
        <p:spPr>
          <a:xfrm>
            <a:off x="247390" y="3187438"/>
            <a:ext cx="9078564" cy="2387601"/>
          </a:xfrm>
          <a:prstGeom prst="rect">
            <a:avLst/>
          </a:prstGeom>
        </p:spPr>
        <p:txBody>
          <a:bodyPr/>
          <a:lstStyle>
            <a:lvl1pPr algn="l">
              <a:defRPr sz="6600">
                <a:latin typeface="Arial"/>
                <a:ea typeface="Arial"/>
                <a:cs typeface="Arial"/>
                <a:sym typeface="Arial"/>
              </a:defRPr>
            </a:lvl1pPr>
          </a:lstStyle>
          <a:p>
            <a:pPr/>
            <a:r>
              <a:t>THINK DIFFERENTLY</a:t>
            </a:r>
          </a:p>
        </p:txBody>
      </p:sp>
      <p:sp>
        <p:nvSpPr>
          <p:cNvPr id="112" name="Subtitle 2"/>
          <p:cNvSpPr txBox="1"/>
          <p:nvPr>
            <p:ph type="body" sz="quarter" idx="1"/>
          </p:nvPr>
        </p:nvSpPr>
        <p:spPr>
          <a:xfrm>
            <a:off x="404552" y="5624945"/>
            <a:ext cx="9078564" cy="592976"/>
          </a:xfrm>
          <a:prstGeom prst="rect">
            <a:avLst/>
          </a:prstGeom>
        </p:spPr>
        <p:txBody>
          <a:bodyPr anchor="ctr"/>
          <a:lstStyle>
            <a:lvl1pPr algn="l">
              <a:defRPr>
                <a:latin typeface="Arial"/>
                <a:ea typeface="Arial"/>
                <a:cs typeface="Arial"/>
                <a:sym typeface="Arial"/>
              </a:defRPr>
            </a:lvl1pPr>
          </a:lstStyle>
          <a:p>
            <a:pPr/>
            <a:r>
              <a:t>District 7210 “Grow Rotary” Initiative</a:t>
            </a:r>
          </a:p>
        </p:txBody>
      </p:sp>
      <p:pic>
        <p:nvPicPr>
          <p:cNvPr id="113" name="Picture 9" descr="Picture 9"/>
          <p:cNvPicPr>
            <a:picLocks noChangeAspect="1"/>
          </p:cNvPicPr>
          <p:nvPr/>
        </p:nvPicPr>
        <p:blipFill>
          <a:blip r:embed="rId4">
            <a:extLst/>
          </a:blip>
          <a:stretch>
            <a:fillRect/>
          </a:stretch>
        </p:blipFill>
        <p:spPr>
          <a:xfrm>
            <a:off x="10024912" y="5860867"/>
            <a:ext cx="1883772" cy="71636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Picture 3" descr="Picture 3"/>
          <p:cNvPicPr>
            <a:picLocks noChangeAspect="1"/>
          </p:cNvPicPr>
          <p:nvPr/>
        </p:nvPicPr>
        <p:blipFill>
          <a:blip r:embed="rId3">
            <a:alphaModFix amt="41000"/>
            <a:extLst/>
          </a:blip>
          <a:srcRect l="0" t="21929" r="9091" b="0"/>
          <a:stretch>
            <a:fillRect/>
          </a:stretch>
        </p:blipFill>
        <p:spPr>
          <a:xfrm flipH="1">
            <a:off x="-376889" y="-223130"/>
            <a:ext cx="12568870" cy="7069992"/>
          </a:xfrm>
          <a:prstGeom prst="rect">
            <a:avLst/>
          </a:prstGeom>
          <a:ln w="12700">
            <a:miter lim="400000"/>
          </a:ln>
          <a:effectLst>
            <a:outerShdw sx="100000" sy="100000" kx="0" ky="0" algn="b" rotWithShape="0" blurRad="50800" dist="50800" dir="5400000">
              <a:srgbClr val="000000">
                <a:alpha val="18000"/>
              </a:srgbClr>
            </a:outerShdw>
          </a:effectLst>
        </p:spPr>
      </p:pic>
      <p:sp>
        <p:nvSpPr>
          <p:cNvPr id="234" name="Title 1"/>
          <p:cNvSpPr txBox="1"/>
          <p:nvPr>
            <p:ph type="ctrTitle"/>
          </p:nvPr>
        </p:nvSpPr>
        <p:spPr>
          <a:xfrm>
            <a:off x="8189152" y="4819272"/>
            <a:ext cx="3783982" cy="848982"/>
          </a:xfrm>
          <a:prstGeom prst="rect">
            <a:avLst/>
          </a:prstGeom>
        </p:spPr>
        <p:txBody>
          <a:bodyPr/>
          <a:lstStyle>
            <a:lvl1pPr algn="r">
              <a:defRPr sz="4000">
                <a:solidFill>
                  <a:srgbClr val="FFFFFF"/>
                </a:solidFill>
                <a:latin typeface="Arial"/>
                <a:ea typeface="Arial"/>
                <a:cs typeface="Arial"/>
                <a:sym typeface="Arial"/>
              </a:defRPr>
            </a:lvl1pPr>
          </a:lstStyle>
          <a:p>
            <a:pPr/>
            <a:r>
              <a:t>THANK YOU</a:t>
            </a:r>
          </a:p>
        </p:txBody>
      </p:sp>
      <p:sp>
        <p:nvSpPr>
          <p:cNvPr id="235" name="Subtitle 2"/>
          <p:cNvSpPr txBox="1"/>
          <p:nvPr>
            <p:ph type="subTitle" sz="quarter" idx="1"/>
          </p:nvPr>
        </p:nvSpPr>
        <p:spPr>
          <a:xfrm>
            <a:off x="7655459" y="5658267"/>
            <a:ext cx="5591719" cy="1324822"/>
          </a:xfrm>
          <a:prstGeom prst="rect">
            <a:avLst/>
          </a:prstGeom>
        </p:spPr>
        <p:txBody>
          <a:bodyPr/>
          <a:lstStyle/>
          <a:p>
            <a:pPr>
              <a:defRPr sz="1600">
                <a:solidFill>
                  <a:srgbClr val="FFFFFF"/>
                </a:solidFill>
                <a:latin typeface="Arial"/>
                <a:ea typeface="Arial"/>
                <a:cs typeface="Arial"/>
                <a:sym typeface="Arial"/>
              </a:defRPr>
            </a:pPr>
            <a:r>
              <a:t>Think Differently, District 7210 </a:t>
            </a:r>
          </a:p>
          <a:p>
            <a:pPr>
              <a:defRPr sz="1600">
                <a:solidFill>
                  <a:srgbClr val="FFFFFF"/>
                </a:solidFill>
                <a:latin typeface="Arial"/>
                <a:ea typeface="Arial"/>
                <a:cs typeface="Arial"/>
                <a:sym typeface="Arial"/>
              </a:defRPr>
            </a:pPr>
            <a:r>
              <a:t>“Grow Rotary” Initiative</a:t>
            </a:r>
          </a:p>
        </p:txBody>
      </p:sp>
      <p:pic>
        <p:nvPicPr>
          <p:cNvPr id="236" name="Picture 9" descr="Picture 9"/>
          <p:cNvPicPr>
            <a:picLocks noChangeAspect="1"/>
          </p:cNvPicPr>
          <p:nvPr/>
        </p:nvPicPr>
        <p:blipFill>
          <a:blip r:embed="rId4">
            <a:extLst/>
          </a:blip>
          <a:srcRect l="1809" t="39680" r="76939" b="33881"/>
          <a:stretch>
            <a:fillRect/>
          </a:stretch>
        </p:blipFill>
        <p:spPr>
          <a:xfrm>
            <a:off x="328112" y="4313435"/>
            <a:ext cx="1871690" cy="1799353"/>
          </a:xfrm>
          <a:prstGeom prst="rect">
            <a:avLst/>
          </a:prstGeom>
          <a:ln w="12700">
            <a:miter lim="400000"/>
          </a:ln>
          <a:effectLst>
            <a:outerShdw sx="100000" sy="100000" kx="0" ky="0" algn="b" rotWithShape="0" blurRad="50800" dist="38100" dir="2700000">
              <a:srgbClr val="000000">
                <a:alpha val="40000"/>
              </a:srgbClr>
            </a:outerShdw>
          </a:effectLst>
        </p:spPr>
      </p:pic>
      <p:pic>
        <p:nvPicPr>
          <p:cNvPr id="237" name="Picture 10" descr="Picture 10"/>
          <p:cNvPicPr>
            <a:picLocks noChangeAspect="1"/>
          </p:cNvPicPr>
          <p:nvPr/>
        </p:nvPicPr>
        <p:blipFill>
          <a:blip r:embed="rId4">
            <a:extLst/>
          </a:blip>
          <a:srcRect l="1428" t="2466" r="77596" b="62572"/>
          <a:stretch>
            <a:fillRect/>
          </a:stretch>
        </p:blipFill>
        <p:spPr>
          <a:xfrm>
            <a:off x="489171" y="1347430"/>
            <a:ext cx="1632664" cy="2102746"/>
          </a:xfrm>
          <a:prstGeom prst="rect">
            <a:avLst/>
          </a:prstGeom>
          <a:ln w="12700">
            <a:miter lim="400000"/>
          </a:ln>
          <a:effectLst>
            <a:outerShdw sx="100000" sy="100000" kx="0" ky="0" algn="b" rotWithShape="0" blurRad="50800" dist="38100" dir="2700000">
              <a:srgbClr val="000000">
                <a:alpha val="40000"/>
              </a:srgbClr>
            </a:outerShdw>
          </a:effectLst>
        </p:spPr>
      </p:pic>
      <p:sp>
        <p:nvSpPr>
          <p:cNvPr id="238" name="Rectangle 5"/>
          <p:cNvSpPr txBox="1"/>
          <p:nvPr/>
        </p:nvSpPr>
        <p:spPr>
          <a:xfrm>
            <a:off x="197475" y="404469"/>
            <a:ext cx="5582828"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u="sng">
                <a:solidFill>
                  <a:srgbClr val="FFFFFF"/>
                </a:solidFill>
                <a:latin typeface="Arial"/>
                <a:ea typeface="Arial"/>
                <a:cs typeface="Arial"/>
                <a:sym typeface="Arial"/>
              </a:defRPr>
            </a:lvl1pPr>
          </a:lstStyle>
          <a:p>
            <a:pPr/>
            <a:r>
              <a:t>MEET THE TEAM</a:t>
            </a:r>
          </a:p>
        </p:txBody>
      </p:sp>
      <p:sp>
        <p:nvSpPr>
          <p:cNvPr id="239" name="Rectangle 7"/>
          <p:cNvSpPr txBox="1"/>
          <p:nvPr/>
        </p:nvSpPr>
        <p:spPr>
          <a:xfrm>
            <a:off x="633342" y="3564966"/>
            <a:ext cx="1377905" cy="313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i="1" sz="1600">
                <a:solidFill>
                  <a:srgbClr val="FFFFFF"/>
                </a:solidFill>
                <a:latin typeface="Arial"/>
                <a:ea typeface="Arial"/>
                <a:cs typeface="Arial"/>
                <a:sym typeface="Arial"/>
              </a:defRPr>
            </a:lvl1pPr>
          </a:lstStyle>
          <a:p>
            <a:pPr/>
            <a:r>
              <a:t>Earl Miller</a:t>
            </a:r>
          </a:p>
        </p:txBody>
      </p:sp>
      <p:pic>
        <p:nvPicPr>
          <p:cNvPr id="240" name="Picture 14" descr="Picture 14"/>
          <p:cNvPicPr>
            <a:picLocks noChangeAspect="1"/>
          </p:cNvPicPr>
          <p:nvPr/>
        </p:nvPicPr>
        <p:blipFill>
          <a:blip r:embed="rId4">
            <a:extLst/>
          </a:blip>
          <a:srcRect l="51167" t="3884" r="25348" b="51279"/>
          <a:stretch>
            <a:fillRect/>
          </a:stretch>
        </p:blipFill>
        <p:spPr>
          <a:xfrm>
            <a:off x="2699575" y="1284710"/>
            <a:ext cx="1510117" cy="2227759"/>
          </a:xfrm>
          <a:prstGeom prst="rect">
            <a:avLst/>
          </a:prstGeom>
          <a:ln w="12700">
            <a:miter lim="400000"/>
          </a:ln>
          <a:effectLst>
            <a:outerShdw sx="100000" sy="100000" kx="0" ky="0" algn="b" rotWithShape="0" blurRad="50800" dist="38100" dir="2700000">
              <a:srgbClr val="000000">
                <a:alpha val="40000"/>
              </a:srgbClr>
            </a:outerShdw>
          </a:effectLst>
        </p:spPr>
      </p:pic>
      <p:sp>
        <p:nvSpPr>
          <p:cNvPr id="241" name="Rectangle 8"/>
          <p:cNvSpPr txBox="1"/>
          <p:nvPr/>
        </p:nvSpPr>
        <p:spPr>
          <a:xfrm>
            <a:off x="-9867" y="6179796"/>
            <a:ext cx="2416294" cy="3133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i="1" sz="1600">
                <a:solidFill>
                  <a:srgbClr val="FFFFFF"/>
                </a:solidFill>
                <a:latin typeface="Arial"/>
                <a:ea typeface="Arial"/>
                <a:cs typeface="Arial"/>
                <a:sym typeface="Arial"/>
              </a:defRPr>
            </a:lvl1pPr>
          </a:lstStyle>
          <a:p>
            <a:pPr/>
            <a:r>
              <a:t>Darrigan Demattos</a:t>
            </a:r>
          </a:p>
        </p:txBody>
      </p:sp>
      <p:pic>
        <p:nvPicPr>
          <p:cNvPr id="242" name="Picture 16" descr="Picture 16"/>
          <p:cNvPicPr>
            <a:picLocks noChangeAspect="1"/>
          </p:cNvPicPr>
          <p:nvPr/>
        </p:nvPicPr>
        <p:blipFill>
          <a:blip r:embed="rId4">
            <a:extLst/>
          </a:blip>
          <a:srcRect l="2788" t="68965" r="79030" b="2417"/>
          <a:stretch>
            <a:fillRect/>
          </a:stretch>
        </p:blipFill>
        <p:spPr>
          <a:xfrm>
            <a:off x="6855190" y="1302732"/>
            <a:ext cx="1711554" cy="2191715"/>
          </a:xfrm>
          <a:prstGeom prst="rect">
            <a:avLst/>
          </a:prstGeom>
          <a:ln w="12700">
            <a:miter lim="400000"/>
          </a:ln>
          <a:effectLst>
            <a:outerShdw sx="100000" sy="100000" kx="0" ky="0" algn="b" rotWithShape="0" blurRad="50800" dist="38100" dir="2700000">
              <a:srgbClr val="000000">
                <a:alpha val="40000"/>
              </a:srgbClr>
            </a:outerShdw>
          </a:effectLst>
        </p:spPr>
      </p:pic>
      <p:sp>
        <p:nvSpPr>
          <p:cNvPr id="243" name="Rectangle 11"/>
          <p:cNvSpPr txBox="1"/>
          <p:nvPr/>
        </p:nvSpPr>
        <p:spPr>
          <a:xfrm>
            <a:off x="2685126" y="3595223"/>
            <a:ext cx="1606016" cy="31339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1600">
                <a:solidFill>
                  <a:srgbClr val="FFFFFF"/>
                </a:solidFill>
                <a:latin typeface="Arial"/>
                <a:ea typeface="Arial"/>
                <a:cs typeface="Arial"/>
                <a:sym typeface="Arial"/>
              </a:defRPr>
            </a:lvl1pPr>
          </a:lstStyle>
          <a:p>
            <a:pPr/>
            <a:r>
              <a:t>Renae Leeming</a:t>
            </a:r>
          </a:p>
        </p:txBody>
      </p:sp>
      <p:sp>
        <p:nvSpPr>
          <p:cNvPr id="244" name="Rectangle 12"/>
          <p:cNvSpPr txBox="1"/>
          <p:nvPr/>
        </p:nvSpPr>
        <p:spPr>
          <a:xfrm>
            <a:off x="6900909" y="3595223"/>
            <a:ext cx="1594308" cy="31339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1600">
                <a:solidFill>
                  <a:srgbClr val="FFFFFF"/>
                </a:solidFill>
                <a:latin typeface="Arial"/>
                <a:ea typeface="Arial"/>
                <a:cs typeface="Arial"/>
                <a:sym typeface="Arial"/>
              </a:defRPr>
            </a:lvl1pPr>
          </a:lstStyle>
          <a:p>
            <a:pPr/>
            <a:r>
              <a:t>Beau Loendorf </a:t>
            </a:r>
          </a:p>
        </p:txBody>
      </p:sp>
      <p:pic>
        <p:nvPicPr>
          <p:cNvPr id="245" name="Picture 22" descr="Picture 22"/>
          <p:cNvPicPr>
            <a:picLocks noChangeAspect="1"/>
          </p:cNvPicPr>
          <p:nvPr/>
        </p:nvPicPr>
        <p:blipFill>
          <a:blip r:embed="rId4">
            <a:extLst/>
          </a:blip>
          <a:srcRect l="51080" t="51085" r="26091" b="3573"/>
          <a:stretch>
            <a:fillRect/>
          </a:stretch>
        </p:blipFill>
        <p:spPr>
          <a:xfrm>
            <a:off x="5123229" y="4189445"/>
            <a:ext cx="1333907" cy="2047312"/>
          </a:xfrm>
          <a:prstGeom prst="rect">
            <a:avLst/>
          </a:prstGeom>
          <a:ln w="12700">
            <a:miter lim="400000"/>
          </a:ln>
          <a:effectLst>
            <a:outerShdw sx="100000" sy="100000" kx="0" ky="0" algn="b" rotWithShape="0" blurRad="50800" dist="38100" dir="2700000">
              <a:srgbClr val="000000">
                <a:alpha val="40000"/>
              </a:srgbClr>
            </a:outerShdw>
          </a:effectLst>
        </p:spPr>
      </p:pic>
      <p:pic>
        <p:nvPicPr>
          <p:cNvPr id="246" name="Picture 23" descr="Picture 23"/>
          <p:cNvPicPr>
            <a:picLocks noChangeAspect="1"/>
          </p:cNvPicPr>
          <p:nvPr/>
        </p:nvPicPr>
        <p:blipFill>
          <a:blip r:embed="rId4">
            <a:extLst/>
          </a:blip>
          <a:srcRect l="76126" t="17067" r="2499" b="51642"/>
          <a:stretch>
            <a:fillRect/>
          </a:stretch>
        </p:blipFill>
        <p:spPr>
          <a:xfrm>
            <a:off x="2843096" y="4329461"/>
            <a:ext cx="1600944" cy="1811103"/>
          </a:xfrm>
          <a:prstGeom prst="rect">
            <a:avLst/>
          </a:prstGeom>
          <a:ln w="12700">
            <a:miter lim="400000"/>
          </a:ln>
          <a:effectLst>
            <a:outerShdw sx="100000" sy="100000" kx="0" ky="0" algn="b" rotWithShape="0" blurRad="50800" dist="38100" dir="2700000">
              <a:srgbClr val="000000">
                <a:alpha val="40000"/>
              </a:srgbClr>
            </a:outerShdw>
          </a:effectLst>
        </p:spPr>
      </p:pic>
      <p:pic>
        <p:nvPicPr>
          <p:cNvPr id="247" name="Picture 24" descr="Picture 24"/>
          <p:cNvPicPr>
            <a:picLocks noChangeAspect="1"/>
          </p:cNvPicPr>
          <p:nvPr/>
        </p:nvPicPr>
        <p:blipFill>
          <a:blip r:embed="rId4">
            <a:extLst/>
          </a:blip>
          <a:srcRect l="75730" t="50953" r="1441" b="6743"/>
          <a:stretch>
            <a:fillRect/>
          </a:stretch>
        </p:blipFill>
        <p:spPr>
          <a:xfrm>
            <a:off x="7015664" y="4082015"/>
            <a:ext cx="1477030" cy="2114942"/>
          </a:xfrm>
          <a:prstGeom prst="rect">
            <a:avLst/>
          </a:prstGeom>
          <a:ln w="12700">
            <a:miter lim="400000"/>
          </a:ln>
          <a:effectLst>
            <a:outerShdw sx="100000" sy="100000" kx="0" ky="0" algn="b" rotWithShape="0" blurRad="50800" dist="38100" dir="2700000">
              <a:srgbClr val="000000">
                <a:alpha val="40000"/>
              </a:srgbClr>
            </a:outerShdw>
          </a:effectLst>
        </p:spPr>
      </p:pic>
      <p:sp>
        <p:nvSpPr>
          <p:cNvPr id="248" name="Rectangle 27"/>
          <p:cNvSpPr/>
          <p:nvPr/>
        </p:nvSpPr>
        <p:spPr>
          <a:xfrm>
            <a:off x="9215638" y="1151670"/>
            <a:ext cx="2488020" cy="3558601"/>
          </a:xfrm>
          <a:prstGeom prst="rect">
            <a:avLst/>
          </a:prstGeom>
          <a:solidFill>
            <a:srgbClr val="FFFFFF">
              <a:alpha val="52000"/>
            </a:srgbClr>
          </a:solidFill>
          <a:ln w="12700">
            <a:solidFill>
              <a:srgbClr val="32538F"/>
            </a:solidFill>
            <a:miter/>
          </a:ln>
          <a:effectLst>
            <a:outerShdw sx="100000" sy="100000" kx="0" ky="0" algn="b" rotWithShape="0" blurRad="50800" dist="50800" dir="5400000">
              <a:srgbClr val="000000">
                <a:alpha val="79625"/>
              </a:srgbClr>
            </a:outerShdw>
            <a:reflection blurRad="0" stA="100000" stPos="0" endA="0" endPos="40000" dist="0" dir="5400000" fadeDir="5400000" sx="100000" sy="-100000" kx="0" ky="0" algn="bl" rotWithShape="0"/>
          </a:effectLst>
        </p:spPr>
        <p:txBody>
          <a:bodyPr lIns="45719" rIns="45719" anchor="ctr"/>
          <a:lstStyle/>
          <a:p>
            <a:pPr algn="ctr">
              <a:defRPr>
                <a:solidFill>
                  <a:srgbClr val="FFFFFF"/>
                </a:solidFill>
              </a:defRPr>
            </a:pPr>
          </a:p>
        </p:txBody>
      </p:sp>
      <p:pic>
        <p:nvPicPr>
          <p:cNvPr id="249" name="Picture 17" descr="Picture 17"/>
          <p:cNvPicPr>
            <a:picLocks noChangeAspect="1"/>
          </p:cNvPicPr>
          <p:nvPr/>
        </p:nvPicPr>
        <p:blipFill>
          <a:blip r:embed="rId5">
            <a:extLst/>
          </a:blip>
          <a:srcRect l="7404" t="0" r="0" b="0"/>
          <a:stretch>
            <a:fillRect/>
          </a:stretch>
        </p:blipFill>
        <p:spPr>
          <a:xfrm>
            <a:off x="4843313" y="1339312"/>
            <a:ext cx="1594966" cy="2210647"/>
          </a:xfrm>
          <a:prstGeom prst="rect">
            <a:avLst/>
          </a:prstGeom>
          <a:ln w="12700">
            <a:miter lim="400000"/>
          </a:ln>
          <a:effectLst>
            <a:outerShdw sx="100000" sy="100000" kx="0" ky="0" algn="b" rotWithShape="0" blurRad="50800" dist="38100" dir="2700000">
              <a:srgbClr val="000000">
                <a:alpha val="40000"/>
              </a:srgbClr>
            </a:outerShdw>
          </a:effectLst>
        </p:spPr>
      </p:pic>
      <p:pic>
        <p:nvPicPr>
          <p:cNvPr id="250" name="Picture 29" descr="Picture 29"/>
          <p:cNvPicPr>
            <a:picLocks noChangeAspect="1"/>
          </p:cNvPicPr>
          <p:nvPr/>
        </p:nvPicPr>
        <p:blipFill>
          <a:blip r:embed="rId6">
            <a:extLst/>
          </a:blip>
          <a:stretch>
            <a:fillRect/>
          </a:stretch>
        </p:blipFill>
        <p:spPr>
          <a:xfrm>
            <a:off x="9358700" y="1452097"/>
            <a:ext cx="2185237" cy="2913649"/>
          </a:xfrm>
          <a:prstGeom prst="rect">
            <a:avLst/>
          </a:prstGeom>
          <a:ln w="12700">
            <a:miter lim="400000"/>
          </a:ln>
          <a:effectLst>
            <a:outerShdw sx="100000" sy="100000" kx="0" ky="0" algn="b" rotWithShape="0" blurRad="50800" dist="50800" dir="5400000">
              <a:srgbClr val="000000">
                <a:alpha val="92000"/>
              </a:srgbClr>
            </a:outerShdw>
          </a:effectLst>
        </p:spPr>
      </p:pic>
      <p:sp>
        <p:nvSpPr>
          <p:cNvPr id="251" name="Rectangle 30"/>
          <p:cNvSpPr txBox="1"/>
          <p:nvPr/>
        </p:nvSpPr>
        <p:spPr>
          <a:xfrm>
            <a:off x="2580672" y="6215564"/>
            <a:ext cx="2012514"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1600">
                <a:solidFill>
                  <a:srgbClr val="FFFFFF"/>
                </a:solidFill>
                <a:latin typeface="Arial"/>
                <a:ea typeface="Arial"/>
                <a:cs typeface="Arial"/>
                <a:sym typeface="Arial"/>
              </a:defRPr>
            </a:lvl1pPr>
          </a:lstStyle>
          <a:p>
            <a:pPr/>
            <a:r>
              <a:t>Michael Seidenfrau </a:t>
            </a:r>
          </a:p>
        </p:txBody>
      </p:sp>
      <p:sp>
        <p:nvSpPr>
          <p:cNvPr id="252" name="Rectangle 31"/>
          <p:cNvSpPr txBox="1"/>
          <p:nvPr/>
        </p:nvSpPr>
        <p:spPr>
          <a:xfrm>
            <a:off x="7005705" y="6283742"/>
            <a:ext cx="1391604"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1600">
                <a:solidFill>
                  <a:srgbClr val="FFFFFF"/>
                </a:solidFill>
                <a:latin typeface="Arial"/>
                <a:ea typeface="Arial"/>
                <a:cs typeface="Arial"/>
                <a:sym typeface="Arial"/>
              </a:defRPr>
            </a:lvl1pPr>
          </a:lstStyle>
          <a:p>
            <a:pPr/>
            <a:r>
              <a:t>Elena Mosley</a:t>
            </a:r>
          </a:p>
        </p:txBody>
      </p:sp>
      <p:sp>
        <p:nvSpPr>
          <p:cNvPr id="253" name="Rectangle 32"/>
          <p:cNvSpPr txBox="1"/>
          <p:nvPr/>
        </p:nvSpPr>
        <p:spPr>
          <a:xfrm>
            <a:off x="4912910" y="6236756"/>
            <a:ext cx="1850788"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1600">
                <a:solidFill>
                  <a:srgbClr val="FFFFFF"/>
                </a:solidFill>
                <a:latin typeface="Arial"/>
                <a:ea typeface="Arial"/>
                <a:cs typeface="Arial"/>
                <a:sym typeface="Arial"/>
              </a:defRPr>
            </a:lvl1pPr>
          </a:lstStyle>
          <a:p>
            <a:pPr/>
            <a:r>
              <a:t>Wayne Paterson   </a:t>
            </a:r>
          </a:p>
        </p:txBody>
      </p:sp>
      <p:sp>
        <p:nvSpPr>
          <p:cNvPr id="254" name="Rectangle 33"/>
          <p:cNvSpPr txBox="1"/>
          <p:nvPr/>
        </p:nvSpPr>
        <p:spPr>
          <a:xfrm>
            <a:off x="4709078" y="3554283"/>
            <a:ext cx="1933635"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1600">
                <a:solidFill>
                  <a:srgbClr val="FFFFFF"/>
                </a:solidFill>
                <a:latin typeface="Arial"/>
                <a:ea typeface="Arial"/>
                <a:cs typeface="Arial"/>
                <a:sym typeface="Arial"/>
              </a:defRPr>
            </a:lvl1pPr>
          </a:lstStyle>
          <a:p>
            <a:pPr/>
            <a:r>
              <a:t>Alexandra Duenas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icture 3" descr="Picture 3"/>
          <p:cNvPicPr>
            <a:picLocks noChangeAspect="1"/>
          </p:cNvPicPr>
          <p:nvPr/>
        </p:nvPicPr>
        <p:blipFill>
          <a:blip r:embed="rId3">
            <a:alphaModFix amt="41000"/>
            <a:extLst/>
          </a:blip>
          <a:srcRect l="0" t="21929" r="9091" b="0"/>
          <a:stretch>
            <a:fillRect/>
          </a:stretch>
        </p:blipFill>
        <p:spPr>
          <a:xfrm flipH="1">
            <a:off x="0" y="-11129"/>
            <a:ext cx="12191981" cy="6857990"/>
          </a:xfrm>
          <a:prstGeom prst="rect">
            <a:avLst/>
          </a:prstGeom>
          <a:ln w="12700">
            <a:miter lim="400000"/>
          </a:ln>
          <a:effectLst>
            <a:outerShdw sx="100000" sy="100000" kx="0" ky="0" algn="b" rotWithShape="0" blurRad="50800" dist="50800" dir="5400000">
              <a:srgbClr val="000000">
                <a:alpha val="18000"/>
              </a:srgbClr>
            </a:outerShdw>
          </a:effectLst>
        </p:spPr>
      </p:pic>
      <p:sp>
        <p:nvSpPr>
          <p:cNvPr id="118" name="Subtitle 2"/>
          <p:cNvSpPr txBox="1"/>
          <p:nvPr>
            <p:ph type="subTitle" sz="quarter" idx="1"/>
          </p:nvPr>
        </p:nvSpPr>
        <p:spPr>
          <a:xfrm>
            <a:off x="7663788" y="5201067"/>
            <a:ext cx="5591719" cy="1324822"/>
          </a:xfrm>
          <a:prstGeom prst="rect">
            <a:avLst/>
          </a:prstGeom>
        </p:spPr>
        <p:txBody>
          <a:bodyPr/>
          <a:lstStyle/>
          <a:p>
            <a:pPr>
              <a:defRPr sz="1600">
                <a:solidFill>
                  <a:srgbClr val="FFFFFF"/>
                </a:solidFill>
                <a:latin typeface="Arial"/>
                <a:ea typeface="Arial"/>
                <a:cs typeface="Arial"/>
                <a:sym typeface="Arial"/>
              </a:defRPr>
            </a:pPr>
            <a:r>
              <a:t>Think Differently, District 7210 </a:t>
            </a:r>
          </a:p>
          <a:p>
            <a:pPr>
              <a:defRPr sz="1600">
                <a:solidFill>
                  <a:srgbClr val="FFFFFF"/>
                </a:solidFill>
                <a:latin typeface="Arial"/>
                <a:ea typeface="Arial"/>
                <a:cs typeface="Arial"/>
                <a:sym typeface="Arial"/>
              </a:defRPr>
            </a:pPr>
            <a:r>
              <a:t>“Grow Rotary” Initiative</a:t>
            </a:r>
          </a:p>
        </p:txBody>
      </p:sp>
      <p:pic>
        <p:nvPicPr>
          <p:cNvPr id="119" name="Picture 9" descr="Picture 9"/>
          <p:cNvPicPr>
            <a:picLocks noChangeAspect="1"/>
          </p:cNvPicPr>
          <p:nvPr/>
        </p:nvPicPr>
        <p:blipFill>
          <a:blip r:embed="rId4">
            <a:extLst/>
          </a:blip>
          <a:srcRect l="1809" t="39680" r="76939" b="33881"/>
          <a:stretch>
            <a:fillRect/>
          </a:stretch>
        </p:blipFill>
        <p:spPr>
          <a:xfrm>
            <a:off x="328112" y="4313435"/>
            <a:ext cx="1871690" cy="1799353"/>
          </a:xfrm>
          <a:prstGeom prst="rect">
            <a:avLst/>
          </a:prstGeom>
          <a:ln w="12700">
            <a:miter lim="400000"/>
          </a:ln>
          <a:effectLst>
            <a:outerShdw sx="100000" sy="100000" kx="0" ky="0" algn="b" rotWithShape="0" blurRad="50800" dist="38100" dir="2700000">
              <a:srgbClr val="000000">
                <a:alpha val="40000"/>
              </a:srgbClr>
            </a:outerShdw>
          </a:effectLst>
        </p:spPr>
      </p:pic>
      <p:pic>
        <p:nvPicPr>
          <p:cNvPr id="120" name="Picture 10" descr="Picture 10"/>
          <p:cNvPicPr>
            <a:picLocks noChangeAspect="1"/>
          </p:cNvPicPr>
          <p:nvPr/>
        </p:nvPicPr>
        <p:blipFill>
          <a:blip r:embed="rId4">
            <a:extLst/>
          </a:blip>
          <a:srcRect l="1428" t="2466" r="77596" b="62572"/>
          <a:stretch>
            <a:fillRect/>
          </a:stretch>
        </p:blipFill>
        <p:spPr>
          <a:xfrm>
            <a:off x="489171" y="1347430"/>
            <a:ext cx="1632664" cy="2102746"/>
          </a:xfrm>
          <a:prstGeom prst="rect">
            <a:avLst/>
          </a:prstGeom>
          <a:ln w="12700">
            <a:miter lim="400000"/>
          </a:ln>
          <a:effectLst>
            <a:outerShdw sx="100000" sy="100000" kx="0" ky="0" algn="b" rotWithShape="0" blurRad="50800" dist="38100" dir="2700000">
              <a:srgbClr val="000000">
                <a:alpha val="40000"/>
              </a:srgbClr>
            </a:outerShdw>
          </a:effectLst>
        </p:spPr>
      </p:pic>
      <p:sp>
        <p:nvSpPr>
          <p:cNvPr id="121" name="Rectangle 5"/>
          <p:cNvSpPr txBox="1"/>
          <p:nvPr/>
        </p:nvSpPr>
        <p:spPr>
          <a:xfrm>
            <a:off x="197475" y="404469"/>
            <a:ext cx="5582828"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u="sng">
                <a:solidFill>
                  <a:srgbClr val="FFFFFF"/>
                </a:solidFill>
                <a:latin typeface="Arial"/>
                <a:ea typeface="Arial"/>
                <a:cs typeface="Arial"/>
                <a:sym typeface="Arial"/>
              </a:defRPr>
            </a:lvl1pPr>
          </a:lstStyle>
          <a:p>
            <a:pPr/>
            <a:r>
              <a:t>MEET THE TEAM</a:t>
            </a:r>
          </a:p>
        </p:txBody>
      </p:sp>
      <p:sp>
        <p:nvSpPr>
          <p:cNvPr id="122" name="Rectangle 7"/>
          <p:cNvSpPr txBox="1"/>
          <p:nvPr/>
        </p:nvSpPr>
        <p:spPr>
          <a:xfrm>
            <a:off x="633342" y="3564966"/>
            <a:ext cx="1377905" cy="313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i="1" sz="1600">
                <a:solidFill>
                  <a:srgbClr val="FFFFFF"/>
                </a:solidFill>
                <a:latin typeface="Arial"/>
                <a:ea typeface="Arial"/>
                <a:cs typeface="Arial"/>
                <a:sym typeface="Arial"/>
              </a:defRPr>
            </a:lvl1pPr>
          </a:lstStyle>
          <a:p>
            <a:pPr/>
            <a:r>
              <a:t>Earl Miller</a:t>
            </a:r>
          </a:p>
        </p:txBody>
      </p:sp>
      <p:pic>
        <p:nvPicPr>
          <p:cNvPr id="123" name="Picture 14" descr="Picture 14"/>
          <p:cNvPicPr>
            <a:picLocks noChangeAspect="1"/>
          </p:cNvPicPr>
          <p:nvPr/>
        </p:nvPicPr>
        <p:blipFill>
          <a:blip r:embed="rId4">
            <a:extLst/>
          </a:blip>
          <a:srcRect l="51167" t="3884" r="25348" b="51279"/>
          <a:stretch>
            <a:fillRect/>
          </a:stretch>
        </p:blipFill>
        <p:spPr>
          <a:xfrm>
            <a:off x="2699575" y="1284710"/>
            <a:ext cx="1510117" cy="2227759"/>
          </a:xfrm>
          <a:prstGeom prst="rect">
            <a:avLst/>
          </a:prstGeom>
          <a:ln w="12700">
            <a:miter lim="400000"/>
          </a:ln>
          <a:effectLst>
            <a:outerShdw sx="100000" sy="100000" kx="0" ky="0" algn="b" rotWithShape="0" blurRad="50800" dist="38100" dir="2700000">
              <a:srgbClr val="000000">
                <a:alpha val="40000"/>
              </a:srgbClr>
            </a:outerShdw>
          </a:effectLst>
        </p:spPr>
      </p:pic>
      <p:sp>
        <p:nvSpPr>
          <p:cNvPr id="124" name="Rectangle 8"/>
          <p:cNvSpPr txBox="1"/>
          <p:nvPr/>
        </p:nvSpPr>
        <p:spPr>
          <a:xfrm>
            <a:off x="-9867" y="6179796"/>
            <a:ext cx="2416294" cy="3133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i="1" sz="1600">
                <a:solidFill>
                  <a:srgbClr val="FFFFFF"/>
                </a:solidFill>
                <a:latin typeface="Arial"/>
                <a:ea typeface="Arial"/>
                <a:cs typeface="Arial"/>
                <a:sym typeface="Arial"/>
              </a:defRPr>
            </a:lvl1pPr>
          </a:lstStyle>
          <a:p>
            <a:pPr/>
            <a:r>
              <a:t>Darrigan Demattos</a:t>
            </a:r>
          </a:p>
        </p:txBody>
      </p:sp>
      <p:pic>
        <p:nvPicPr>
          <p:cNvPr id="125" name="Picture 16" descr="Picture 16"/>
          <p:cNvPicPr>
            <a:picLocks noChangeAspect="1"/>
          </p:cNvPicPr>
          <p:nvPr/>
        </p:nvPicPr>
        <p:blipFill>
          <a:blip r:embed="rId4">
            <a:extLst/>
          </a:blip>
          <a:srcRect l="2788" t="68965" r="79030" b="2417"/>
          <a:stretch>
            <a:fillRect/>
          </a:stretch>
        </p:blipFill>
        <p:spPr>
          <a:xfrm>
            <a:off x="6855190" y="1302732"/>
            <a:ext cx="1711554" cy="2191715"/>
          </a:xfrm>
          <a:prstGeom prst="rect">
            <a:avLst/>
          </a:prstGeom>
          <a:ln w="12700">
            <a:miter lim="400000"/>
          </a:ln>
          <a:effectLst>
            <a:outerShdw sx="100000" sy="100000" kx="0" ky="0" algn="b" rotWithShape="0" blurRad="50800" dist="38100" dir="2700000">
              <a:srgbClr val="000000">
                <a:alpha val="40000"/>
              </a:srgbClr>
            </a:outerShdw>
          </a:effectLst>
        </p:spPr>
      </p:pic>
      <p:sp>
        <p:nvSpPr>
          <p:cNvPr id="126" name="Rectangle 11"/>
          <p:cNvSpPr txBox="1"/>
          <p:nvPr/>
        </p:nvSpPr>
        <p:spPr>
          <a:xfrm>
            <a:off x="2685126" y="3595223"/>
            <a:ext cx="1606016" cy="31339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1600">
                <a:solidFill>
                  <a:srgbClr val="FFFFFF"/>
                </a:solidFill>
                <a:latin typeface="Arial"/>
                <a:ea typeface="Arial"/>
                <a:cs typeface="Arial"/>
                <a:sym typeface="Arial"/>
              </a:defRPr>
            </a:lvl1pPr>
          </a:lstStyle>
          <a:p>
            <a:pPr/>
            <a:r>
              <a:t>Renae Leeming</a:t>
            </a:r>
          </a:p>
        </p:txBody>
      </p:sp>
      <p:sp>
        <p:nvSpPr>
          <p:cNvPr id="127" name="Rectangle 12"/>
          <p:cNvSpPr txBox="1"/>
          <p:nvPr/>
        </p:nvSpPr>
        <p:spPr>
          <a:xfrm>
            <a:off x="6900909" y="3595223"/>
            <a:ext cx="1594308" cy="31339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1600">
                <a:solidFill>
                  <a:srgbClr val="FFFFFF"/>
                </a:solidFill>
                <a:latin typeface="Arial"/>
                <a:ea typeface="Arial"/>
                <a:cs typeface="Arial"/>
                <a:sym typeface="Arial"/>
              </a:defRPr>
            </a:lvl1pPr>
          </a:lstStyle>
          <a:p>
            <a:pPr/>
            <a:r>
              <a:t>Beau Loendorf </a:t>
            </a:r>
          </a:p>
        </p:txBody>
      </p:sp>
      <p:pic>
        <p:nvPicPr>
          <p:cNvPr id="128" name="Picture 22" descr="Picture 22"/>
          <p:cNvPicPr>
            <a:picLocks noChangeAspect="1"/>
          </p:cNvPicPr>
          <p:nvPr/>
        </p:nvPicPr>
        <p:blipFill>
          <a:blip r:embed="rId4">
            <a:extLst/>
          </a:blip>
          <a:srcRect l="51080" t="51085" r="26091" b="3573"/>
          <a:stretch>
            <a:fillRect/>
          </a:stretch>
        </p:blipFill>
        <p:spPr>
          <a:xfrm>
            <a:off x="5123229" y="4189445"/>
            <a:ext cx="1333907" cy="2047312"/>
          </a:xfrm>
          <a:prstGeom prst="rect">
            <a:avLst/>
          </a:prstGeom>
          <a:ln w="12700">
            <a:miter lim="400000"/>
          </a:ln>
          <a:effectLst>
            <a:outerShdw sx="100000" sy="100000" kx="0" ky="0" algn="b" rotWithShape="0" blurRad="50800" dist="38100" dir="2700000">
              <a:srgbClr val="000000">
                <a:alpha val="40000"/>
              </a:srgbClr>
            </a:outerShdw>
          </a:effectLst>
        </p:spPr>
      </p:pic>
      <p:pic>
        <p:nvPicPr>
          <p:cNvPr id="129" name="Picture 23" descr="Picture 23"/>
          <p:cNvPicPr>
            <a:picLocks noChangeAspect="1"/>
          </p:cNvPicPr>
          <p:nvPr/>
        </p:nvPicPr>
        <p:blipFill>
          <a:blip r:embed="rId4">
            <a:extLst/>
          </a:blip>
          <a:srcRect l="76126" t="17067" r="2499" b="51642"/>
          <a:stretch>
            <a:fillRect/>
          </a:stretch>
        </p:blipFill>
        <p:spPr>
          <a:xfrm>
            <a:off x="2843096" y="4329461"/>
            <a:ext cx="1600944" cy="1811103"/>
          </a:xfrm>
          <a:prstGeom prst="rect">
            <a:avLst/>
          </a:prstGeom>
          <a:ln w="12700">
            <a:miter lim="400000"/>
          </a:ln>
          <a:effectLst>
            <a:outerShdw sx="100000" sy="100000" kx="0" ky="0" algn="b" rotWithShape="0" blurRad="50800" dist="38100" dir="2700000">
              <a:srgbClr val="000000">
                <a:alpha val="40000"/>
              </a:srgbClr>
            </a:outerShdw>
          </a:effectLst>
        </p:spPr>
      </p:pic>
      <p:pic>
        <p:nvPicPr>
          <p:cNvPr id="130" name="Picture 24" descr="Picture 24"/>
          <p:cNvPicPr>
            <a:picLocks noChangeAspect="1"/>
          </p:cNvPicPr>
          <p:nvPr/>
        </p:nvPicPr>
        <p:blipFill>
          <a:blip r:embed="rId4">
            <a:extLst/>
          </a:blip>
          <a:srcRect l="75730" t="50953" r="1441" b="6743"/>
          <a:stretch>
            <a:fillRect/>
          </a:stretch>
        </p:blipFill>
        <p:spPr>
          <a:xfrm>
            <a:off x="7015664" y="4082015"/>
            <a:ext cx="1477030" cy="2114942"/>
          </a:xfrm>
          <a:prstGeom prst="rect">
            <a:avLst/>
          </a:prstGeom>
          <a:ln w="12700">
            <a:miter lim="400000"/>
          </a:ln>
          <a:effectLst>
            <a:outerShdw sx="100000" sy="100000" kx="0" ky="0" algn="b" rotWithShape="0" blurRad="50800" dist="38100" dir="2700000">
              <a:srgbClr val="000000">
                <a:alpha val="40000"/>
              </a:srgbClr>
            </a:outerShdw>
          </a:effectLst>
        </p:spPr>
      </p:pic>
      <p:sp>
        <p:nvSpPr>
          <p:cNvPr id="131" name="Rectangle 27"/>
          <p:cNvSpPr/>
          <p:nvPr/>
        </p:nvSpPr>
        <p:spPr>
          <a:xfrm>
            <a:off x="9215638" y="1151670"/>
            <a:ext cx="2488020" cy="3558601"/>
          </a:xfrm>
          <a:prstGeom prst="rect">
            <a:avLst/>
          </a:prstGeom>
          <a:solidFill>
            <a:srgbClr val="FFFFFF">
              <a:alpha val="52000"/>
            </a:srgbClr>
          </a:solidFill>
          <a:ln w="12700">
            <a:solidFill>
              <a:srgbClr val="32538F"/>
            </a:solidFill>
            <a:miter/>
          </a:ln>
          <a:effectLst>
            <a:outerShdw sx="100000" sy="100000" kx="0" ky="0" algn="b" rotWithShape="0" blurRad="50800" dist="50800" dir="5400000">
              <a:srgbClr val="000000">
                <a:alpha val="79625"/>
              </a:srgbClr>
            </a:outerShdw>
            <a:reflection blurRad="0" stA="100000" stPos="0" endA="0" endPos="40000" dist="0" dir="5400000" fadeDir="5400000" sx="100000" sy="-100000" kx="0" ky="0" algn="bl" rotWithShape="0"/>
          </a:effectLst>
        </p:spPr>
        <p:txBody>
          <a:bodyPr lIns="45719" rIns="45719" anchor="ctr"/>
          <a:lstStyle/>
          <a:p>
            <a:pPr algn="ctr">
              <a:defRPr>
                <a:solidFill>
                  <a:srgbClr val="FFFFFF"/>
                </a:solidFill>
              </a:defRPr>
            </a:pPr>
          </a:p>
        </p:txBody>
      </p:sp>
      <p:pic>
        <p:nvPicPr>
          <p:cNvPr id="132" name="Picture 17" descr="Picture 17"/>
          <p:cNvPicPr>
            <a:picLocks noChangeAspect="1"/>
          </p:cNvPicPr>
          <p:nvPr/>
        </p:nvPicPr>
        <p:blipFill>
          <a:blip r:embed="rId5">
            <a:extLst/>
          </a:blip>
          <a:srcRect l="7404" t="0" r="0" b="0"/>
          <a:stretch>
            <a:fillRect/>
          </a:stretch>
        </p:blipFill>
        <p:spPr>
          <a:xfrm>
            <a:off x="4843313" y="1339312"/>
            <a:ext cx="1594966" cy="2210647"/>
          </a:xfrm>
          <a:prstGeom prst="rect">
            <a:avLst/>
          </a:prstGeom>
          <a:ln w="12700">
            <a:miter lim="400000"/>
          </a:ln>
          <a:effectLst>
            <a:outerShdw sx="100000" sy="100000" kx="0" ky="0" algn="b" rotWithShape="0" blurRad="50800" dist="38100" dir="2700000">
              <a:srgbClr val="000000">
                <a:alpha val="40000"/>
              </a:srgbClr>
            </a:outerShdw>
          </a:effectLst>
        </p:spPr>
      </p:pic>
      <p:pic>
        <p:nvPicPr>
          <p:cNvPr id="133" name="Picture 29" descr="Picture 29"/>
          <p:cNvPicPr>
            <a:picLocks noChangeAspect="1"/>
          </p:cNvPicPr>
          <p:nvPr/>
        </p:nvPicPr>
        <p:blipFill>
          <a:blip r:embed="rId6">
            <a:extLst/>
          </a:blip>
          <a:stretch>
            <a:fillRect/>
          </a:stretch>
        </p:blipFill>
        <p:spPr>
          <a:xfrm>
            <a:off x="9358700" y="1452097"/>
            <a:ext cx="2185237" cy="2913649"/>
          </a:xfrm>
          <a:prstGeom prst="rect">
            <a:avLst/>
          </a:prstGeom>
          <a:ln w="12700">
            <a:miter lim="400000"/>
          </a:ln>
          <a:effectLst>
            <a:outerShdw sx="100000" sy="100000" kx="0" ky="0" algn="b" rotWithShape="0" blurRad="50800" dist="50800" dir="5400000">
              <a:srgbClr val="000000">
                <a:alpha val="92000"/>
              </a:srgbClr>
            </a:outerShdw>
          </a:effectLst>
        </p:spPr>
      </p:pic>
      <p:sp>
        <p:nvSpPr>
          <p:cNvPr id="134" name="Rectangle 30"/>
          <p:cNvSpPr txBox="1"/>
          <p:nvPr/>
        </p:nvSpPr>
        <p:spPr>
          <a:xfrm>
            <a:off x="2580672" y="6215564"/>
            <a:ext cx="2012514"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1600">
                <a:solidFill>
                  <a:srgbClr val="FFFFFF"/>
                </a:solidFill>
                <a:latin typeface="Arial"/>
                <a:ea typeface="Arial"/>
                <a:cs typeface="Arial"/>
                <a:sym typeface="Arial"/>
              </a:defRPr>
            </a:lvl1pPr>
          </a:lstStyle>
          <a:p>
            <a:pPr/>
            <a:r>
              <a:t>Michael Seidenfrau </a:t>
            </a:r>
          </a:p>
        </p:txBody>
      </p:sp>
      <p:sp>
        <p:nvSpPr>
          <p:cNvPr id="135" name="Rectangle 31"/>
          <p:cNvSpPr txBox="1"/>
          <p:nvPr/>
        </p:nvSpPr>
        <p:spPr>
          <a:xfrm>
            <a:off x="7005705" y="6283742"/>
            <a:ext cx="1391604"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1600">
                <a:solidFill>
                  <a:srgbClr val="FFFFFF"/>
                </a:solidFill>
                <a:latin typeface="Arial"/>
                <a:ea typeface="Arial"/>
                <a:cs typeface="Arial"/>
                <a:sym typeface="Arial"/>
              </a:defRPr>
            </a:lvl1pPr>
          </a:lstStyle>
          <a:p>
            <a:pPr/>
            <a:r>
              <a:t>Elena Mosley</a:t>
            </a:r>
          </a:p>
        </p:txBody>
      </p:sp>
      <p:sp>
        <p:nvSpPr>
          <p:cNvPr id="136" name="Rectangle 32"/>
          <p:cNvSpPr txBox="1"/>
          <p:nvPr/>
        </p:nvSpPr>
        <p:spPr>
          <a:xfrm>
            <a:off x="4912910" y="6236756"/>
            <a:ext cx="1850788"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1600">
                <a:solidFill>
                  <a:srgbClr val="FFFFFF"/>
                </a:solidFill>
                <a:latin typeface="Arial"/>
                <a:ea typeface="Arial"/>
                <a:cs typeface="Arial"/>
                <a:sym typeface="Arial"/>
              </a:defRPr>
            </a:lvl1pPr>
          </a:lstStyle>
          <a:p>
            <a:pPr/>
            <a:r>
              <a:t>Wayne Paterson   </a:t>
            </a:r>
          </a:p>
        </p:txBody>
      </p:sp>
      <p:sp>
        <p:nvSpPr>
          <p:cNvPr id="137" name="Rectangle 33"/>
          <p:cNvSpPr txBox="1"/>
          <p:nvPr/>
        </p:nvSpPr>
        <p:spPr>
          <a:xfrm>
            <a:off x="4709078" y="3554283"/>
            <a:ext cx="1933635"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1600">
                <a:solidFill>
                  <a:srgbClr val="FFFFFF"/>
                </a:solidFill>
                <a:latin typeface="Arial"/>
                <a:ea typeface="Arial"/>
                <a:cs typeface="Arial"/>
                <a:sym typeface="Arial"/>
              </a:defRPr>
            </a:lvl1pPr>
          </a:lstStyle>
          <a:p>
            <a:pPr/>
            <a:r>
              <a:t>Alexandra Duenas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idx="4294967295"/>
          </p:nvPr>
        </p:nvSpPr>
        <p:spPr>
          <a:xfrm>
            <a:off x="6789473" y="1833683"/>
            <a:ext cx="4927736" cy="3590386"/>
          </a:xfrm>
          <a:prstGeom prst="rect">
            <a:avLst/>
          </a:prstGeom>
        </p:spPr>
        <p:txBody>
          <a:bodyPr anchor="b"/>
          <a:lstStyle/>
          <a:p>
            <a:pPr defTabSz="886968">
              <a:defRPr sz="3104">
                <a:solidFill>
                  <a:srgbClr val="FFFFFF"/>
                </a:solidFill>
                <a:latin typeface="Times New Roman"/>
                <a:ea typeface="Times New Roman"/>
                <a:cs typeface="Times New Roman"/>
                <a:sym typeface="Times New Roman"/>
              </a:defRPr>
            </a:pPr>
            <a:br/>
            <a:br/>
            <a:r>
              <a:rPr sz="2134">
                <a:latin typeface="Arial"/>
                <a:ea typeface="Arial"/>
                <a:cs typeface="Arial"/>
                <a:sym typeface="Arial"/>
              </a:rPr>
              <a:t>As a global network that strives to build a world where </a:t>
            </a:r>
            <a:r>
              <a:rPr b="1" sz="2134">
                <a:latin typeface="Arial"/>
                <a:ea typeface="Arial"/>
                <a:cs typeface="Arial"/>
                <a:sym typeface="Arial"/>
              </a:rPr>
              <a:t>people unite </a:t>
            </a:r>
            <a:r>
              <a:rPr sz="2134">
                <a:latin typeface="Arial"/>
                <a:ea typeface="Arial"/>
                <a:cs typeface="Arial"/>
                <a:sym typeface="Arial"/>
              </a:rPr>
              <a:t>and </a:t>
            </a:r>
            <a:r>
              <a:rPr b="1" sz="2134">
                <a:latin typeface="Arial"/>
                <a:ea typeface="Arial"/>
                <a:cs typeface="Arial"/>
                <a:sym typeface="Arial"/>
              </a:rPr>
              <a:t>take action to create lasting change</a:t>
            </a:r>
            <a:r>
              <a:rPr sz="2134">
                <a:latin typeface="Arial"/>
                <a:ea typeface="Arial"/>
                <a:cs typeface="Arial"/>
                <a:sym typeface="Arial"/>
              </a:rPr>
              <a:t>, Rotary values diversity and celebrates the contributions of people of all backgrounds, regardless of their age, ethnicity, race, color, abilities, religion, socioeconomic status, culture, sex, sexual orientation, and gender identity</a:t>
            </a:r>
            <a:r>
              <a:rPr sz="2328">
                <a:latin typeface="Arial"/>
                <a:ea typeface="Arial"/>
                <a:cs typeface="Arial"/>
                <a:sym typeface="Arial"/>
              </a:rPr>
              <a:t>.</a:t>
            </a:r>
          </a:p>
        </p:txBody>
      </p:sp>
      <p:pic>
        <p:nvPicPr>
          <p:cNvPr id="142" name="Picture 3" descr="Picture 3"/>
          <p:cNvPicPr>
            <a:picLocks noChangeAspect="1"/>
          </p:cNvPicPr>
          <p:nvPr/>
        </p:nvPicPr>
        <p:blipFill>
          <a:blip r:embed="rId3">
            <a:extLst/>
          </a:blip>
          <a:srcRect l="25683" t="0" r="16670" b="0"/>
          <a:stretch>
            <a:fillRect/>
          </a:stretch>
        </p:blipFill>
        <p:spPr>
          <a:xfrm>
            <a:off x="-715815" y="9"/>
            <a:ext cx="6491288" cy="68579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4002" y="21600"/>
                </a:lnTo>
                <a:lnTo>
                  <a:pt x="14971" y="20650"/>
                </a:lnTo>
                <a:cubicBezTo>
                  <a:pt x="19071" y="16385"/>
                  <a:pt x="21600" y="10531"/>
                  <a:pt x="21600" y="4070"/>
                </a:cubicBezTo>
                <a:cubicBezTo>
                  <a:pt x="21600" y="2923"/>
                  <a:pt x="21520" y="1794"/>
                  <a:pt x="21366" y="691"/>
                </a:cubicBezTo>
                <a:lnTo>
                  <a:pt x="21254" y="0"/>
                </a:lnTo>
                <a:lnTo>
                  <a:pt x="0" y="0"/>
                </a:lnTo>
                <a:close/>
              </a:path>
            </a:pathLst>
          </a:custGeom>
          <a:ln w="12700">
            <a:miter lim="400000"/>
          </a:ln>
        </p:spPr>
      </p:pic>
      <p:sp>
        <p:nvSpPr>
          <p:cNvPr id="143" name="Rectangle 2"/>
          <p:cNvSpPr txBox="1"/>
          <p:nvPr/>
        </p:nvSpPr>
        <p:spPr>
          <a:xfrm>
            <a:off x="5821372" y="5665425"/>
            <a:ext cx="6148123" cy="751841"/>
          </a:xfrm>
          <a:prstGeom prst="rect">
            <a:avLst/>
          </a:prstGeom>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45719" rIns="45719">
            <a:spAutoFit/>
          </a:bodyPr>
          <a:lstStyle>
            <a:lvl1pPr algn="ctr">
              <a:spcBef>
                <a:spcPts val="600"/>
              </a:spcBef>
              <a:defRPr sz="2400">
                <a:solidFill>
                  <a:schemeClr val="accent4"/>
                </a:solidFill>
                <a:latin typeface="Marker Felt"/>
                <a:ea typeface="Marker Felt"/>
                <a:cs typeface="Marker Felt"/>
                <a:sym typeface="Marker Felt"/>
              </a:defRPr>
            </a:lvl1pPr>
          </a:lstStyle>
          <a:p>
            <a:pPr/>
            <a:r>
              <a:t>“Diversity is simply the acknowledgment of different variations within valued humanity”</a:t>
            </a:r>
          </a:p>
        </p:txBody>
      </p:sp>
      <p:pic>
        <p:nvPicPr>
          <p:cNvPr id="144" name="Picture 5" descr="Picture 5"/>
          <p:cNvPicPr>
            <a:picLocks noChangeAspect="1"/>
          </p:cNvPicPr>
          <p:nvPr/>
        </p:nvPicPr>
        <p:blipFill>
          <a:blip r:embed="rId4">
            <a:extLst/>
          </a:blip>
          <a:stretch>
            <a:fillRect/>
          </a:stretch>
        </p:blipFill>
        <p:spPr>
          <a:xfrm>
            <a:off x="10028095" y="264162"/>
            <a:ext cx="1845675" cy="698363"/>
          </a:xfrm>
          <a:prstGeom prst="rect">
            <a:avLst/>
          </a:prstGeom>
          <a:ln w="12700">
            <a:miter lim="400000"/>
          </a:ln>
        </p:spPr>
      </p:pic>
      <p:sp>
        <p:nvSpPr>
          <p:cNvPr id="145" name="TextBox 4"/>
          <p:cNvSpPr txBox="1"/>
          <p:nvPr/>
        </p:nvSpPr>
        <p:spPr>
          <a:xfrm>
            <a:off x="6947542" y="743977"/>
            <a:ext cx="4380203" cy="12109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5000">
                <a:solidFill>
                  <a:srgbClr val="FFFFFF"/>
                </a:solidFill>
                <a:latin typeface="Arial"/>
                <a:ea typeface="Arial"/>
                <a:cs typeface="Arial"/>
                <a:sym typeface="Arial"/>
              </a:defRPr>
            </a:pPr>
            <a:r>
              <a:t>DEI</a:t>
            </a:r>
            <a:br/>
            <a:r>
              <a:rPr sz="2600" u="sng"/>
              <a:t>ROTARY INTERNATIONAL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Picture 3" descr="Picture 3"/>
          <p:cNvPicPr>
            <a:picLocks noChangeAspect="1"/>
          </p:cNvPicPr>
          <p:nvPr/>
        </p:nvPicPr>
        <p:blipFill>
          <a:blip r:embed="rId3">
            <a:extLst/>
          </a:blip>
          <a:srcRect l="25683" t="0" r="16670" b="0"/>
          <a:stretch>
            <a:fillRect/>
          </a:stretch>
        </p:blipFill>
        <p:spPr>
          <a:xfrm>
            <a:off x="-676369" y="9"/>
            <a:ext cx="6491288" cy="68579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4002" y="21600"/>
                </a:lnTo>
                <a:lnTo>
                  <a:pt x="14971" y="20650"/>
                </a:lnTo>
                <a:cubicBezTo>
                  <a:pt x="19071" y="16385"/>
                  <a:pt x="21600" y="10531"/>
                  <a:pt x="21600" y="4070"/>
                </a:cubicBezTo>
                <a:cubicBezTo>
                  <a:pt x="21600" y="2923"/>
                  <a:pt x="21520" y="1794"/>
                  <a:pt x="21366" y="691"/>
                </a:cubicBezTo>
                <a:lnTo>
                  <a:pt x="21254" y="0"/>
                </a:lnTo>
                <a:lnTo>
                  <a:pt x="0" y="0"/>
                </a:lnTo>
                <a:close/>
              </a:path>
            </a:pathLst>
          </a:custGeom>
          <a:ln w="12700">
            <a:miter lim="400000"/>
          </a:ln>
        </p:spPr>
      </p:pic>
      <p:pic>
        <p:nvPicPr>
          <p:cNvPr id="150" name="Picture 5" descr="Picture 5"/>
          <p:cNvPicPr>
            <a:picLocks noChangeAspect="1"/>
          </p:cNvPicPr>
          <p:nvPr/>
        </p:nvPicPr>
        <p:blipFill>
          <a:blip r:embed="rId4">
            <a:extLst/>
          </a:blip>
          <a:stretch>
            <a:fillRect/>
          </a:stretch>
        </p:blipFill>
        <p:spPr>
          <a:xfrm>
            <a:off x="10028095" y="264162"/>
            <a:ext cx="1845675" cy="698363"/>
          </a:xfrm>
          <a:prstGeom prst="rect">
            <a:avLst/>
          </a:prstGeom>
          <a:ln w="12700">
            <a:miter lim="400000"/>
          </a:ln>
        </p:spPr>
      </p:pic>
      <p:sp>
        <p:nvSpPr>
          <p:cNvPr id="151" name="Rectangle 6"/>
          <p:cNvSpPr txBox="1"/>
          <p:nvPr/>
        </p:nvSpPr>
        <p:spPr>
          <a:xfrm>
            <a:off x="6197337" y="1536173"/>
            <a:ext cx="5630714" cy="3637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FFFFF"/>
                </a:solidFill>
                <a:latin typeface="Arial"/>
                <a:ea typeface="Arial"/>
                <a:cs typeface="Arial"/>
                <a:sym typeface="Arial"/>
              </a:defRPr>
            </a:pPr>
            <a:r>
              <a:t>The Rotary District 7210 “Grow Rotary” initiative exists to recruit </a:t>
            </a:r>
            <a:r>
              <a:rPr b="1" i="1">
                <a:solidFill>
                  <a:srgbClr val="FFD966"/>
                </a:solidFill>
              </a:rPr>
              <a:t>unreached members</a:t>
            </a:r>
            <a:r>
              <a:rPr i="1">
                <a:solidFill>
                  <a:srgbClr val="FFD966"/>
                </a:solidFill>
              </a:rPr>
              <a:t> </a:t>
            </a:r>
            <a:r>
              <a:t>from our communities and to </a:t>
            </a:r>
            <a:r>
              <a:rPr b="1" i="1">
                <a:solidFill>
                  <a:srgbClr val="FFD966"/>
                </a:solidFill>
              </a:rPr>
              <a:t>strengthen retention</a:t>
            </a:r>
            <a:r>
              <a:rPr b="1">
                <a:solidFill>
                  <a:srgbClr val="FFD966"/>
                </a:solidFill>
              </a:rPr>
              <a:t> </a:t>
            </a:r>
            <a:r>
              <a:t>within Rotary District clubs. </a:t>
            </a:r>
            <a:br/>
          </a:p>
          <a:p>
            <a:pPr>
              <a:defRPr sz="2400">
                <a:solidFill>
                  <a:srgbClr val="FFFFFF"/>
                </a:solidFill>
                <a:latin typeface="Arial"/>
                <a:ea typeface="Arial"/>
                <a:cs typeface="Arial"/>
                <a:sym typeface="Arial"/>
              </a:defRPr>
            </a:pPr>
            <a:r>
              <a:t>As part of the Rotary International DEI initiative, our District created the “Think Differently” </a:t>
            </a:r>
            <a:r>
              <a:rPr b="1" i="1">
                <a:solidFill>
                  <a:srgbClr val="FFD966"/>
                </a:solidFill>
              </a:rPr>
              <a:t>Diversity, Equity, and Inclusion Team (DEI).</a:t>
            </a:r>
            <a:r>
              <a:rPr i="1"/>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Oval 11"/>
          <p:cNvSpPr/>
          <p:nvPr/>
        </p:nvSpPr>
        <p:spPr>
          <a:xfrm>
            <a:off x="7105630" y="1926286"/>
            <a:ext cx="4798617" cy="4894444"/>
          </a:xfrm>
          <a:prstGeom prst="ellipse">
            <a:avLst/>
          </a:prstGeom>
          <a:solidFill>
            <a:srgbClr val="FFFFFF"/>
          </a:solidFill>
          <a:ln w="12700">
            <a:solidFill>
              <a:srgbClr val="32538F"/>
            </a:solidFill>
            <a:miter/>
          </a:ln>
        </p:spPr>
        <p:txBody>
          <a:bodyPr lIns="45719" rIns="45719" anchor="ctr"/>
          <a:lstStyle/>
          <a:p>
            <a:pPr algn="ctr">
              <a:defRPr>
                <a:solidFill>
                  <a:srgbClr val="FFFFFF"/>
                </a:solidFill>
              </a:defRPr>
            </a:pPr>
          </a:p>
        </p:txBody>
      </p:sp>
      <p:sp>
        <p:nvSpPr>
          <p:cNvPr id="156" name="Title 1"/>
          <p:cNvSpPr txBox="1"/>
          <p:nvPr>
            <p:ph type="ctrTitle"/>
          </p:nvPr>
        </p:nvSpPr>
        <p:spPr>
          <a:xfrm>
            <a:off x="290631" y="4572000"/>
            <a:ext cx="6096001" cy="1869235"/>
          </a:xfrm>
          <a:prstGeom prst="rect">
            <a:avLst/>
          </a:prstGeom>
        </p:spPr>
        <p:txBody>
          <a:bodyPr/>
          <a:lstStyle/>
          <a:p>
            <a:pPr defTabSz="859536">
              <a:defRPr sz="1692">
                <a:solidFill>
                  <a:srgbClr val="FFFFFF"/>
                </a:solidFill>
                <a:latin typeface="Times New Roman"/>
                <a:ea typeface="Times New Roman"/>
                <a:cs typeface="Times New Roman"/>
                <a:sym typeface="Times New Roman"/>
              </a:defRPr>
            </a:pPr>
            <a:br/>
            <a:r>
              <a:rPr sz="2256">
                <a:latin typeface="Arial"/>
                <a:ea typeface="Arial"/>
                <a:cs typeface="Arial"/>
                <a:sym typeface="Arial"/>
              </a:rPr>
              <a:t>The “Grow Rotary” initiative exists to </a:t>
            </a:r>
            <a:br>
              <a:rPr sz="2256">
                <a:latin typeface="Arial"/>
                <a:ea typeface="Arial"/>
                <a:cs typeface="Arial"/>
                <a:sym typeface="Arial"/>
              </a:rPr>
            </a:br>
            <a:r>
              <a:rPr sz="2256">
                <a:latin typeface="Arial"/>
                <a:ea typeface="Arial"/>
                <a:cs typeface="Arial"/>
                <a:sym typeface="Arial"/>
              </a:rPr>
              <a:t>recruit </a:t>
            </a:r>
            <a:r>
              <a:rPr b="1" sz="2256">
                <a:latin typeface="Arial"/>
                <a:ea typeface="Arial"/>
                <a:cs typeface="Arial"/>
                <a:sym typeface="Arial"/>
              </a:rPr>
              <a:t>unreached members</a:t>
            </a:r>
            <a:r>
              <a:rPr sz="2256">
                <a:latin typeface="Arial"/>
                <a:ea typeface="Arial"/>
                <a:cs typeface="Arial"/>
                <a:sym typeface="Arial"/>
              </a:rPr>
              <a:t> </a:t>
            </a:r>
            <a:br>
              <a:rPr sz="2256">
                <a:latin typeface="Arial"/>
                <a:ea typeface="Arial"/>
                <a:cs typeface="Arial"/>
                <a:sym typeface="Arial"/>
              </a:rPr>
            </a:br>
            <a:r>
              <a:rPr sz="2256">
                <a:latin typeface="Arial"/>
                <a:ea typeface="Arial"/>
                <a:cs typeface="Arial"/>
                <a:sym typeface="Arial"/>
              </a:rPr>
              <a:t>from our community and to </a:t>
            </a:r>
            <a:br>
              <a:rPr sz="2256">
                <a:latin typeface="Arial"/>
                <a:ea typeface="Arial"/>
                <a:cs typeface="Arial"/>
                <a:sym typeface="Arial"/>
              </a:rPr>
            </a:br>
            <a:r>
              <a:rPr b="1" sz="2256">
                <a:latin typeface="Arial"/>
                <a:ea typeface="Arial"/>
                <a:cs typeface="Arial"/>
                <a:sym typeface="Arial"/>
              </a:rPr>
              <a:t>strengthen retention </a:t>
            </a:r>
            <a:br>
              <a:rPr b="1" sz="2256">
                <a:latin typeface="Arial"/>
                <a:ea typeface="Arial"/>
                <a:cs typeface="Arial"/>
                <a:sym typeface="Arial"/>
              </a:rPr>
            </a:br>
            <a:r>
              <a:rPr sz="2256">
                <a:latin typeface="Arial"/>
                <a:ea typeface="Arial"/>
                <a:cs typeface="Arial"/>
                <a:sym typeface="Arial"/>
              </a:rPr>
              <a:t>within our Rotary District. </a:t>
            </a:r>
          </a:p>
        </p:txBody>
      </p:sp>
      <p:grpSp>
        <p:nvGrpSpPr>
          <p:cNvPr id="188" name="Diagram 10"/>
          <p:cNvGrpSpPr/>
          <p:nvPr/>
        </p:nvGrpSpPr>
        <p:grpSpPr>
          <a:xfrm>
            <a:off x="238452" y="200151"/>
            <a:ext cx="8283048" cy="3730225"/>
            <a:chOff x="0" y="0"/>
            <a:chExt cx="8283047" cy="3730223"/>
          </a:xfrm>
        </p:grpSpPr>
        <p:sp>
          <p:nvSpPr>
            <p:cNvPr id="157" name="Line"/>
            <p:cNvSpPr/>
            <p:nvPr/>
          </p:nvSpPr>
          <p:spPr>
            <a:xfrm>
              <a:off x="6715793" y="709173"/>
              <a:ext cx="588607" cy="4254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58" name="Line"/>
            <p:cNvSpPr/>
            <p:nvPr/>
          </p:nvSpPr>
          <p:spPr>
            <a:xfrm>
              <a:off x="3283434" y="1716187"/>
              <a:ext cx="2574269" cy="297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800"/>
                  </a:lnTo>
                  <a:lnTo>
                    <a:pt x="21600" y="10800"/>
                  </a:lnTo>
                  <a:lnTo>
                    <a:pt x="21600" y="21600"/>
                  </a:lnTo>
                </a:path>
              </a:pathLst>
            </a:custGeom>
            <a:noFill/>
            <a:ln w="12700" cap="flat">
              <a:solidFill>
                <a:srgbClr val="E6AD00"/>
              </a:solidFill>
              <a:prstDash val="solid"/>
              <a:miter lim="800000"/>
            </a:ln>
            <a:effectLst/>
          </p:spPr>
          <p:txBody>
            <a:bodyPr wrap="square" lIns="45719" tIns="45719" rIns="45719" bIns="45719" numCol="1" anchor="t">
              <a:noAutofit/>
            </a:bodyPr>
            <a:lstStyle/>
            <a:p>
              <a:pPr/>
            </a:p>
          </p:txBody>
        </p:sp>
        <p:sp>
          <p:nvSpPr>
            <p:cNvPr id="159" name="Line"/>
            <p:cNvSpPr/>
            <p:nvPr/>
          </p:nvSpPr>
          <p:spPr>
            <a:xfrm>
              <a:off x="3283434" y="1716187"/>
              <a:ext cx="858090" cy="297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800"/>
                  </a:lnTo>
                  <a:lnTo>
                    <a:pt x="21600" y="10800"/>
                  </a:lnTo>
                  <a:lnTo>
                    <a:pt x="21600" y="21600"/>
                  </a:lnTo>
                </a:path>
              </a:pathLst>
            </a:custGeom>
            <a:noFill/>
            <a:ln w="12700" cap="flat">
              <a:solidFill>
                <a:srgbClr val="E6AD00"/>
              </a:solidFill>
              <a:prstDash val="solid"/>
              <a:miter lim="800000"/>
            </a:ln>
            <a:effectLst/>
          </p:spPr>
          <p:txBody>
            <a:bodyPr wrap="square" lIns="45719" tIns="45719" rIns="45719" bIns="45719" numCol="1" anchor="t">
              <a:noAutofit/>
            </a:bodyPr>
            <a:lstStyle/>
            <a:p>
              <a:pPr/>
            </a:p>
          </p:txBody>
        </p:sp>
        <p:sp>
          <p:nvSpPr>
            <p:cNvPr id="160" name="Line"/>
            <p:cNvSpPr/>
            <p:nvPr/>
          </p:nvSpPr>
          <p:spPr>
            <a:xfrm>
              <a:off x="2425344" y="1716187"/>
              <a:ext cx="858090" cy="297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0800"/>
                  </a:lnTo>
                  <a:lnTo>
                    <a:pt x="0" y="10800"/>
                  </a:lnTo>
                  <a:lnTo>
                    <a:pt x="0" y="21600"/>
                  </a:lnTo>
                </a:path>
              </a:pathLst>
            </a:custGeom>
            <a:noFill/>
            <a:ln w="12700" cap="flat">
              <a:solidFill>
                <a:srgbClr val="E6AD00"/>
              </a:solidFill>
              <a:prstDash val="solid"/>
              <a:miter lim="800000"/>
            </a:ln>
            <a:effectLst/>
          </p:spPr>
          <p:txBody>
            <a:bodyPr wrap="square" lIns="45719" tIns="45719" rIns="45719" bIns="45719" numCol="1" anchor="t">
              <a:noAutofit/>
            </a:bodyPr>
            <a:lstStyle/>
            <a:p>
              <a:pPr/>
            </a:p>
          </p:txBody>
        </p:sp>
        <p:sp>
          <p:nvSpPr>
            <p:cNvPr id="161" name="Line"/>
            <p:cNvSpPr/>
            <p:nvPr/>
          </p:nvSpPr>
          <p:spPr>
            <a:xfrm>
              <a:off x="709164" y="2723202"/>
              <a:ext cx="652433" cy="4254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path>
              </a:pathLst>
            </a:custGeom>
            <a:noFill/>
            <a:ln w="12700" cap="flat">
              <a:solidFill>
                <a:srgbClr val="E6AD00"/>
              </a:solidFill>
              <a:prstDash val="solid"/>
              <a:miter lim="800000"/>
            </a:ln>
            <a:effectLst/>
          </p:spPr>
          <p:txBody>
            <a:bodyPr wrap="square" lIns="45719" tIns="45719" rIns="45719" bIns="45719" numCol="1" anchor="t">
              <a:noAutofit/>
            </a:bodyPr>
            <a:lstStyle/>
            <a:p>
              <a:pPr/>
            </a:p>
          </p:txBody>
        </p:sp>
        <p:sp>
          <p:nvSpPr>
            <p:cNvPr id="162" name="Line"/>
            <p:cNvSpPr/>
            <p:nvPr/>
          </p:nvSpPr>
          <p:spPr>
            <a:xfrm>
              <a:off x="709164" y="1716187"/>
              <a:ext cx="2574270" cy="297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0800"/>
                  </a:lnTo>
                  <a:lnTo>
                    <a:pt x="0" y="10800"/>
                  </a:lnTo>
                  <a:lnTo>
                    <a:pt x="0" y="21600"/>
                  </a:lnTo>
                </a:path>
              </a:pathLst>
            </a:custGeom>
            <a:noFill/>
            <a:ln w="12700" cap="flat">
              <a:solidFill>
                <a:srgbClr val="E6AD00"/>
              </a:solidFill>
              <a:prstDash val="solid"/>
              <a:miter lim="800000"/>
            </a:ln>
            <a:effectLst/>
          </p:spPr>
          <p:txBody>
            <a:bodyPr wrap="square" lIns="45719" tIns="45719" rIns="45719" bIns="45719" numCol="1" anchor="t">
              <a:noAutofit/>
            </a:bodyPr>
            <a:lstStyle/>
            <a:p>
              <a:pPr/>
            </a:p>
          </p:txBody>
        </p:sp>
        <p:sp>
          <p:nvSpPr>
            <p:cNvPr id="163" name="Line"/>
            <p:cNvSpPr/>
            <p:nvPr/>
          </p:nvSpPr>
          <p:spPr>
            <a:xfrm>
              <a:off x="3552917" y="709173"/>
              <a:ext cx="3162876" cy="4254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21600"/>
                  </a:ln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64" name="Line"/>
            <p:cNvSpPr/>
            <p:nvPr/>
          </p:nvSpPr>
          <p:spPr>
            <a:xfrm>
              <a:off x="6444165" y="0"/>
              <a:ext cx="543253"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0" y="16134"/>
                  </a:moveTo>
                  <a:cubicBezTo>
                    <a:pt x="5005" y="-2974"/>
                    <a:pt x="13898" y="-5466"/>
                    <a:pt x="19862" y="10567"/>
                  </a:cubicBezTo>
                  <a:cubicBezTo>
                    <a:pt x="20491" y="12257"/>
                    <a:pt x="21072" y="14120"/>
                    <a:pt x="21600" y="16134"/>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65" name="Line"/>
            <p:cNvSpPr/>
            <p:nvPr/>
          </p:nvSpPr>
          <p:spPr>
            <a:xfrm>
              <a:off x="6444167" y="582511"/>
              <a:ext cx="543252"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21600" y="0"/>
                  </a:moveTo>
                  <a:cubicBezTo>
                    <a:pt x="16595" y="19108"/>
                    <a:pt x="7702" y="21600"/>
                    <a:pt x="1738" y="5567"/>
                  </a:cubicBezTo>
                  <a:cubicBezTo>
                    <a:pt x="1109" y="3877"/>
                    <a:pt x="528" y="2014"/>
                    <a:pt x="0" y="0"/>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66" name="Rotary International"/>
            <p:cNvSpPr txBox="1"/>
            <p:nvPr/>
          </p:nvSpPr>
          <p:spPr>
            <a:xfrm>
              <a:off x="6006627" y="127895"/>
              <a:ext cx="1418330" cy="4533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 tIns="9525" rIns="9525" bIns="9525" numCol="1" anchor="ctr">
              <a:spAutoFit/>
            </a:bodyPr>
            <a:lstStyle>
              <a:lvl1pPr algn="ctr" defTabSz="666750">
                <a:lnSpc>
                  <a:spcPct val="90000"/>
                </a:lnSpc>
                <a:spcBef>
                  <a:spcPts val="600"/>
                </a:spcBef>
                <a:defRPr sz="1500">
                  <a:solidFill>
                    <a:srgbClr val="FFFFFF"/>
                  </a:solidFill>
                </a:defRPr>
              </a:lvl1pPr>
            </a:lstStyle>
            <a:p>
              <a:pPr/>
              <a:r>
                <a:t>Rotary International</a:t>
              </a:r>
            </a:p>
          </p:txBody>
        </p:sp>
        <p:sp>
          <p:nvSpPr>
            <p:cNvPr id="167" name="Line"/>
            <p:cNvSpPr/>
            <p:nvPr/>
          </p:nvSpPr>
          <p:spPr>
            <a:xfrm>
              <a:off x="3011808" y="1007014"/>
              <a:ext cx="543252"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0" y="16134"/>
                  </a:moveTo>
                  <a:cubicBezTo>
                    <a:pt x="5005" y="-2974"/>
                    <a:pt x="13898" y="-5466"/>
                    <a:pt x="19862" y="10567"/>
                  </a:cubicBezTo>
                  <a:cubicBezTo>
                    <a:pt x="20491" y="12257"/>
                    <a:pt x="21072" y="14120"/>
                    <a:pt x="21600" y="16134"/>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68" name="Line"/>
            <p:cNvSpPr/>
            <p:nvPr/>
          </p:nvSpPr>
          <p:spPr>
            <a:xfrm>
              <a:off x="3011808" y="1589525"/>
              <a:ext cx="543252"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21600" y="0"/>
                  </a:moveTo>
                  <a:cubicBezTo>
                    <a:pt x="16595" y="19108"/>
                    <a:pt x="7702" y="21600"/>
                    <a:pt x="1738" y="5567"/>
                  </a:cubicBezTo>
                  <a:cubicBezTo>
                    <a:pt x="1109" y="3877"/>
                    <a:pt x="528" y="2014"/>
                    <a:pt x="0" y="0"/>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69" name="District 7210"/>
            <p:cNvSpPr txBox="1"/>
            <p:nvPr/>
          </p:nvSpPr>
          <p:spPr>
            <a:xfrm>
              <a:off x="2574269" y="1237779"/>
              <a:ext cx="1418330" cy="247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 tIns="9525" rIns="9525" bIns="9525" numCol="1" anchor="ctr">
              <a:spAutoFit/>
            </a:bodyPr>
            <a:lstStyle>
              <a:lvl1pPr algn="ctr" defTabSz="666750">
                <a:lnSpc>
                  <a:spcPct val="90000"/>
                </a:lnSpc>
                <a:spcBef>
                  <a:spcPts val="600"/>
                </a:spcBef>
                <a:defRPr sz="1500">
                  <a:solidFill>
                    <a:srgbClr val="FFFFFF"/>
                  </a:solidFill>
                </a:defRPr>
              </a:lvl1pPr>
            </a:lstStyle>
            <a:p>
              <a:pPr/>
              <a:r>
                <a:t>District 7210</a:t>
              </a:r>
            </a:p>
          </p:txBody>
        </p:sp>
        <p:sp>
          <p:nvSpPr>
            <p:cNvPr id="170" name="Line"/>
            <p:cNvSpPr/>
            <p:nvPr/>
          </p:nvSpPr>
          <p:spPr>
            <a:xfrm>
              <a:off x="437538" y="2014029"/>
              <a:ext cx="543253"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0" y="16134"/>
                  </a:moveTo>
                  <a:cubicBezTo>
                    <a:pt x="5005" y="-2974"/>
                    <a:pt x="13898" y="-5466"/>
                    <a:pt x="19862" y="10567"/>
                  </a:cubicBezTo>
                  <a:cubicBezTo>
                    <a:pt x="20491" y="12257"/>
                    <a:pt x="21072" y="14120"/>
                    <a:pt x="21600" y="16134"/>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71" name="Line"/>
            <p:cNvSpPr/>
            <p:nvPr/>
          </p:nvSpPr>
          <p:spPr>
            <a:xfrm>
              <a:off x="437539" y="2596540"/>
              <a:ext cx="543253"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21600" y="0"/>
                  </a:moveTo>
                  <a:cubicBezTo>
                    <a:pt x="16595" y="19108"/>
                    <a:pt x="7702" y="21600"/>
                    <a:pt x="1738" y="5567"/>
                  </a:cubicBezTo>
                  <a:cubicBezTo>
                    <a:pt x="1109" y="3877"/>
                    <a:pt x="528" y="2014"/>
                    <a:pt x="0" y="0"/>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72" name="Think Differently"/>
            <p:cNvSpPr txBox="1"/>
            <p:nvPr/>
          </p:nvSpPr>
          <p:spPr>
            <a:xfrm>
              <a:off x="0" y="2244793"/>
              <a:ext cx="1418330" cy="247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 tIns="9525" rIns="9525" bIns="9525" numCol="1" anchor="ctr">
              <a:spAutoFit/>
            </a:bodyPr>
            <a:lstStyle>
              <a:lvl1pPr algn="ctr" defTabSz="666750">
                <a:lnSpc>
                  <a:spcPct val="90000"/>
                </a:lnSpc>
                <a:spcBef>
                  <a:spcPts val="600"/>
                </a:spcBef>
                <a:defRPr sz="1500">
                  <a:solidFill>
                    <a:srgbClr val="FFFFFF"/>
                  </a:solidFill>
                </a:defRPr>
              </a:lvl1pPr>
            </a:lstStyle>
            <a:p>
              <a:pPr/>
              <a:r>
                <a:t>Think Differently</a:t>
              </a:r>
            </a:p>
          </p:txBody>
        </p:sp>
        <p:sp>
          <p:nvSpPr>
            <p:cNvPr id="173" name="Line"/>
            <p:cNvSpPr/>
            <p:nvPr/>
          </p:nvSpPr>
          <p:spPr>
            <a:xfrm>
              <a:off x="1359452" y="3021042"/>
              <a:ext cx="543253" cy="126671"/>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0" y="16134"/>
                  </a:moveTo>
                  <a:cubicBezTo>
                    <a:pt x="5005" y="-2974"/>
                    <a:pt x="13898" y="-5466"/>
                    <a:pt x="19862" y="10567"/>
                  </a:cubicBezTo>
                  <a:cubicBezTo>
                    <a:pt x="20491" y="12257"/>
                    <a:pt x="21072" y="14120"/>
                    <a:pt x="21600" y="16134"/>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74" name="Line"/>
            <p:cNvSpPr/>
            <p:nvPr/>
          </p:nvSpPr>
          <p:spPr>
            <a:xfrm>
              <a:off x="1359453" y="3603554"/>
              <a:ext cx="543252"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21600" y="0"/>
                  </a:moveTo>
                  <a:cubicBezTo>
                    <a:pt x="16595" y="19108"/>
                    <a:pt x="7702" y="21600"/>
                    <a:pt x="1738" y="5567"/>
                  </a:cubicBezTo>
                  <a:cubicBezTo>
                    <a:pt x="1109" y="3877"/>
                    <a:pt x="528" y="2014"/>
                    <a:pt x="0" y="0"/>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75" name="DEI Club Representatives"/>
            <p:cNvSpPr txBox="1"/>
            <p:nvPr/>
          </p:nvSpPr>
          <p:spPr>
            <a:xfrm>
              <a:off x="921914" y="3148938"/>
              <a:ext cx="1418330" cy="4533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 tIns="9525" rIns="9525" bIns="9525" numCol="1" anchor="ctr">
              <a:spAutoFit/>
            </a:bodyPr>
            <a:lstStyle>
              <a:lvl1pPr algn="ctr" defTabSz="666750">
                <a:lnSpc>
                  <a:spcPct val="90000"/>
                </a:lnSpc>
                <a:spcBef>
                  <a:spcPts val="600"/>
                </a:spcBef>
                <a:defRPr sz="1500">
                  <a:solidFill>
                    <a:srgbClr val="FFFFFF"/>
                  </a:solidFill>
                </a:defRPr>
              </a:lvl1pPr>
            </a:lstStyle>
            <a:p>
              <a:pPr/>
              <a:r>
                <a:t>DEI Club Representatives</a:t>
              </a:r>
            </a:p>
          </p:txBody>
        </p:sp>
        <p:sp>
          <p:nvSpPr>
            <p:cNvPr id="176" name="Line"/>
            <p:cNvSpPr/>
            <p:nvPr/>
          </p:nvSpPr>
          <p:spPr>
            <a:xfrm>
              <a:off x="2153717" y="2014029"/>
              <a:ext cx="543253"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0" y="16134"/>
                  </a:moveTo>
                  <a:cubicBezTo>
                    <a:pt x="5005" y="-2974"/>
                    <a:pt x="13898" y="-5466"/>
                    <a:pt x="19862" y="10567"/>
                  </a:cubicBezTo>
                  <a:cubicBezTo>
                    <a:pt x="20491" y="12257"/>
                    <a:pt x="21072" y="14120"/>
                    <a:pt x="21600" y="16134"/>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77" name="Line"/>
            <p:cNvSpPr/>
            <p:nvPr/>
          </p:nvSpPr>
          <p:spPr>
            <a:xfrm>
              <a:off x="2153718" y="2596540"/>
              <a:ext cx="543252"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21600" y="0"/>
                  </a:moveTo>
                  <a:cubicBezTo>
                    <a:pt x="16595" y="19108"/>
                    <a:pt x="7702" y="21600"/>
                    <a:pt x="1738" y="5567"/>
                  </a:cubicBezTo>
                  <a:cubicBezTo>
                    <a:pt x="1109" y="3877"/>
                    <a:pt x="528" y="2014"/>
                    <a:pt x="0" y="0"/>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78" name="Public Image"/>
            <p:cNvSpPr txBox="1"/>
            <p:nvPr/>
          </p:nvSpPr>
          <p:spPr>
            <a:xfrm>
              <a:off x="1716180" y="2244793"/>
              <a:ext cx="1418330" cy="247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 tIns="9525" rIns="9525" bIns="9525" numCol="1" anchor="ctr">
              <a:spAutoFit/>
            </a:bodyPr>
            <a:lstStyle>
              <a:lvl1pPr algn="ctr" defTabSz="666750">
                <a:lnSpc>
                  <a:spcPct val="90000"/>
                </a:lnSpc>
                <a:spcBef>
                  <a:spcPts val="600"/>
                </a:spcBef>
                <a:defRPr sz="1500">
                  <a:solidFill>
                    <a:srgbClr val="FFFFFF"/>
                  </a:solidFill>
                </a:defRPr>
              </a:lvl1pPr>
            </a:lstStyle>
            <a:p>
              <a:pPr/>
              <a:r>
                <a:t>Public Image</a:t>
              </a:r>
            </a:p>
          </p:txBody>
        </p:sp>
        <p:sp>
          <p:nvSpPr>
            <p:cNvPr id="179" name="Line"/>
            <p:cNvSpPr/>
            <p:nvPr/>
          </p:nvSpPr>
          <p:spPr>
            <a:xfrm>
              <a:off x="3869897" y="2014029"/>
              <a:ext cx="543253"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0" y="16134"/>
                  </a:moveTo>
                  <a:cubicBezTo>
                    <a:pt x="5005" y="-2974"/>
                    <a:pt x="13898" y="-5466"/>
                    <a:pt x="19862" y="10567"/>
                  </a:cubicBezTo>
                  <a:cubicBezTo>
                    <a:pt x="20491" y="12257"/>
                    <a:pt x="21072" y="14120"/>
                    <a:pt x="21600" y="16134"/>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80" name="Line"/>
            <p:cNvSpPr/>
            <p:nvPr/>
          </p:nvSpPr>
          <p:spPr>
            <a:xfrm>
              <a:off x="3869899" y="2596540"/>
              <a:ext cx="543252"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21600" y="0"/>
                  </a:moveTo>
                  <a:cubicBezTo>
                    <a:pt x="16595" y="19108"/>
                    <a:pt x="7702" y="21600"/>
                    <a:pt x="1738" y="5567"/>
                  </a:cubicBezTo>
                  <a:cubicBezTo>
                    <a:pt x="1109" y="3877"/>
                    <a:pt x="528" y="2014"/>
                    <a:pt x="0" y="0"/>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81" name="Membership"/>
            <p:cNvSpPr txBox="1"/>
            <p:nvPr/>
          </p:nvSpPr>
          <p:spPr>
            <a:xfrm>
              <a:off x="3432359" y="2244793"/>
              <a:ext cx="1418330" cy="247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 tIns="9525" rIns="9525" bIns="9525" numCol="1" anchor="ctr">
              <a:spAutoFit/>
            </a:bodyPr>
            <a:lstStyle>
              <a:lvl1pPr algn="ctr" defTabSz="666750">
                <a:lnSpc>
                  <a:spcPct val="90000"/>
                </a:lnSpc>
                <a:spcBef>
                  <a:spcPts val="600"/>
                </a:spcBef>
                <a:defRPr sz="1500">
                  <a:solidFill>
                    <a:srgbClr val="FFFFFF"/>
                  </a:solidFill>
                </a:defRPr>
              </a:lvl1pPr>
            </a:lstStyle>
            <a:p>
              <a:pPr/>
              <a:r>
                <a:t>Membership</a:t>
              </a:r>
            </a:p>
          </p:txBody>
        </p:sp>
        <p:sp>
          <p:nvSpPr>
            <p:cNvPr id="182" name="Line"/>
            <p:cNvSpPr/>
            <p:nvPr/>
          </p:nvSpPr>
          <p:spPr>
            <a:xfrm>
              <a:off x="5586076" y="2014029"/>
              <a:ext cx="543253"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0" y="16134"/>
                  </a:moveTo>
                  <a:cubicBezTo>
                    <a:pt x="5005" y="-2974"/>
                    <a:pt x="13898" y="-5466"/>
                    <a:pt x="19862" y="10567"/>
                  </a:cubicBezTo>
                  <a:cubicBezTo>
                    <a:pt x="20491" y="12257"/>
                    <a:pt x="21072" y="14120"/>
                    <a:pt x="21600" y="16134"/>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83" name="Line"/>
            <p:cNvSpPr/>
            <p:nvPr/>
          </p:nvSpPr>
          <p:spPr>
            <a:xfrm>
              <a:off x="5586078" y="2596540"/>
              <a:ext cx="543252"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21600" y="0"/>
                  </a:moveTo>
                  <a:cubicBezTo>
                    <a:pt x="16595" y="19108"/>
                    <a:pt x="7702" y="21600"/>
                    <a:pt x="1738" y="5567"/>
                  </a:cubicBezTo>
                  <a:cubicBezTo>
                    <a:pt x="1109" y="3877"/>
                    <a:pt x="528" y="2014"/>
                    <a:pt x="0" y="0"/>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84" name="Foundation"/>
            <p:cNvSpPr txBox="1"/>
            <p:nvPr/>
          </p:nvSpPr>
          <p:spPr>
            <a:xfrm>
              <a:off x="5148538" y="2244793"/>
              <a:ext cx="1418330" cy="247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 tIns="9525" rIns="9525" bIns="9525" numCol="1" anchor="ctr">
              <a:spAutoFit/>
            </a:bodyPr>
            <a:lstStyle>
              <a:lvl1pPr algn="ctr" defTabSz="666750">
                <a:lnSpc>
                  <a:spcPct val="90000"/>
                </a:lnSpc>
                <a:spcBef>
                  <a:spcPts val="600"/>
                </a:spcBef>
                <a:defRPr sz="1500">
                  <a:solidFill>
                    <a:srgbClr val="FFFFFF"/>
                  </a:solidFill>
                </a:defRPr>
              </a:lvl1pPr>
            </a:lstStyle>
            <a:p>
              <a:pPr/>
              <a:r>
                <a:t>Foundation</a:t>
              </a:r>
            </a:p>
          </p:txBody>
        </p:sp>
        <p:sp>
          <p:nvSpPr>
            <p:cNvPr id="185" name="Line"/>
            <p:cNvSpPr/>
            <p:nvPr/>
          </p:nvSpPr>
          <p:spPr>
            <a:xfrm>
              <a:off x="7302256" y="1007014"/>
              <a:ext cx="543252"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0" y="16134"/>
                  </a:moveTo>
                  <a:cubicBezTo>
                    <a:pt x="5005" y="-2974"/>
                    <a:pt x="13898" y="-5466"/>
                    <a:pt x="19862" y="10567"/>
                  </a:cubicBezTo>
                  <a:cubicBezTo>
                    <a:pt x="20491" y="12257"/>
                    <a:pt x="21072" y="14120"/>
                    <a:pt x="21600" y="16134"/>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86" name="Line"/>
            <p:cNvSpPr/>
            <p:nvPr/>
          </p:nvSpPr>
          <p:spPr>
            <a:xfrm>
              <a:off x="7302257" y="1589525"/>
              <a:ext cx="543252" cy="126670"/>
            </a:xfrm>
            <a:custGeom>
              <a:avLst/>
              <a:gdLst/>
              <a:ahLst/>
              <a:cxnLst>
                <a:cxn ang="0">
                  <a:pos x="wd2" y="hd2"/>
                </a:cxn>
                <a:cxn ang="5400000">
                  <a:pos x="wd2" y="hd2"/>
                </a:cxn>
                <a:cxn ang="10800000">
                  <a:pos x="wd2" y="hd2"/>
                </a:cxn>
                <a:cxn ang="16200000">
                  <a:pos x="wd2" y="hd2"/>
                </a:cxn>
              </a:cxnLst>
              <a:rect l="0" t="0" r="r" b="b"/>
              <a:pathLst>
                <a:path w="21600" h="16134" fill="norm" stroke="1" extrusionOk="0">
                  <a:moveTo>
                    <a:pt x="21600" y="0"/>
                  </a:moveTo>
                  <a:cubicBezTo>
                    <a:pt x="16595" y="19108"/>
                    <a:pt x="7702" y="21600"/>
                    <a:pt x="1738" y="5567"/>
                  </a:cubicBezTo>
                  <a:cubicBezTo>
                    <a:pt x="1109" y="3877"/>
                    <a:pt x="528" y="2014"/>
                    <a:pt x="0" y="0"/>
                  </a:cubicBezTo>
                </a:path>
              </a:pathLst>
            </a:custGeom>
            <a:noFill/>
            <a:ln w="12700" cap="flat">
              <a:solidFill>
                <a:srgbClr val="CA9800"/>
              </a:solidFill>
              <a:prstDash val="solid"/>
              <a:miter lim="800000"/>
            </a:ln>
            <a:effectLst/>
          </p:spPr>
          <p:txBody>
            <a:bodyPr wrap="square" lIns="45719" tIns="45719" rIns="45719" bIns="45719" numCol="1" anchor="t">
              <a:noAutofit/>
            </a:bodyPr>
            <a:lstStyle/>
            <a:p>
              <a:pPr/>
            </a:p>
          </p:txBody>
        </p:sp>
        <p:sp>
          <p:nvSpPr>
            <p:cNvPr id="187" name="Zone 32/ 28"/>
            <p:cNvSpPr txBox="1"/>
            <p:nvPr/>
          </p:nvSpPr>
          <p:spPr>
            <a:xfrm>
              <a:off x="6864718" y="1237779"/>
              <a:ext cx="1418330" cy="247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 tIns="9525" rIns="9525" bIns="9525" numCol="1" anchor="ctr">
              <a:spAutoFit/>
            </a:bodyPr>
            <a:lstStyle>
              <a:lvl1pPr algn="ctr" defTabSz="666750">
                <a:lnSpc>
                  <a:spcPct val="90000"/>
                </a:lnSpc>
                <a:spcBef>
                  <a:spcPts val="600"/>
                </a:spcBef>
                <a:defRPr sz="1500">
                  <a:solidFill>
                    <a:srgbClr val="FFFFFF"/>
                  </a:solidFill>
                </a:defRPr>
              </a:lvl1pPr>
            </a:lstStyle>
            <a:p>
              <a:pPr/>
              <a:r>
                <a:t>Zone 32/ 28</a:t>
              </a:r>
            </a:p>
          </p:txBody>
        </p:sp>
      </p:grpSp>
      <p:pic>
        <p:nvPicPr>
          <p:cNvPr id="189" name="hands tree" descr="hands tree"/>
          <p:cNvPicPr>
            <a:picLocks noChangeAspect="1"/>
          </p:cNvPicPr>
          <p:nvPr/>
        </p:nvPicPr>
        <p:blipFill>
          <a:blip r:embed="rId3">
            <a:extLst/>
          </a:blip>
          <a:srcRect l="16833" t="21776" r="5423" b="22993"/>
          <a:stretch>
            <a:fillRect/>
          </a:stretch>
        </p:blipFill>
        <p:spPr>
          <a:xfrm>
            <a:off x="7105630" y="1987098"/>
            <a:ext cx="4798631" cy="4772783"/>
          </a:xfrm>
          <a:prstGeom prst="rect">
            <a:avLst/>
          </a:prstGeom>
          <a:ln w="12700">
            <a:miter lim="400000"/>
          </a:ln>
        </p:spPr>
      </p:pic>
      <p:pic>
        <p:nvPicPr>
          <p:cNvPr id="190" name="Picture 12" descr="Picture 12"/>
          <p:cNvPicPr>
            <a:picLocks noChangeAspect="1"/>
          </p:cNvPicPr>
          <p:nvPr/>
        </p:nvPicPr>
        <p:blipFill>
          <a:blip r:embed="rId4">
            <a:extLst/>
          </a:blip>
          <a:stretch>
            <a:fillRect/>
          </a:stretch>
        </p:blipFill>
        <p:spPr>
          <a:xfrm>
            <a:off x="10028095" y="264162"/>
            <a:ext cx="1845675" cy="698363"/>
          </a:xfrm>
          <a:prstGeom prst="rect">
            <a:avLst/>
          </a:prstGeom>
          <a:ln w="12700">
            <a:miter lim="400000"/>
          </a:ln>
        </p:spPr>
      </p:pic>
      <p:sp>
        <p:nvSpPr>
          <p:cNvPr id="191" name="Rectangle 15"/>
          <p:cNvSpPr txBox="1"/>
          <p:nvPr/>
        </p:nvSpPr>
        <p:spPr>
          <a:xfrm rot="1609493">
            <a:off x="7758370" y="1294353"/>
            <a:ext cx="5419531" cy="123805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defRPr b="1" sz="3000">
                <a:solidFill>
                  <a:srgbClr val="FFFFFF"/>
                </a:solidFill>
                <a:latin typeface="Arial"/>
                <a:ea typeface="Arial"/>
                <a:cs typeface="Arial"/>
                <a:sym typeface="Arial"/>
              </a:defRPr>
            </a:lvl1pPr>
          </a:lstStyle>
          <a:p>
            <a:pPr/>
            <a:r>
              <a:t>#GROWTOGETHER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Picture 5" descr="Picture 5"/>
          <p:cNvPicPr>
            <a:picLocks noChangeAspect="1"/>
          </p:cNvPicPr>
          <p:nvPr/>
        </p:nvPicPr>
        <p:blipFill>
          <a:blip r:embed="rId2">
            <a:extLst/>
          </a:blip>
          <a:stretch>
            <a:fillRect/>
          </a:stretch>
        </p:blipFill>
        <p:spPr>
          <a:xfrm>
            <a:off x="1446805" y="2489364"/>
            <a:ext cx="9271001" cy="4356101"/>
          </a:xfrm>
          <a:prstGeom prst="rect">
            <a:avLst/>
          </a:prstGeom>
          <a:ln w="12700">
            <a:miter lim="400000"/>
          </a:ln>
        </p:spPr>
      </p:pic>
      <p:sp>
        <p:nvSpPr>
          <p:cNvPr id="196" name="TextBox 34"/>
          <p:cNvSpPr txBox="1"/>
          <p:nvPr/>
        </p:nvSpPr>
        <p:spPr>
          <a:xfrm rot="18605555">
            <a:off x="1381917" y="3632010"/>
            <a:ext cx="2527439" cy="25388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lgn="ctr" defTabSz="356615">
              <a:defRPr b="1" sz="15522">
                <a:solidFill>
                  <a:schemeClr val="accent4"/>
                </a:solidFill>
                <a:latin typeface="Arial"/>
                <a:ea typeface="Arial"/>
                <a:cs typeface="Arial"/>
                <a:sym typeface="Arial"/>
              </a:defRPr>
            </a:pPr>
            <a:r>
              <a:rPr sz="4680"/>
              <a:t>Diversity</a:t>
            </a:r>
            <a:r>
              <a:t> </a:t>
            </a:r>
          </a:p>
        </p:txBody>
      </p:sp>
      <p:sp>
        <p:nvSpPr>
          <p:cNvPr id="197" name="Rectangle 6"/>
          <p:cNvSpPr txBox="1"/>
          <p:nvPr/>
        </p:nvSpPr>
        <p:spPr>
          <a:xfrm>
            <a:off x="-431525" y="456125"/>
            <a:ext cx="8118348"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u="sng">
                <a:solidFill>
                  <a:srgbClr val="FFFFFF"/>
                </a:solidFill>
                <a:latin typeface="Arial"/>
                <a:ea typeface="Arial"/>
                <a:cs typeface="Arial"/>
                <a:sym typeface="Arial"/>
              </a:defRPr>
            </a:lvl1pPr>
          </a:lstStyle>
          <a:p>
            <a:pPr/>
            <a:r>
              <a:t>Diversity, Equity and Inclusion </a:t>
            </a:r>
          </a:p>
        </p:txBody>
      </p:sp>
      <p:sp>
        <p:nvSpPr>
          <p:cNvPr id="198" name="Rectangle 43"/>
          <p:cNvSpPr txBox="1"/>
          <p:nvPr/>
        </p:nvSpPr>
        <p:spPr>
          <a:xfrm>
            <a:off x="-1082211" y="-125508"/>
            <a:ext cx="6324810" cy="44072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182880">
              <a:defRPr sz="13880">
                <a:solidFill>
                  <a:srgbClr val="FFFFFF"/>
                </a:solidFill>
                <a:latin typeface="Arial Black"/>
                <a:ea typeface="Arial Black"/>
                <a:cs typeface="Arial Black"/>
                <a:sym typeface="Arial Black"/>
              </a:defRPr>
            </a:lvl1pPr>
          </a:lstStyle>
          <a:p>
            <a:pPr/>
            <a:r>
              <a:t>DEI Compass</a:t>
            </a:r>
          </a:p>
        </p:txBody>
      </p:sp>
      <p:sp>
        <p:nvSpPr>
          <p:cNvPr id="199" name="TextBox 33"/>
          <p:cNvSpPr txBox="1"/>
          <p:nvPr/>
        </p:nvSpPr>
        <p:spPr>
          <a:xfrm>
            <a:off x="4563915" y="2575438"/>
            <a:ext cx="3036780" cy="20358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lgn="ctr">
              <a:defRPr sz="7000">
                <a:solidFill>
                  <a:schemeClr val="accent2"/>
                </a:solidFill>
                <a:latin typeface="Arial"/>
                <a:ea typeface="Arial"/>
                <a:cs typeface="Arial"/>
                <a:sym typeface="Arial"/>
              </a:defRPr>
            </a:pPr>
            <a:r>
              <a:rPr b="1" sz="5900"/>
              <a:t>Equity</a:t>
            </a:r>
            <a:r>
              <a:t> </a:t>
            </a:r>
          </a:p>
        </p:txBody>
      </p:sp>
      <p:sp>
        <p:nvSpPr>
          <p:cNvPr id="200" name="TextBox 35"/>
          <p:cNvSpPr txBox="1"/>
          <p:nvPr/>
        </p:nvSpPr>
        <p:spPr>
          <a:xfrm rot="3762437">
            <a:off x="8238459" y="3968178"/>
            <a:ext cx="2995019" cy="25388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lgn="ctr" defTabSz="406908">
              <a:defRPr b="1" sz="17711">
                <a:solidFill>
                  <a:srgbClr val="00B050"/>
                </a:solidFill>
                <a:latin typeface="Arial"/>
                <a:ea typeface="Arial"/>
                <a:cs typeface="Arial"/>
                <a:sym typeface="Arial"/>
              </a:defRPr>
            </a:pPr>
            <a:r>
              <a:rPr sz="5340"/>
              <a:t>Inclusion</a:t>
            </a:r>
            <a:r>
              <a:t> </a:t>
            </a:r>
          </a:p>
        </p:txBody>
      </p:sp>
      <p:sp>
        <p:nvSpPr>
          <p:cNvPr id="201" name="TextBox 9"/>
          <p:cNvSpPr txBox="1"/>
          <p:nvPr/>
        </p:nvSpPr>
        <p:spPr>
          <a:xfrm rot="18473383">
            <a:off x="2704448" y="5272045"/>
            <a:ext cx="2116319" cy="12277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1600">
                <a:solidFill>
                  <a:srgbClr val="FFFFFF"/>
                </a:solidFill>
                <a:latin typeface="Arial"/>
                <a:ea typeface="Arial"/>
                <a:cs typeface="Arial"/>
                <a:sym typeface="Arial"/>
              </a:defRPr>
            </a:pPr>
            <a:r>
              <a:t>Diversity </a:t>
            </a:r>
            <a:r>
              <a:t>is simply the acknowledgment of different variations within valued humanity</a:t>
            </a:r>
          </a:p>
        </p:txBody>
      </p:sp>
      <p:sp>
        <p:nvSpPr>
          <p:cNvPr id="202" name="TextBox 15"/>
          <p:cNvSpPr txBox="1"/>
          <p:nvPr/>
        </p:nvSpPr>
        <p:spPr>
          <a:xfrm rot="3591282">
            <a:off x="7410928" y="5386345"/>
            <a:ext cx="2116320" cy="999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600">
                <a:solidFill>
                  <a:srgbClr val="FFFFFF"/>
                </a:solidFill>
                <a:latin typeface="Arial"/>
                <a:ea typeface="Arial"/>
                <a:cs typeface="Arial"/>
                <a:sym typeface="Arial"/>
              </a:defRPr>
            </a:lvl1pPr>
          </a:lstStyle>
          <a:p>
            <a:pPr/>
            <a:r>
              <a:t>Just because the door is opened doesn’t mean you’re welcomed”</a:t>
            </a:r>
          </a:p>
        </p:txBody>
      </p:sp>
      <p:pic>
        <p:nvPicPr>
          <p:cNvPr id="203" name="Picture 17" descr="Picture 17"/>
          <p:cNvPicPr>
            <a:picLocks noChangeAspect="1"/>
          </p:cNvPicPr>
          <p:nvPr/>
        </p:nvPicPr>
        <p:blipFill>
          <a:blip r:embed="rId3">
            <a:extLst/>
          </a:blip>
          <a:stretch>
            <a:fillRect/>
          </a:stretch>
        </p:blipFill>
        <p:spPr>
          <a:xfrm>
            <a:off x="5127809" y="4150961"/>
            <a:ext cx="1936381" cy="1032907"/>
          </a:xfrm>
          <a:prstGeom prst="rect">
            <a:avLst/>
          </a:prstGeom>
          <a:ln w="12700">
            <a:miter lim="400000"/>
          </a:ln>
        </p:spPr>
      </p:pic>
      <p:pic>
        <p:nvPicPr>
          <p:cNvPr id="204" name="Picture 14" descr="Picture 14"/>
          <p:cNvPicPr>
            <a:picLocks noChangeAspect="1"/>
          </p:cNvPicPr>
          <p:nvPr/>
        </p:nvPicPr>
        <p:blipFill>
          <a:blip r:embed="rId4">
            <a:extLst/>
          </a:blip>
          <a:stretch>
            <a:fillRect/>
          </a:stretch>
        </p:blipFill>
        <p:spPr>
          <a:xfrm>
            <a:off x="10028095" y="264162"/>
            <a:ext cx="1845675" cy="698363"/>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Picture 9" descr="Picture 9"/>
          <p:cNvPicPr>
            <a:picLocks noChangeAspect="1"/>
          </p:cNvPicPr>
          <p:nvPr/>
        </p:nvPicPr>
        <p:blipFill>
          <a:blip r:embed="rId3">
            <a:extLst/>
          </a:blip>
          <a:stretch>
            <a:fillRect/>
          </a:stretch>
        </p:blipFill>
        <p:spPr>
          <a:xfrm>
            <a:off x="10028095" y="264162"/>
            <a:ext cx="1845675" cy="698363"/>
          </a:xfrm>
          <a:prstGeom prst="rect">
            <a:avLst/>
          </a:prstGeom>
          <a:ln w="12700">
            <a:miter lim="400000"/>
          </a:ln>
        </p:spPr>
      </p:pic>
      <p:sp>
        <p:nvSpPr>
          <p:cNvPr id="207" name="TextBox 15"/>
          <p:cNvSpPr txBox="1"/>
          <p:nvPr/>
        </p:nvSpPr>
        <p:spPr>
          <a:xfrm>
            <a:off x="697757" y="5105122"/>
            <a:ext cx="4510561" cy="9428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000" u="sng">
                <a:solidFill>
                  <a:srgbClr val="FFFFFF"/>
                </a:solidFill>
                <a:latin typeface="Arial"/>
                <a:ea typeface="Arial"/>
                <a:cs typeface="Arial"/>
                <a:sym typeface="Arial"/>
              </a:defRPr>
            </a:lvl1pPr>
          </a:lstStyle>
          <a:p>
            <a:pPr/>
            <a:r>
              <a:t>DIVERSITY</a:t>
            </a:r>
          </a:p>
        </p:txBody>
      </p:sp>
      <p:pic>
        <p:nvPicPr>
          <p:cNvPr id="208" name="Picture 36" descr="Picture 36"/>
          <p:cNvPicPr>
            <a:picLocks noChangeAspect="1"/>
          </p:cNvPicPr>
          <p:nvPr/>
        </p:nvPicPr>
        <p:blipFill>
          <a:blip r:embed="rId4">
            <a:extLst/>
          </a:blip>
          <a:srcRect l="0" t="0" r="27260" b="0"/>
          <a:stretch>
            <a:fillRect/>
          </a:stretch>
        </p:blipFill>
        <p:spPr>
          <a:xfrm>
            <a:off x="933449" y="1052131"/>
            <a:ext cx="4039180" cy="3190335"/>
          </a:xfrm>
          <a:prstGeom prst="rect">
            <a:avLst/>
          </a:prstGeom>
          <a:ln w="12700">
            <a:miter lim="400000"/>
          </a:ln>
        </p:spPr>
      </p:pic>
      <p:sp>
        <p:nvSpPr>
          <p:cNvPr id="209" name="TextBox 37"/>
          <p:cNvSpPr txBox="1"/>
          <p:nvPr/>
        </p:nvSpPr>
        <p:spPr>
          <a:xfrm>
            <a:off x="5558602" y="1003913"/>
            <a:ext cx="5663688" cy="553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800">
                <a:solidFill>
                  <a:srgbClr val="FFFFFF"/>
                </a:solidFill>
                <a:latin typeface="Arial"/>
                <a:ea typeface="Arial"/>
                <a:cs typeface="Arial"/>
                <a:sym typeface="Arial"/>
              </a:defRPr>
            </a:pPr>
            <a:r>
              <a:t>AGE</a:t>
            </a:r>
          </a:p>
          <a:p>
            <a:pPr algn="ctr">
              <a:defRPr b="1" sz="2800">
                <a:solidFill>
                  <a:srgbClr val="FFFFFF"/>
                </a:solidFill>
                <a:latin typeface="Arial"/>
                <a:ea typeface="Arial"/>
                <a:cs typeface="Arial"/>
                <a:sym typeface="Arial"/>
              </a:defRPr>
            </a:pPr>
            <a:r>
              <a:t>ETHNICITY</a:t>
            </a:r>
          </a:p>
          <a:p>
            <a:pPr algn="ctr">
              <a:defRPr b="1" sz="2800">
                <a:solidFill>
                  <a:srgbClr val="FFFFFF"/>
                </a:solidFill>
                <a:latin typeface="Arial"/>
                <a:ea typeface="Arial"/>
                <a:cs typeface="Arial"/>
                <a:sym typeface="Arial"/>
              </a:defRPr>
            </a:pPr>
            <a:r>
              <a:t>COLOR</a:t>
            </a:r>
          </a:p>
          <a:p>
            <a:pPr algn="ctr">
              <a:defRPr b="1" sz="2800">
                <a:solidFill>
                  <a:srgbClr val="FFFFFF"/>
                </a:solidFill>
                <a:latin typeface="Arial"/>
                <a:ea typeface="Arial"/>
                <a:cs typeface="Arial"/>
                <a:sym typeface="Arial"/>
              </a:defRPr>
            </a:pPr>
            <a:r>
              <a:t>SEX</a:t>
            </a:r>
          </a:p>
          <a:p>
            <a:pPr algn="ctr">
              <a:defRPr sz="2800">
                <a:solidFill>
                  <a:srgbClr val="FFFFFF"/>
                </a:solidFill>
                <a:latin typeface="Papyrus"/>
                <a:ea typeface="Papyrus"/>
                <a:cs typeface="Papyrus"/>
                <a:sym typeface="Papyrus"/>
              </a:defRPr>
            </a:pPr>
          </a:p>
          <a:p>
            <a:pPr algn="ctr">
              <a:defRPr sz="2800">
                <a:solidFill>
                  <a:schemeClr val="accent4"/>
                </a:solidFill>
                <a:latin typeface="Arial"/>
                <a:ea typeface="Arial"/>
                <a:cs typeface="Arial"/>
                <a:sym typeface="Arial"/>
              </a:defRPr>
            </a:pPr>
            <a:r>
              <a:t>ABILITIES</a:t>
            </a:r>
          </a:p>
          <a:p>
            <a:pPr algn="ctr">
              <a:defRPr sz="2800">
                <a:solidFill>
                  <a:schemeClr val="accent4"/>
                </a:solidFill>
                <a:latin typeface="Arial"/>
                <a:ea typeface="Arial"/>
                <a:cs typeface="Arial"/>
                <a:sym typeface="Arial"/>
              </a:defRPr>
            </a:pPr>
            <a:r>
              <a:t>RELIGION</a:t>
            </a:r>
          </a:p>
          <a:p>
            <a:pPr algn="ctr">
              <a:defRPr sz="2800">
                <a:solidFill>
                  <a:schemeClr val="accent4"/>
                </a:solidFill>
                <a:latin typeface="Arial"/>
                <a:ea typeface="Arial"/>
                <a:cs typeface="Arial"/>
                <a:sym typeface="Arial"/>
              </a:defRPr>
            </a:pPr>
            <a:r>
              <a:t>SOCIOECONOMIC STATUS</a:t>
            </a:r>
          </a:p>
          <a:p>
            <a:pPr algn="ctr">
              <a:defRPr sz="2800">
                <a:solidFill>
                  <a:schemeClr val="accent4"/>
                </a:solidFill>
                <a:latin typeface="Arial"/>
                <a:ea typeface="Arial"/>
                <a:cs typeface="Arial"/>
                <a:sym typeface="Arial"/>
              </a:defRPr>
            </a:pPr>
            <a:r>
              <a:t>CULTURE</a:t>
            </a:r>
          </a:p>
          <a:p>
            <a:pPr algn="ctr">
              <a:defRPr sz="2800">
                <a:solidFill>
                  <a:schemeClr val="accent4"/>
                </a:solidFill>
                <a:latin typeface="Arial"/>
                <a:ea typeface="Arial"/>
                <a:cs typeface="Arial"/>
                <a:sym typeface="Arial"/>
              </a:defRPr>
            </a:pPr>
            <a:r>
              <a:t>SEXUAL ORIENTATION</a:t>
            </a:r>
          </a:p>
          <a:p>
            <a:pPr algn="ctr">
              <a:defRPr sz="2800">
                <a:solidFill>
                  <a:schemeClr val="accent4"/>
                </a:solidFill>
                <a:latin typeface="Arial"/>
                <a:ea typeface="Arial"/>
                <a:cs typeface="Arial"/>
                <a:sym typeface="Arial"/>
              </a:defRPr>
            </a:pPr>
            <a:r>
              <a:t>GENDER INDENTITY</a:t>
            </a:r>
          </a:p>
          <a:p>
            <a:pPr algn="ctr">
              <a:defRPr sz="2800">
                <a:solidFill>
                  <a:schemeClr val="accent4"/>
                </a:solidFill>
                <a:latin typeface="Arial"/>
                <a:ea typeface="Arial"/>
                <a:cs typeface="Arial"/>
                <a:sym typeface="Arial"/>
              </a:defRPr>
            </a:pPr>
            <a:r>
              <a:t>GENERATIONAL DIFFERENCES</a:t>
            </a:r>
          </a:p>
        </p:txBody>
      </p:sp>
      <p:sp>
        <p:nvSpPr>
          <p:cNvPr id="210" name="Rectangle 38"/>
          <p:cNvSpPr/>
          <p:nvPr/>
        </p:nvSpPr>
        <p:spPr>
          <a:xfrm>
            <a:off x="914970" y="1993763"/>
            <a:ext cx="4111301" cy="2677561"/>
          </a:xfrm>
          <a:prstGeom prst="rect">
            <a:avLst/>
          </a:prstGeom>
          <a:solidFill>
            <a:srgbClr val="002060"/>
          </a:solidFill>
          <a:ln w="12700">
            <a:miter lim="400000"/>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09">
                                            <p:bg/>
                                          </p:spTgt>
                                        </p:tgtEl>
                                        <p:attrNameLst>
                                          <p:attrName>style.visibility</p:attrName>
                                        </p:attrNameLst>
                                      </p:cBhvr>
                                      <p:to>
                                        <p:strVal val="visible"/>
                                      </p:to>
                                    </p:set>
                                    <p:animEffect filter="dissolve" transition="in">
                                      <p:cBhvr>
                                        <p:cTn id="7" dur="500"/>
                                        <p:tgtEl>
                                          <p:spTgt spid="20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09">
                                            <p:txEl>
                                              <p:pRg st="0" end="0"/>
                                            </p:txEl>
                                          </p:spTgt>
                                        </p:tgtEl>
                                        <p:attrNameLst>
                                          <p:attrName>style.visibility</p:attrName>
                                        </p:attrNameLst>
                                      </p:cBhvr>
                                      <p:to>
                                        <p:strVal val="visible"/>
                                      </p:to>
                                    </p:set>
                                    <p:animEffect filter="dissolve" transition="in">
                                      <p:cBhvr>
                                        <p:cTn id="10" dur="500"/>
                                        <p:tgtEl>
                                          <p:spTgt spid="20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209">
                                            <p:txEl>
                                              <p:pRg st="1" end="1"/>
                                            </p:txEl>
                                          </p:spTgt>
                                        </p:tgtEl>
                                        <p:attrNameLst>
                                          <p:attrName>style.visibility</p:attrName>
                                        </p:attrNameLst>
                                      </p:cBhvr>
                                      <p:to>
                                        <p:strVal val="visible"/>
                                      </p:to>
                                    </p:set>
                                    <p:animEffect filter="dissolve" transition="in">
                                      <p:cBhvr>
                                        <p:cTn id="15" dur="500"/>
                                        <p:tgtEl>
                                          <p:spTgt spid="20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209">
                                            <p:txEl>
                                              <p:pRg st="2" end="2"/>
                                            </p:txEl>
                                          </p:spTgt>
                                        </p:tgtEl>
                                        <p:attrNameLst>
                                          <p:attrName>style.visibility</p:attrName>
                                        </p:attrNameLst>
                                      </p:cBhvr>
                                      <p:to>
                                        <p:strVal val="visible"/>
                                      </p:to>
                                    </p:set>
                                    <p:animEffect filter="dissolve" transition="in">
                                      <p:cBhvr>
                                        <p:cTn id="20" dur="500"/>
                                        <p:tgtEl>
                                          <p:spTgt spid="20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209">
                                            <p:txEl>
                                              <p:pRg st="3" end="3"/>
                                            </p:txEl>
                                          </p:spTgt>
                                        </p:tgtEl>
                                        <p:attrNameLst>
                                          <p:attrName>style.visibility</p:attrName>
                                        </p:attrNameLst>
                                      </p:cBhvr>
                                      <p:to>
                                        <p:strVal val="visible"/>
                                      </p:to>
                                    </p:set>
                                    <p:animEffect filter="dissolve" transition="in">
                                      <p:cBhvr>
                                        <p:cTn id="25" dur="500"/>
                                        <p:tgtEl>
                                          <p:spTgt spid="209">
                                            <p:txEl>
                                              <p:pRg st="3" end="3"/>
                                            </p:txEl>
                                          </p:spTgt>
                                        </p:tgtEl>
                                      </p:cBhvr>
                                    </p:animEffect>
                                  </p:childTnLst>
                                </p:cTn>
                              </p:par>
                            </p:childTnLst>
                          </p:cTn>
                        </p:par>
                        <p:par>
                          <p:cTn id="26" fill="hold">
                            <p:stCondLst>
                              <p:cond delay="500"/>
                            </p:stCondLst>
                            <p:childTnLst>
                              <p:par>
                                <p:cTn id="27" presetClass="entr" nodeType="afterEffect" presetID="9" grpId="1" fill="hold">
                                  <p:stCondLst>
                                    <p:cond delay="0"/>
                                  </p:stCondLst>
                                  <p:iterate type="el" backwards="0">
                                    <p:tmAbs val="0"/>
                                  </p:iterate>
                                  <p:childTnLst>
                                    <p:set>
                                      <p:cBhvr>
                                        <p:cTn id="28" fill="hold"/>
                                        <p:tgtEl>
                                          <p:spTgt spid="209">
                                            <p:txEl>
                                              <p:pRg st="4" end="4"/>
                                            </p:txEl>
                                          </p:spTgt>
                                        </p:tgtEl>
                                        <p:attrNameLst>
                                          <p:attrName>style.visibility</p:attrName>
                                        </p:attrNameLst>
                                      </p:cBhvr>
                                      <p:to>
                                        <p:strVal val="visible"/>
                                      </p:to>
                                    </p:set>
                                    <p:animEffect filter="dissolve" transition="in">
                                      <p:cBhvr>
                                        <p:cTn id="29" dur="500"/>
                                        <p:tgtEl>
                                          <p:spTgt spid="20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ID="9" grpId="1" fill="hold">
                                  <p:stCondLst>
                                    <p:cond delay="0"/>
                                  </p:stCondLst>
                                  <p:iterate type="el" backwards="0">
                                    <p:tmAbs val="0"/>
                                  </p:iterate>
                                  <p:childTnLst>
                                    <p:set>
                                      <p:cBhvr>
                                        <p:cTn id="33" fill="hold"/>
                                        <p:tgtEl>
                                          <p:spTgt spid="209">
                                            <p:txEl>
                                              <p:pRg st="5" end="5"/>
                                            </p:txEl>
                                          </p:spTgt>
                                        </p:tgtEl>
                                        <p:attrNameLst>
                                          <p:attrName>style.visibility</p:attrName>
                                        </p:attrNameLst>
                                      </p:cBhvr>
                                      <p:to>
                                        <p:strVal val="visible"/>
                                      </p:to>
                                    </p:set>
                                    <p:animEffect filter="dissolve" transition="in">
                                      <p:cBhvr>
                                        <p:cTn id="34" dur="500"/>
                                        <p:tgtEl>
                                          <p:spTgt spid="20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ID="9" grpId="1" fill="hold">
                                  <p:stCondLst>
                                    <p:cond delay="0"/>
                                  </p:stCondLst>
                                  <p:iterate type="el" backwards="0">
                                    <p:tmAbs val="0"/>
                                  </p:iterate>
                                  <p:childTnLst>
                                    <p:set>
                                      <p:cBhvr>
                                        <p:cTn id="38" fill="hold"/>
                                        <p:tgtEl>
                                          <p:spTgt spid="209">
                                            <p:txEl>
                                              <p:pRg st="6" end="6"/>
                                            </p:txEl>
                                          </p:spTgt>
                                        </p:tgtEl>
                                        <p:attrNameLst>
                                          <p:attrName>style.visibility</p:attrName>
                                        </p:attrNameLst>
                                      </p:cBhvr>
                                      <p:to>
                                        <p:strVal val="visible"/>
                                      </p:to>
                                    </p:set>
                                    <p:animEffect filter="dissolve" transition="in">
                                      <p:cBhvr>
                                        <p:cTn id="39" dur="500"/>
                                        <p:tgtEl>
                                          <p:spTgt spid="209">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ID="9" grpId="1" fill="hold">
                                  <p:stCondLst>
                                    <p:cond delay="0"/>
                                  </p:stCondLst>
                                  <p:iterate type="el" backwards="0">
                                    <p:tmAbs val="0"/>
                                  </p:iterate>
                                  <p:childTnLst>
                                    <p:set>
                                      <p:cBhvr>
                                        <p:cTn id="43" fill="hold"/>
                                        <p:tgtEl>
                                          <p:spTgt spid="209">
                                            <p:txEl>
                                              <p:pRg st="7" end="7"/>
                                            </p:txEl>
                                          </p:spTgt>
                                        </p:tgtEl>
                                        <p:attrNameLst>
                                          <p:attrName>style.visibility</p:attrName>
                                        </p:attrNameLst>
                                      </p:cBhvr>
                                      <p:to>
                                        <p:strVal val="visible"/>
                                      </p:to>
                                    </p:set>
                                    <p:animEffect filter="dissolve" transition="in">
                                      <p:cBhvr>
                                        <p:cTn id="44" dur="500"/>
                                        <p:tgtEl>
                                          <p:spTgt spid="209">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ID="9" grpId="1" fill="hold">
                                  <p:stCondLst>
                                    <p:cond delay="0"/>
                                  </p:stCondLst>
                                  <p:iterate type="el" backwards="0">
                                    <p:tmAbs val="0"/>
                                  </p:iterate>
                                  <p:childTnLst>
                                    <p:set>
                                      <p:cBhvr>
                                        <p:cTn id="48" fill="hold"/>
                                        <p:tgtEl>
                                          <p:spTgt spid="209">
                                            <p:txEl>
                                              <p:pRg st="8" end="8"/>
                                            </p:txEl>
                                          </p:spTgt>
                                        </p:tgtEl>
                                        <p:attrNameLst>
                                          <p:attrName>style.visibility</p:attrName>
                                        </p:attrNameLst>
                                      </p:cBhvr>
                                      <p:to>
                                        <p:strVal val="visible"/>
                                      </p:to>
                                    </p:set>
                                    <p:animEffect filter="dissolve" transition="in">
                                      <p:cBhvr>
                                        <p:cTn id="49" dur="500"/>
                                        <p:tgtEl>
                                          <p:spTgt spid="209">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Class="entr" nodeType="clickEffect" presetID="9" grpId="1" fill="hold">
                                  <p:stCondLst>
                                    <p:cond delay="0"/>
                                  </p:stCondLst>
                                  <p:iterate type="el" backwards="0">
                                    <p:tmAbs val="0"/>
                                  </p:iterate>
                                  <p:childTnLst>
                                    <p:set>
                                      <p:cBhvr>
                                        <p:cTn id="53" fill="hold"/>
                                        <p:tgtEl>
                                          <p:spTgt spid="209">
                                            <p:txEl>
                                              <p:pRg st="9" end="9"/>
                                            </p:txEl>
                                          </p:spTgt>
                                        </p:tgtEl>
                                        <p:attrNameLst>
                                          <p:attrName>style.visibility</p:attrName>
                                        </p:attrNameLst>
                                      </p:cBhvr>
                                      <p:to>
                                        <p:strVal val="visible"/>
                                      </p:to>
                                    </p:set>
                                    <p:animEffect filter="dissolve" transition="in">
                                      <p:cBhvr>
                                        <p:cTn id="54" dur="500"/>
                                        <p:tgtEl>
                                          <p:spTgt spid="209">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Class="entr" nodeType="clickEffect" presetID="9" grpId="1" fill="hold">
                                  <p:stCondLst>
                                    <p:cond delay="0"/>
                                  </p:stCondLst>
                                  <p:iterate type="el" backwards="0">
                                    <p:tmAbs val="0"/>
                                  </p:iterate>
                                  <p:childTnLst>
                                    <p:set>
                                      <p:cBhvr>
                                        <p:cTn id="58" fill="hold"/>
                                        <p:tgtEl>
                                          <p:spTgt spid="209">
                                            <p:txEl>
                                              <p:pRg st="10" end="10"/>
                                            </p:txEl>
                                          </p:spTgt>
                                        </p:tgtEl>
                                        <p:attrNameLst>
                                          <p:attrName>style.visibility</p:attrName>
                                        </p:attrNameLst>
                                      </p:cBhvr>
                                      <p:to>
                                        <p:strVal val="visible"/>
                                      </p:to>
                                    </p:set>
                                    <p:animEffect filter="dissolve" transition="in">
                                      <p:cBhvr>
                                        <p:cTn id="59" dur="500"/>
                                        <p:tgtEl>
                                          <p:spTgt spid="209">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Class="entr" nodeType="clickEffect" presetID="9" grpId="1" fill="hold">
                                  <p:stCondLst>
                                    <p:cond delay="0"/>
                                  </p:stCondLst>
                                  <p:iterate type="el" backwards="0">
                                    <p:tmAbs val="0"/>
                                  </p:iterate>
                                  <p:childTnLst>
                                    <p:set>
                                      <p:cBhvr>
                                        <p:cTn id="63" fill="hold"/>
                                        <p:tgtEl>
                                          <p:spTgt spid="209">
                                            <p:txEl>
                                              <p:pRg st="11" end="11"/>
                                            </p:txEl>
                                          </p:spTgt>
                                        </p:tgtEl>
                                        <p:attrNameLst>
                                          <p:attrName>style.visibility</p:attrName>
                                        </p:attrNameLst>
                                      </p:cBhvr>
                                      <p:to>
                                        <p:strVal val="visible"/>
                                      </p:to>
                                    </p:set>
                                    <p:animEffect filter="dissolve" transition="in">
                                      <p:cBhvr>
                                        <p:cTn id="64" dur="500"/>
                                        <p:tgtEl>
                                          <p:spTgt spid="209">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Class="exit" nodeType="clickEffect" presetID="9" grpId="2" fill="hold">
                                  <p:stCondLst>
                                    <p:cond delay="0"/>
                                  </p:stCondLst>
                                  <p:iterate type="el" backwards="0">
                                    <p:tmAbs val="0"/>
                                  </p:iterate>
                                  <p:childTnLst>
                                    <p:animEffect filter="dissolve" transition="out">
                                      <p:cBhvr>
                                        <p:cTn id="68" dur="500" fill="hold"/>
                                        <p:tgtEl>
                                          <p:spTgt spid="210"/>
                                        </p:tgtEl>
                                      </p:cBhvr>
                                    </p:animEffect>
                                    <p:set>
                                      <p:cBhvr>
                                        <p:cTn id="69" fill="hold">
                                          <p:stCondLst>
                                            <p:cond delay="499"/>
                                          </p:stCondLst>
                                        </p:cTn>
                                        <p:tgtEl>
                                          <p:spTgt spid="21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Class="entr" nodeType="clickEffect" presetID="9" grpId="1" fill="hold">
                                  <p:stCondLst>
                                    <p:cond delay="0"/>
                                  </p:stCondLst>
                                  <p:iterate type="el" backwards="0">
                                    <p:tmAbs val="0"/>
                                  </p:iterate>
                                  <p:childTnLst>
                                    <p:set>
                                      <p:cBhvr>
                                        <p:cTn id="73" fill="hold"/>
                                        <p:tgtEl>
                                          <p:spTgt spid="209">
                                            <p:txEl>
                                              <p:pRg st="12" end="12"/>
                                            </p:txEl>
                                          </p:spTgt>
                                        </p:tgtEl>
                                        <p:attrNameLst>
                                          <p:attrName>style.visibility</p:attrName>
                                        </p:attrNameLst>
                                      </p:cBhvr>
                                      <p:to>
                                        <p:strVal val="visible"/>
                                      </p:to>
                                    </p:set>
                                    <p:animEffect filter="dissolve" transition="in">
                                      <p:cBhvr>
                                        <p:cTn id="74" dur="500"/>
                                        <p:tgtEl>
                                          <p:spTgt spid="209">
                                            <p:txEl>
                                              <p:pRg st="12" end="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9" grpId="1"/>
      <p:bldP build="whole" bldLvl="1" animBg="1" rev="0" advAuto="0" spid="210"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Picture 3" descr="Picture 3"/>
          <p:cNvPicPr>
            <a:picLocks noChangeAspect="1"/>
          </p:cNvPicPr>
          <p:nvPr/>
        </p:nvPicPr>
        <p:blipFill>
          <a:blip r:embed="rId2">
            <a:alphaModFix amt="18247"/>
            <a:extLst/>
          </a:blip>
          <a:srcRect l="0" t="21929" r="9091" b="0"/>
          <a:stretch>
            <a:fillRect/>
          </a:stretch>
        </p:blipFill>
        <p:spPr>
          <a:xfrm>
            <a:off x="19" y="10"/>
            <a:ext cx="12191982" cy="6857990"/>
          </a:xfrm>
          <a:prstGeom prst="rect">
            <a:avLst/>
          </a:prstGeom>
          <a:ln w="12700">
            <a:miter lim="400000"/>
          </a:ln>
        </p:spPr>
      </p:pic>
      <p:sp>
        <p:nvSpPr>
          <p:cNvPr id="215" name="District 7210’s  Generational Diversity"/>
          <p:cNvSpPr txBox="1"/>
          <p:nvPr>
            <p:ph type="title" idx="4294967295"/>
          </p:nvPr>
        </p:nvSpPr>
        <p:spPr>
          <a:xfrm>
            <a:off x="670516" y="738836"/>
            <a:ext cx="10515601" cy="1325564"/>
          </a:xfrm>
          <a:prstGeom prst="rect">
            <a:avLst/>
          </a:prstGeom>
        </p:spPr>
        <p:txBody>
          <a:bodyPr/>
          <a:lstStyle>
            <a:lvl1pPr algn="ctr">
              <a:defRPr b="1" sz="4000">
                <a:solidFill>
                  <a:srgbClr val="FFFFFF"/>
                </a:solidFill>
                <a:latin typeface="Arial"/>
                <a:ea typeface="Arial"/>
                <a:cs typeface="Arial"/>
                <a:sym typeface="Arial"/>
              </a:defRPr>
            </a:lvl1pPr>
          </a:lstStyle>
          <a:p>
            <a:pPr/>
            <a:r>
              <a:t>District 7210’s  Generational Diversity </a:t>
            </a:r>
          </a:p>
        </p:txBody>
      </p:sp>
      <p:sp>
        <p:nvSpPr>
          <p:cNvPr id="216" name="YOUNGER GENERATIONS REQUIRE DEI AWARENESS…"/>
          <p:cNvSpPr txBox="1"/>
          <p:nvPr/>
        </p:nvSpPr>
        <p:spPr>
          <a:xfrm>
            <a:off x="3074661" y="1820945"/>
            <a:ext cx="6042678"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FFFFFF"/>
                </a:solidFill>
                <a:latin typeface="Arial"/>
                <a:ea typeface="Arial"/>
                <a:cs typeface="Arial"/>
                <a:sym typeface="Arial"/>
              </a:defRPr>
            </a:pPr>
            <a:r>
              <a:t>YOUNGER GENERATIONS REQUIRE DEI AWARENESS</a:t>
            </a:r>
          </a:p>
          <a:p>
            <a:pPr>
              <a:defRPr>
                <a:solidFill>
                  <a:srgbClr val="FFFFFF"/>
                </a:solidFill>
                <a:latin typeface="Arial"/>
                <a:ea typeface="Arial"/>
                <a:cs typeface="Arial"/>
                <a:sym typeface="Arial"/>
              </a:defRPr>
            </a:pPr>
            <a:r>
              <a:t>Cultures that are diverse, inclusive and  socially relative </a:t>
            </a:r>
          </a:p>
        </p:txBody>
      </p:sp>
      <p:sp>
        <p:nvSpPr>
          <p:cNvPr id="217" name="GENERATIONAL DIVISIONS…"/>
          <p:cNvSpPr txBox="1"/>
          <p:nvPr/>
        </p:nvSpPr>
        <p:spPr>
          <a:xfrm>
            <a:off x="434392" y="2936102"/>
            <a:ext cx="5149414" cy="319219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nSpc>
                <a:spcPct val="150000"/>
              </a:lnSpc>
              <a:defRPr b="1" sz="3000">
                <a:solidFill>
                  <a:srgbClr val="FFFFFF"/>
                </a:solidFill>
                <a:latin typeface="Arial"/>
                <a:ea typeface="Arial"/>
                <a:cs typeface="Arial"/>
                <a:sym typeface="Arial"/>
              </a:defRPr>
            </a:pPr>
            <a:r>
              <a:t>GENERATIONAL DIVISIONS</a:t>
            </a:r>
          </a:p>
          <a:p>
            <a:pPr algn="ctr">
              <a:lnSpc>
                <a:spcPct val="150000"/>
              </a:lnSpc>
              <a:defRPr b="1" sz="2400">
                <a:solidFill>
                  <a:schemeClr val="accent4"/>
                </a:solidFill>
                <a:latin typeface="Arial"/>
                <a:ea typeface="Arial"/>
                <a:cs typeface="Arial"/>
                <a:sym typeface="Arial"/>
              </a:defRPr>
            </a:pPr>
            <a:r>
              <a:t>Gen Z (1996 - after) 25 and below</a:t>
            </a:r>
          </a:p>
          <a:p>
            <a:pPr algn="ctr">
              <a:lnSpc>
                <a:spcPct val="150000"/>
              </a:lnSpc>
              <a:defRPr b="1" sz="2400">
                <a:solidFill>
                  <a:srgbClr val="FFFFFF"/>
                </a:solidFill>
                <a:latin typeface="Arial"/>
                <a:ea typeface="Arial"/>
                <a:cs typeface="Arial"/>
                <a:sym typeface="Arial"/>
              </a:defRPr>
            </a:pPr>
            <a:r>
              <a:rPr>
                <a:solidFill>
                  <a:schemeClr val="accent4"/>
                </a:solidFill>
              </a:rPr>
              <a:t>Millennials (1982 - 1996) 26 </a:t>
            </a:r>
            <a:r>
              <a:rPr>
                <a:solidFill>
                  <a:schemeClr val="accent6"/>
                </a:solidFill>
              </a:rPr>
              <a:t>- 45</a:t>
            </a:r>
            <a:r>
              <a:t> </a:t>
            </a:r>
          </a:p>
          <a:p>
            <a:pPr algn="ctr">
              <a:lnSpc>
                <a:spcPct val="150000"/>
              </a:lnSpc>
              <a:defRPr b="1" sz="2400">
                <a:solidFill>
                  <a:schemeClr val="accent6"/>
                </a:solidFill>
                <a:latin typeface="Arial"/>
                <a:ea typeface="Arial"/>
                <a:cs typeface="Arial"/>
                <a:sym typeface="Arial"/>
              </a:defRPr>
            </a:pPr>
            <a:r>
              <a:t>Gen X (1965 -81) 44 - 56</a:t>
            </a:r>
          </a:p>
          <a:p>
            <a:pPr algn="ctr">
              <a:lnSpc>
                <a:spcPct val="150000"/>
              </a:lnSpc>
              <a:defRPr b="1" sz="2400">
                <a:solidFill>
                  <a:srgbClr val="A52921"/>
                </a:solidFill>
                <a:latin typeface="Arial"/>
                <a:ea typeface="Arial"/>
                <a:cs typeface="Arial"/>
                <a:sym typeface="Arial"/>
              </a:defRPr>
            </a:pPr>
            <a:r>
              <a:t>Boomers (1946 - 64)  57-75</a:t>
            </a:r>
          </a:p>
          <a:p>
            <a:pPr algn="ctr">
              <a:lnSpc>
                <a:spcPct val="150000"/>
              </a:lnSpc>
              <a:defRPr b="1" sz="2400">
                <a:solidFill>
                  <a:srgbClr val="FFFFFF"/>
                </a:solidFill>
                <a:latin typeface="Arial"/>
                <a:ea typeface="Arial"/>
                <a:cs typeface="Arial"/>
                <a:sym typeface="Arial"/>
              </a:defRPr>
            </a:pPr>
            <a:r>
              <a:rPr>
                <a:solidFill>
                  <a:srgbClr val="A52921"/>
                </a:solidFill>
              </a:rPr>
              <a:t>Greaters 75+ </a:t>
            </a:r>
            <a:r>
              <a:t>  </a:t>
            </a:r>
          </a:p>
        </p:txBody>
      </p:sp>
      <p:sp>
        <p:nvSpPr>
          <p:cNvPr id="218" name="D 7210 GENERATIONAL…"/>
          <p:cNvSpPr txBox="1"/>
          <p:nvPr/>
        </p:nvSpPr>
        <p:spPr>
          <a:xfrm>
            <a:off x="6910929" y="2858568"/>
            <a:ext cx="4728379" cy="372168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3000">
                <a:solidFill>
                  <a:srgbClr val="FFFFFF"/>
                </a:solidFill>
                <a:latin typeface="Arial"/>
                <a:ea typeface="Arial"/>
                <a:cs typeface="Arial"/>
                <a:sym typeface="Arial"/>
              </a:defRPr>
            </a:pPr>
            <a:r>
              <a:t>D 7210 GENERATIONAL</a:t>
            </a:r>
          </a:p>
          <a:p>
            <a:pPr>
              <a:defRPr b="1" sz="3000">
                <a:solidFill>
                  <a:srgbClr val="FFFFFF"/>
                </a:solidFill>
                <a:latin typeface="Arial"/>
                <a:ea typeface="Arial"/>
                <a:cs typeface="Arial"/>
                <a:sym typeface="Arial"/>
              </a:defRPr>
            </a:pPr>
            <a:r>
              <a:t>DEMOGRAPHIC SAMPLE</a:t>
            </a:r>
          </a:p>
          <a:p>
            <a:pPr algn="ctr">
              <a:lnSpc>
                <a:spcPct val="120000"/>
              </a:lnSpc>
              <a:defRPr b="1" sz="2400">
                <a:solidFill>
                  <a:schemeClr val="accent4"/>
                </a:solidFill>
                <a:latin typeface="Arial"/>
                <a:ea typeface="Arial"/>
                <a:cs typeface="Arial"/>
                <a:sym typeface="Arial"/>
              </a:defRPr>
            </a:pPr>
            <a:r>
              <a:t>Under 29 - 0.6</a:t>
            </a:r>
          </a:p>
          <a:p>
            <a:pPr algn="ctr">
              <a:lnSpc>
                <a:spcPct val="120000"/>
              </a:lnSpc>
              <a:defRPr sz="2400">
                <a:solidFill>
                  <a:schemeClr val="accent4"/>
                </a:solidFill>
                <a:latin typeface="Arial"/>
                <a:ea typeface="Arial"/>
                <a:cs typeface="Arial"/>
                <a:sym typeface="Arial"/>
              </a:defRPr>
            </a:pPr>
            <a:r>
              <a:rPr b="1"/>
              <a:t>33  to 39 -  3.1   </a:t>
            </a:r>
            <a:r>
              <a:t>                            </a:t>
            </a:r>
          </a:p>
          <a:p>
            <a:pPr algn="ctr">
              <a:lnSpc>
                <a:spcPct val="120000"/>
              </a:lnSpc>
              <a:defRPr b="1" sz="2400">
                <a:solidFill>
                  <a:schemeClr val="accent6"/>
                </a:solidFill>
                <a:latin typeface="Arial"/>
                <a:ea typeface="Arial"/>
                <a:cs typeface="Arial"/>
                <a:sym typeface="Arial"/>
              </a:defRPr>
            </a:pPr>
            <a:r>
              <a:t>40 to 49 -  5.8</a:t>
            </a:r>
          </a:p>
          <a:p>
            <a:pPr algn="ctr">
              <a:lnSpc>
                <a:spcPct val="120000"/>
              </a:lnSpc>
              <a:defRPr b="1" sz="2400">
                <a:solidFill>
                  <a:schemeClr val="accent6"/>
                </a:solidFill>
                <a:latin typeface="Arial"/>
                <a:ea typeface="Arial"/>
                <a:cs typeface="Arial"/>
                <a:sym typeface="Arial"/>
              </a:defRPr>
            </a:pPr>
            <a:r>
              <a:t>50 to 59 - 11.8</a:t>
            </a:r>
          </a:p>
          <a:p>
            <a:pPr algn="ctr">
              <a:lnSpc>
                <a:spcPct val="120000"/>
              </a:lnSpc>
              <a:defRPr b="1" sz="2400">
                <a:solidFill>
                  <a:srgbClr val="C43347"/>
                </a:solidFill>
                <a:latin typeface="Arial"/>
                <a:ea typeface="Arial"/>
                <a:cs typeface="Arial"/>
                <a:sym typeface="Arial"/>
              </a:defRPr>
            </a:pPr>
            <a:r>
              <a:t>60 to 69 - 16.8.                  </a:t>
            </a:r>
          </a:p>
          <a:p>
            <a:pPr algn="ctr">
              <a:lnSpc>
                <a:spcPct val="120000"/>
              </a:lnSpc>
              <a:defRPr sz="2700">
                <a:solidFill>
                  <a:srgbClr val="FFFFFF"/>
                </a:solidFill>
                <a:latin typeface="Arial"/>
                <a:ea typeface="Arial"/>
                <a:cs typeface="Arial"/>
                <a:sym typeface="Arial"/>
              </a:defRPr>
            </a:pPr>
            <a:r>
              <a:rPr b="1" sz="2400">
                <a:solidFill>
                  <a:srgbClr val="C43347"/>
                </a:solidFill>
              </a:rPr>
              <a:t>70+ - 19.6 </a:t>
            </a:r>
            <a:r>
              <a:rPr>
                <a:solidFill>
                  <a:srgbClr val="FF2A69"/>
                </a:solidFill>
              </a:rPr>
              <a:t>  </a:t>
            </a:r>
            <a:r>
              <a:t>            </a:t>
            </a:r>
          </a:p>
          <a:p>
            <a:pPr algn="r">
              <a:lnSpc>
                <a:spcPct val="120000"/>
              </a:lnSpc>
              <a:defRPr sz="1200">
                <a:solidFill>
                  <a:srgbClr val="FFFFFF"/>
                </a:solidFill>
                <a:latin typeface="Arial"/>
                <a:ea typeface="Arial"/>
                <a:cs typeface="Arial"/>
                <a:sym typeface="Arial"/>
              </a:defRPr>
            </a:pPr>
            <a:r>
              <a:t>(42.3 unreported)</a:t>
            </a:r>
          </a:p>
        </p:txBody>
      </p:sp>
      <p:pic>
        <p:nvPicPr>
          <p:cNvPr id="219" name="Picture 5" descr="Picture 5"/>
          <p:cNvPicPr>
            <a:picLocks noChangeAspect="1"/>
          </p:cNvPicPr>
          <p:nvPr/>
        </p:nvPicPr>
        <p:blipFill>
          <a:blip r:embed="rId3">
            <a:extLst/>
          </a:blip>
          <a:stretch>
            <a:fillRect/>
          </a:stretch>
        </p:blipFill>
        <p:spPr>
          <a:xfrm>
            <a:off x="10168502" y="205659"/>
            <a:ext cx="1631599" cy="61736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Title 1"/>
          <p:cNvSpPr txBox="1"/>
          <p:nvPr>
            <p:ph type="title" idx="4294967295"/>
          </p:nvPr>
        </p:nvSpPr>
        <p:spPr>
          <a:xfrm>
            <a:off x="6644544" y="2063309"/>
            <a:ext cx="5229226" cy="1275767"/>
          </a:xfrm>
          <a:prstGeom prst="rect">
            <a:avLst/>
          </a:prstGeom>
        </p:spPr>
        <p:txBody>
          <a:bodyPr anchor="b"/>
          <a:lstStyle/>
          <a:p>
            <a:pPr lvl="1" algn="ctr">
              <a:lnSpc>
                <a:spcPct val="100000"/>
              </a:lnSpc>
              <a:defRPr b="1" sz="3200">
                <a:solidFill>
                  <a:srgbClr val="FFFFFF"/>
                </a:solidFill>
                <a:latin typeface="Arial"/>
                <a:ea typeface="Arial"/>
                <a:cs typeface="Arial"/>
                <a:sym typeface="Arial"/>
              </a:defRPr>
            </a:pPr>
            <a:r>
              <a:t>“Each One, </a:t>
            </a:r>
            <a:r>
              <a:rPr sz="2800"/>
              <a:t>Bring</a:t>
            </a:r>
            <a:r>
              <a:t> One”</a:t>
            </a:r>
            <a:br/>
            <a:r>
              <a:rPr i="1" sz="2000"/>
              <a:t>(increase membership to 1.3 million) </a:t>
            </a:r>
          </a:p>
        </p:txBody>
      </p:sp>
      <p:pic>
        <p:nvPicPr>
          <p:cNvPr id="222" name="Picture 3" descr="Picture 3"/>
          <p:cNvPicPr>
            <a:picLocks noChangeAspect="1"/>
          </p:cNvPicPr>
          <p:nvPr/>
        </p:nvPicPr>
        <p:blipFill>
          <a:blip r:embed="rId2">
            <a:extLst/>
          </a:blip>
          <a:srcRect l="0" t="8409" r="2" b="8412"/>
          <a:stretch>
            <a:fillRect/>
          </a:stretch>
        </p:blipFill>
        <p:spPr>
          <a:xfrm>
            <a:off x="979868" y="10"/>
            <a:ext cx="6069013" cy="2839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 y="806"/>
                </a:lnTo>
                <a:cubicBezTo>
                  <a:pt x="575" y="12485"/>
                  <a:pt x="5189" y="21600"/>
                  <a:pt x="10800" y="21600"/>
                </a:cubicBezTo>
                <a:cubicBezTo>
                  <a:pt x="16411" y="21600"/>
                  <a:pt x="21027" y="12485"/>
                  <a:pt x="21582" y="806"/>
                </a:cubicBezTo>
                <a:lnTo>
                  <a:pt x="21600" y="0"/>
                </a:lnTo>
                <a:lnTo>
                  <a:pt x="0" y="0"/>
                </a:lnTo>
                <a:close/>
              </a:path>
            </a:pathLst>
          </a:custGeom>
          <a:ln w="12700">
            <a:miter lim="400000"/>
          </a:ln>
        </p:spPr>
      </p:pic>
      <p:pic>
        <p:nvPicPr>
          <p:cNvPr id="223" name="Content Placeholder 3" descr="Content Placeholder 3"/>
          <p:cNvPicPr>
            <a:picLocks noChangeAspect="1"/>
          </p:cNvPicPr>
          <p:nvPr/>
        </p:nvPicPr>
        <p:blipFill>
          <a:blip r:embed="rId3">
            <a:extLst/>
          </a:blip>
          <a:srcRect l="13049" t="0" r="5228" b="0"/>
          <a:stretch>
            <a:fillRect/>
          </a:stretch>
        </p:blipFill>
        <p:spPr>
          <a:xfrm>
            <a:off x="2" y="3124786"/>
            <a:ext cx="5001420" cy="37332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50" y="0"/>
                </a:moveTo>
                <a:cubicBezTo>
                  <a:pt x="5273" y="0"/>
                  <a:pt x="2357" y="1510"/>
                  <a:pt x="84" y="4023"/>
                </a:cubicBezTo>
                <a:lnTo>
                  <a:pt x="0" y="4126"/>
                </a:lnTo>
                <a:lnTo>
                  <a:pt x="0" y="21600"/>
                </a:lnTo>
                <a:lnTo>
                  <a:pt x="21250" y="21600"/>
                </a:lnTo>
                <a:lnTo>
                  <a:pt x="21333" y="21168"/>
                </a:lnTo>
                <a:cubicBezTo>
                  <a:pt x="21508" y="20021"/>
                  <a:pt x="21600" y="18832"/>
                  <a:pt x="21600" y="17616"/>
                </a:cubicBezTo>
                <a:cubicBezTo>
                  <a:pt x="21600" y="7887"/>
                  <a:pt x="15713" y="0"/>
                  <a:pt x="8450" y="0"/>
                </a:cubicBezTo>
                <a:close/>
              </a:path>
            </a:pathLst>
          </a:custGeom>
          <a:ln w="12700">
            <a:miter lim="400000"/>
          </a:ln>
        </p:spPr>
      </p:pic>
      <p:grpSp>
        <p:nvGrpSpPr>
          <p:cNvPr id="227" name="Group 6"/>
          <p:cNvGrpSpPr/>
          <p:nvPr/>
        </p:nvGrpSpPr>
        <p:grpSpPr>
          <a:xfrm>
            <a:off x="7156738" y="1068044"/>
            <a:ext cx="4009673" cy="1492403"/>
            <a:chOff x="0" y="0"/>
            <a:chExt cx="4009671" cy="1492402"/>
          </a:xfrm>
        </p:grpSpPr>
        <p:sp>
          <p:nvSpPr>
            <p:cNvPr id="224" name="TextBox 11"/>
            <p:cNvSpPr txBox="1"/>
            <p:nvPr/>
          </p:nvSpPr>
          <p:spPr>
            <a:xfrm>
              <a:off x="0" y="334162"/>
              <a:ext cx="4009672" cy="1158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5400">
                  <a:solidFill>
                    <a:srgbClr val="FFFFFF"/>
                  </a:solidFill>
                  <a:latin typeface="Arial"/>
                  <a:ea typeface="Arial"/>
                  <a:cs typeface="Arial"/>
                  <a:sym typeface="Arial"/>
                </a:defRPr>
              </a:lvl1pPr>
            </a:lstStyle>
            <a:p>
              <a:pPr/>
              <a:r>
                <a:t>GROWTH</a:t>
              </a:r>
            </a:p>
          </p:txBody>
        </p:sp>
        <p:sp>
          <p:nvSpPr>
            <p:cNvPr id="225" name="TextBox 12"/>
            <p:cNvSpPr txBox="1"/>
            <p:nvPr/>
          </p:nvSpPr>
          <p:spPr>
            <a:xfrm>
              <a:off x="69497" y="0"/>
              <a:ext cx="3197450" cy="662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000">
                  <a:solidFill>
                    <a:srgbClr val="FFFFFF"/>
                  </a:solidFill>
                  <a:latin typeface="Arial"/>
                  <a:ea typeface="Arial"/>
                  <a:cs typeface="Arial"/>
                  <a:sym typeface="Arial"/>
                </a:defRPr>
              </a:lvl1pPr>
            </a:lstStyle>
            <a:p>
              <a:pPr/>
              <a:r>
                <a:t>DISTRICT 7210</a:t>
              </a:r>
            </a:p>
          </p:txBody>
        </p:sp>
        <p:sp>
          <p:nvSpPr>
            <p:cNvPr id="226" name="Straight Connector 5"/>
            <p:cNvSpPr/>
            <p:nvPr/>
          </p:nvSpPr>
          <p:spPr>
            <a:xfrm>
              <a:off x="158922" y="412706"/>
              <a:ext cx="3153745" cy="1"/>
            </a:xfrm>
            <a:prstGeom prst="line">
              <a:avLst/>
            </a:prstGeom>
            <a:noFill/>
            <a:ln w="12700" cap="flat">
              <a:solidFill>
                <a:srgbClr val="FFFFFF"/>
              </a:solidFill>
              <a:prstDash val="solid"/>
              <a:miter lim="800000"/>
            </a:ln>
            <a:effectLst/>
          </p:spPr>
          <p:txBody>
            <a:bodyPr wrap="square" lIns="45719" tIns="45719" rIns="45719" bIns="45719" numCol="1" anchor="t">
              <a:noAutofit/>
            </a:bodyPr>
            <a:lstStyle/>
            <a:p>
              <a:pPr/>
            </a:p>
          </p:txBody>
        </p:sp>
      </p:grpSp>
      <p:sp>
        <p:nvSpPr>
          <p:cNvPr id="228" name="Title 1"/>
          <p:cNvSpPr txBox="1"/>
          <p:nvPr/>
        </p:nvSpPr>
        <p:spPr>
          <a:xfrm>
            <a:off x="6141720" y="3336118"/>
            <a:ext cx="6172592" cy="13401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lvl="1" indent="0" algn="ctr">
              <a:defRPr b="1" sz="3200">
                <a:solidFill>
                  <a:srgbClr val="FFFFFF"/>
                </a:solidFill>
                <a:latin typeface="Arial"/>
                <a:ea typeface="Arial"/>
                <a:cs typeface="Arial"/>
                <a:sym typeface="Arial"/>
              </a:defRPr>
            </a:pPr>
            <a:r>
              <a:t>Who needs Rotary and who does Rotary need?</a:t>
            </a:r>
          </a:p>
        </p:txBody>
      </p:sp>
      <p:sp>
        <p:nvSpPr>
          <p:cNvPr id="229" name="Title 1"/>
          <p:cNvSpPr txBox="1"/>
          <p:nvPr/>
        </p:nvSpPr>
        <p:spPr>
          <a:xfrm>
            <a:off x="6944495" y="4893466"/>
            <a:ext cx="5369817" cy="70457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lvl="1" indent="0">
              <a:defRPr b="1" sz="3200">
                <a:solidFill>
                  <a:srgbClr val="FFFFFF"/>
                </a:solidFill>
                <a:latin typeface="Arial"/>
                <a:ea typeface="Arial"/>
                <a:cs typeface="Arial"/>
                <a:sym typeface="Arial"/>
              </a:defRPr>
            </a:pPr>
            <a:r>
              <a:t>”Together we can”</a:t>
            </a:r>
          </a:p>
        </p:txBody>
      </p:sp>
      <p:sp>
        <p:nvSpPr>
          <p:cNvPr id="230" name="Title 1"/>
          <p:cNvSpPr txBox="1"/>
          <p:nvPr/>
        </p:nvSpPr>
        <p:spPr>
          <a:xfrm>
            <a:off x="6309724" y="5613112"/>
            <a:ext cx="5369817" cy="92896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lvl="1" indent="0">
              <a:defRPr b="1" sz="3200">
                <a:solidFill>
                  <a:srgbClr val="FFFFFF"/>
                </a:solidFill>
                <a:latin typeface="Arial"/>
                <a:ea typeface="Arial"/>
                <a:cs typeface="Arial"/>
                <a:sym typeface="Arial"/>
              </a:defRPr>
            </a:pPr>
            <a:r>
              <a:t>NEEDED:  DEI Club Rep</a:t>
            </a:r>
          </a:p>
        </p:txBody>
      </p:sp>
      <p:pic>
        <p:nvPicPr>
          <p:cNvPr id="231" name="Picture 20" descr="Picture 20"/>
          <p:cNvPicPr>
            <a:picLocks noChangeAspect="1"/>
          </p:cNvPicPr>
          <p:nvPr/>
        </p:nvPicPr>
        <p:blipFill>
          <a:blip r:embed="rId4">
            <a:extLst/>
          </a:blip>
          <a:stretch>
            <a:fillRect/>
          </a:stretch>
        </p:blipFill>
        <p:spPr>
          <a:xfrm>
            <a:off x="10028095" y="264162"/>
            <a:ext cx="1845675" cy="698363"/>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002060"/>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