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2" r:id="rId2"/>
  </p:sldMasterIdLst>
  <p:notesMasterIdLst>
    <p:notesMasterId r:id="rId26"/>
  </p:notesMasterIdLst>
  <p:handoutMasterIdLst>
    <p:handoutMasterId r:id="rId27"/>
  </p:handoutMasterIdLst>
  <p:sldIdLst>
    <p:sldId id="266" r:id="rId3"/>
    <p:sldId id="295" r:id="rId4"/>
    <p:sldId id="290" r:id="rId5"/>
    <p:sldId id="289" r:id="rId6"/>
    <p:sldId id="288" r:id="rId7"/>
    <p:sldId id="269" r:id="rId8"/>
    <p:sldId id="273" r:id="rId9"/>
    <p:sldId id="274" r:id="rId10"/>
    <p:sldId id="275" r:id="rId11"/>
    <p:sldId id="276" r:id="rId12"/>
    <p:sldId id="286" r:id="rId13"/>
    <p:sldId id="277" r:id="rId14"/>
    <p:sldId id="282" r:id="rId15"/>
    <p:sldId id="278" r:id="rId16"/>
    <p:sldId id="291" r:id="rId17"/>
    <p:sldId id="294" r:id="rId18"/>
    <p:sldId id="279" r:id="rId19"/>
    <p:sldId id="280" r:id="rId20"/>
    <p:sldId id="281" r:id="rId21"/>
    <p:sldId id="287" r:id="rId22"/>
    <p:sldId id="292" r:id="rId23"/>
    <p:sldId id="284" r:id="rId24"/>
    <p:sldId id="285" r:id="rId25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>
      <p:cViewPr varScale="1">
        <p:scale>
          <a:sx n="68" d="100"/>
          <a:sy n="68" d="100"/>
        </p:scale>
        <p:origin x="107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F6C95C1-8899-4D71-B5CB-3AE7909AC484}" type="datetimeFigureOut">
              <a:rPr lang="en-US" smtClean="0"/>
              <a:pPr/>
              <a:t>5/22/2018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BA12DC2-4404-4385-9C31-A1C030318F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9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00A9BDB-828C-4FAF-958D-4728ED595537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C9A4C27D-D593-4E3A-ADB3-441501E7B4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8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4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2152650"/>
          </a:xfrm>
        </p:spPr>
        <p:txBody>
          <a:bodyPr>
            <a:noAutofit/>
          </a:bodyPr>
          <a:lstStyle>
            <a:lvl1pPr>
              <a:defRPr sz="6000" b="1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400"/>
            <a:ext cx="3048000" cy="1104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8992"/>
            <a:ext cx="2514600" cy="911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9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8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2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85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7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3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098" name="Picture 2" descr="C:\Users\Barry\Desktop\wh-4p-ol-rgb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82485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7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2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3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937A0C-119E-4C56-AED3-D7DC349FCB00}" type="datetimeFigureOut">
              <a:rPr lang="en-US" smtClean="0"/>
              <a:pPr/>
              <a:t>5/22/2018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9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CDE135D-116F-4717-B767-85B0501931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1066800"/>
          </a:xfrm>
        </p:spPr>
        <p:txBody>
          <a:bodyPr/>
          <a:lstStyle/>
          <a:p>
            <a:pPr algn="ctr"/>
            <a:r>
              <a:rPr lang="en-US" dirty="0"/>
              <a:t>Rotary District 7470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4724400" cy="2362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Short Term Youth Exchange</a:t>
            </a:r>
          </a:p>
          <a:p>
            <a:pPr algn="ctr"/>
            <a:r>
              <a:rPr lang="en-US" sz="3200" b="1" dirty="0"/>
              <a:t>Host Family Orientation Webinar</a:t>
            </a:r>
          </a:p>
          <a:p>
            <a:pPr algn="ctr"/>
            <a:endParaRPr lang="en-US" sz="1800" b="1" dirty="0"/>
          </a:p>
          <a:p>
            <a:pPr algn="ctr"/>
            <a:r>
              <a:rPr lang="en-US" sz="3200" b="1" dirty="0"/>
              <a:t>May 22, 2018</a:t>
            </a:r>
          </a:p>
          <a:p>
            <a:pPr algn="ctr"/>
            <a:endParaRPr lang="en-US" sz="3200" b="1" dirty="0"/>
          </a:p>
        </p:txBody>
      </p:sp>
      <p:graphicFrame>
        <p:nvGraphicFramePr>
          <p:cNvPr id="4" name="Object 3" descr="1rotary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46112046"/>
              </p:ext>
            </p:extLst>
          </p:nvPr>
        </p:nvGraphicFramePr>
        <p:xfrm>
          <a:off x="5791202" y="1905001"/>
          <a:ext cx="2467503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Bitmap Image" r:id="rId3" imgW="4029637" imgH="4352381" progId="PBrush">
                  <p:embed/>
                </p:oleObj>
              </mc:Choice>
              <mc:Fallback>
                <p:oleObj name="Bitmap Image" r:id="rId3" imgW="4029637" imgH="4352381" progId="PBrush">
                  <p:embed/>
                  <p:pic>
                    <p:nvPicPr>
                      <p:cNvPr id="0" name="Picture 33" descr="1rotary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2" y="1905001"/>
                        <a:ext cx="2467503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4872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3962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Upon meeting, be friendly and cordial; first impressions are important; a smile is understood in every language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Expect students to be very shy in the beginning.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Be sure to learn their names. Extra effort will be needed to get the correct pronunciation.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Be sure to teach them your names. Their language skills will be limited.  They will understand better than they are able to speak.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When you get home, give them a tour of your home.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Show them where they will stay; help with their luggage.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The Basics – Step by Step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54864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AR JULIAN" pitchFamily="2" charset="0"/>
              </a:rPr>
              <a:t>Speak Slowly</a:t>
            </a:r>
          </a:p>
        </p:txBody>
      </p:sp>
    </p:spTree>
    <p:extLst>
      <p:ext uri="{BB962C8B-B14F-4D97-AF65-F5344CB8AC3E}">
        <p14:creationId xmlns:p14="http://schemas.microsoft.com/office/powerpoint/2010/main" val="3527766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7924800" cy="3962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300" b="1" dirty="0">
                <a:latin typeface="Arial" pitchFamily="34" charset="0"/>
                <a:cs typeface="Arial" pitchFamily="34" charset="0"/>
              </a:rPr>
              <a:t>Immediately write down and give the students your contact information.</a:t>
            </a:r>
          </a:p>
          <a:p>
            <a:pPr marL="274320" lvl="2">
              <a:buFont typeface="Wingdings" pitchFamily="2" charset="2"/>
              <a:buChar char="§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Do a bathroom orientation.  Towels, extra toilet paper, soaps, how your bathroom works.  Show them how all of the faucets and drains work.</a:t>
            </a:r>
          </a:p>
          <a:p>
            <a:pPr marL="274320" lvl="2">
              <a:buFont typeface="Wingdings" pitchFamily="2" charset="2"/>
              <a:buChar char="§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Students will most likely give you some sort of gift as a thank you for hosting.  You may wish to give a small gift in return.</a:t>
            </a:r>
          </a:p>
          <a:p>
            <a:pPr marL="274320" lvl="2">
              <a:buFont typeface="Wingdings" pitchFamily="2" charset="2"/>
              <a:buChar char="§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Don’t try to do too much.</a:t>
            </a:r>
          </a:p>
          <a:p>
            <a:pPr marL="274320" lvl="2">
              <a:buFont typeface="Wingdings" pitchFamily="2" charset="2"/>
              <a:buChar char="§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Avoid speaking loudly.  Speaking a different language doesn’t mean they can’t hear.</a:t>
            </a:r>
          </a:p>
          <a:p>
            <a:pPr marL="274320" lvl="2"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274320" lvl="2">
              <a:buFont typeface="Wingdings" pitchFamily="2" charset="2"/>
              <a:buChar char="§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The Basics – Step by Step</a:t>
            </a:r>
          </a:p>
        </p:txBody>
      </p:sp>
    </p:spTree>
    <p:extLst>
      <p:ext uri="{BB962C8B-B14F-4D97-AF65-F5344CB8AC3E}">
        <p14:creationId xmlns:p14="http://schemas.microsoft.com/office/powerpoint/2010/main" val="215664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90625"/>
            <a:ext cx="79248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Make note of their energy level.  Be flexible depending how they feel.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Give them time to clean up and unpack and get settled.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Please offer to do their laundry.  They may want to do this themselves; if so, teach them how the washer works. Dryers are not common in Japan.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Check to see how they are feeling; sometimes new food, water, etc., can cause problems.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Don’t be surprised if they take off their shoes before entering your house.  It is part of their culture.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The Basics – Step by Step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10200"/>
            <a:ext cx="17526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88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79248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Above All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Be yourself, Be relaxed</a:t>
            </a:r>
          </a:p>
          <a:p>
            <a:pPr lvl="1">
              <a:buFont typeface="Wingdings" pitchFamily="2" charset="2"/>
              <a:buChar char="§"/>
            </a:pPr>
            <a:r>
              <a:rPr lang="en-US" sz="4400" dirty="0">
                <a:latin typeface="Arial" pitchFamily="34" charset="0"/>
                <a:cs typeface="Arial" pitchFamily="34" charset="0"/>
              </a:rPr>
              <a:t>Always be warm and friendly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The Basics – Step by Step</a:t>
            </a:r>
          </a:p>
        </p:txBody>
      </p:sp>
      <p:pic>
        <p:nvPicPr>
          <p:cNvPr id="18434" name="Picture 2" descr="C:\Users\Barry\AppData\Local\Microsoft\Windows\Temporary Internet Files\Content.IE5\Y2P1GZ7Y\MC9002410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3962400"/>
            <a:ext cx="2133600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15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29454"/>
            <a:ext cx="79248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weekday activities have been planned by the STYE Committee.  You will be given a schedule so you are aware of what they will be doing everyday.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Remind students what they need to bring for the day’s activities, i.e., swim suits, towels, sun screen, etc.</a:t>
            </a:r>
          </a:p>
          <a:p>
            <a:pPr>
              <a:buFont typeface="Wingdings" pitchFamily="2" charset="2"/>
              <a:buChar char="§"/>
            </a:pPr>
            <a:r>
              <a:rPr lang="en-US" sz="2400">
                <a:latin typeface="Arial" pitchFamily="34" charset="0"/>
                <a:cs typeface="Arial" pitchFamily="34" charset="0"/>
              </a:rPr>
              <a:t>Be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flexible with weeknight activities.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Weekday Activities </a:t>
            </a:r>
          </a:p>
        </p:txBody>
      </p:sp>
      <p:pic>
        <p:nvPicPr>
          <p:cNvPr id="10242" name="Picture 2" descr="C:\Users\Barry\Documents\My Rotary\Youth Exchange\Japan 2008 Trip\2008 Japan Pictures\Copies of good pictures\1c HS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276590" cy="17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08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7924800" cy="46632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 will be given a schedule of the drop off and pick up times for your students.  These times do vary somewhat based upon the day’s activities.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It is critical to be on-time for drop off and pick up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Most morning activities have a scheduled start time and the bus cannot wait for late arrivals.  If you miss the drop off time, you will be responsible for the students for the entire day.</a:t>
            </a:r>
          </a:p>
          <a:p>
            <a:pPr lvl="1">
              <a:buFont typeface="Wingdings" pitchFamily="2" charset="2"/>
              <a:buChar char="§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Students cannot be left alone.  If you are late for a pick up, the bus and leaders must wait for your arrival.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Pick Up and Drop Off</a:t>
            </a:r>
          </a:p>
        </p:txBody>
      </p:sp>
      <p:pic>
        <p:nvPicPr>
          <p:cNvPr id="10242" name="Picture 2" descr="C:\Users\Barry\Documents\My Rotary\Youth Exchange\Japan 2008 Trip\2008 Japan Pictures\Copies of good pictures\1c HS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276590" cy="17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61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90600"/>
            <a:ext cx="7924800" cy="46632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Be sure we have the cell phone contact information for everyone who will be picking up and/or dropping off students.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the event of any change to pick up or drop off times, we will contact you via text message or cell phone call.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do our best to stay on schedule, but occasionally there are delays due to traffic or unforeseen circumstances.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We need your contact information</a:t>
            </a:r>
          </a:p>
        </p:txBody>
      </p:sp>
      <p:pic>
        <p:nvPicPr>
          <p:cNvPr id="10242" name="Picture 2" descr="C:\Users\Barry\Documents\My Rotary\Youth Exchange\Japan 2008 Trip\2008 Japan Pictures\Copies of good pictures\1c HS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53000"/>
            <a:ext cx="2276590" cy="170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94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066800"/>
            <a:ext cx="79248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Plan to do some interesting activities with your students over the weekend.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Check with your students regarding any interest they may have (reasonable).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See if they want to help cook or perhaps make a meal.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Use your good judgment in choosing activities.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It is OK to have some down time.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Advise them of times for departure, clothing or anything special they need to bring.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Weekend Activities </a:t>
            </a:r>
          </a:p>
        </p:txBody>
      </p:sp>
      <p:pic>
        <p:nvPicPr>
          <p:cNvPr id="11266" name="Picture 2" descr="C:\Users\Barry\Documents\My Rotary\Youth Exchange\Japan 2008 Trip\2008 Japan Pictures\Copies of good pictures\2d school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34289"/>
            <a:ext cx="2271713" cy="17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3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7924800" cy="4876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You will be given a student activity sheet to record information regarding your students.  This sheet gets passed onto the next host family and also becomes a souvenir for the student.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Fill it out answering the questions about what the students like and dislike.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Include what activities you did.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Anything else that would be helpful for the next family.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Any problems??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Any quirks??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Activity Sheet</a:t>
            </a:r>
          </a:p>
        </p:txBody>
      </p:sp>
      <p:pic>
        <p:nvPicPr>
          <p:cNvPr id="12290" name="Picture 2" descr="C:\Users\Barry\Documents\My Rotary\Youth Exchange\Japan 2008 Trip\2008 Japan Pictures\Copies of good pictures\1a arrival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943" y="4191000"/>
            <a:ext cx="3296355" cy="247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19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34290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Do not let your students go anywhere by themselves.  They should be supervised at all times.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No Alcohol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No driving of any vehicles: autos, boats, jet skis, ATV’s 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OK for them to use the Internet, Skype and email, if available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Avoid high risk activities.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Safety and Rules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86200"/>
            <a:ext cx="2092325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4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Tonight’s Presenters</a:t>
            </a:r>
          </a:p>
        </p:txBody>
      </p:sp>
      <p:pic>
        <p:nvPicPr>
          <p:cNvPr id="14339" name="Picture 3" descr="C:\Users\Barry\Documents\My Rotary\Rotary Member Pictures\Kr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572" y="15240000"/>
            <a:ext cx="7501630" cy="112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Barry\Documents\My Rotary\Rotary Member Pictures\Kr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3294"/>
            <a:ext cx="1242581" cy="18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3733800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Jim Allison, PDG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 Chair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jra188@aol.com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Cell 201-213-6382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3733800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Barry Kroll, PDG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 Assistant Chair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barrykroll@aol.com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Cell 973-476-2772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EA2FF1-7C50-4A63-AFD1-01D7BB686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4658"/>
            <a:ext cx="15396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56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143000"/>
            <a:ext cx="7924800" cy="4267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Student becomes ill or has an accident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Student has an unreasonable request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Student is lost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You miss the bus drop off in the morning.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You are late for the bus pick up in the evening. 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Student refuses to listen to you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Student wants to go someplace by himself/herself 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Other concerns</a:t>
            </a:r>
          </a:p>
          <a:p>
            <a:pPr>
              <a:buNone/>
            </a:pP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Contact Jim or Barry</a:t>
            </a:r>
          </a:p>
          <a:p>
            <a:pPr>
              <a:buFont typeface="Wingdings" pitchFamily="2" charset="2"/>
              <a:buChar char="§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Possible Problems</a:t>
            </a:r>
          </a:p>
        </p:txBody>
      </p:sp>
    </p:spTree>
    <p:extLst>
      <p:ext uri="{BB962C8B-B14F-4D97-AF65-F5344CB8AC3E}">
        <p14:creationId xmlns:p14="http://schemas.microsoft.com/office/powerpoint/2010/main" val="3510798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3200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Require all Host Families to complete background checks for all family members in the household aged 18 and older.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Each of you should have received a form from Jim Allison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It requires dates of birth and Social Security numbers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All information is kept confidential.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Forms are shredded after completing background check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latin typeface="Arial" pitchFamily="34" charset="0"/>
                <a:cs typeface="Arial" pitchFamily="34" charset="0"/>
              </a:rPr>
              <a:t>Send completed forms to Jim Allison for processing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Rotary and State Dept. Regulations</a:t>
            </a:r>
          </a:p>
        </p:txBody>
      </p:sp>
    </p:spTree>
    <p:extLst>
      <p:ext uri="{BB962C8B-B14F-4D97-AF65-F5344CB8AC3E}">
        <p14:creationId xmlns:p14="http://schemas.microsoft.com/office/powerpoint/2010/main" val="2529114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Contact Information</a:t>
            </a:r>
          </a:p>
        </p:txBody>
      </p:sp>
      <p:pic>
        <p:nvPicPr>
          <p:cNvPr id="14339" name="Picture 3" descr="C:\Users\Barry\Documents\My Rotary\Rotary Member Pictures\Kro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9572" y="15240000"/>
            <a:ext cx="7501630" cy="1124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Barry\Documents\My Rotary\Rotary Member Pictures\Kr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13294"/>
            <a:ext cx="1242581" cy="18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6400" y="3733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Jim Allison, PDG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jra188@aol.com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Cell 201-213-6382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3733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Barry Kroll, PDG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barrykroll@aol.com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Cell 973-476-2772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619A76-73E8-464A-A94D-588352372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374658"/>
            <a:ext cx="15396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9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543800" cy="1066800"/>
          </a:xfrm>
        </p:spPr>
        <p:txBody>
          <a:bodyPr/>
          <a:lstStyle/>
          <a:p>
            <a:pPr algn="ctr"/>
            <a:r>
              <a:rPr lang="en-US" dirty="0"/>
              <a:t>Rotary District 7470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5181600" cy="28956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Thank you</a:t>
            </a:r>
          </a:p>
          <a:p>
            <a:pPr algn="ctr"/>
            <a:r>
              <a:rPr lang="en-US" sz="2400" b="1" dirty="0"/>
              <a:t>for being a host family</a:t>
            </a:r>
          </a:p>
          <a:p>
            <a:pPr algn="ctr"/>
            <a:r>
              <a:rPr lang="en-US" sz="2400" b="1" dirty="0"/>
              <a:t>and</a:t>
            </a:r>
          </a:p>
          <a:p>
            <a:pPr algn="ctr"/>
            <a:r>
              <a:rPr lang="en-US" sz="2400" b="1" dirty="0"/>
              <a:t>for helping Rotary build goodwill and to foster </a:t>
            </a:r>
            <a:r>
              <a:rPr lang="en-US" sz="2400" b="1"/>
              <a:t>international understanding.</a:t>
            </a:r>
            <a:endParaRPr lang="en-US" sz="2400" b="1" dirty="0"/>
          </a:p>
        </p:txBody>
      </p:sp>
      <p:graphicFrame>
        <p:nvGraphicFramePr>
          <p:cNvPr id="4" name="Object 3" descr="1rotary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54558730"/>
              </p:ext>
            </p:extLst>
          </p:nvPr>
        </p:nvGraphicFramePr>
        <p:xfrm>
          <a:off x="5791202" y="1905001"/>
          <a:ext cx="2467503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Bitmap Image" r:id="rId3" imgW="4029637" imgH="4352381" progId="PBrush">
                  <p:embed/>
                </p:oleObj>
              </mc:Choice>
              <mc:Fallback>
                <p:oleObj name="Bitmap Image" r:id="rId3" imgW="4029637" imgH="4352381" progId="PBrush">
                  <p:embed/>
                  <p:pic>
                    <p:nvPicPr>
                      <p:cNvPr id="0" name="Picture 27" descr="1rotary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2" y="1905001"/>
                        <a:ext cx="2467503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99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914400"/>
            <a:ext cx="7543800" cy="762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STYE</a:t>
            </a:r>
            <a:b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(Short Term Youth Exchange with Japan)</a:t>
            </a:r>
            <a:b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sz="2800" dirty="0"/>
              <a:t>The purpose of the orientation webinar is to provide you with information and details that will aid in ensuring a positive experience for you, your family and our Japanese exchange students.</a:t>
            </a:r>
          </a:p>
          <a:p>
            <a:pPr marL="18288" indent="0">
              <a:buNone/>
            </a:pPr>
            <a:endParaRPr lang="en-US" sz="2800" dirty="0"/>
          </a:p>
          <a:p>
            <a:pPr marL="18288" indent="0">
              <a:buNone/>
            </a:pPr>
            <a:r>
              <a:rPr lang="en-US" sz="2800" dirty="0"/>
              <a:t>Remember you can contact Jim Allison or Barry Kroll anytime with questions if you need assistance.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482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8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04800"/>
            <a:ext cx="8686800" cy="1066800"/>
          </a:xfrm>
        </p:spPr>
        <p:txBody>
          <a:bodyPr/>
          <a:lstStyle/>
          <a:p>
            <a:pPr algn="ctr"/>
            <a:r>
              <a:rPr lang="en-US" sz="4800" dirty="0"/>
              <a:t>STYE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4876800" cy="2362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Thank  you for agreeing to be a host family and opening your home.  We are confident it will be a rewarding experience for all. </a:t>
            </a:r>
          </a:p>
        </p:txBody>
      </p:sp>
      <p:graphicFrame>
        <p:nvGraphicFramePr>
          <p:cNvPr id="4" name="Object 3" descr="1rotary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4367612"/>
              </p:ext>
            </p:extLst>
          </p:nvPr>
        </p:nvGraphicFramePr>
        <p:xfrm>
          <a:off x="5791202" y="1905001"/>
          <a:ext cx="2467503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Bitmap Image" r:id="rId3" imgW="4029637" imgH="4352381" progId="PBrush">
                  <p:embed/>
                </p:oleObj>
              </mc:Choice>
              <mc:Fallback>
                <p:oleObj name="Bitmap Image" r:id="rId3" imgW="4029637" imgH="4352381" progId="PBrush">
                  <p:embed/>
                  <p:pic>
                    <p:nvPicPr>
                      <p:cNvPr id="0" name="Picture 20" descr="1rotary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2" y="1905001"/>
                        <a:ext cx="2467503" cy="266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5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7924800" cy="4038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effectLst/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The program is 40 years old.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Each year in July our local Rotary District 7470 sends 27 students and 3 leaders to Japan (Osaka/Shikoku Area).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Each year in August our sister Rotary District 2670 in Japan sends 27 students and 3 leaders to New Jersey.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Over the years thousands of students have participated in the program.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>
                <a:effectLst/>
                <a:latin typeface="Arial" pitchFamily="34" charset="0"/>
                <a:cs typeface="Arial" pitchFamily="34" charset="0"/>
              </a:rPr>
              <a:t>The essential ingredient in the program is the host family.</a:t>
            </a:r>
          </a:p>
          <a:p>
            <a:pPr marL="18288" indent="0">
              <a:buNone/>
            </a:pPr>
            <a:endParaRPr lang="en-US" b="1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7543800" cy="762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STYE</a:t>
            </a:r>
            <a:b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49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3200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Provides young people with the opportunity to experience cultures other than their own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Gives participants/parents a broader view of the world and a deeper understanding of themselves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Develops leadership and communication skills in youth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Builds friendships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Fosters international understanding and world peace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7543800" cy="762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This Youth Exchange: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0E0C7-3EEB-449E-9D8A-19BA19077A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296" y="4400654"/>
            <a:ext cx="2844304" cy="213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21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3200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Before students arrive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Participate in training and orientation sessions 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Understand the program rules for students and hosts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Know how to contact key Rotarians involved in the   Exchange Program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What is expected of a host family?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437692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00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143000"/>
            <a:ext cx="7924800" cy="4953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effectLst/>
                <a:latin typeface="Arial" pitchFamily="34" charset="0"/>
                <a:cs typeface="Arial" pitchFamily="34" charset="0"/>
              </a:rPr>
              <a:t>After the students arrive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Provide a safe and welcoming environment.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Support and make the students feel like they are a part of your family.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Encourage students to adopt the ways of your household.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Provide food and accommodations.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What is expected of a host family?</a:t>
            </a:r>
          </a:p>
        </p:txBody>
      </p:sp>
      <p:pic>
        <p:nvPicPr>
          <p:cNvPr id="5" name="Picture 14" descr="cirl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9" b="5241"/>
          <a:stretch>
            <a:fillRect/>
          </a:stretch>
        </p:blipFill>
        <p:spPr bwMode="auto">
          <a:xfrm>
            <a:off x="6858000" y="5287727"/>
            <a:ext cx="2144816" cy="15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6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7924800" cy="3962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400" dirty="0">
              <a:effectLst/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In case of an emergency know what to do and whom to contact.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Voice any concerns or questions regarding the students with Jim or Barry, i.e.,  homesickness, not eating, illness, etc.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>
                <a:effectLst/>
                <a:latin typeface="Arial" pitchFamily="34" charset="0"/>
                <a:cs typeface="Arial" pitchFamily="34" charset="0"/>
              </a:rPr>
              <a:t>Exercise supervisory and parental responsibility to ensure the students’ well being.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762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What is expected of a host family?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2819400" cy="230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88413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men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</TotalTime>
  <Words>1337</Words>
  <Application>Microsoft Office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 JULIAN</vt:lpstr>
      <vt:lpstr>Arial</vt:lpstr>
      <vt:lpstr>Calibri</vt:lpstr>
      <vt:lpstr>Palatino Linotype</vt:lpstr>
      <vt:lpstr>Wingdings</vt:lpstr>
      <vt:lpstr>Custom Design</vt:lpstr>
      <vt:lpstr>Elemental</vt:lpstr>
      <vt:lpstr>Bitmap Image</vt:lpstr>
      <vt:lpstr>Rotary District 7470</vt:lpstr>
      <vt:lpstr>Tonight’s Presenters</vt:lpstr>
      <vt:lpstr>STYE (Short Term Youth Exchange with Japan) </vt:lpstr>
      <vt:lpstr>STYE</vt:lpstr>
      <vt:lpstr>STYE </vt:lpstr>
      <vt:lpstr>This Youth Exchange:</vt:lpstr>
      <vt:lpstr>What is expected of a host family?</vt:lpstr>
      <vt:lpstr>What is expected of a host family?</vt:lpstr>
      <vt:lpstr>What is expected of a host family?</vt:lpstr>
      <vt:lpstr>The Basics – Step by Step</vt:lpstr>
      <vt:lpstr>The Basics – Step by Step</vt:lpstr>
      <vt:lpstr>The Basics – Step by Step</vt:lpstr>
      <vt:lpstr>The Basics – Step by Step</vt:lpstr>
      <vt:lpstr>Weekday Activities </vt:lpstr>
      <vt:lpstr>Pick Up and Drop Off</vt:lpstr>
      <vt:lpstr>We need your contact information</vt:lpstr>
      <vt:lpstr>Weekend Activities </vt:lpstr>
      <vt:lpstr>Activity Sheet</vt:lpstr>
      <vt:lpstr>Safety and Rules</vt:lpstr>
      <vt:lpstr>Possible Problems</vt:lpstr>
      <vt:lpstr>Rotary and State Dept. Regulations</vt:lpstr>
      <vt:lpstr>Contact Information</vt:lpstr>
      <vt:lpstr>Rotary District 7470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E. Kroll</dc:creator>
  <cp:lastModifiedBy>Barry Kroll</cp:lastModifiedBy>
  <cp:revision>107</cp:revision>
  <cp:lastPrinted>2015-06-02T22:00:04Z</cp:lastPrinted>
  <dcterms:created xsi:type="dcterms:W3CDTF">2010-07-16T10:30:20Z</dcterms:created>
  <dcterms:modified xsi:type="dcterms:W3CDTF">2018-05-23T01:53:53Z</dcterms:modified>
</cp:coreProperties>
</file>