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029" autoAdjust="0"/>
    <p:restoredTop sz="94664" autoAdjust="0"/>
  </p:normalViewPr>
  <p:slideViewPr>
    <p:cSldViewPr>
      <p:cViewPr>
        <p:scale>
          <a:sx n="80" d="100"/>
          <a:sy n="80" d="100"/>
        </p:scale>
        <p:origin x="-1255" y="-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1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2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6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6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2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4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4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6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8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8DB9-71BA-4074-836C-49F0BF9B0758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91BC-A93D-4A1E-B659-3EB7794E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724274" y="866775"/>
            <a:ext cx="1685925" cy="655856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81000">
                <a:srgbClr val="9CB86E"/>
              </a:gs>
              <a:gs pos="100000">
                <a:srgbClr val="156B13"/>
              </a:gs>
            </a:gsLst>
            <a:lin ang="1200000" scaled="0"/>
            <a:tileRect/>
          </a:gra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Monotype Corsiva" pitchFamily="66" charset="0"/>
              </a:rPr>
              <a:t>District Governor</a:t>
            </a:r>
          </a:p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  <a:latin typeface="Arial Narrow" pitchFamily="34" charset="0"/>
              </a:rPr>
              <a:t>Stephen Dates</a:t>
            </a:r>
            <a:endParaRPr lang="en-US" sz="1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172325" y="2063622"/>
            <a:ext cx="1819275" cy="23237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Interact/</a:t>
            </a:r>
            <a:r>
              <a:rPr lang="en-US" sz="1100" b="1" dirty="0" err="1" smtClean="0">
                <a:latin typeface="Arial Narrow" pitchFamily="34" charset="0"/>
              </a:rPr>
              <a:t>Rotaract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200" dirty="0">
                <a:latin typeface="Arial Narrow" pitchFamily="34" charset="0"/>
              </a:rPr>
              <a:t>  </a:t>
            </a:r>
            <a:r>
              <a:rPr lang="en-US" sz="1000" dirty="0">
                <a:latin typeface="Arial Narrow" pitchFamily="34" charset="0"/>
              </a:rPr>
              <a:t>  </a:t>
            </a:r>
            <a:r>
              <a:rPr lang="en-US" sz="1000" dirty="0" smtClean="0">
                <a:latin typeface="Arial Narrow" pitchFamily="34" charset="0"/>
              </a:rPr>
              <a:t>Jay </a:t>
            </a:r>
            <a:r>
              <a:rPr lang="en-US" sz="1000" dirty="0" err="1" smtClean="0">
                <a:latin typeface="Arial Narrow" pitchFamily="34" charset="0"/>
              </a:rPr>
              <a:t>Polimeno</a:t>
            </a:r>
            <a:r>
              <a:rPr lang="en-US" sz="1000" dirty="0" smtClean="0">
                <a:latin typeface="Arial Narrow" pitchFamily="34" charset="0"/>
              </a:rPr>
              <a:t> (2011-2014)</a:t>
            </a:r>
            <a:endParaRPr lang="en-US" sz="1000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pPr eaLnBrk="1" hangingPunct="1"/>
            <a:r>
              <a:rPr lang="en-US" sz="1100" b="1" dirty="0">
                <a:latin typeface="Arial Narrow" pitchFamily="34" charset="0"/>
              </a:rPr>
              <a:t>Rotary Youth </a:t>
            </a:r>
            <a:r>
              <a:rPr lang="en-US" sz="1100" b="1" dirty="0" smtClean="0">
                <a:latin typeface="Arial Narrow" pitchFamily="34" charset="0"/>
              </a:rPr>
              <a:t>Leadership</a:t>
            </a:r>
          </a:p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   Award (RLYA)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200" dirty="0">
                <a:latin typeface="Arial Narrow" pitchFamily="34" charset="0"/>
              </a:rPr>
              <a:t>    </a:t>
            </a:r>
            <a:r>
              <a:rPr lang="en-US" sz="1000" dirty="0" smtClean="0">
                <a:latin typeface="Arial Narrow" pitchFamily="34" charset="0"/>
              </a:rPr>
              <a:t>Judy Christensen (2013-2016)</a:t>
            </a:r>
            <a:endParaRPr lang="en-US" sz="1000" dirty="0">
              <a:latin typeface="Arial Narrow" pitchFamily="34" charset="0"/>
            </a:endParaRPr>
          </a:p>
          <a:p>
            <a:pPr eaLnBrk="1" hangingPunct="1"/>
            <a:r>
              <a:rPr lang="en-US" sz="1100" b="1" dirty="0">
                <a:latin typeface="Arial Narrow" pitchFamily="34" charset="0"/>
              </a:rPr>
              <a:t>Youth Exchange </a:t>
            </a:r>
            <a:r>
              <a:rPr lang="en-US" sz="1100" b="1" dirty="0" smtClean="0">
                <a:latin typeface="Arial Narrow" pitchFamily="34" charset="0"/>
              </a:rPr>
              <a:t>(YE)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200" b="1" dirty="0">
                <a:latin typeface="Arial Narrow" pitchFamily="34" charset="0"/>
              </a:rPr>
              <a:t>   </a:t>
            </a:r>
            <a:r>
              <a:rPr lang="en-US" sz="1000" b="1" dirty="0">
                <a:latin typeface="Arial Narrow" pitchFamily="34" charset="0"/>
              </a:rPr>
              <a:t> </a:t>
            </a:r>
            <a:r>
              <a:rPr lang="en-US" sz="1000" dirty="0" smtClean="0">
                <a:latin typeface="Arial Narrow" pitchFamily="34" charset="0"/>
              </a:rPr>
              <a:t>Tom </a:t>
            </a:r>
            <a:r>
              <a:rPr lang="en-US" sz="1000" dirty="0" err="1" smtClean="0">
                <a:latin typeface="Arial Narrow" pitchFamily="34" charset="0"/>
              </a:rPr>
              <a:t>Badowski</a:t>
            </a:r>
            <a:r>
              <a:rPr lang="en-US" sz="1000" dirty="0" smtClean="0">
                <a:latin typeface="Arial Narrow" pitchFamily="34" charset="0"/>
              </a:rPr>
              <a:t> (2013-2016)</a:t>
            </a:r>
            <a:endParaRPr lang="en-US" sz="1000" dirty="0">
              <a:latin typeface="Arial Narrow" pitchFamily="34" charset="0"/>
            </a:endParaRPr>
          </a:p>
          <a:p>
            <a:pPr eaLnBrk="1" hangingPunct="1"/>
            <a:r>
              <a:rPr lang="en-US" sz="1000" dirty="0">
                <a:latin typeface="Arial Narrow" pitchFamily="34" charset="0"/>
              </a:rPr>
              <a:t>    </a:t>
            </a:r>
            <a:r>
              <a:rPr lang="en-US" sz="1000" dirty="0" smtClean="0">
                <a:latin typeface="Arial Narrow" pitchFamily="34" charset="0"/>
              </a:rPr>
              <a:t>   </a:t>
            </a:r>
            <a:r>
              <a:rPr lang="en-US" sz="1000" dirty="0">
                <a:latin typeface="Arial Narrow" pitchFamily="34" charset="0"/>
              </a:rPr>
              <a:t>Inbound – </a:t>
            </a:r>
            <a:r>
              <a:rPr lang="en-US" sz="1000" dirty="0" smtClean="0">
                <a:latin typeface="Arial Narrow" pitchFamily="34" charset="0"/>
              </a:rPr>
              <a:t>Dave </a:t>
            </a:r>
            <a:r>
              <a:rPr lang="en-US" sz="1000" dirty="0" err="1" smtClean="0">
                <a:latin typeface="Arial Narrow" pitchFamily="34" charset="0"/>
              </a:rPr>
              <a:t>Koepeole</a:t>
            </a:r>
            <a:r>
              <a:rPr lang="en-US" sz="1000" dirty="0" smtClean="0">
                <a:latin typeface="Arial Narrow" pitchFamily="34" charset="0"/>
              </a:rPr>
              <a:t>  &amp;</a:t>
            </a:r>
          </a:p>
          <a:p>
            <a:pPr eaLnBrk="1" hangingPunct="1"/>
            <a:r>
              <a:rPr lang="en-US" sz="1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000" b="1" dirty="0" smtClean="0">
                <a:solidFill>
                  <a:srgbClr val="FF0000"/>
                </a:solidFill>
                <a:latin typeface="Arial Narrow" pitchFamily="34" charset="0"/>
              </a:rPr>
              <a:t>                      </a:t>
            </a:r>
            <a:r>
              <a:rPr lang="en-US" sz="1000" dirty="0" smtClean="0">
                <a:latin typeface="Arial Narrow" pitchFamily="34" charset="0"/>
              </a:rPr>
              <a:t>Doug </a:t>
            </a:r>
            <a:r>
              <a:rPr lang="en-US" sz="1000" dirty="0" err="1" smtClean="0">
                <a:latin typeface="Arial Narrow" pitchFamily="34" charset="0"/>
              </a:rPr>
              <a:t>Stoehr</a:t>
            </a:r>
            <a:endParaRPr lang="en-US" sz="1000" dirty="0">
              <a:latin typeface="Arial Narrow" pitchFamily="34" charset="0"/>
            </a:endParaRPr>
          </a:p>
          <a:p>
            <a:pPr eaLnBrk="1" hangingPunct="1"/>
            <a:r>
              <a:rPr lang="en-US" sz="1000" dirty="0">
                <a:latin typeface="Arial Narrow" pitchFamily="34" charset="0"/>
              </a:rPr>
              <a:t>   </a:t>
            </a:r>
            <a:r>
              <a:rPr lang="en-US" sz="1000" dirty="0" smtClean="0">
                <a:latin typeface="Arial Narrow" pitchFamily="34" charset="0"/>
              </a:rPr>
              <a:t>    </a:t>
            </a:r>
            <a:r>
              <a:rPr lang="en-US" sz="1000" dirty="0">
                <a:latin typeface="Arial Narrow" pitchFamily="34" charset="0"/>
              </a:rPr>
              <a:t>Outbound </a:t>
            </a:r>
            <a:r>
              <a:rPr lang="en-US" sz="1000" dirty="0" smtClean="0">
                <a:latin typeface="Arial Narrow" pitchFamily="34" charset="0"/>
              </a:rPr>
              <a:t>– </a:t>
            </a:r>
            <a:r>
              <a:rPr lang="en-US" sz="1000" dirty="0" smtClean="0">
                <a:latin typeface="Arial Narrow" pitchFamily="34" charset="0"/>
              </a:rPr>
              <a:t>Ron </a:t>
            </a:r>
            <a:r>
              <a:rPr lang="en-US" sz="1000" dirty="0" err="1">
                <a:latin typeface="Arial Narrow" pitchFamily="34" charset="0"/>
              </a:rPr>
              <a:t>Gulyas</a:t>
            </a:r>
            <a:endParaRPr lang="en-US" sz="1000" dirty="0" smtClean="0">
              <a:latin typeface="Arial Narrow" pitchFamily="34" charset="0"/>
            </a:endParaRPr>
          </a:p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Speech </a:t>
            </a:r>
            <a:r>
              <a:rPr lang="en-US" sz="1100" b="1" dirty="0">
                <a:latin typeface="Arial Narrow" pitchFamily="34" charset="0"/>
              </a:rPr>
              <a:t>Contest</a:t>
            </a:r>
          </a:p>
          <a:p>
            <a:pPr eaLnBrk="1" hangingPunct="1"/>
            <a:r>
              <a:rPr lang="en-US" sz="1200" dirty="0">
                <a:latin typeface="Arial Narrow" pitchFamily="34" charset="0"/>
              </a:rPr>
              <a:t>    </a:t>
            </a:r>
            <a:r>
              <a:rPr lang="en-US" sz="1000" dirty="0">
                <a:latin typeface="Arial Narrow" pitchFamily="34" charset="0"/>
              </a:rPr>
              <a:t>  </a:t>
            </a:r>
            <a:r>
              <a:rPr lang="en-US" sz="1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000" dirty="0" smtClean="0">
                <a:latin typeface="Arial Narrow" pitchFamily="34" charset="0"/>
              </a:rPr>
              <a:t>Ed </a:t>
            </a:r>
            <a:r>
              <a:rPr lang="en-US" sz="1000" dirty="0" err="1" smtClean="0">
                <a:latin typeface="Arial Narrow" pitchFamily="34" charset="0"/>
              </a:rPr>
              <a:t>Saulnier</a:t>
            </a:r>
            <a:r>
              <a:rPr lang="en-US" sz="1000" dirty="0" smtClean="0">
                <a:latin typeface="Arial Narrow" pitchFamily="34" charset="0"/>
              </a:rPr>
              <a:t> (2010-2014)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  <a:p>
            <a:pPr eaLnBrk="1" hangingPunct="1"/>
            <a:r>
              <a:rPr lang="en-US" sz="1200" dirty="0" smtClean="0">
                <a:latin typeface="Arial Narrow" pitchFamily="34" charset="0"/>
              </a:rPr>
              <a:t>      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33575" y="1581150"/>
            <a:ext cx="1676400" cy="457200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  <a:latin typeface="Monotype Corsiva" pitchFamily="66" charset="0"/>
              </a:rPr>
              <a:t>Membership</a:t>
            </a: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Arial Narrow" pitchFamily="34" charset="0"/>
              </a:rPr>
              <a:t>SonnyHolt</a:t>
            </a:r>
            <a:r>
              <a:rPr lang="en-US" sz="1000" dirty="0" smtClean="0">
                <a:solidFill>
                  <a:schemeClr val="tx1"/>
                </a:solidFill>
                <a:latin typeface="Arial Narrow" pitchFamily="34" charset="0"/>
              </a:rPr>
              <a:t>  (2013-2016)</a:t>
            </a:r>
            <a:endParaRPr lang="en-US" sz="1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8" name="TextBox 24"/>
          <p:cNvSpPr txBox="1">
            <a:spLocks noChangeArrowheads="1"/>
          </p:cNvSpPr>
          <p:nvPr/>
        </p:nvSpPr>
        <p:spPr bwMode="auto">
          <a:xfrm>
            <a:off x="1904999" y="2009507"/>
            <a:ext cx="1819275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Engagement &amp; Attraction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200" dirty="0">
                <a:latin typeface="Arial Narrow" pitchFamily="34" charset="0"/>
              </a:rPr>
              <a:t>  </a:t>
            </a:r>
            <a:r>
              <a:rPr lang="en-US" sz="12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000" dirty="0" smtClean="0">
                <a:latin typeface="Arial Narrow" pitchFamily="34" charset="0"/>
              </a:rPr>
              <a:t>Sonny Holt (2013-2016)</a:t>
            </a:r>
            <a:endParaRPr lang="en-US" sz="1000" dirty="0">
              <a:latin typeface="Arial Narrow" pitchFamily="34" charset="0"/>
            </a:endParaRPr>
          </a:p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E-Clubs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200" dirty="0">
                <a:solidFill>
                  <a:srgbClr val="00B050"/>
                </a:solidFill>
                <a:latin typeface="Arial Narrow" pitchFamily="34" charset="0"/>
              </a:rPr>
              <a:t>    </a:t>
            </a:r>
            <a:r>
              <a:rPr lang="en-US" sz="1000" dirty="0" smtClean="0">
                <a:latin typeface="Arial Narrow" pitchFamily="34" charset="0"/>
              </a:rPr>
              <a:t>Stan </a:t>
            </a:r>
            <a:r>
              <a:rPr lang="en-US" sz="1000" dirty="0" err="1" smtClean="0">
                <a:latin typeface="Arial Narrow" pitchFamily="34" charset="0"/>
              </a:rPr>
              <a:t>Bradeen</a:t>
            </a:r>
            <a:r>
              <a:rPr lang="en-US" sz="1000" dirty="0" smtClean="0">
                <a:latin typeface="Arial Narrow" pitchFamily="34" charset="0"/>
              </a:rPr>
              <a:t> (2032-2016)</a:t>
            </a:r>
            <a:endParaRPr lang="en-US" sz="1000" b="1" dirty="0">
              <a:latin typeface="Arial Narrow" pitchFamily="34" charset="0"/>
            </a:endParaRPr>
          </a:p>
          <a:p>
            <a:pPr eaLnBrk="1" hangingPunct="1"/>
            <a:r>
              <a:rPr lang="en-US" sz="1100" b="1" dirty="0">
                <a:latin typeface="Arial Narrow" pitchFamily="34" charset="0"/>
              </a:rPr>
              <a:t>Club Extension </a:t>
            </a:r>
          </a:p>
          <a:p>
            <a:pPr eaLnBrk="1" hangingPunct="1"/>
            <a:r>
              <a:rPr lang="en-US" sz="1200" dirty="0">
                <a:latin typeface="Arial Narrow" pitchFamily="34" charset="0"/>
              </a:rPr>
              <a:t>    </a:t>
            </a:r>
            <a:r>
              <a:rPr lang="en-US" sz="1000" dirty="0">
                <a:latin typeface="Arial Narrow" pitchFamily="34" charset="0"/>
              </a:rPr>
              <a:t>Bill </a:t>
            </a:r>
            <a:r>
              <a:rPr lang="en-US" sz="1000" dirty="0" smtClean="0">
                <a:latin typeface="Arial Narrow" pitchFamily="34" charset="0"/>
              </a:rPr>
              <a:t>Thompson (2011-2014)</a:t>
            </a:r>
          </a:p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Satellite Clubs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000" dirty="0" smtClean="0">
                <a:latin typeface="Arial Narrow" pitchFamily="34" charset="0"/>
              </a:rPr>
              <a:t>     Sonny Holt (2013 -2016)</a:t>
            </a:r>
            <a:endParaRPr lang="en-US" sz="1000" b="1" dirty="0" smtClean="0">
              <a:latin typeface="Arial Narrow" pitchFamily="34" charset="0"/>
            </a:endParaRPr>
          </a:p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Metrics</a:t>
            </a:r>
            <a:endParaRPr lang="en-US" sz="1100" b="1" dirty="0">
              <a:latin typeface="Arial Narrow" pitchFamily="34" charset="0"/>
            </a:endParaRPr>
          </a:p>
          <a:p>
            <a:pPr eaLnBrk="1" hangingPunct="1"/>
            <a:r>
              <a:rPr lang="en-US" sz="1000" dirty="0">
                <a:latin typeface="Arial Narrow" pitchFamily="34" charset="0"/>
              </a:rPr>
              <a:t>     </a:t>
            </a:r>
            <a:r>
              <a:rPr lang="en-US" sz="1000" dirty="0" smtClean="0">
                <a:latin typeface="Arial Narrow" pitchFamily="34" charset="0"/>
              </a:rPr>
              <a:t>Vacant (2013 </a:t>
            </a:r>
            <a:r>
              <a:rPr lang="en-US" sz="1000" dirty="0">
                <a:latin typeface="Arial Narrow" pitchFamily="34" charset="0"/>
              </a:rPr>
              <a:t>-2016)</a:t>
            </a:r>
            <a:endParaRPr lang="en-US" sz="1000" b="1" dirty="0">
              <a:latin typeface="Arial Narrow" pitchFamily="34" charset="0"/>
            </a:endParaRPr>
          </a:p>
          <a:p>
            <a:pPr eaLnBrk="1" hangingPunct="1"/>
            <a:r>
              <a:rPr lang="en-US" sz="1100" b="1" dirty="0" smtClean="0">
                <a:latin typeface="Arial Narrow" pitchFamily="34" charset="0"/>
              </a:rPr>
              <a:t>Telling Our Story</a:t>
            </a:r>
            <a:endParaRPr lang="en-US" sz="1200" b="1" dirty="0">
              <a:latin typeface="Arial Narrow" pitchFamily="34" charset="0"/>
            </a:endParaRPr>
          </a:p>
          <a:p>
            <a:pPr eaLnBrk="1" hangingPunct="1"/>
            <a:r>
              <a:rPr lang="en-US" sz="1200" dirty="0">
                <a:latin typeface="Arial Narrow" pitchFamily="34" charset="0"/>
              </a:rPr>
              <a:t> 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1000" dirty="0" smtClean="0">
                <a:latin typeface="Arial Narrow" pitchFamily="34" charset="0"/>
              </a:rPr>
              <a:t>Earl Wertheim (2010-2014)</a:t>
            </a:r>
            <a:endParaRPr lang="en-US" sz="1000" b="1" dirty="0">
              <a:solidFill>
                <a:srgbClr val="FF0000"/>
              </a:solidFill>
              <a:latin typeface="Arial Narrow" pitchFamily="34" charset="0"/>
            </a:endParaRPr>
          </a:p>
          <a:p>
            <a:pPr eaLnBrk="1" hangingPunct="1"/>
            <a:endParaRPr lang="en-US" dirty="0"/>
          </a:p>
        </p:txBody>
      </p:sp>
      <p:grpSp>
        <p:nvGrpSpPr>
          <p:cNvPr id="29" name="Group 59"/>
          <p:cNvGrpSpPr>
            <a:grpSpLocks/>
          </p:cNvGrpSpPr>
          <p:nvPr/>
        </p:nvGrpSpPr>
        <p:grpSpPr bwMode="auto">
          <a:xfrm>
            <a:off x="3724275" y="1581151"/>
            <a:ext cx="1685924" cy="2908429"/>
            <a:chOff x="533400" y="228600"/>
            <a:chExt cx="1752600" cy="3146348"/>
          </a:xfrm>
        </p:grpSpPr>
        <p:sp>
          <p:nvSpPr>
            <p:cNvPr id="30" name="Rectangle 29"/>
            <p:cNvSpPr/>
            <p:nvPr/>
          </p:nvSpPr>
          <p:spPr>
            <a:xfrm>
              <a:off x="533400" y="228600"/>
              <a:ext cx="1752600" cy="508734"/>
            </a:xfrm>
            <a:prstGeom prst="rect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0"/>
              <a:tileRect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Monotype Corsiva" pitchFamily="66" charset="0"/>
                </a:rPr>
                <a:t>Assistant Governors</a:t>
              </a:r>
            </a:p>
            <a:p>
              <a:pPr algn="ctr">
                <a:defRPr/>
              </a:pPr>
              <a:endParaRPr lang="en-US" sz="12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TextBox 27"/>
            <p:cNvSpPr txBox="1">
              <a:spLocks noChangeArrowheads="1"/>
            </p:cNvSpPr>
            <p:nvPr/>
          </p:nvSpPr>
          <p:spPr bwMode="auto">
            <a:xfrm>
              <a:off x="533400" y="681511"/>
              <a:ext cx="1752600" cy="269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New Hampshire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</a:t>
              </a:r>
              <a:r>
                <a:rPr lang="en-US" sz="1000" dirty="0">
                  <a:latin typeface="Arial Narrow" pitchFamily="34" charset="0"/>
                </a:rPr>
                <a:t>Dennis Tobin </a:t>
              </a:r>
              <a:r>
                <a:rPr lang="en-US" sz="1000" dirty="0" smtClean="0">
                  <a:latin typeface="Arial Narrow" pitchFamily="34" charset="0"/>
                </a:rPr>
                <a:t>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</a:t>
              </a:r>
              <a:r>
                <a:rPr lang="en-US" sz="1000" dirty="0">
                  <a:solidFill>
                    <a:srgbClr val="FF0000"/>
                  </a:solidFill>
                  <a:latin typeface="Arial Narrow" pitchFamily="34" charset="0"/>
                </a:rPr>
                <a:t> </a:t>
              </a:r>
              <a:r>
                <a:rPr lang="en-US" sz="1000" dirty="0" smtClean="0">
                  <a:latin typeface="Arial Narrow" pitchFamily="34" charset="0"/>
                </a:rPr>
                <a:t>Jay </a:t>
              </a:r>
              <a:r>
                <a:rPr lang="en-US" sz="1000" dirty="0" err="1" smtClean="0">
                  <a:latin typeface="Arial Narrow" pitchFamily="34" charset="0"/>
                </a:rPr>
                <a:t>Polimeno</a:t>
              </a:r>
              <a:r>
                <a:rPr lang="en-US" sz="1000" dirty="0" smtClean="0">
                  <a:latin typeface="Arial Narrow" pitchFamily="34" charset="0"/>
                </a:rPr>
                <a:t> (2011-2014)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Jayne </a:t>
              </a:r>
              <a:r>
                <a:rPr lang="en-US" sz="1000" dirty="0" smtClean="0">
                  <a:latin typeface="Arial Narrow" pitchFamily="34" charset="0"/>
                </a:rPr>
                <a:t>Britton (2012-2015)</a:t>
              </a:r>
              <a:endParaRPr lang="en-US" sz="12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Quebec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</a:t>
              </a:r>
              <a:r>
                <a:rPr lang="en-US" sz="1000" dirty="0">
                  <a:latin typeface="Arial Narrow" pitchFamily="34" charset="0"/>
                </a:rPr>
                <a:t>Gilles Grave</a:t>
              </a:r>
              <a:r>
                <a:rPr lang="en-US" sz="1200" dirty="0">
                  <a:latin typeface="Arial Narrow" pitchFamily="34" charset="0"/>
                </a:rPr>
                <a:t>l</a:t>
              </a:r>
              <a:r>
                <a:rPr lang="en-US" sz="1000" dirty="0">
                  <a:latin typeface="Arial Narrow" pitchFamily="34" charset="0"/>
                </a:rPr>
                <a:t> </a:t>
              </a:r>
              <a:r>
                <a:rPr lang="en-US" sz="1000" dirty="0" smtClean="0">
                  <a:latin typeface="Arial Narrow" pitchFamily="34" charset="0"/>
                </a:rPr>
                <a:t>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Vermont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</a:t>
              </a:r>
              <a:r>
                <a:rPr lang="en-US" sz="1000" dirty="0">
                  <a:latin typeface="Arial Narrow" pitchFamily="34" charset="0"/>
                </a:rPr>
                <a:t> Barbara </a:t>
              </a:r>
              <a:r>
                <a:rPr lang="en-US" sz="1000" dirty="0" err="1">
                  <a:latin typeface="Arial Narrow" pitchFamily="34" charset="0"/>
                </a:rPr>
                <a:t>LaFleur</a:t>
              </a:r>
              <a:r>
                <a:rPr lang="en-US" sz="1000" dirty="0">
                  <a:latin typeface="Arial Narrow" pitchFamily="34" charset="0"/>
                </a:rPr>
                <a:t> </a:t>
              </a:r>
              <a:r>
                <a:rPr lang="en-US" sz="1000" dirty="0" smtClean="0">
                  <a:latin typeface="Arial Narrow" pitchFamily="34" charset="0"/>
                </a:rPr>
                <a:t> (2011-2014)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Earl </a:t>
              </a:r>
              <a:r>
                <a:rPr lang="en-US" sz="1000" dirty="0" smtClean="0">
                  <a:latin typeface="Arial Narrow" pitchFamily="34" charset="0"/>
                </a:rPr>
                <a:t>Wertheim  (2011-2014)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Eric </a:t>
              </a:r>
              <a:r>
                <a:rPr lang="en-US" sz="1000" dirty="0" err="1">
                  <a:latin typeface="Arial Narrow" pitchFamily="34" charset="0"/>
                </a:rPr>
                <a:t>Denu</a:t>
              </a:r>
              <a:r>
                <a:rPr lang="en-US" sz="1000" dirty="0">
                  <a:latin typeface="Arial Narrow" pitchFamily="34" charset="0"/>
                </a:rPr>
                <a:t> </a:t>
              </a:r>
              <a:r>
                <a:rPr lang="en-US" sz="1000" dirty="0" smtClean="0">
                  <a:latin typeface="Arial Narrow" pitchFamily="34" charset="0"/>
                </a:rPr>
                <a:t>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Jan </a:t>
              </a:r>
              <a:r>
                <a:rPr lang="en-US" sz="1000" dirty="0" smtClean="0">
                  <a:latin typeface="Arial Narrow" pitchFamily="34" charset="0"/>
                </a:rPr>
                <a:t>Draper 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Marsha </a:t>
              </a:r>
              <a:r>
                <a:rPr lang="en-US" sz="1000" dirty="0" smtClean="0">
                  <a:latin typeface="Arial Narrow" pitchFamily="34" charset="0"/>
                </a:rPr>
                <a:t>Hoffman  (2011-2014)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Stefanie Pigeon </a:t>
              </a:r>
              <a:r>
                <a:rPr lang="en-US" sz="1000" dirty="0" smtClean="0">
                  <a:latin typeface="Arial Narrow" pitchFamily="34" charset="0"/>
                </a:rPr>
                <a:t>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Vern </a:t>
              </a:r>
              <a:r>
                <a:rPr lang="en-US" sz="1000" dirty="0" err="1" smtClean="0">
                  <a:latin typeface="Arial Narrow" pitchFamily="34" charset="0"/>
                </a:rPr>
                <a:t>Forthun</a:t>
              </a:r>
              <a:r>
                <a:rPr lang="en-US" sz="1000" dirty="0" smtClean="0">
                  <a:latin typeface="Arial Narrow" pitchFamily="34" charset="0"/>
                </a:rPr>
                <a:t>  (2011-2014)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endParaRPr lang="en-US" dirty="0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486400" y="1600202"/>
            <a:ext cx="1704974" cy="2590262"/>
            <a:chOff x="6591299" y="821678"/>
            <a:chExt cx="1704975" cy="3161497"/>
          </a:xfrm>
        </p:grpSpPr>
        <p:sp>
          <p:nvSpPr>
            <p:cNvPr id="33" name="Rectangle 32"/>
            <p:cNvSpPr/>
            <p:nvPr/>
          </p:nvSpPr>
          <p:spPr>
            <a:xfrm>
              <a:off x="6664187" y="821678"/>
              <a:ext cx="1603513" cy="524421"/>
            </a:xfrm>
            <a:prstGeom prst="rect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0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Monotype Corsiva" pitchFamily="66" charset="0"/>
                </a:rPr>
                <a:t>Rotary Foundation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  <a:latin typeface="Arial Narrow" pitchFamily="34" charset="0"/>
                </a:rPr>
                <a:t>Marilyn </a:t>
              </a:r>
              <a:r>
                <a:rPr lang="en-US" sz="1000" dirty="0" err="1" smtClean="0">
                  <a:solidFill>
                    <a:schemeClr val="tx1"/>
                  </a:solidFill>
                  <a:latin typeface="Arial Narrow" pitchFamily="34" charset="0"/>
                </a:rPr>
                <a:t>Bedell</a:t>
              </a:r>
              <a:r>
                <a:rPr lang="en-US" sz="1000" dirty="0" smtClean="0">
                  <a:solidFill>
                    <a:schemeClr val="tx1"/>
                  </a:solidFill>
                  <a:latin typeface="Arial Narrow" pitchFamily="34" charset="0"/>
                </a:rPr>
                <a:t> (2012-2015)</a:t>
              </a:r>
              <a:endParaRPr lang="en-US" sz="10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6591299" y="1372400"/>
              <a:ext cx="1704975" cy="2610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100" b="1" dirty="0" smtClean="0">
                  <a:latin typeface="Arial Narrow" pitchFamily="34" charset="0"/>
                </a:rPr>
                <a:t>District </a:t>
              </a:r>
              <a:r>
                <a:rPr lang="en-US" sz="1100" b="1" dirty="0">
                  <a:latin typeface="Arial Narrow" pitchFamily="34" charset="0"/>
                </a:rPr>
                <a:t>Grants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</a:t>
              </a:r>
              <a:r>
                <a:rPr lang="en-US" sz="1000" dirty="0" smtClean="0">
                  <a:latin typeface="Arial Narrow" pitchFamily="34" charset="0"/>
                </a:rPr>
                <a:t>Larry </a:t>
              </a:r>
              <a:r>
                <a:rPr lang="en-US" sz="1000" dirty="0" err="1" smtClean="0">
                  <a:latin typeface="Arial Narrow" pitchFamily="34" charset="0"/>
                </a:rPr>
                <a:t>Vars</a:t>
              </a:r>
              <a:r>
                <a:rPr lang="en-US" sz="1000" dirty="0" smtClean="0">
                  <a:latin typeface="Arial Narrow" pitchFamily="34" charset="0"/>
                </a:rPr>
                <a:t> (2013-2016)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 smtClean="0">
                  <a:latin typeface="Arial Narrow" pitchFamily="34" charset="0"/>
                </a:rPr>
                <a:t>Global </a:t>
              </a:r>
              <a:r>
                <a:rPr lang="en-US" sz="1100" b="1" dirty="0">
                  <a:latin typeface="Arial Narrow" pitchFamily="34" charset="0"/>
                </a:rPr>
                <a:t>Grants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</a:t>
              </a:r>
              <a:r>
                <a:rPr lang="en-US" sz="1000" dirty="0">
                  <a:latin typeface="Arial Narrow" pitchFamily="34" charset="0"/>
                </a:rPr>
                <a:t> </a:t>
              </a:r>
              <a:r>
                <a:rPr lang="en-US" sz="1000" dirty="0" smtClean="0">
                  <a:latin typeface="Arial Narrow" pitchFamily="34" charset="0"/>
                </a:rPr>
                <a:t>Larry </a:t>
              </a:r>
              <a:r>
                <a:rPr lang="en-US" sz="1000" dirty="0" err="1" smtClean="0">
                  <a:latin typeface="Arial Narrow" pitchFamily="34" charset="0"/>
                </a:rPr>
                <a:t>Vars</a:t>
              </a:r>
              <a:r>
                <a:rPr lang="en-US" sz="1000" dirty="0" smtClean="0">
                  <a:latin typeface="Arial Narrow" pitchFamily="34" charset="0"/>
                </a:rPr>
                <a:t> (2013-2016)</a:t>
              </a:r>
            </a:p>
            <a:p>
              <a:pPr eaLnBrk="1" hangingPunct="1"/>
              <a:r>
                <a:rPr lang="en-US" sz="1000" b="1" dirty="0" smtClean="0">
                  <a:latin typeface="Arial Narrow" pitchFamily="34" charset="0"/>
                </a:rPr>
                <a:t>Packaged Grants</a:t>
              </a:r>
            </a:p>
            <a:p>
              <a:pPr eaLnBrk="1" hangingPunct="1"/>
              <a:r>
                <a:rPr lang="en-US" sz="1000" b="1" dirty="0">
                  <a:solidFill>
                    <a:srgbClr val="FF0000"/>
                  </a:solidFill>
                  <a:latin typeface="Arial Narrow" pitchFamily="34" charset="0"/>
                </a:rPr>
                <a:t> </a:t>
              </a:r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    TBD (2013-2016)</a:t>
              </a:r>
            </a:p>
            <a:p>
              <a:pPr eaLnBrk="1" hangingPunct="1"/>
              <a:r>
                <a:rPr lang="en-US" sz="1000" b="1" dirty="0" smtClean="0">
                  <a:latin typeface="Arial Narrow" pitchFamily="34" charset="0"/>
                </a:rPr>
                <a:t>Stewardship</a:t>
              </a:r>
            </a:p>
            <a:p>
              <a:pPr eaLnBrk="1" hangingPunct="1"/>
              <a:r>
                <a:rPr lang="en-US" sz="1000" b="1" dirty="0" smtClean="0">
                  <a:solidFill>
                    <a:srgbClr val="FF0000"/>
                  </a:solidFill>
                  <a:latin typeface="Arial Narrow" pitchFamily="34" charset="0"/>
                </a:rPr>
                <a:t>     </a:t>
              </a:r>
              <a:r>
                <a:rPr lang="en-US" sz="1000" dirty="0" smtClean="0">
                  <a:latin typeface="Arial Narrow" pitchFamily="34" charset="0"/>
                </a:rPr>
                <a:t>Lionel </a:t>
              </a:r>
              <a:r>
                <a:rPr lang="en-US" sz="1000" dirty="0" err="1" smtClean="0">
                  <a:latin typeface="Arial Narrow" pitchFamily="34" charset="0"/>
                </a:rPr>
                <a:t>Emond</a:t>
              </a:r>
              <a:r>
                <a:rPr lang="en-US" sz="1000" dirty="0" smtClean="0">
                  <a:latin typeface="Arial Narrow" pitchFamily="34" charset="0"/>
                </a:rPr>
                <a:t> (2013-2016)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Polio Plus 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</a:t>
              </a:r>
              <a:r>
                <a:rPr lang="en-US" sz="1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Narrow" pitchFamily="34" charset="0"/>
                </a:rPr>
                <a:t>  </a:t>
              </a:r>
              <a:r>
                <a:rPr lang="en-US" sz="1000" b="1" dirty="0">
                  <a:solidFill>
                    <a:srgbClr val="FF0000"/>
                  </a:solidFill>
                  <a:latin typeface="Arial Narrow" pitchFamily="34" charset="0"/>
                </a:rPr>
                <a:t>TBD (2013-2016)</a:t>
              </a:r>
            </a:p>
            <a:p>
              <a:pPr eaLnBrk="1" hangingPunct="1"/>
              <a:endParaRPr lang="en-US" sz="1200" dirty="0">
                <a:latin typeface="Arial Narrow" pitchFamily="34" charset="0"/>
              </a:endParaRPr>
            </a:p>
            <a:p>
              <a:pPr eaLnBrk="1" hangingPunct="1"/>
              <a:endParaRPr lang="en-US" sz="1200" dirty="0">
                <a:latin typeface="Arial Narrow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09600" y="304800"/>
            <a:ext cx="7391400" cy="36126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u="sng" dirty="0">
                <a:solidFill>
                  <a:schemeClr val="tx1"/>
                </a:solidFill>
                <a:latin typeface="Monotype Corsiva" pitchFamily="66" charset="0"/>
              </a:rPr>
              <a:t>Rotary District  7850 </a:t>
            </a:r>
            <a:r>
              <a:rPr lang="en-US" sz="2800" b="1" u="sng" dirty="0" smtClean="0">
                <a:solidFill>
                  <a:schemeClr val="tx1"/>
                </a:solidFill>
                <a:latin typeface="Monotype Corsiva" pitchFamily="66" charset="0"/>
              </a:rPr>
              <a:t> Organization  2013-2014</a:t>
            </a:r>
            <a:endParaRPr lang="en-US" sz="2800" u="sng" dirty="0">
              <a:solidFill>
                <a:schemeClr val="tx1"/>
              </a:solidFill>
              <a:latin typeface="Arial Narrow" pitchFamily="34" charset="0"/>
            </a:endParaRPr>
          </a:p>
        </p:txBody>
      </p:sp>
      <p:grpSp>
        <p:nvGrpSpPr>
          <p:cNvPr id="36" name="Group 68"/>
          <p:cNvGrpSpPr>
            <a:grpSpLocks/>
          </p:cNvGrpSpPr>
          <p:nvPr/>
        </p:nvGrpSpPr>
        <p:grpSpPr bwMode="auto">
          <a:xfrm>
            <a:off x="76200" y="1581149"/>
            <a:ext cx="1819275" cy="3438817"/>
            <a:chOff x="6534149" y="838199"/>
            <a:chExt cx="1819276" cy="3787766"/>
          </a:xfrm>
        </p:grpSpPr>
        <p:sp>
          <p:nvSpPr>
            <p:cNvPr id="37" name="Rectangle 36"/>
            <p:cNvSpPr/>
            <p:nvPr/>
          </p:nvSpPr>
          <p:spPr>
            <a:xfrm>
              <a:off x="6629400" y="838199"/>
              <a:ext cx="1676400" cy="517987"/>
            </a:xfrm>
            <a:prstGeom prst="rect">
              <a:avLst/>
            </a:prstGeom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0"/>
              <a:tileRect/>
            </a:gra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solidFill>
                    <a:schemeClr val="tx1"/>
                  </a:solidFill>
                  <a:latin typeface="Monotype Corsiva" pitchFamily="66" charset="0"/>
                </a:rPr>
                <a:t>Club Service</a:t>
              </a:r>
            </a:p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Arial Narrow" pitchFamily="34" charset="0"/>
                </a:rPr>
                <a:t>Louisa Tripp (2013-2015)</a:t>
              </a:r>
              <a:endParaRPr lang="en-US" sz="1000" dirty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8" name="TextBox 70"/>
            <p:cNvSpPr txBox="1">
              <a:spLocks noChangeArrowheads="1"/>
            </p:cNvSpPr>
            <p:nvPr/>
          </p:nvSpPr>
          <p:spPr bwMode="auto">
            <a:xfrm>
              <a:off x="6534149" y="1286739"/>
              <a:ext cx="1819276" cy="3339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Service Projects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 </a:t>
              </a:r>
              <a:r>
                <a:rPr lang="en-US" sz="1000" dirty="0">
                  <a:latin typeface="Arial Narrow" pitchFamily="34" charset="0"/>
                </a:rPr>
                <a:t> Linda </a:t>
              </a:r>
              <a:r>
                <a:rPr lang="en-US" sz="1000" dirty="0" smtClean="0">
                  <a:latin typeface="Arial Narrow" pitchFamily="34" charset="0"/>
                </a:rPr>
                <a:t>Gilbert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District Trainer 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</a:t>
              </a:r>
              <a:r>
                <a:rPr lang="en-US" sz="1000" dirty="0">
                  <a:latin typeface="Arial Narrow" pitchFamily="34" charset="0"/>
                </a:rPr>
                <a:t> Dan </a:t>
              </a:r>
              <a:r>
                <a:rPr lang="en-US" sz="1000" dirty="0" err="1" smtClean="0">
                  <a:latin typeface="Arial Narrow" pitchFamily="34" charset="0"/>
                </a:rPr>
                <a:t>Affeldt</a:t>
              </a:r>
              <a:r>
                <a:rPr lang="en-US" sz="1000" dirty="0" smtClean="0">
                  <a:latin typeface="Arial Narrow" pitchFamily="34" charset="0"/>
                </a:rPr>
                <a:t> (2011-2014)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Club Visioning</a:t>
              </a:r>
            </a:p>
            <a:p>
              <a:pPr eaLnBrk="1" hangingPunct="1"/>
              <a:r>
                <a:rPr lang="en-US" sz="1200" dirty="0">
                  <a:solidFill>
                    <a:srgbClr val="00B050"/>
                  </a:solidFill>
                  <a:latin typeface="Arial Narrow" pitchFamily="34" charset="0"/>
                </a:rPr>
                <a:t>    </a:t>
              </a:r>
              <a:r>
                <a:rPr lang="en-US" sz="1000" dirty="0">
                  <a:latin typeface="Arial Narrow" pitchFamily="34" charset="0"/>
                </a:rPr>
                <a:t>Andy </a:t>
              </a:r>
              <a:r>
                <a:rPr lang="en-US" sz="1000" dirty="0" smtClean="0">
                  <a:latin typeface="Arial Narrow" pitchFamily="34" charset="0"/>
                </a:rPr>
                <a:t>Milligan  (2011-2014)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000" dirty="0">
                  <a:latin typeface="Arial Narrow" pitchFamily="34" charset="0"/>
                </a:rPr>
                <a:t>    </a:t>
              </a:r>
              <a:r>
                <a:rPr lang="en-US" sz="1000" dirty="0" smtClean="0">
                  <a:latin typeface="Arial Narrow" pitchFamily="34" charset="0"/>
                </a:rPr>
                <a:t> René </a:t>
              </a:r>
              <a:r>
                <a:rPr lang="en-US" sz="1000" dirty="0" err="1">
                  <a:latin typeface="Arial Narrow" pitchFamily="34" charset="0"/>
                </a:rPr>
                <a:t>Laporte</a:t>
              </a:r>
              <a:r>
                <a:rPr lang="en-US" sz="1000" dirty="0">
                  <a:latin typeface="Arial Narrow" pitchFamily="34" charset="0"/>
                </a:rPr>
                <a:t> </a:t>
              </a:r>
              <a:r>
                <a:rPr lang="en-US" sz="1000" dirty="0" smtClean="0">
                  <a:latin typeface="Arial Narrow" pitchFamily="34" charset="0"/>
                </a:rPr>
                <a:t>( 2011-2014) 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Public Relations</a:t>
              </a:r>
              <a:r>
                <a:rPr lang="en-US" sz="1200" b="1" dirty="0">
                  <a:latin typeface="Arial Narrow" pitchFamily="34" charset="0"/>
                </a:rPr>
                <a:t>  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</a:t>
              </a:r>
              <a:r>
                <a:rPr lang="en-US" sz="1000" dirty="0">
                  <a:solidFill>
                    <a:srgbClr val="FF0000"/>
                  </a:solidFill>
                  <a:latin typeface="Arial Narrow" pitchFamily="34" charset="0"/>
                </a:rPr>
                <a:t> </a:t>
              </a:r>
              <a:r>
                <a:rPr lang="en-US" sz="1000" dirty="0" smtClean="0">
                  <a:latin typeface="Arial Narrow" pitchFamily="34" charset="0"/>
                </a:rPr>
                <a:t>Earl Wertheim (2010-2014)</a:t>
              </a:r>
              <a:endParaRPr lang="en-US" sz="1000" b="1" dirty="0">
                <a:solidFill>
                  <a:srgbClr val="FF0000"/>
                </a:solidFill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>
                  <a:latin typeface="Arial Narrow" pitchFamily="34" charset="0"/>
                </a:rPr>
                <a:t>Awards</a:t>
              </a:r>
            </a:p>
            <a:p>
              <a:pPr eaLnBrk="1" hangingPunct="1"/>
              <a:r>
                <a:rPr lang="en-US" sz="1200" dirty="0">
                  <a:solidFill>
                    <a:srgbClr val="FF0000"/>
                  </a:solidFill>
                  <a:latin typeface="Arial Narrow" pitchFamily="34" charset="0"/>
                </a:rPr>
                <a:t>   </a:t>
              </a:r>
              <a:r>
                <a:rPr lang="en-US" sz="1000" dirty="0">
                  <a:solidFill>
                    <a:srgbClr val="FF0000"/>
                  </a:solidFill>
                  <a:latin typeface="Arial Narrow" pitchFamily="34" charset="0"/>
                </a:rPr>
                <a:t> </a:t>
              </a:r>
              <a:r>
                <a:rPr lang="en-US" sz="1000" dirty="0">
                  <a:latin typeface="Arial Narrow" pitchFamily="34" charset="0"/>
                </a:rPr>
                <a:t>Peter </a:t>
              </a:r>
              <a:r>
                <a:rPr lang="en-US" sz="1000" dirty="0" smtClean="0">
                  <a:latin typeface="Arial Narrow" pitchFamily="34" charset="0"/>
                </a:rPr>
                <a:t>Pelletier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100" b="1" dirty="0" smtClean="0">
                  <a:latin typeface="Arial Narrow" pitchFamily="34" charset="0"/>
                </a:rPr>
                <a:t>Webmaster/Social </a:t>
              </a:r>
              <a:r>
                <a:rPr lang="en-US" sz="1100" b="1" dirty="0">
                  <a:latin typeface="Arial Narrow" pitchFamily="34" charset="0"/>
                </a:rPr>
                <a:t>Media</a:t>
              </a:r>
            </a:p>
            <a:p>
              <a:pPr eaLnBrk="1" hangingPunct="1"/>
              <a:r>
                <a:rPr lang="en-US" sz="1200" dirty="0">
                  <a:latin typeface="Arial Narrow" pitchFamily="34" charset="0"/>
                </a:rPr>
                <a:t>    </a:t>
              </a:r>
              <a:r>
                <a:rPr lang="en-US" sz="1000" dirty="0">
                  <a:latin typeface="Arial Narrow" pitchFamily="34" charset="0"/>
                </a:rPr>
                <a:t>Steve </a:t>
              </a:r>
              <a:r>
                <a:rPr lang="en-US" sz="1000" dirty="0" smtClean="0">
                  <a:latin typeface="Arial Narrow" pitchFamily="34" charset="0"/>
                </a:rPr>
                <a:t>Lambert (2012-2015)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r>
                <a:rPr lang="en-US" sz="1200" b="1" dirty="0" smtClean="0">
                  <a:latin typeface="Arial Narrow" pitchFamily="34" charset="0"/>
                </a:rPr>
                <a:t>RLI – Leadership Institute</a:t>
              </a:r>
            </a:p>
            <a:p>
              <a:pPr eaLnBrk="1" hangingPunct="1"/>
              <a:r>
                <a:rPr lang="en-US" sz="1200" b="1" dirty="0" smtClean="0">
                  <a:latin typeface="Arial Narrow" pitchFamily="34" charset="0"/>
                </a:rPr>
                <a:t>  </a:t>
              </a:r>
              <a:r>
                <a:rPr lang="en-US" sz="1200" dirty="0" smtClean="0">
                  <a:latin typeface="Arial Narrow" pitchFamily="34" charset="0"/>
                </a:rPr>
                <a:t>  </a:t>
              </a:r>
              <a:r>
                <a:rPr lang="en-US" sz="1000" dirty="0" smtClean="0">
                  <a:latin typeface="Arial Narrow" pitchFamily="34" charset="0"/>
                </a:rPr>
                <a:t>Kiki Leach (2013-2016)</a:t>
              </a:r>
              <a:endParaRPr lang="en-US" sz="1000" dirty="0">
                <a:latin typeface="Arial Narrow" pitchFamily="34" charset="0"/>
              </a:endParaRPr>
            </a:p>
            <a:p>
              <a:pPr eaLnBrk="1" hangingPunct="1"/>
              <a:endParaRPr lang="en-US" dirty="0"/>
            </a:p>
          </p:txBody>
        </p:sp>
      </p:grpSp>
      <p:sp>
        <p:nvSpPr>
          <p:cNvPr id="39" name="TextBox 71"/>
          <p:cNvSpPr txBox="1">
            <a:spLocks noChangeArrowheads="1"/>
          </p:cNvSpPr>
          <p:nvPr/>
        </p:nvSpPr>
        <p:spPr bwMode="auto">
          <a:xfrm>
            <a:off x="1933575" y="876300"/>
            <a:ext cx="1666875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latin typeface="Monotype Corsiva" pitchFamily="66" charset="0"/>
              </a:rPr>
              <a:t>Secretary</a:t>
            </a:r>
          </a:p>
          <a:p>
            <a:pPr algn="ctr" eaLnBrk="1" hangingPunct="1"/>
            <a:r>
              <a:rPr lang="en-US" sz="1200" dirty="0" smtClean="0">
                <a:latin typeface="Arial Narrow" pitchFamily="34" charset="0"/>
              </a:rPr>
              <a:t> </a:t>
            </a:r>
            <a:r>
              <a:rPr lang="en-US" sz="1000" dirty="0" smtClean="0">
                <a:latin typeface="Arial Narrow" pitchFamily="34" charset="0"/>
              </a:rPr>
              <a:t>Bill Thompson </a:t>
            </a:r>
          </a:p>
          <a:p>
            <a:pPr algn="ctr" eaLnBrk="1" hangingPunct="1"/>
            <a:r>
              <a:rPr lang="en-US" sz="1000" dirty="0" smtClean="0">
                <a:latin typeface="Arial Narrow" pitchFamily="34" charset="0"/>
              </a:rPr>
              <a:t>(2012-2015)</a:t>
            </a:r>
          </a:p>
        </p:txBody>
      </p:sp>
      <p:sp>
        <p:nvSpPr>
          <p:cNvPr id="40" name="TextBox 72"/>
          <p:cNvSpPr txBox="1">
            <a:spLocks noChangeArrowheads="1"/>
          </p:cNvSpPr>
          <p:nvPr/>
        </p:nvSpPr>
        <p:spPr bwMode="auto">
          <a:xfrm>
            <a:off x="5567361" y="866775"/>
            <a:ext cx="1604963" cy="615553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0"/>
          </a:gradFill>
          <a:ln w="63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400" b="1" dirty="0">
                <a:latin typeface="Monotype Corsiva" pitchFamily="66" charset="0"/>
              </a:rPr>
              <a:t>Treasurer</a:t>
            </a:r>
          </a:p>
          <a:p>
            <a:pPr algn="ctr" eaLnBrk="1" hangingPunct="1"/>
            <a:r>
              <a:rPr lang="en-US" sz="1000" dirty="0" smtClean="0">
                <a:latin typeface="Arial Narrow" pitchFamily="34" charset="0"/>
              </a:rPr>
              <a:t>“</a:t>
            </a:r>
            <a:r>
              <a:rPr lang="en-US" sz="1000" dirty="0">
                <a:latin typeface="Arial Narrow" pitchFamily="34" charset="0"/>
              </a:rPr>
              <a:t>T” </a:t>
            </a:r>
            <a:r>
              <a:rPr lang="en-US" sz="1000" dirty="0" smtClean="0">
                <a:latin typeface="Arial Narrow" pitchFamily="34" charset="0"/>
              </a:rPr>
              <a:t>Tall </a:t>
            </a:r>
          </a:p>
          <a:p>
            <a:pPr algn="ctr" eaLnBrk="1" hangingPunct="1"/>
            <a:r>
              <a:rPr lang="en-US" sz="1000" dirty="0" smtClean="0">
                <a:latin typeface="Arial Narrow" pitchFamily="34" charset="0"/>
              </a:rPr>
              <a:t>(2012 – 2015)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0535" y="4698205"/>
            <a:ext cx="4233865" cy="111995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200" b="1" u="sng" dirty="0">
                <a:solidFill>
                  <a:schemeClr val="tx1"/>
                </a:solidFill>
                <a:latin typeface="Monotype Corsiva" pitchFamily="66" charset="0"/>
              </a:rPr>
              <a:t>Executive Committee:</a:t>
            </a: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Governor Track: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Bruce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Pacht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(DGE), Louisa Tripp (DGN),  TBD (DGND) </a:t>
            </a: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Foundation</a:t>
            </a: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: 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Marilyn </a:t>
            </a:r>
            <a:r>
              <a:rPr lang="en-US" sz="1200" dirty="0" err="1">
                <a:solidFill>
                  <a:schemeClr val="tx1"/>
                </a:solidFill>
                <a:latin typeface="Monotype Corsiva" pitchFamily="66" charset="0"/>
              </a:rPr>
              <a:t>Bedell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 (ex officio)</a:t>
            </a: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Past District Governors: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Sonny Holt, Marilyn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Bedell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,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Bill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Thompson</a:t>
            </a:r>
            <a:endParaRPr lang="en-US" sz="1200" dirty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Assistant Governors: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Eric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Denu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, Marsha Hoffman &amp; Dennis Tobin</a:t>
            </a:r>
            <a:endParaRPr lang="en-US" sz="1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9472" y="5910638"/>
            <a:ext cx="7820024" cy="723590"/>
          </a:xfrm>
          <a:prstGeom prst="rect">
            <a:avLst/>
          </a:prstGeom>
          <a:gradFill>
            <a:gsLst>
              <a:gs pos="29000">
                <a:srgbClr val="DDEBCF"/>
              </a:gs>
              <a:gs pos="10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u="sng" dirty="0" smtClean="0">
                <a:solidFill>
                  <a:schemeClr val="tx1"/>
                </a:solidFill>
                <a:latin typeface="Monotype Corsiva" pitchFamily="66" charset="0"/>
              </a:rPr>
              <a:t>Other Chairs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Conference </a:t>
            </a: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Committee: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Ric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Flood;   </a:t>
            </a: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Nominating </a:t>
            </a: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Committee: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Sonny Holt; </a:t>
            </a: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Rotary </a:t>
            </a: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Friendship Exchange: 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Bill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Sahlman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;</a:t>
            </a: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   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District </a:t>
            </a: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Historian/ Archivist: 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Ron </a:t>
            </a:r>
            <a:r>
              <a:rPr lang="en-US" sz="1200" dirty="0" err="1">
                <a:solidFill>
                  <a:schemeClr val="tx1"/>
                </a:solidFill>
                <a:latin typeface="Monotype Corsiva" pitchFamily="66" charset="0"/>
              </a:rPr>
              <a:t>Bedell</a:t>
            </a:r>
            <a:endParaRPr lang="en-US" sz="12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3400" y="1095375"/>
            <a:ext cx="10599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Dated:  </a:t>
            </a:r>
            <a:r>
              <a:rPr lang="en-US" sz="1100" dirty="0"/>
              <a:t>8</a:t>
            </a:r>
            <a:r>
              <a:rPr lang="en-US" sz="1100" dirty="0" smtClean="0"/>
              <a:t>/20/13</a:t>
            </a:r>
            <a:endParaRPr lang="en-US" sz="1100" dirty="0"/>
          </a:p>
        </p:txBody>
      </p:sp>
      <p:sp>
        <p:nvSpPr>
          <p:cNvPr id="44" name="Rectangle 43"/>
          <p:cNvSpPr/>
          <p:nvPr/>
        </p:nvSpPr>
        <p:spPr>
          <a:xfrm>
            <a:off x="7239000" y="1600202"/>
            <a:ext cx="1501804" cy="451215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Monotype Corsiva" pitchFamily="66" charset="0"/>
              </a:rPr>
              <a:t>New  Generations</a:t>
            </a:r>
            <a:endParaRPr lang="en-US" sz="1600" b="1" dirty="0">
              <a:solidFill>
                <a:prstClr val="black"/>
              </a:solidFill>
              <a:latin typeface="Monotype Corsiva" pitchFamily="66" charset="0"/>
            </a:endParaRPr>
          </a:p>
          <a:p>
            <a:pPr lvl="0" algn="ctr">
              <a:defRPr/>
            </a:pPr>
            <a:r>
              <a:rPr lang="en-US" sz="1000" dirty="0" smtClean="0">
                <a:solidFill>
                  <a:prstClr val="black"/>
                </a:solidFill>
                <a:latin typeface="Arial Narrow" pitchFamily="34" charset="0"/>
              </a:rPr>
              <a:t>Bruce </a:t>
            </a:r>
            <a:r>
              <a:rPr lang="en-US" sz="1000" dirty="0" err="1" smtClean="0">
                <a:solidFill>
                  <a:prstClr val="black"/>
                </a:solidFill>
                <a:latin typeface="Arial Narrow" pitchFamily="34" charset="0"/>
              </a:rPr>
              <a:t>Pacht</a:t>
            </a:r>
            <a:r>
              <a:rPr lang="en-US" sz="10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1000" dirty="0">
                <a:solidFill>
                  <a:prstClr val="black"/>
                </a:solidFill>
                <a:latin typeface="Arial Narrow" pitchFamily="34" charset="0"/>
              </a:rPr>
              <a:t>(</a:t>
            </a:r>
            <a:r>
              <a:rPr lang="en-US" sz="1000" dirty="0" smtClean="0">
                <a:solidFill>
                  <a:prstClr val="black"/>
                </a:solidFill>
                <a:latin typeface="Arial Narrow" pitchFamily="34" charset="0"/>
              </a:rPr>
              <a:t>2012-2014)</a:t>
            </a:r>
            <a:endParaRPr lang="en-US" sz="1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698205"/>
            <a:ext cx="4057653" cy="111995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en-US" sz="1200" b="1" u="sng" dirty="0" smtClean="0">
                <a:solidFill>
                  <a:schemeClr val="tx1"/>
                </a:solidFill>
                <a:latin typeface="Monotype Corsiva" pitchFamily="66" charset="0"/>
              </a:rPr>
              <a:t>Finance Committee</a:t>
            </a:r>
            <a:r>
              <a:rPr lang="en-US" sz="1200" b="1" u="sng" dirty="0">
                <a:solidFill>
                  <a:schemeClr val="tx1"/>
                </a:solidFill>
                <a:latin typeface="Monotype Corsiva" pitchFamily="66" charset="0"/>
              </a:rPr>
              <a:t>:</a:t>
            </a:r>
          </a:p>
          <a:p>
            <a:pPr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Chair: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Bruce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Pacht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(DGE); Louisa Tripp (DGN); TBD (DGND) </a:t>
            </a: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Treasurer: 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T. Tall; </a:t>
            </a:r>
            <a:r>
              <a:rPr lang="en-US" sz="1200" b="1" dirty="0" smtClean="0">
                <a:solidFill>
                  <a:schemeClr val="tx1"/>
                </a:solidFill>
                <a:latin typeface="Monotype Corsiva" pitchFamily="66" charset="0"/>
              </a:rPr>
              <a:t>Foundation</a:t>
            </a: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: 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Marilyn </a:t>
            </a:r>
            <a:r>
              <a:rPr lang="en-US" sz="1200" dirty="0" err="1">
                <a:solidFill>
                  <a:schemeClr val="tx1"/>
                </a:solidFill>
                <a:latin typeface="Monotype Corsiva" pitchFamily="66" charset="0"/>
              </a:rPr>
              <a:t>Bedell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 (ex officio)</a:t>
            </a: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Past District Governors: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Sonny Holt, Marilyn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Bedell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,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Monotype Corsiva" pitchFamily="66" charset="0"/>
              </a:rPr>
              <a:t>Bill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Thompson</a:t>
            </a:r>
            <a:endParaRPr lang="en-US" sz="1200" dirty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en-US" sz="1200" b="1" dirty="0">
                <a:solidFill>
                  <a:schemeClr val="tx1"/>
                </a:solidFill>
                <a:latin typeface="Monotype Corsiva" pitchFamily="66" charset="0"/>
              </a:rPr>
              <a:t>Assistant Governors: 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Eric </a:t>
            </a:r>
            <a:r>
              <a:rPr lang="en-US" sz="1200" dirty="0" err="1" smtClean="0">
                <a:solidFill>
                  <a:schemeClr val="tx1"/>
                </a:solidFill>
                <a:latin typeface="Monotype Corsiva" pitchFamily="66" charset="0"/>
              </a:rPr>
              <a:t>Denu</a:t>
            </a:r>
            <a:r>
              <a:rPr lang="en-US" sz="1200" dirty="0" smtClean="0">
                <a:solidFill>
                  <a:schemeClr val="tx1"/>
                </a:solidFill>
                <a:latin typeface="Monotype Corsiva" pitchFamily="66" charset="0"/>
              </a:rPr>
              <a:t>, Marsha Hoffman &amp; Dennis Tobin</a:t>
            </a:r>
            <a:endParaRPr lang="en-US" sz="1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403</Words>
  <Application>Microsoft Office PowerPoint</Application>
  <PresentationFormat>On-screen Show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Retired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7850</dc:title>
  <dc:creator>Steve</dc:creator>
  <cp:lastModifiedBy>Steve</cp:lastModifiedBy>
  <cp:revision>74</cp:revision>
  <cp:lastPrinted>2013-02-06T14:20:58Z</cp:lastPrinted>
  <dcterms:created xsi:type="dcterms:W3CDTF">2012-07-04T22:22:58Z</dcterms:created>
  <dcterms:modified xsi:type="dcterms:W3CDTF">2013-08-20T17:45:31Z</dcterms:modified>
</cp:coreProperties>
</file>