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handoutMasterIdLst>
    <p:handoutMasterId r:id="rId122"/>
  </p:handoutMasterIdLst>
  <p:sldIdLst>
    <p:sldId id="256" r:id="rId2"/>
    <p:sldId id="408" r:id="rId3"/>
    <p:sldId id="409" r:id="rId4"/>
    <p:sldId id="278" r:id="rId5"/>
    <p:sldId id="257" r:id="rId6"/>
    <p:sldId id="424" r:id="rId7"/>
    <p:sldId id="422" r:id="rId8"/>
    <p:sldId id="420" r:id="rId9"/>
    <p:sldId id="378" r:id="rId10"/>
    <p:sldId id="412" r:id="rId11"/>
    <p:sldId id="259" r:id="rId12"/>
    <p:sldId id="274" r:id="rId13"/>
    <p:sldId id="419" r:id="rId14"/>
    <p:sldId id="275" r:id="rId15"/>
    <p:sldId id="276" r:id="rId16"/>
    <p:sldId id="356" r:id="rId17"/>
    <p:sldId id="406" r:id="rId18"/>
    <p:sldId id="263" r:id="rId19"/>
    <p:sldId id="373" r:id="rId20"/>
    <p:sldId id="279" r:id="rId21"/>
    <p:sldId id="453" r:id="rId22"/>
    <p:sldId id="350" r:id="rId23"/>
    <p:sldId id="288" r:id="rId24"/>
    <p:sldId id="423" r:id="rId25"/>
    <p:sldId id="429" r:id="rId26"/>
    <p:sldId id="443" r:id="rId27"/>
    <p:sldId id="414" r:id="rId28"/>
    <p:sldId id="299" r:id="rId29"/>
    <p:sldId id="304" r:id="rId30"/>
    <p:sldId id="436" r:id="rId31"/>
    <p:sldId id="313" r:id="rId32"/>
    <p:sldId id="310" r:id="rId33"/>
    <p:sldId id="407" r:id="rId34"/>
    <p:sldId id="455" r:id="rId35"/>
    <p:sldId id="281" r:id="rId36"/>
    <p:sldId id="293" r:id="rId37"/>
    <p:sldId id="415" r:id="rId38"/>
    <p:sldId id="369" r:id="rId39"/>
    <p:sldId id="354" r:id="rId40"/>
    <p:sldId id="325" r:id="rId41"/>
    <p:sldId id="413" r:id="rId42"/>
    <p:sldId id="385" r:id="rId43"/>
    <p:sldId id="430" r:id="rId44"/>
    <p:sldId id="283" r:id="rId45"/>
    <p:sldId id="351" r:id="rId46"/>
    <p:sldId id="428" r:id="rId47"/>
    <p:sldId id="327" r:id="rId48"/>
    <p:sldId id="395" r:id="rId49"/>
    <p:sldId id="329" r:id="rId50"/>
    <p:sldId id="401" r:id="rId51"/>
    <p:sldId id="396" r:id="rId52"/>
    <p:sldId id="328" r:id="rId53"/>
    <p:sldId id="397" r:id="rId54"/>
    <p:sldId id="349" r:id="rId55"/>
    <p:sldId id="285" r:id="rId56"/>
    <p:sldId id="442" r:id="rId57"/>
    <p:sldId id="321" r:id="rId58"/>
    <p:sldId id="370" r:id="rId59"/>
    <p:sldId id="456" r:id="rId60"/>
    <p:sldId id="308" r:id="rId61"/>
    <p:sldId id="264" r:id="rId62"/>
    <p:sldId id="284" r:id="rId63"/>
    <p:sldId id="427" r:id="rId64"/>
    <p:sldId id="426" r:id="rId65"/>
    <p:sldId id="445" r:id="rId66"/>
    <p:sldId id="446" r:id="rId67"/>
    <p:sldId id="405" r:id="rId68"/>
    <p:sldId id="366" r:id="rId69"/>
    <p:sldId id="357" r:id="rId70"/>
    <p:sldId id="365" r:id="rId71"/>
    <p:sldId id="363" r:id="rId72"/>
    <p:sldId id="358" r:id="rId73"/>
    <p:sldId id="364" r:id="rId74"/>
    <p:sldId id="454" r:id="rId75"/>
    <p:sldId id="452" r:id="rId76"/>
    <p:sldId id="359" r:id="rId77"/>
    <p:sldId id="360" r:id="rId78"/>
    <p:sldId id="265" r:id="rId79"/>
    <p:sldId id="374" r:id="rId80"/>
    <p:sldId id="352" r:id="rId81"/>
    <p:sldId id="439" r:id="rId82"/>
    <p:sldId id="375" r:id="rId83"/>
    <p:sldId id="290" r:id="rId84"/>
    <p:sldId id="348" r:id="rId85"/>
    <p:sldId id="324" r:id="rId86"/>
    <p:sldId id="377" r:id="rId87"/>
    <p:sldId id="435" r:id="rId88"/>
    <p:sldId id="291" r:id="rId89"/>
    <p:sldId id="382" r:id="rId90"/>
    <p:sldId id="447" r:id="rId91"/>
    <p:sldId id="399" r:id="rId92"/>
    <p:sldId id="333" r:id="rId93"/>
    <p:sldId id="380" r:id="rId94"/>
    <p:sldId id="381" r:id="rId95"/>
    <p:sldId id="336" r:id="rId96"/>
    <p:sldId id="449" r:id="rId97"/>
    <p:sldId id="372" r:id="rId98"/>
    <p:sldId id="371" r:id="rId99"/>
    <p:sldId id="286" r:id="rId100"/>
    <p:sldId id="383" r:id="rId101"/>
    <p:sldId id="433" r:id="rId102"/>
    <p:sldId id="432" r:id="rId103"/>
    <p:sldId id="437" r:id="rId104"/>
    <p:sldId id="438" r:id="rId105"/>
    <p:sldId id="384" r:id="rId106"/>
    <p:sldId id="402" r:id="rId107"/>
    <p:sldId id="343" r:id="rId108"/>
    <p:sldId id="344" r:id="rId109"/>
    <p:sldId id="386" r:id="rId110"/>
    <p:sldId id="431" r:id="rId111"/>
    <p:sldId id="448" r:id="rId112"/>
    <p:sldId id="338" r:id="rId113"/>
    <p:sldId id="337" r:id="rId114"/>
    <p:sldId id="342" r:id="rId115"/>
    <p:sldId id="339" r:id="rId116"/>
    <p:sldId id="404" r:id="rId117"/>
    <p:sldId id="425" r:id="rId118"/>
    <p:sldId id="450" r:id="rId119"/>
    <p:sldId id="451" r:id="rId120"/>
  </p:sldIdLst>
  <p:sldSz cx="9144000" cy="6858000" type="screen4x3"/>
  <p:notesSz cx="9372600" cy="7086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94660"/>
  </p:normalViewPr>
  <p:slideViewPr>
    <p:cSldViewPr>
      <p:cViewPr varScale="1">
        <p:scale>
          <a:sx n="50" d="100"/>
          <a:sy n="50" d="100"/>
        </p:scale>
        <p:origin x="-1157"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825" cy="354013"/>
          </a:xfrm>
          <a:prstGeom prst="rect">
            <a:avLst/>
          </a:prstGeom>
        </p:spPr>
        <p:txBody>
          <a:bodyPr vert="horz" lIns="94046" tIns="47023" rIns="94046" bIns="470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308600" y="0"/>
            <a:ext cx="4062413" cy="354013"/>
          </a:xfrm>
          <a:prstGeom prst="rect">
            <a:avLst/>
          </a:prstGeom>
        </p:spPr>
        <p:txBody>
          <a:bodyPr vert="horz" lIns="94046" tIns="47023" rIns="94046" bIns="47023" rtlCol="0"/>
          <a:lstStyle>
            <a:lvl1pPr algn="r" fontAlgn="auto">
              <a:spcBef>
                <a:spcPts val="0"/>
              </a:spcBef>
              <a:spcAft>
                <a:spcPts val="0"/>
              </a:spcAft>
              <a:defRPr sz="1200">
                <a:latin typeface="+mn-lt"/>
              </a:defRPr>
            </a:lvl1pPr>
          </a:lstStyle>
          <a:p>
            <a:pPr>
              <a:defRPr/>
            </a:pPr>
            <a:fld id="{6642B68C-5E43-4C53-B243-E0D7523063EB}" type="datetimeFigureOut">
              <a:rPr lang="en-US"/>
              <a:pPr>
                <a:defRPr/>
              </a:pPr>
              <a:t>1/26/2015</a:t>
            </a:fld>
            <a:endParaRPr lang="en-US"/>
          </a:p>
        </p:txBody>
      </p:sp>
      <p:sp>
        <p:nvSpPr>
          <p:cNvPr id="4" name="Footer Placeholder 3"/>
          <p:cNvSpPr>
            <a:spLocks noGrp="1"/>
          </p:cNvSpPr>
          <p:nvPr>
            <p:ph type="ftr" sz="quarter" idx="2"/>
          </p:nvPr>
        </p:nvSpPr>
        <p:spPr>
          <a:xfrm>
            <a:off x="0" y="6731000"/>
            <a:ext cx="4060825" cy="354013"/>
          </a:xfrm>
          <a:prstGeom prst="rect">
            <a:avLst/>
          </a:prstGeom>
        </p:spPr>
        <p:txBody>
          <a:bodyPr vert="horz" lIns="94046" tIns="47023" rIns="94046" bIns="4702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308600" y="6731000"/>
            <a:ext cx="4062413" cy="354013"/>
          </a:xfrm>
          <a:prstGeom prst="rect">
            <a:avLst/>
          </a:prstGeom>
        </p:spPr>
        <p:txBody>
          <a:bodyPr vert="horz" lIns="94046" tIns="47023" rIns="94046" bIns="47023" rtlCol="0" anchor="b"/>
          <a:lstStyle>
            <a:lvl1pPr algn="r" fontAlgn="auto">
              <a:spcBef>
                <a:spcPts val="0"/>
              </a:spcBef>
              <a:spcAft>
                <a:spcPts val="0"/>
              </a:spcAft>
              <a:defRPr sz="1200">
                <a:latin typeface="+mn-lt"/>
              </a:defRPr>
            </a:lvl1pPr>
          </a:lstStyle>
          <a:p>
            <a:pPr>
              <a:defRPr/>
            </a:pPr>
            <a:fld id="{51FFB9FC-E5BC-4788-814A-16F5EBE7E0BB}" type="slidenum">
              <a:rPr lang="en-US"/>
              <a:pPr>
                <a:defRPr/>
              </a:pPr>
              <a:t>‹#›</a:t>
            </a:fld>
            <a:endParaRPr lang="en-US"/>
          </a:p>
        </p:txBody>
      </p:sp>
    </p:spTree>
    <p:extLst>
      <p:ext uri="{BB962C8B-B14F-4D97-AF65-F5344CB8AC3E}">
        <p14:creationId xmlns:p14="http://schemas.microsoft.com/office/powerpoint/2010/main" xmlns="" val="3311845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825" cy="354013"/>
          </a:xfrm>
          <a:prstGeom prst="rect">
            <a:avLst/>
          </a:prstGeom>
        </p:spPr>
        <p:txBody>
          <a:bodyPr vert="horz" lIns="94046" tIns="47023" rIns="94046" bIns="470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308600" y="0"/>
            <a:ext cx="4062413" cy="354013"/>
          </a:xfrm>
          <a:prstGeom prst="rect">
            <a:avLst/>
          </a:prstGeom>
        </p:spPr>
        <p:txBody>
          <a:bodyPr vert="horz" lIns="94046" tIns="47023" rIns="94046" bIns="47023" rtlCol="0"/>
          <a:lstStyle>
            <a:lvl1pPr algn="r" fontAlgn="auto">
              <a:spcBef>
                <a:spcPts val="0"/>
              </a:spcBef>
              <a:spcAft>
                <a:spcPts val="0"/>
              </a:spcAft>
              <a:defRPr sz="1200">
                <a:latin typeface="+mn-lt"/>
              </a:defRPr>
            </a:lvl1pPr>
          </a:lstStyle>
          <a:p>
            <a:pPr>
              <a:defRPr/>
            </a:pPr>
            <a:fld id="{46959F65-1F07-465E-9397-5E103CDC735E}" type="datetimeFigureOut">
              <a:rPr lang="en-US"/>
              <a:pPr>
                <a:defRPr/>
              </a:pPr>
              <a:t>1/26/2015</a:t>
            </a:fld>
            <a:endParaRPr lang="en-US"/>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936625" y="3365500"/>
            <a:ext cx="7499350" cy="3189288"/>
          </a:xfrm>
          <a:prstGeom prst="rect">
            <a:avLst/>
          </a:prstGeom>
        </p:spPr>
        <p:txBody>
          <a:bodyPr vert="horz" lIns="94046" tIns="47023" rIns="94046" bIns="470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731000"/>
            <a:ext cx="4060825" cy="354013"/>
          </a:xfrm>
          <a:prstGeom prst="rect">
            <a:avLst/>
          </a:prstGeom>
        </p:spPr>
        <p:txBody>
          <a:bodyPr vert="horz" lIns="94046" tIns="47023" rIns="94046" bIns="470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308600" y="6731000"/>
            <a:ext cx="4062413" cy="354013"/>
          </a:xfrm>
          <a:prstGeom prst="rect">
            <a:avLst/>
          </a:prstGeom>
        </p:spPr>
        <p:txBody>
          <a:bodyPr vert="horz" lIns="94046" tIns="47023" rIns="94046" bIns="47023" rtlCol="0" anchor="b"/>
          <a:lstStyle>
            <a:lvl1pPr algn="r" fontAlgn="auto">
              <a:spcBef>
                <a:spcPts val="0"/>
              </a:spcBef>
              <a:spcAft>
                <a:spcPts val="0"/>
              </a:spcAft>
              <a:defRPr sz="1200">
                <a:latin typeface="+mn-lt"/>
              </a:defRPr>
            </a:lvl1pPr>
          </a:lstStyle>
          <a:p>
            <a:pPr>
              <a:defRPr/>
            </a:pPr>
            <a:fld id="{DA93C361-55AC-4787-AAED-1132C982D2F5}" type="slidenum">
              <a:rPr lang="en-US"/>
              <a:pPr>
                <a:defRPr/>
              </a:pPr>
              <a:t>‹#›</a:t>
            </a:fld>
            <a:endParaRPr lang="en-US"/>
          </a:p>
        </p:txBody>
      </p:sp>
    </p:spTree>
    <p:extLst>
      <p:ext uri="{BB962C8B-B14F-4D97-AF65-F5344CB8AC3E}">
        <p14:creationId xmlns:p14="http://schemas.microsoft.com/office/powerpoint/2010/main" xmlns="" val="198878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3CB1B-770E-4B7E-9C9F-A92EB8CA7BD4}"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xmlns="" val="1770179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7E75C4-C387-4AA4-833C-1B51F790C0CC}" type="slidenum">
              <a:rPr lang="en-US" smtClean="0"/>
              <a:pPr fontAlgn="base">
                <a:spcBef>
                  <a:spcPct val="0"/>
                </a:spcBef>
                <a:spcAft>
                  <a:spcPct val="0"/>
                </a:spcAft>
                <a:defRPr/>
              </a:pPr>
              <a:t>14</a:t>
            </a:fld>
            <a:endParaRPr lang="en-US" dirty="0" smtClean="0"/>
          </a:p>
        </p:txBody>
      </p:sp>
    </p:spTree>
    <p:extLst>
      <p:ext uri="{BB962C8B-B14F-4D97-AF65-F5344CB8AC3E}">
        <p14:creationId xmlns:p14="http://schemas.microsoft.com/office/powerpoint/2010/main" xmlns="" val="168827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820554-426F-47D3-8B2A-D3BA60A40136}" type="slidenum">
              <a:rPr lang="en-US" smtClean="0"/>
              <a:pPr fontAlgn="base">
                <a:spcBef>
                  <a:spcPct val="0"/>
                </a:spcBef>
                <a:spcAft>
                  <a:spcPct val="0"/>
                </a:spcAft>
                <a:defRPr/>
              </a:pPr>
              <a:t>15</a:t>
            </a:fld>
            <a:endParaRPr lang="en-US" dirty="0" smtClean="0"/>
          </a:p>
        </p:txBody>
      </p:sp>
    </p:spTree>
    <p:extLst>
      <p:ext uri="{BB962C8B-B14F-4D97-AF65-F5344CB8AC3E}">
        <p14:creationId xmlns:p14="http://schemas.microsoft.com/office/powerpoint/2010/main" xmlns="" val="27678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B5969F-CFE7-49D9-8832-05A5AC56EC19}"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xmlns="" val="40257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94A2C-B2B8-4560-BE9A-B5C6C76F0272}" type="slidenum">
              <a:rPr lang="en-US" smtClean="0"/>
              <a:pPr fontAlgn="base">
                <a:spcBef>
                  <a:spcPct val="0"/>
                </a:spcBef>
                <a:spcAft>
                  <a:spcPct val="0"/>
                </a:spcAft>
                <a:defRPr/>
              </a:pPr>
              <a:t>19</a:t>
            </a:fld>
            <a:endParaRPr lang="en-US" dirty="0" smtClean="0"/>
          </a:p>
        </p:txBody>
      </p:sp>
    </p:spTree>
    <p:extLst>
      <p:ext uri="{BB962C8B-B14F-4D97-AF65-F5344CB8AC3E}">
        <p14:creationId xmlns:p14="http://schemas.microsoft.com/office/powerpoint/2010/main" xmlns="" val="127511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0ABA7-D143-40DB-921B-C5DF6A949A74}" type="slidenum">
              <a:rPr lang="en-US" smtClean="0"/>
              <a:pPr fontAlgn="base">
                <a:spcBef>
                  <a:spcPct val="0"/>
                </a:spcBef>
                <a:spcAft>
                  <a:spcPct val="0"/>
                </a:spcAft>
                <a:defRPr/>
              </a:pPr>
              <a:t>20</a:t>
            </a:fld>
            <a:endParaRPr lang="en-US" dirty="0" smtClean="0"/>
          </a:p>
        </p:txBody>
      </p:sp>
    </p:spTree>
    <p:extLst>
      <p:ext uri="{BB962C8B-B14F-4D97-AF65-F5344CB8AC3E}">
        <p14:creationId xmlns:p14="http://schemas.microsoft.com/office/powerpoint/2010/main" xmlns="" val="332900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356AD4-ED36-4AC4-9D4E-5D9A8D56BEDA}"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xmlns="" val="2261947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448A4D-F833-4D22-B643-7D672359A153}"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xmlns="" val="3540810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A0FA15-B672-47E3-A496-0E9A217156A7}"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xmlns="" val="316731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1B1704-E4A2-4934-9F48-703ABFCE1DDE}" type="slidenum">
              <a:rPr lang="en-US" smtClean="0"/>
              <a:pPr fontAlgn="base">
                <a:spcBef>
                  <a:spcPct val="0"/>
                </a:spcBef>
                <a:spcAft>
                  <a:spcPct val="0"/>
                </a:spcAft>
                <a:defRPr/>
              </a:pPr>
              <a:t>25</a:t>
            </a:fld>
            <a:endParaRPr lang="en-US" dirty="0" smtClean="0"/>
          </a:p>
        </p:txBody>
      </p:sp>
    </p:spTree>
    <p:extLst>
      <p:ext uri="{BB962C8B-B14F-4D97-AF65-F5344CB8AC3E}">
        <p14:creationId xmlns:p14="http://schemas.microsoft.com/office/powerpoint/2010/main" xmlns="" val="419382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75839D-C0E2-4584-877F-2CC79FC639E8}" type="slidenum">
              <a:rPr lang="en-US" smtClean="0"/>
              <a:pPr fontAlgn="base">
                <a:spcBef>
                  <a:spcPct val="0"/>
                </a:spcBef>
                <a:spcAft>
                  <a:spcPct val="0"/>
                </a:spcAft>
                <a:defRPr/>
              </a:pPr>
              <a:t>27</a:t>
            </a:fld>
            <a:endParaRPr lang="en-US" dirty="0" smtClean="0"/>
          </a:p>
        </p:txBody>
      </p:sp>
    </p:spTree>
    <p:extLst>
      <p:ext uri="{BB962C8B-B14F-4D97-AF65-F5344CB8AC3E}">
        <p14:creationId xmlns:p14="http://schemas.microsoft.com/office/powerpoint/2010/main" xmlns="" val="279658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A30FD-C576-482D-B3E5-ABEC96BC4008}"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xmlns="" val="2450745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779D75-A26D-4EEB-93E8-86C084DE3D46}" type="slidenum">
              <a:rPr lang="en-US" smtClean="0"/>
              <a:pPr fontAlgn="base">
                <a:spcBef>
                  <a:spcPct val="0"/>
                </a:spcBef>
                <a:spcAft>
                  <a:spcPct val="0"/>
                </a:spcAft>
                <a:defRPr/>
              </a:pPr>
              <a:t>28</a:t>
            </a:fld>
            <a:endParaRPr lang="en-US" dirty="0" smtClean="0"/>
          </a:p>
        </p:txBody>
      </p:sp>
    </p:spTree>
    <p:extLst>
      <p:ext uri="{BB962C8B-B14F-4D97-AF65-F5344CB8AC3E}">
        <p14:creationId xmlns:p14="http://schemas.microsoft.com/office/powerpoint/2010/main" xmlns="" val="2999053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B061D-083D-4B47-BF9D-A132DC829AD1}"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xmlns="" val="1591019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87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0035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E29B13-A04A-40F6-911E-B265DEE5F43F}" type="slidenum">
              <a:rPr lang="fr-CA" smtClean="0"/>
              <a:pPr fontAlgn="base">
                <a:spcBef>
                  <a:spcPct val="0"/>
                </a:spcBef>
                <a:spcAft>
                  <a:spcPct val="0"/>
                </a:spcAft>
                <a:defRPr/>
              </a:pPr>
              <a:t>30</a:t>
            </a:fld>
            <a:endParaRPr lang="fr-CA" smtClean="0"/>
          </a:p>
        </p:txBody>
      </p:sp>
    </p:spTree>
    <p:extLst>
      <p:ext uri="{BB962C8B-B14F-4D97-AF65-F5344CB8AC3E}">
        <p14:creationId xmlns:p14="http://schemas.microsoft.com/office/powerpoint/2010/main" xmlns="" val="3109966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A" smtClean="0"/>
          </a:p>
        </p:txBody>
      </p:sp>
      <p:sp>
        <p:nvSpPr>
          <p:cNvPr id="10138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3D1A7E-BF1F-4B3E-ADC2-3FF69F044BD1}" type="slidenum">
              <a:rPr lang="fr-CA" smtClean="0"/>
              <a:pPr fontAlgn="base">
                <a:spcBef>
                  <a:spcPct val="0"/>
                </a:spcBef>
                <a:spcAft>
                  <a:spcPct val="0"/>
                </a:spcAft>
                <a:defRPr/>
              </a:pPr>
              <a:t>31</a:t>
            </a:fld>
            <a:endParaRPr lang="fr-CA" smtClean="0"/>
          </a:p>
        </p:txBody>
      </p:sp>
    </p:spTree>
    <p:extLst>
      <p:ext uri="{BB962C8B-B14F-4D97-AF65-F5344CB8AC3E}">
        <p14:creationId xmlns:p14="http://schemas.microsoft.com/office/powerpoint/2010/main" xmlns="" val="3357975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07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A" smtClean="0"/>
          </a:p>
        </p:txBody>
      </p:sp>
      <p:sp>
        <p:nvSpPr>
          <p:cNvPr id="10240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C704B8-8227-4988-86F1-B618EABFFBA2}" type="slidenum">
              <a:rPr lang="fr-CA" smtClean="0"/>
              <a:pPr fontAlgn="base">
                <a:spcBef>
                  <a:spcPct val="0"/>
                </a:spcBef>
                <a:spcAft>
                  <a:spcPct val="0"/>
                </a:spcAft>
                <a:defRPr/>
              </a:pPr>
              <a:t>32</a:t>
            </a:fld>
            <a:endParaRPr lang="fr-CA" smtClean="0"/>
          </a:p>
        </p:txBody>
      </p:sp>
    </p:spTree>
    <p:extLst>
      <p:ext uri="{BB962C8B-B14F-4D97-AF65-F5344CB8AC3E}">
        <p14:creationId xmlns:p14="http://schemas.microsoft.com/office/powerpoint/2010/main" xmlns="" val="1841658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7780E0-FCDC-4466-B400-DCF125D3F4AF}" type="slidenum">
              <a:rPr lang="en-US" smtClean="0"/>
              <a:pPr fontAlgn="base">
                <a:spcBef>
                  <a:spcPct val="0"/>
                </a:spcBef>
                <a:spcAft>
                  <a:spcPct val="0"/>
                </a:spcAft>
                <a:defRPr/>
              </a:pPr>
              <a:t>35</a:t>
            </a:fld>
            <a:endParaRPr lang="en-US" smtClean="0"/>
          </a:p>
        </p:txBody>
      </p:sp>
    </p:spTree>
    <p:extLst>
      <p:ext uri="{BB962C8B-B14F-4D97-AF65-F5344CB8AC3E}">
        <p14:creationId xmlns:p14="http://schemas.microsoft.com/office/powerpoint/2010/main" xmlns="" val="2738163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87D4F8-1933-45D7-82A4-56DF71918BA6}" type="slidenum">
              <a:rPr lang="en-US" smtClean="0"/>
              <a:pPr fontAlgn="base">
                <a:spcBef>
                  <a:spcPct val="0"/>
                </a:spcBef>
                <a:spcAft>
                  <a:spcPct val="0"/>
                </a:spcAft>
                <a:defRPr/>
              </a:pPr>
              <a:t>36</a:t>
            </a:fld>
            <a:endParaRPr lang="en-US" dirty="0" smtClean="0"/>
          </a:p>
        </p:txBody>
      </p:sp>
    </p:spTree>
    <p:extLst>
      <p:ext uri="{BB962C8B-B14F-4D97-AF65-F5344CB8AC3E}">
        <p14:creationId xmlns:p14="http://schemas.microsoft.com/office/powerpoint/2010/main" xmlns="" val="868855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3FCC67-13B1-4DD2-9AFA-2ACC6F5C4AB9}" type="slidenum">
              <a:rPr lang="en-US" smtClean="0"/>
              <a:pPr fontAlgn="base">
                <a:spcBef>
                  <a:spcPct val="0"/>
                </a:spcBef>
                <a:spcAft>
                  <a:spcPct val="0"/>
                </a:spcAft>
                <a:defRPr/>
              </a:pPr>
              <a:t>37</a:t>
            </a:fld>
            <a:endParaRPr lang="en-US" dirty="0" smtClean="0"/>
          </a:p>
        </p:txBody>
      </p:sp>
    </p:spTree>
    <p:extLst>
      <p:ext uri="{BB962C8B-B14F-4D97-AF65-F5344CB8AC3E}">
        <p14:creationId xmlns:p14="http://schemas.microsoft.com/office/powerpoint/2010/main" xmlns="" val="1310568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4EB7EC-9879-4D81-AF3F-83DC5CABF720}" type="slidenum">
              <a:rPr lang="en-US" smtClean="0"/>
              <a:pPr fontAlgn="base">
                <a:spcBef>
                  <a:spcPct val="0"/>
                </a:spcBef>
                <a:spcAft>
                  <a:spcPct val="0"/>
                </a:spcAft>
                <a:defRPr/>
              </a:pPr>
              <a:t>38</a:t>
            </a:fld>
            <a:endParaRPr lang="en-US" dirty="0" smtClean="0"/>
          </a:p>
        </p:txBody>
      </p:sp>
    </p:spTree>
    <p:extLst>
      <p:ext uri="{BB962C8B-B14F-4D97-AF65-F5344CB8AC3E}">
        <p14:creationId xmlns:p14="http://schemas.microsoft.com/office/powerpoint/2010/main" xmlns="" val="2622067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CEEBA5-392E-4A5B-AA4E-61089C4CB83F}"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xmlns="" val="1358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9DDFC-9D05-468C-8DD4-C45268E8F42D}"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xmlns="" val="1179473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FB69B-7336-4732-AB19-74585E6E1C2F}" type="slidenum">
              <a:rPr lang="en-US" smtClean="0"/>
              <a:pPr fontAlgn="base">
                <a:spcBef>
                  <a:spcPct val="0"/>
                </a:spcBef>
                <a:spcAft>
                  <a:spcPct val="0"/>
                </a:spcAft>
                <a:defRPr/>
              </a:pPr>
              <a:t>42</a:t>
            </a:fld>
            <a:endParaRPr lang="en-US" smtClean="0"/>
          </a:p>
        </p:txBody>
      </p:sp>
    </p:spTree>
    <p:extLst>
      <p:ext uri="{BB962C8B-B14F-4D97-AF65-F5344CB8AC3E}">
        <p14:creationId xmlns:p14="http://schemas.microsoft.com/office/powerpoint/2010/main" xmlns="" val="321324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2660AD-F0FE-42FD-BB90-FE19DE26CD2D}" type="slidenum">
              <a:rPr lang="en-US" smtClean="0"/>
              <a:pPr fontAlgn="base">
                <a:spcBef>
                  <a:spcPct val="0"/>
                </a:spcBef>
                <a:spcAft>
                  <a:spcPct val="0"/>
                </a:spcAft>
                <a:defRPr/>
              </a:pPr>
              <a:t>43</a:t>
            </a:fld>
            <a:endParaRPr lang="en-US" smtClean="0"/>
          </a:p>
        </p:txBody>
      </p:sp>
    </p:spTree>
    <p:extLst>
      <p:ext uri="{BB962C8B-B14F-4D97-AF65-F5344CB8AC3E}">
        <p14:creationId xmlns:p14="http://schemas.microsoft.com/office/powerpoint/2010/main" xmlns="" val="879707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E3C7B7-8FDA-4F53-A01A-5329BD1B7937}" type="slidenum">
              <a:rPr lang="en-US" smtClean="0"/>
              <a:pPr fontAlgn="base">
                <a:spcBef>
                  <a:spcPct val="0"/>
                </a:spcBef>
                <a:spcAft>
                  <a:spcPct val="0"/>
                </a:spcAft>
                <a:defRPr/>
              </a:pPr>
              <a:t>44</a:t>
            </a:fld>
            <a:endParaRPr lang="en-US" smtClean="0"/>
          </a:p>
        </p:txBody>
      </p:sp>
    </p:spTree>
    <p:extLst>
      <p:ext uri="{BB962C8B-B14F-4D97-AF65-F5344CB8AC3E}">
        <p14:creationId xmlns:p14="http://schemas.microsoft.com/office/powerpoint/2010/main" xmlns="" val="1835395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BBC117-E73E-4CB3-9337-AF6E3713EFCD}" type="slidenum">
              <a:rPr lang="en-US" smtClean="0"/>
              <a:pPr fontAlgn="base">
                <a:spcBef>
                  <a:spcPct val="0"/>
                </a:spcBef>
                <a:spcAft>
                  <a:spcPct val="0"/>
                </a:spcAft>
                <a:defRPr/>
              </a:pPr>
              <a:t>45</a:t>
            </a:fld>
            <a:endParaRPr lang="en-US" smtClean="0"/>
          </a:p>
        </p:txBody>
      </p:sp>
    </p:spTree>
    <p:extLst>
      <p:ext uri="{BB962C8B-B14F-4D97-AF65-F5344CB8AC3E}">
        <p14:creationId xmlns:p14="http://schemas.microsoft.com/office/powerpoint/2010/main" xmlns="" val="354048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AB0AD3-50C5-4351-9FCE-049801F33924}" type="slidenum">
              <a:rPr lang="en-US" smtClean="0"/>
              <a:pPr fontAlgn="base">
                <a:spcBef>
                  <a:spcPct val="0"/>
                </a:spcBef>
                <a:spcAft>
                  <a:spcPct val="0"/>
                </a:spcAft>
                <a:defRPr/>
              </a:pPr>
              <a:t>46</a:t>
            </a:fld>
            <a:endParaRPr lang="en-US" smtClean="0"/>
          </a:p>
        </p:txBody>
      </p:sp>
    </p:spTree>
    <p:extLst>
      <p:ext uri="{BB962C8B-B14F-4D97-AF65-F5344CB8AC3E}">
        <p14:creationId xmlns:p14="http://schemas.microsoft.com/office/powerpoint/2010/main" xmlns="" val="604957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43F933-E0D4-4F5C-BBE2-2369E92DB842}" type="slidenum">
              <a:rPr lang="en-US" smtClean="0"/>
              <a:pPr fontAlgn="base">
                <a:spcBef>
                  <a:spcPct val="0"/>
                </a:spcBef>
                <a:spcAft>
                  <a:spcPct val="0"/>
                </a:spcAft>
                <a:defRPr/>
              </a:pPr>
              <a:t>47</a:t>
            </a:fld>
            <a:endParaRPr lang="en-US" smtClean="0"/>
          </a:p>
        </p:txBody>
      </p:sp>
    </p:spTree>
    <p:extLst>
      <p:ext uri="{BB962C8B-B14F-4D97-AF65-F5344CB8AC3E}">
        <p14:creationId xmlns:p14="http://schemas.microsoft.com/office/powerpoint/2010/main" xmlns="" val="3006433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0A5203-39D2-48D1-8AC4-0113FB682DB1}" type="slidenum">
              <a:rPr lang="en-US" smtClean="0"/>
              <a:pPr fontAlgn="base">
                <a:spcBef>
                  <a:spcPct val="0"/>
                </a:spcBef>
                <a:spcAft>
                  <a:spcPct val="0"/>
                </a:spcAft>
                <a:defRPr/>
              </a:pPr>
              <a:t>48</a:t>
            </a:fld>
            <a:endParaRPr lang="en-US" smtClean="0"/>
          </a:p>
        </p:txBody>
      </p:sp>
    </p:spTree>
    <p:extLst>
      <p:ext uri="{BB962C8B-B14F-4D97-AF65-F5344CB8AC3E}">
        <p14:creationId xmlns:p14="http://schemas.microsoft.com/office/powerpoint/2010/main" xmlns="" val="2215642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626B11-2A63-4613-80A0-18588E2E35CF}" type="slidenum">
              <a:rPr lang="en-US" smtClean="0"/>
              <a:pPr fontAlgn="base">
                <a:spcBef>
                  <a:spcPct val="0"/>
                </a:spcBef>
                <a:spcAft>
                  <a:spcPct val="0"/>
                </a:spcAft>
                <a:defRPr/>
              </a:pPr>
              <a:t>49</a:t>
            </a:fld>
            <a:endParaRPr lang="en-US" smtClean="0"/>
          </a:p>
        </p:txBody>
      </p:sp>
    </p:spTree>
    <p:extLst>
      <p:ext uri="{BB962C8B-B14F-4D97-AF65-F5344CB8AC3E}">
        <p14:creationId xmlns:p14="http://schemas.microsoft.com/office/powerpoint/2010/main" xmlns="" val="3923965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275748-893E-401E-BD8C-D9826E2AD6C3}" type="slidenum">
              <a:rPr lang="en-US" smtClean="0"/>
              <a:pPr fontAlgn="base">
                <a:spcBef>
                  <a:spcPct val="0"/>
                </a:spcBef>
                <a:spcAft>
                  <a:spcPct val="0"/>
                </a:spcAft>
                <a:defRPr/>
              </a:pPr>
              <a:t>50</a:t>
            </a:fld>
            <a:endParaRPr lang="en-US" smtClean="0"/>
          </a:p>
        </p:txBody>
      </p:sp>
    </p:spTree>
    <p:extLst>
      <p:ext uri="{BB962C8B-B14F-4D97-AF65-F5344CB8AC3E}">
        <p14:creationId xmlns:p14="http://schemas.microsoft.com/office/powerpoint/2010/main" xmlns="" val="3322132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2D21F5-19DF-4CFC-9338-0596BFF89663}" type="slidenum">
              <a:rPr lang="en-US" smtClean="0"/>
              <a:pPr fontAlgn="base">
                <a:spcBef>
                  <a:spcPct val="0"/>
                </a:spcBef>
                <a:spcAft>
                  <a:spcPct val="0"/>
                </a:spcAft>
                <a:defRPr/>
              </a:pPr>
              <a:t>51</a:t>
            </a:fld>
            <a:endParaRPr lang="en-US" smtClean="0"/>
          </a:p>
        </p:txBody>
      </p:sp>
    </p:spTree>
    <p:extLst>
      <p:ext uri="{BB962C8B-B14F-4D97-AF65-F5344CB8AC3E}">
        <p14:creationId xmlns:p14="http://schemas.microsoft.com/office/powerpoint/2010/main" xmlns="" val="414817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1B0EAE-853E-4E5A-83CB-D4F0127EBB6E}"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xmlns="" val="3122791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ADB62-7764-48D0-B450-580959587C03}" type="slidenum">
              <a:rPr lang="en-US" smtClean="0"/>
              <a:pPr fontAlgn="base">
                <a:spcBef>
                  <a:spcPct val="0"/>
                </a:spcBef>
                <a:spcAft>
                  <a:spcPct val="0"/>
                </a:spcAft>
                <a:defRPr/>
              </a:pPr>
              <a:t>52</a:t>
            </a:fld>
            <a:endParaRPr lang="en-US" smtClean="0"/>
          </a:p>
        </p:txBody>
      </p:sp>
    </p:spTree>
    <p:extLst>
      <p:ext uri="{BB962C8B-B14F-4D97-AF65-F5344CB8AC3E}">
        <p14:creationId xmlns:p14="http://schemas.microsoft.com/office/powerpoint/2010/main" xmlns="" val="10877474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414E73-A866-48C0-A393-0214A21BE36E}" type="slidenum">
              <a:rPr lang="en-US" smtClean="0"/>
              <a:pPr fontAlgn="base">
                <a:spcBef>
                  <a:spcPct val="0"/>
                </a:spcBef>
                <a:spcAft>
                  <a:spcPct val="0"/>
                </a:spcAft>
                <a:defRPr/>
              </a:pPr>
              <a:t>53</a:t>
            </a:fld>
            <a:endParaRPr lang="en-US" smtClean="0"/>
          </a:p>
        </p:txBody>
      </p:sp>
    </p:spTree>
    <p:extLst>
      <p:ext uri="{BB962C8B-B14F-4D97-AF65-F5344CB8AC3E}">
        <p14:creationId xmlns:p14="http://schemas.microsoft.com/office/powerpoint/2010/main" xmlns="" val="2720321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46386F-0C3C-4B6D-89C9-9DDE6321548A}" type="slidenum">
              <a:rPr lang="en-US" smtClean="0"/>
              <a:pPr fontAlgn="base">
                <a:spcBef>
                  <a:spcPct val="0"/>
                </a:spcBef>
                <a:spcAft>
                  <a:spcPct val="0"/>
                </a:spcAft>
                <a:defRPr/>
              </a:pPr>
              <a:t>54</a:t>
            </a:fld>
            <a:endParaRPr lang="en-US" smtClean="0"/>
          </a:p>
        </p:txBody>
      </p:sp>
    </p:spTree>
    <p:extLst>
      <p:ext uri="{BB962C8B-B14F-4D97-AF65-F5344CB8AC3E}">
        <p14:creationId xmlns:p14="http://schemas.microsoft.com/office/powerpoint/2010/main" xmlns="" val="602159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174F93-6B78-41B1-815A-7848123A264A}" type="slidenum">
              <a:rPr lang="en-US" smtClean="0"/>
              <a:pPr fontAlgn="base">
                <a:spcBef>
                  <a:spcPct val="0"/>
                </a:spcBef>
                <a:spcAft>
                  <a:spcPct val="0"/>
                </a:spcAft>
                <a:defRPr/>
              </a:pPr>
              <a:t>55</a:t>
            </a:fld>
            <a:endParaRPr lang="en-US" smtClean="0"/>
          </a:p>
        </p:txBody>
      </p:sp>
    </p:spTree>
    <p:extLst>
      <p:ext uri="{BB962C8B-B14F-4D97-AF65-F5344CB8AC3E}">
        <p14:creationId xmlns:p14="http://schemas.microsoft.com/office/powerpoint/2010/main" xmlns="" val="3354412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9A27A-A3E6-42B5-B14D-7ED0C8CE7C07}" type="slidenum">
              <a:rPr lang="en-US" smtClean="0"/>
              <a:pPr fontAlgn="base">
                <a:spcBef>
                  <a:spcPct val="0"/>
                </a:spcBef>
                <a:spcAft>
                  <a:spcPct val="0"/>
                </a:spcAft>
                <a:defRPr/>
              </a:pPr>
              <a:t>57</a:t>
            </a:fld>
            <a:endParaRPr lang="en-US" smtClean="0"/>
          </a:p>
        </p:txBody>
      </p:sp>
    </p:spTree>
    <p:extLst>
      <p:ext uri="{BB962C8B-B14F-4D97-AF65-F5344CB8AC3E}">
        <p14:creationId xmlns:p14="http://schemas.microsoft.com/office/powerpoint/2010/main" xmlns="" val="1638559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3E318-E10C-4584-B74B-312183B50F8D}" type="slidenum">
              <a:rPr lang="en-US" smtClean="0"/>
              <a:pPr fontAlgn="base">
                <a:spcBef>
                  <a:spcPct val="0"/>
                </a:spcBef>
                <a:spcAft>
                  <a:spcPct val="0"/>
                </a:spcAft>
                <a:defRPr/>
              </a:pPr>
              <a:t>58</a:t>
            </a:fld>
            <a:endParaRPr lang="en-US" dirty="0" smtClean="0"/>
          </a:p>
        </p:txBody>
      </p:sp>
    </p:spTree>
    <p:extLst>
      <p:ext uri="{BB962C8B-B14F-4D97-AF65-F5344CB8AC3E}">
        <p14:creationId xmlns:p14="http://schemas.microsoft.com/office/powerpoint/2010/main" xmlns="" val="1139443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3E318-E10C-4584-B74B-312183B50F8D}" type="slidenum">
              <a:rPr lang="en-US" smtClean="0"/>
              <a:pPr fontAlgn="base">
                <a:spcBef>
                  <a:spcPct val="0"/>
                </a:spcBef>
                <a:spcAft>
                  <a:spcPct val="0"/>
                </a:spcAft>
                <a:defRPr/>
              </a:pPr>
              <a:t>59</a:t>
            </a:fld>
            <a:endParaRPr lang="en-US" dirty="0" smtClean="0"/>
          </a:p>
        </p:txBody>
      </p:sp>
    </p:spTree>
    <p:extLst>
      <p:ext uri="{BB962C8B-B14F-4D97-AF65-F5344CB8AC3E}">
        <p14:creationId xmlns:p14="http://schemas.microsoft.com/office/powerpoint/2010/main" xmlns="" val="1139443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3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0035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5BBA5E-C105-4F6D-A863-D96C5AE6AB85}" type="slidenum">
              <a:rPr lang="fr-CA" smtClean="0"/>
              <a:pPr fontAlgn="base">
                <a:spcBef>
                  <a:spcPct val="0"/>
                </a:spcBef>
                <a:spcAft>
                  <a:spcPct val="0"/>
                </a:spcAft>
                <a:defRPr/>
              </a:pPr>
              <a:t>60</a:t>
            </a:fld>
            <a:endParaRPr lang="fr-CA" smtClean="0"/>
          </a:p>
        </p:txBody>
      </p:sp>
    </p:spTree>
    <p:extLst>
      <p:ext uri="{BB962C8B-B14F-4D97-AF65-F5344CB8AC3E}">
        <p14:creationId xmlns:p14="http://schemas.microsoft.com/office/powerpoint/2010/main" xmlns="" val="1552334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155FF-EDB1-4B15-9B02-A5BD3287FE4E}" type="slidenum">
              <a:rPr lang="en-US" smtClean="0"/>
              <a:pPr fontAlgn="base">
                <a:spcBef>
                  <a:spcPct val="0"/>
                </a:spcBef>
                <a:spcAft>
                  <a:spcPct val="0"/>
                </a:spcAft>
                <a:defRPr/>
              </a:pPr>
              <a:t>61</a:t>
            </a:fld>
            <a:endParaRPr lang="en-US" smtClean="0"/>
          </a:p>
        </p:txBody>
      </p:sp>
    </p:spTree>
    <p:extLst>
      <p:ext uri="{BB962C8B-B14F-4D97-AF65-F5344CB8AC3E}">
        <p14:creationId xmlns:p14="http://schemas.microsoft.com/office/powerpoint/2010/main" xmlns="" val="132973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E12E6F-0BB7-4B10-9FD0-289B2EEA71CC}" type="slidenum">
              <a:rPr lang="en-US" smtClean="0"/>
              <a:pPr fontAlgn="base">
                <a:spcBef>
                  <a:spcPct val="0"/>
                </a:spcBef>
                <a:spcAft>
                  <a:spcPct val="0"/>
                </a:spcAft>
                <a:defRPr/>
              </a:pPr>
              <a:t>62</a:t>
            </a:fld>
            <a:endParaRPr lang="en-US" smtClean="0"/>
          </a:p>
        </p:txBody>
      </p:sp>
    </p:spTree>
    <p:extLst>
      <p:ext uri="{BB962C8B-B14F-4D97-AF65-F5344CB8AC3E}">
        <p14:creationId xmlns:p14="http://schemas.microsoft.com/office/powerpoint/2010/main" xmlns="" val="215193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62C4DB-BD56-41D2-A179-68973EE45553}"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xmlns="" val="7617762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9B88E7-E733-40C6-96E6-9CFCE8C58679}" type="slidenum">
              <a:rPr lang="en-US" smtClean="0"/>
              <a:pPr fontAlgn="base">
                <a:spcBef>
                  <a:spcPct val="0"/>
                </a:spcBef>
                <a:spcAft>
                  <a:spcPct val="0"/>
                </a:spcAft>
                <a:defRPr/>
              </a:pPr>
              <a:t>63</a:t>
            </a:fld>
            <a:endParaRPr lang="en-US" smtClean="0"/>
          </a:p>
        </p:txBody>
      </p:sp>
    </p:spTree>
    <p:extLst>
      <p:ext uri="{BB962C8B-B14F-4D97-AF65-F5344CB8AC3E}">
        <p14:creationId xmlns:p14="http://schemas.microsoft.com/office/powerpoint/2010/main" xmlns="" val="2277159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8AFF6C-9390-49A5-BB2D-7161D157F798}" type="slidenum">
              <a:rPr lang="en-US" smtClean="0"/>
              <a:pPr fontAlgn="base">
                <a:spcBef>
                  <a:spcPct val="0"/>
                </a:spcBef>
                <a:spcAft>
                  <a:spcPct val="0"/>
                </a:spcAft>
                <a:defRPr/>
              </a:pPr>
              <a:t>64</a:t>
            </a:fld>
            <a:endParaRPr lang="en-US" smtClean="0"/>
          </a:p>
        </p:txBody>
      </p:sp>
    </p:spTree>
    <p:extLst>
      <p:ext uri="{BB962C8B-B14F-4D97-AF65-F5344CB8AC3E}">
        <p14:creationId xmlns:p14="http://schemas.microsoft.com/office/powerpoint/2010/main" xmlns="" val="1959305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8AFF6C-9390-49A5-BB2D-7161D157F798}" type="slidenum">
              <a:rPr lang="en-US" smtClean="0"/>
              <a:pPr fontAlgn="base">
                <a:spcBef>
                  <a:spcPct val="0"/>
                </a:spcBef>
                <a:spcAft>
                  <a:spcPct val="0"/>
                </a:spcAft>
                <a:defRPr/>
              </a:pPr>
              <a:t>65</a:t>
            </a:fld>
            <a:endParaRPr lang="en-US" smtClean="0"/>
          </a:p>
        </p:txBody>
      </p:sp>
    </p:spTree>
    <p:extLst>
      <p:ext uri="{BB962C8B-B14F-4D97-AF65-F5344CB8AC3E}">
        <p14:creationId xmlns:p14="http://schemas.microsoft.com/office/powerpoint/2010/main" xmlns="" val="584182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8AFF6C-9390-49A5-BB2D-7161D157F798}" type="slidenum">
              <a:rPr lang="en-US" smtClean="0"/>
              <a:pPr fontAlgn="base">
                <a:spcBef>
                  <a:spcPct val="0"/>
                </a:spcBef>
                <a:spcAft>
                  <a:spcPct val="0"/>
                </a:spcAft>
                <a:defRPr/>
              </a:pPr>
              <a:t>66</a:t>
            </a:fld>
            <a:endParaRPr lang="en-US" smtClean="0"/>
          </a:p>
        </p:txBody>
      </p:sp>
    </p:spTree>
    <p:extLst>
      <p:ext uri="{BB962C8B-B14F-4D97-AF65-F5344CB8AC3E}">
        <p14:creationId xmlns:p14="http://schemas.microsoft.com/office/powerpoint/2010/main" xmlns="" val="4835991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24E0AB-BE12-491A-91E4-9B5E5A1029E0}" type="slidenum">
              <a:rPr lang="en-US" smtClean="0"/>
              <a:pPr fontAlgn="base">
                <a:spcBef>
                  <a:spcPct val="0"/>
                </a:spcBef>
                <a:spcAft>
                  <a:spcPct val="0"/>
                </a:spcAft>
                <a:defRPr/>
              </a:pPr>
              <a:t>78</a:t>
            </a:fld>
            <a:endParaRPr lang="en-US" smtClean="0"/>
          </a:p>
        </p:txBody>
      </p:sp>
    </p:spTree>
    <p:extLst>
      <p:ext uri="{BB962C8B-B14F-4D97-AF65-F5344CB8AC3E}">
        <p14:creationId xmlns:p14="http://schemas.microsoft.com/office/powerpoint/2010/main" xmlns="" val="643679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9F8B13-CB16-44BB-963C-4A1302CD6614}" type="slidenum">
              <a:rPr lang="en-US" smtClean="0"/>
              <a:pPr fontAlgn="base">
                <a:spcBef>
                  <a:spcPct val="0"/>
                </a:spcBef>
                <a:spcAft>
                  <a:spcPct val="0"/>
                </a:spcAft>
                <a:defRPr/>
              </a:pPr>
              <a:t>79</a:t>
            </a:fld>
            <a:endParaRPr lang="en-US" smtClean="0"/>
          </a:p>
        </p:txBody>
      </p:sp>
    </p:spTree>
    <p:extLst>
      <p:ext uri="{BB962C8B-B14F-4D97-AF65-F5344CB8AC3E}">
        <p14:creationId xmlns:p14="http://schemas.microsoft.com/office/powerpoint/2010/main" xmlns="" val="3211087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044EA8-E76D-4961-B611-637D5BCA4AB1}" type="slidenum">
              <a:rPr lang="en-US" smtClean="0"/>
              <a:pPr fontAlgn="base">
                <a:spcBef>
                  <a:spcPct val="0"/>
                </a:spcBef>
                <a:spcAft>
                  <a:spcPct val="0"/>
                </a:spcAft>
                <a:defRPr/>
              </a:pPr>
              <a:t>80</a:t>
            </a:fld>
            <a:endParaRPr lang="en-US" smtClean="0"/>
          </a:p>
        </p:txBody>
      </p:sp>
    </p:spTree>
    <p:extLst>
      <p:ext uri="{BB962C8B-B14F-4D97-AF65-F5344CB8AC3E}">
        <p14:creationId xmlns:p14="http://schemas.microsoft.com/office/powerpoint/2010/main" xmlns="" val="1320576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1716AD-A58C-4856-990B-E77A9E12A87C}" type="slidenum">
              <a:rPr lang="en-US" smtClean="0"/>
              <a:pPr fontAlgn="base">
                <a:spcBef>
                  <a:spcPct val="0"/>
                </a:spcBef>
                <a:spcAft>
                  <a:spcPct val="0"/>
                </a:spcAft>
                <a:defRPr/>
              </a:pPr>
              <a:t>82</a:t>
            </a:fld>
            <a:endParaRPr lang="en-US" smtClean="0"/>
          </a:p>
        </p:txBody>
      </p:sp>
    </p:spTree>
    <p:extLst>
      <p:ext uri="{BB962C8B-B14F-4D97-AF65-F5344CB8AC3E}">
        <p14:creationId xmlns:p14="http://schemas.microsoft.com/office/powerpoint/2010/main" xmlns="" val="34767993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503B48-AC47-4416-9576-DD624B440F27}" type="slidenum">
              <a:rPr lang="en-US" smtClean="0"/>
              <a:pPr fontAlgn="base">
                <a:spcBef>
                  <a:spcPct val="0"/>
                </a:spcBef>
                <a:spcAft>
                  <a:spcPct val="0"/>
                </a:spcAft>
                <a:defRPr/>
              </a:pPr>
              <a:t>83</a:t>
            </a:fld>
            <a:endParaRPr lang="en-US" dirty="0" smtClean="0"/>
          </a:p>
        </p:txBody>
      </p:sp>
    </p:spTree>
    <p:extLst>
      <p:ext uri="{BB962C8B-B14F-4D97-AF65-F5344CB8AC3E}">
        <p14:creationId xmlns:p14="http://schemas.microsoft.com/office/powerpoint/2010/main" xmlns="" val="40520946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A460B5-6EF1-4964-98F5-72D730F30961}" type="slidenum">
              <a:rPr lang="en-US" smtClean="0"/>
              <a:pPr fontAlgn="base">
                <a:spcBef>
                  <a:spcPct val="0"/>
                </a:spcBef>
                <a:spcAft>
                  <a:spcPct val="0"/>
                </a:spcAft>
                <a:defRPr/>
              </a:pPr>
              <a:t>84</a:t>
            </a:fld>
            <a:endParaRPr lang="en-US" smtClean="0"/>
          </a:p>
        </p:txBody>
      </p:sp>
    </p:spTree>
    <p:extLst>
      <p:ext uri="{BB962C8B-B14F-4D97-AF65-F5344CB8AC3E}">
        <p14:creationId xmlns:p14="http://schemas.microsoft.com/office/powerpoint/2010/main" xmlns="" val="90392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6068F7-59DA-49C8-B41D-259D224AE9E0}"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xmlns="" val="31056523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484279-B609-4814-AB11-75903F56C7E0}" type="slidenum">
              <a:rPr lang="en-US" smtClean="0"/>
              <a:pPr fontAlgn="base">
                <a:spcBef>
                  <a:spcPct val="0"/>
                </a:spcBef>
                <a:spcAft>
                  <a:spcPct val="0"/>
                </a:spcAft>
                <a:defRPr/>
              </a:pPr>
              <a:t>85</a:t>
            </a:fld>
            <a:endParaRPr lang="en-US" smtClean="0"/>
          </a:p>
        </p:txBody>
      </p:sp>
    </p:spTree>
    <p:extLst>
      <p:ext uri="{BB962C8B-B14F-4D97-AF65-F5344CB8AC3E}">
        <p14:creationId xmlns:p14="http://schemas.microsoft.com/office/powerpoint/2010/main" xmlns="" val="23928981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B0847F-72EE-46C3-85C4-BAD2EA0B44F1}" type="slidenum">
              <a:rPr lang="en-US" smtClean="0"/>
              <a:pPr fontAlgn="base">
                <a:spcBef>
                  <a:spcPct val="0"/>
                </a:spcBef>
                <a:spcAft>
                  <a:spcPct val="0"/>
                </a:spcAft>
                <a:defRPr/>
              </a:pPr>
              <a:t>86</a:t>
            </a:fld>
            <a:endParaRPr lang="en-US" smtClean="0"/>
          </a:p>
        </p:txBody>
      </p:sp>
    </p:spTree>
    <p:extLst>
      <p:ext uri="{BB962C8B-B14F-4D97-AF65-F5344CB8AC3E}">
        <p14:creationId xmlns:p14="http://schemas.microsoft.com/office/powerpoint/2010/main" xmlns="" val="10846785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0DC2F6-A360-4B1B-B48D-35574D4B37B3}" type="slidenum">
              <a:rPr lang="en-US" smtClean="0"/>
              <a:pPr fontAlgn="base">
                <a:spcBef>
                  <a:spcPct val="0"/>
                </a:spcBef>
                <a:spcAft>
                  <a:spcPct val="0"/>
                </a:spcAft>
                <a:defRPr/>
              </a:pPr>
              <a:t>87</a:t>
            </a:fld>
            <a:endParaRPr lang="en-US" dirty="0" smtClean="0"/>
          </a:p>
        </p:txBody>
      </p:sp>
    </p:spTree>
    <p:extLst>
      <p:ext uri="{BB962C8B-B14F-4D97-AF65-F5344CB8AC3E}">
        <p14:creationId xmlns:p14="http://schemas.microsoft.com/office/powerpoint/2010/main" xmlns="" val="3407362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51367A-D47F-4B7C-8232-4AB7C0F14598}" type="slidenum">
              <a:rPr lang="en-US" smtClean="0"/>
              <a:pPr fontAlgn="base">
                <a:spcBef>
                  <a:spcPct val="0"/>
                </a:spcBef>
                <a:spcAft>
                  <a:spcPct val="0"/>
                </a:spcAft>
                <a:defRPr/>
              </a:pPr>
              <a:t>88</a:t>
            </a:fld>
            <a:endParaRPr lang="en-US" smtClean="0"/>
          </a:p>
        </p:txBody>
      </p:sp>
    </p:spTree>
    <p:extLst>
      <p:ext uri="{BB962C8B-B14F-4D97-AF65-F5344CB8AC3E}">
        <p14:creationId xmlns:p14="http://schemas.microsoft.com/office/powerpoint/2010/main" xmlns="" val="35197745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9F046B-655A-4B0C-B4F0-7601262268E2}" type="slidenum">
              <a:rPr lang="en-US" smtClean="0"/>
              <a:pPr fontAlgn="base">
                <a:spcBef>
                  <a:spcPct val="0"/>
                </a:spcBef>
                <a:spcAft>
                  <a:spcPct val="0"/>
                </a:spcAft>
                <a:defRPr/>
              </a:pPr>
              <a:t>89</a:t>
            </a:fld>
            <a:endParaRPr lang="en-US" smtClean="0"/>
          </a:p>
        </p:txBody>
      </p:sp>
    </p:spTree>
    <p:extLst>
      <p:ext uri="{BB962C8B-B14F-4D97-AF65-F5344CB8AC3E}">
        <p14:creationId xmlns:p14="http://schemas.microsoft.com/office/powerpoint/2010/main" xmlns="" val="12280759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9F046B-655A-4B0C-B4F0-7601262268E2}" type="slidenum">
              <a:rPr lang="en-US" smtClean="0"/>
              <a:pPr fontAlgn="base">
                <a:spcBef>
                  <a:spcPct val="0"/>
                </a:spcBef>
                <a:spcAft>
                  <a:spcPct val="0"/>
                </a:spcAft>
                <a:defRPr/>
              </a:pPr>
              <a:t>90</a:t>
            </a:fld>
            <a:endParaRPr lang="en-US" smtClean="0"/>
          </a:p>
        </p:txBody>
      </p:sp>
    </p:spTree>
    <p:extLst>
      <p:ext uri="{BB962C8B-B14F-4D97-AF65-F5344CB8AC3E}">
        <p14:creationId xmlns:p14="http://schemas.microsoft.com/office/powerpoint/2010/main" xmlns="" val="25026309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0A5482-6860-43FE-B988-D9D794BAE761}" type="slidenum">
              <a:rPr lang="en-US" smtClean="0"/>
              <a:pPr fontAlgn="base">
                <a:spcBef>
                  <a:spcPct val="0"/>
                </a:spcBef>
                <a:spcAft>
                  <a:spcPct val="0"/>
                </a:spcAft>
                <a:defRPr/>
              </a:pPr>
              <a:t>92</a:t>
            </a:fld>
            <a:endParaRPr lang="en-US" smtClean="0"/>
          </a:p>
        </p:txBody>
      </p:sp>
    </p:spTree>
    <p:extLst>
      <p:ext uri="{BB962C8B-B14F-4D97-AF65-F5344CB8AC3E}">
        <p14:creationId xmlns:p14="http://schemas.microsoft.com/office/powerpoint/2010/main" xmlns="" val="23400517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11BE65-DB0A-486A-A899-26D36705FB07}" type="slidenum">
              <a:rPr lang="en-US" smtClean="0"/>
              <a:pPr fontAlgn="base">
                <a:spcBef>
                  <a:spcPct val="0"/>
                </a:spcBef>
                <a:spcAft>
                  <a:spcPct val="0"/>
                </a:spcAft>
                <a:defRPr/>
              </a:pPr>
              <a:t>93</a:t>
            </a:fld>
            <a:endParaRPr lang="en-US" smtClean="0"/>
          </a:p>
        </p:txBody>
      </p:sp>
    </p:spTree>
    <p:extLst>
      <p:ext uri="{BB962C8B-B14F-4D97-AF65-F5344CB8AC3E}">
        <p14:creationId xmlns:p14="http://schemas.microsoft.com/office/powerpoint/2010/main" xmlns="" val="30120952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58EC5D-ED26-4C25-899B-4C729F0ABD94}" type="slidenum">
              <a:rPr lang="en-US" smtClean="0"/>
              <a:pPr fontAlgn="base">
                <a:spcBef>
                  <a:spcPct val="0"/>
                </a:spcBef>
                <a:spcAft>
                  <a:spcPct val="0"/>
                </a:spcAft>
                <a:defRPr/>
              </a:pPr>
              <a:t>94</a:t>
            </a:fld>
            <a:endParaRPr lang="en-US" smtClean="0"/>
          </a:p>
        </p:txBody>
      </p:sp>
    </p:spTree>
    <p:extLst>
      <p:ext uri="{BB962C8B-B14F-4D97-AF65-F5344CB8AC3E}">
        <p14:creationId xmlns:p14="http://schemas.microsoft.com/office/powerpoint/2010/main" xmlns="" val="19931348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41C3DF-AE1B-44F0-B137-9C97860B5668}" type="slidenum">
              <a:rPr lang="en-US" smtClean="0"/>
              <a:pPr fontAlgn="base">
                <a:spcBef>
                  <a:spcPct val="0"/>
                </a:spcBef>
                <a:spcAft>
                  <a:spcPct val="0"/>
                </a:spcAft>
                <a:defRPr/>
              </a:pPr>
              <a:t>95</a:t>
            </a:fld>
            <a:endParaRPr lang="en-US" smtClean="0"/>
          </a:p>
        </p:txBody>
      </p:sp>
    </p:spTree>
    <p:extLst>
      <p:ext uri="{BB962C8B-B14F-4D97-AF65-F5344CB8AC3E}">
        <p14:creationId xmlns:p14="http://schemas.microsoft.com/office/powerpoint/2010/main" xmlns="" val="328721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6810D1-EBA4-48FF-B1CD-0333005F7DEB}"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xmlns="" val="3085754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41C3DF-AE1B-44F0-B137-9C97860B5668}" type="slidenum">
              <a:rPr lang="en-US" smtClean="0"/>
              <a:pPr fontAlgn="base">
                <a:spcBef>
                  <a:spcPct val="0"/>
                </a:spcBef>
                <a:spcAft>
                  <a:spcPct val="0"/>
                </a:spcAft>
                <a:defRPr/>
              </a:pPr>
              <a:t>96</a:t>
            </a:fld>
            <a:endParaRPr lang="en-US" smtClean="0"/>
          </a:p>
        </p:txBody>
      </p:sp>
    </p:spTree>
    <p:extLst>
      <p:ext uri="{BB962C8B-B14F-4D97-AF65-F5344CB8AC3E}">
        <p14:creationId xmlns:p14="http://schemas.microsoft.com/office/powerpoint/2010/main" xmlns="" val="32872187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026715-2517-4BF3-AD76-FBC7343942BF}" type="slidenum">
              <a:rPr lang="en-US" smtClean="0"/>
              <a:pPr fontAlgn="base">
                <a:spcBef>
                  <a:spcPct val="0"/>
                </a:spcBef>
                <a:spcAft>
                  <a:spcPct val="0"/>
                </a:spcAft>
                <a:defRPr/>
              </a:pPr>
              <a:t>97</a:t>
            </a:fld>
            <a:endParaRPr lang="en-US" dirty="0" smtClean="0"/>
          </a:p>
        </p:txBody>
      </p:sp>
    </p:spTree>
    <p:extLst>
      <p:ext uri="{BB962C8B-B14F-4D97-AF65-F5344CB8AC3E}">
        <p14:creationId xmlns:p14="http://schemas.microsoft.com/office/powerpoint/2010/main" xmlns="" val="34097125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B637C1-6EFC-400B-A752-1E3F110D791A}" type="slidenum">
              <a:rPr lang="en-US" smtClean="0"/>
              <a:pPr fontAlgn="base">
                <a:spcBef>
                  <a:spcPct val="0"/>
                </a:spcBef>
                <a:spcAft>
                  <a:spcPct val="0"/>
                </a:spcAft>
                <a:defRPr/>
              </a:pPr>
              <a:t>98</a:t>
            </a:fld>
            <a:endParaRPr lang="en-US" dirty="0" smtClean="0"/>
          </a:p>
        </p:txBody>
      </p:sp>
    </p:spTree>
    <p:extLst>
      <p:ext uri="{BB962C8B-B14F-4D97-AF65-F5344CB8AC3E}">
        <p14:creationId xmlns:p14="http://schemas.microsoft.com/office/powerpoint/2010/main" xmlns="" val="35349495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F58AF8-C07C-42CC-BAEE-B60556E40607}" type="slidenum">
              <a:rPr lang="en-US" smtClean="0"/>
              <a:pPr fontAlgn="base">
                <a:spcBef>
                  <a:spcPct val="0"/>
                </a:spcBef>
                <a:spcAft>
                  <a:spcPct val="0"/>
                </a:spcAft>
                <a:defRPr/>
              </a:pPr>
              <a:t>99</a:t>
            </a:fld>
            <a:endParaRPr lang="en-US" smtClean="0"/>
          </a:p>
        </p:txBody>
      </p:sp>
    </p:spTree>
    <p:extLst>
      <p:ext uri="{BB962C8B-B14F-4D97-AF65-F5344CB8AC3E}">
        <p14:creationId xmlns:p14="http://schemas.microsoft.com/office/powerpoint/2010/main" xmlns="" val="6916125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3EA92-66C0-4B98-AE5B-0D59147BED59}" type="slidenum">
              <a:rPr lang="en-US" smtClean="0"/>
              <a:pPr fontAlgn="base">
                <a:spcBef>
                  <a:spcPct val="0"/>
                </a:spcBef>
                <a:spcAft>
                  <a:spcPct val="0"/>
                </a:spcAft>
                <a:defRPr/>
              </a:pPr>
              <a:t>100</a:t>
            </a:fld>
            <a:endParaRPr lang="en-US" smtClean="0"/>
          </a:p>
        </p:txBody>
      </p:sp>
    </p:spTree>
    <p:extLst>
      <p:ext uri="{BB962C8B-B14F-4D97-AF65-F5344CB8AC3E}">
        <p14:creationId xmlns:p14="http://schemas.microsoft.com/office/powerpoint/2010/main" xmlns="" val="23331317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1E9848-2A6F-46C4-A3E9-CFE17135CB04}" type="slidenum">
              <a:rPr lang="en-US" smtClean="0"/>
              <a:pPr fontAlgn="base">
                <a:spcBef>
                  <a:spcPct val="0"/>
                </a:spcBef>
                <a:spcAft>
                  <a:spcPct val="0"/>
                </a:spcAft>
                <a:defRPr/>
              </a:pPr>
              <a:t>101</a:t>
            </a:fld>
            <a:endParaRPr lang="en-US" smtClean="0"/>
          </a:p>
        </p:txBody>
      </p:sp>
    </p:spTree>
    <p:extLst>
      <p:ext uri="{BB962C8B-B14F-4D97-AF65-F5344CB8AC3E}">
        <p14:creationId xmlns:p14="http://schemas.microsoft.com/office/powerpoint/2010/main" xmlns="" val="10859698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E2AEE0-726A-4683-BCE6-8B197D8D5DA6}" type="slidenum">
              <a:rPr lang="en-US" smtClean="0"/>
              <a:pPr fontAlgn="base">
                <a:spcBef>
                  <a:spcPct val="0"/>
                </a:spcBef>
                <a:spcAft>
                  <a:spcPct val="0"/>
                </a:spcAft>
                <a:defRPr/>
              </a:pPr>
              <a:t>102</a:t>
            </a:fld>
            <a:endParaRPr lang="en-US" smtClean="0"/>
          </a:p>
        </p:txBody>
      </p:sp>
    </p:spTree>
    <p:extLst>
      <p:ext uri="{BB962C8B-B14F-4D97-AF65-F5344CB8AC3E}">
        <p14:creationId xmlns:p14="http://schemas.microsoft.com/office/powerpoint/2010/main" xmlns="" val="25254154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5B81D8-D4A8-43E3-A611-BF21F3740C9A}" type="slidenum">
              <a:rPr lang="en-US" smtClean="0"/>
              <a:pPr fontAlgn="base">
                <a:spcBef>
                  <a:spcPct val="0"/>
                </a:spcBef>
                <a:spcAft>
                  <a:spcPct val="0"/>
                </a:spcAft>
                <a:defRPr/>
              </a:pPr>
              <a:t>103</a:t>
            </a:fld>
            <a:endParaRPr lang="en-US" smtClean="0"/>
          </a:p>
        </p:txBody>
      </p:sp>
    </p:spTree>
    <p:extLst>
      <p:ext uri="{BB962C8B-B14F-4D97-AF65-F5344CB8AC3E}">
        <p14:creationId xmlns:p14="http://schemas.microsoft.com/office/powerpoint/2010/main" xmlns="" val="40422439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975214-2087-4C54-A86D-43A3EF8633F6}" type="slidenum">
              <a:rPr lang="en-US" smtClean="0"/>
              <a:pPr fontAlgn="base">
                <a:spcBef>
                  <a:spcPct val="0"/>
                </a:spcBef>
                <a:spcAft>
                  <a:spcPct val="0"/>
                </a:spcAft>
                <a:defRPr/>
              </a:pPr>
              <a:t>104</a:t>
            </a:fld>
            <a:endParaRPr lang="en-US" smtClean="0"/>
          </a:p>
        </p:txBody>
      </p:sp>
    </p:spTree>
    <p:extLst>
      <p:ext uri="{BB962C8B-B14F-4D97-AF65-F5344CB8AC3E}">
        <p14:creationId xmlns:p14="http://schemas.microsoft.com/office/powerpoint/2010/main" xmlns="" val="19278424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C8519E-6864-433F-809B-0239883BCAED}" type="slidenum">
              <a:rPr lang="en-US" smtClean="0"/>
              <a:pPr fontAlgn="base">
                <a:spcBef>
                  <a:spcPct val="0"/>
                </a:spcBef>
                <a:spcAft>
                  <a:spcPct val="0"/>
                </a:spcAft>
                <a:defRPr/>
              </a:pPr>
              <a:t>105</a:t>
            </a:fld>
            <a:endParaRPr lang="en-US" smtClean="0"/>
          </a:p>
        </p:txBody>
      </p:sp>
    </p:spTree>
    <p:extLst>
      <p:ext uri="{BB962C8B-B14F-4D97-AF65-F5344CB8AC3E}">
        <p14:creationId xmlns:p14="http://schemas.microsoft.com/office/powerpoint/2010/main" xmlns="" val="218494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DA9494-33D5-44AD-855A-4AE04DEE94CC}" type="slidenum">
              <a:rPr lang="en-US" smtClean="0"/>
              <a:pPr fontAlgn="base">
                <a:spcBef>
                  <a:spcPct val="0"/>
                </a:spcBef>
                <a:spcAft>
                  <a:spcPct val="0"/>
                </a:spcAft>
                <a:defRPr/>
              </a:pPr>
              <a:t>12</a:t>
            </a:fld>
            <a:endParaRPr lang="en-US" dirty="0" smtClean="0"/>
          </a:p>
        </p:txBody>
      </p:sp>
    </p:spTree>
    <p:extLst>
      <p:ext uri="{BB962C8B-B14F-4D97-AF65-F5344CB8AC3E}">
        <p14:creationId xmlns:p14="http://schemas.microsoft.com/office/powerpoint/2010/main" xmlns="" val="41722685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E9C5E6-C0BD-4E38-9324-1A3C985BAAFD}" type="slidenum">
              <a:rPr lang="en-US" smtClean="0"/>
              <a:pPr fontAlgn="base">
                <a:spcBef>
                  <a:spcPct val="0"/>
                </a:spcBef>
                <a:spcAft>
                  <a:spcPct val="0"/>
                </a:spcAft>
                <a:defRPr/>
              </a:pPr>
              <a:t>106</a:t>
            </a:fld>
            <a:endParaRPr lang="en-US" smtClean="0"/>
          </a:p>
        </p:txBody>
      </p:sp>
    </p:spTree>
    <p:extLst>
      <p:ext uri="{BB962C8B-B14F-4D97-AF65-F5344CB8AC3E}">
        <p14:creationId xmlns:p14="http://schemas.microsoft.com/office/powerpoint/2010/main" xmlns="" val="1647090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F654B6-D0DC-4B5B-BDDC-927D6EF0B9F7}" type="slidenum">
              <a:rPr lang="en-US" smtClean="0"/>
              <a:pPr fontAlgn="base">
                <a:spcBef>
                  <a:spcPct val="0"/>
                </a:spcBef>
                <a:spcAft>
                  <a:spcPct val="0"/>
                </a:spcAft>
                <a:defRPr/>
              </a:pPr>
              <a:t>107</a:t>
            </a:fld>
            <a:endParaRPr lang="en-US" smtClean="0"/>
          </a:p>
        </p:txBody>
      </p:sp>
    </p:spTree>
    <p:extLst>
      <p:ext uri="{BB962C8B-B14F-4D97-AF65-F5344CB8AC3E}">
        <p14:creationId xmlns:p14="http://schemas.microsoft.com/office/powerpoint/2010/main" xmlns="" val="3023413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5C4B02-67CD-40F0-BD4C-CB211BBB2A03}" type="slidenum">
              <a:rPr lang="en-US" smtClean="0"/>
              <a:pPr fontAlgn="base">
                <a:spcBef>
                  <a:spcPct val="0"/>
                </a:spcBef>
                <a:spcAft>
                  <a:spcPct val="0"/>
                </a:spcAft>
                <a:defRPr/>
              </a:pPr>
              <a:t>108</a:t>
            </a:fld>
            <a:endParaRPr lang="en-US" dirty="0" smtClean="0"/>
          </a:p>
        </p:txBody>
      </p:sp>
    </p:spTree>
    <p:extLst>
      <p:ext uri="{BB962C8B-B14F-4D97-AF65-F5344CB8AC3E}">
        <p14:creationId xmlns:p14="http://schemas.microsoft.com/office/powerpoint/2010/main" xmlns="" val="17170040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C45EF4-4F1A-48E6-BDDE-66AE6FC7778B}" type="slidenum">
              <a:rPr lang="en-US" smtClean="0"/>
              <a:pPr fontAlgn="base">
                <a:spcBef>
                  <a:spcPct val="0"/>
                </a:spcBef>
                <a:spcAft>
                  <a:spcPct val="0"/>
                </a:spcAft>
                <a:defRPr/>
              </a:pPr>
              <a:t>109</a:t>
            </a:fld>
            <a:endParaRPr lang="en-US" dirty="0" smtClean="0"/>
          </a:p>
        </p:txBody>
      </p:sp>
    </p:spTree>
    <p:extLst>
      <p:ext uri="{BB962C8B-B14F-4D97-AF65-F5344CB8AC3E}">
        <p14:creationId xmlns:p14="http://schemas.microsoft.com/office/powerpoint/2010/main" xmlns="" val="5083969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391055-73EF-4F1C-A01A-07DD4CEF5873}" type="slidenum">
              <a:rPr lang="en-US" smtClean="0"/>
              <a:pPr fontAlgn="base">
                <a:spcBef>
                  <a:spcPct val="0"/>
                </a:spcBef>
                <a:spcAft>
                  <a:spcPct val="0"/>
                </a:spcAft>
                <a:defRPr/>
              </a:pPr>
              <a:t>110</a:t>
            </a:fld>
            <a:endParaRPr lang="en-US" dirty="0" smtClean="0"/>
          </a:p>
        </p:txBody>
      </p:sp>
    </p:spTree>
    <p:extLst>
      <p:ext uri="{BB962C8B-B14F-4D97-AF65-F5344CB8AC3E}">
        <p14:creationId xmlns:p14="http://schemas.microsoft.com/office/powerpoint/2010/main" xmlns="" val="28767299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391055-73EF-4F1C-A01A-07DD4CEF5873}" type="slidenum">
              <a:rPr lang="en-US" smtClean="0"/>
              <a:pPr fontAlgn="base">
                <a:spcBef>
                  <a:spcPct val="0"/>
                </a:spcBef>
                <a:spcAft>
                  <a:spcPct val="0"/>
                </a:spcAft>
                <a:defRPr/>
              </a:pPr>
              <a:t>111</a:t>
            </a:fld>
            <a:endParaRPr lang="en-US" dirty="0" smtClean="0"/>
          </a:p>
        </p:txBody>
      </p:sp>
    </p:spTree>
    <p:extLst>
      <p:ext uri="{BB962C8B-B14F-4D97-AF65-F5344CB8AC3E}">
        <p14:creationId xmlns:p14="http://schemas.microsoft.com/office/powerpoint/2010/main" xmlns="" val="24183107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2CB25-24AD-442D-B4D2-F9B4E8E832EC}" type="slidenum">
              <a:rPr lang="en-US" smtClean="0"/>
              <a:pPr fontAlgn="base">
                <a:spcBef>
                  <a:spcPct val="0"/>
                </a:spcBef>
                <a:spcAft>
                  <a:spcPct val="0"/>
                </a:spcAft>
                <a:defRPr/>
              </a:pPr>
              <a:t>112</a:t>
            </a:fld>
            <a:endParaRPr lang="en-US" smtClean="0"/>
          </a:p>
        </p:txBody>
      </p:sp>
    </p:spTree>
    <p:extLst>
      <p:ext uri="{BB962C8B-B14F-4D97-AF65-F5344CB8AC3E}">
        <p14:creationId xmlns:p14="http://schemas.microsoft.com/office/powerpoint/2010/main" xmlns="" val="2901230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4C4968-A5FE-4F7A-A137-4AB2DA8CEF93}" type="slidenum">
              <a:rPr lang="en-US" smtClean="0"/>
              <a:pPr fontAlgn="base">
                <a:spcBef>
                  <a:spcPct val="0"/>
                </a:spcBef>
                <a:spcAft>
                  <a:spcPct val="0"/>
                </a:spcAft>
                <a:defRPr/>
              </a:pPr>
              <a:t>113</a:t>
            </a:fld>
            <a:endParaRPr lang="en-US" smtClean="0"/>
          </a:p>
        </p:txBody>
      </p:sp>
    </p:spTree>
    <p:extLst>
      <p:ext uri="{BB962C8B-B14F-4D97-AF65-F5344CB8AC3E}">
        <p14:creationId xmlns:p14="http://schemas.microsoft.com/office/powerpoint/2010/main" xmlns="" val="13317077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534B46-D42B-4721-B8B0-2C6F7D1ADA3C}" type="slidenum">
              <a:rPr lang="en-US" smtClean="0"/>
              <a:pPr fontAlgn="base">
                <a:spcBef>
                  <a:spcPct val="0"/>
                </a:spcBef>
                <a:spcAft>
                  <a:spcPct val="0"/>
                </a:spcAft>
                <a:defRPr/>
              </a:pPr>
              <a:t>114</a:t>
            </a:fld>
            <a:endParaRPr lang="en-US" smtClean="0"/>
          </a:p>
        </p:txBody>
      </p:sp>
    </p:spTree>
    <p:extLst>
      <p:ext uri="{BB962C8B-B14F-4D97-AF65-F5344CB8AC3E}">
        <p14:creationId xmlns:p14="http://schemas.microsoft.com/office/powerpoint/2010/main" xmlns="" val="29301509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13AB4-AC27-4E08-9D8E-ECBF3EE9D1D5}" type="slidenum">
              <a:rPr lang="en-US" smtClean="0"/>
              <a:pPr fontAlgn="base">
                <a:spcBef>
                  <a:spcPct val="0"/>
                </a:spcBef>
                <a:spcAft>
                  <a:spcPct val="0"/>
                </a:spcAft>
                <a:defRPr/>
              </a:pPr>
              <a:t>115</a:t>
            </a:fld>
            <a:endParaRPr lang="en-US" smtClean="0"/>
          </a:p>
        </p:txBody>
      </p:sp>
    </p:spTree>
    <p:extLst>
      <p:ext uri="{BB962C8B-B14F-4D97-AF65-F5344CB8AC3E}">
        <p14:creationId xmlns:p14="http://schemas.microsoft.com/office/powerpoint/2010/main" xmlns="" val="250543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510967-B1C5-4EF6-94C1-6664BB832246}" type="slidenum">
              <a:rPr lang="en-US" smtClean="0"/>
              <a:pPr fontAlgn="base">
                <a:spcBef>
                  <a:spcPct val="0"/>
                </a:spcBef>
                <a:spcAft>
                  <a:spcPct val="0"/>
                </a:spcAft>
                <a:defRPr/>
              </a:pPr>
              <a:t>13</a:t>
            </a:fld>
            <a:endParaRPr lang="en-US" dirty="0" smtClean="0"/>
          </a:p>
        </p:txBody>
      </p:sp>
    </p:spTree>
    <p:extLst>
      <p:ext uri="{BB962C8B-B14F-4D97-AF65-F5344CB8AC3E}">
        <p14:creationId xmlns:p14="http://schemas.microsoft.com/office/powerpoint/2010/main" xmlns="" val="426711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C4A7BFF1-93E1-4FF0-BCFA-AC39C1FFC255}" type="datetime1">
              <a:rPr lang="en-US"/>
              <a:pPr>
                <a:defRPr/>
              </a:pPr>
              <a:t>1/26/2015</a:t>
            </a:fld>
            <a:endParaRPr lang="en-US"/>
          </a:p>
        </p:txBody>
      </p:sp>
      <p:sp>
        <p:nvSpPr>
          <p:cNvPr id="7" name="Footer Placeholder 19"/>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983DB06-4717-4758-AC41-7A0142130A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BFC5D348-5A6B-45A8-9E8E-2E4A6D9CAD84}" type="datetime1">
              <a:rPr lang="en-US"/>
              <a:pPr>
                <a:defRPr/>
              </a:pPr>
              <a:t>1/26/2015</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E6BC525A-34A7-4A53-9B1D-6635B9A46D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ED11CCB5-6237-4A11-A758-7B26625C4DC6}" type="datetime1">
              <a:rPr lang="en-US"/>
              <a:pPr>
                <a:defRPr/>
              </a:pPr>
              <a:t>1/26/2015</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27FFA047-AC0E-4689-87CA-7E13B83CA0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E8DB02D6-9145-44BB-8DDB-ABB1AC8215A4}" type="datetime1">
              <a:rPr lang="en-US"/>
              <a:pPr>
                <a:defRPr/>
              </a:pPr>
              <a:t>1/26/2015</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AEE3FE44-4620-4722-B76A-3CA678B235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4F592FF2-9D6A-4207-A36D-27DC990FE837}" type="datetime1">
              <a:rPr lang="en-US"/>
              <a:pPr>
                <a:defRPr/>
              </a:pPr>
              <a:t>1/26/2015</a:t>
            </a:fld>
            <a:endParaRPr lang="en-US"/>
          </a:p>
        </p:txBody>
      </p:sp>
      <p:sp>
        <p:nvSpPr>
          <p:cNvPr id="9"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C0DD0BFF-3340-4096-B458-216D746DAC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DB1ADB5-07F7-4947-8032-B34890CFE2C2}" type="datetime1">
              <a:rPr lang="en-US"/>
              <a:pPr>
                <a:defRPr/>
              </a:pPr>
              <a:t>1/26/2015</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CDCEB80-2730-4C73-AB24-AC4D58EB2A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9965ED6-EA47-47F1-A055-B20C3616FC83}" type="datetime1">
              <a:rPr lang="en-US"/>
              <a:pPr>
                <a:defRPr/>
              </a:pPr>
              <a:t>1/26/2015</a:t>
            </a:fld>
            <a:endParaRPr lang="en-US"/>
          </a:p>
        </p:txBody>
      </p:sp>
      <p:sp>
        <p:nvSpPr>
          <p:cNvPr id="8" name="Footer Placeholder 7"/>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13D38DD-090C-429A-BEBD-AF2F7F388A4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5A500D6-732C-4B61-9BF4-51D2C7899B92}" type="datetime1">
              <a:rPr lang="en-US"/>
              <a:pPr>
                <a:defRPr/>
              </a:pPr>
              <a:t>1/26/2015</a:t>
            </a:fld>
            <a:endParaRPr lang="en-US"/>
          </a:p>
        </p:txBody>
      </p:sp>
      <p:sp>
        <p:nvSpPr>
          <p:cNvPr id="4" name="Footer Placeholder 3"/>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5507AB73-5F88-40A5-9D84-0FACE24A36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31398EE4-011B-466F-BCB4-CAED9E460935}" type="datetime1">
              <a:rPr lang="en-US"/>
              <a:pPr>
                <a:defRPr/>
              </a:pPr>
              <a:t>1/26/2015</a:t>
            </a:fld>
            <a:endParaRPr lang="en-US"/>
          </a:p>
        </p:txBody>
      </p:sp>
      <p:sp>
        <p:nvSpPr>
          <p:cNvPr id="5" name="Footer Placeholder 2"/>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8FC30A21-0ACA-43FC-9FD3-23B61850C1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DE233E8-FD49-4E4B-B22D-90298413141E}" type="datetime1">
              <a:rPr lang="en-US"/>
              <a:pPr>
                <a:defRPr/>
              </a:pPr>
              <a:t>1/26/2015</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5F1E5B2-4F67-420A-8A8F-869A890A26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A57769F6-7BAA-4E29-9376-B6DCD7BF691A}" type="datetime1">
              <a:rPr lang="en-US"/>
              <a:pPr>
                <a:defRPr/>
              </a:pPr>
              <a:t>1/26/2015</a:t>
            </a:fld>
            <a:endParaRPr lang="en-US"/>
          </a:p>
        </p:txBody>
      </p:sp>
      <p:sp>
        <p:nvSpPr>
          <p:cNvPr id="9"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E5F284D7-70DF-4C03-BD52-8168C82FCE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2057"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E587D2C5-C4DD-49E7-A61A-0C504B8357EE}" type="datetime1">
              <a:rPr lang="en-US"/>
              <a:pPr>
                <a:defRPr/>
              </a:pPr>
              <a:t>1/26/2015</a:t>
            </a:fld>
            <a:endParaRPr lang="en-US">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chemeClr>
                </a:solidFill>
                <a:effectLst/>
                <a:latin typeface="+mn-l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8361417E-7C87-43EA-BAE5-E753FF6776CF}" type="slidenum">
              <a:rPr lang="en-US"/>
              <a:pPr>
                <a:defRPr/>
              </a:pPr>
              <a:t>‹#›</a:t>
            </a:fld>
            <a:endParaRPr lang="en-US">
              <a:solidFill>
                <a:schemeClr val="bg2">
                  <a:shade val="50000"/>
                </a:scheme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feature=player_embedded&amp;v=Ubqc7_MnBe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hyperlink" Target="http://www.rotarysmiles.or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8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rotarysmiles.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rotarysherbrooke.org/" TargetMode="External"/><Relationship Id="rId2" Type="http://schemas.openxmlformats.org/officeDocument/2006/relationships/hyperlink" Target="http://lancasternhrotary.org/" TargetMode="External"/><Relationship Id="rId1" Type="http://schemas.openxmlformats.org/officeDocument/2006/relationships/slideLayout" Target="../slideLayouts/slideLayout2.xml"/><Relationship Id="rId6" Type="http://schemas.openxmlformats.org/officeDocument/2006/relationships/hyperlink" Target="http://www.stoweoktoberfest.com/" TargetMode="External"/><Relationship Id="rId5" Type="http://schemas.openxmlformats.org/officeDocument/2006/relationships/hyperlink" Target="http://www.hanovernhrotary.org/" TargetMode="External"/><Relationship Id="rId4" Type="http://schemas.openxmlformats.org/officeDocument/2006/relationships/hyperlink" Target="http://ransat.wordpress.com/about/"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3787" y="706677"/>
            <a:ext cx="7407275" cy="1219200"/>
          </a:xfrm>
        </p:spPr>
        <p:txBody>
          <a:bodyPr>
            <a:normAutofit fontScale="90000"/>
          </a:bodyPr>
          <a:lstStyle/>
          <a:p>
            <a:pPr eaLnBrk="1" fontAlgn="auto" hangingPunct="1">
              <a:spcAft>
                <a:spcPts val="0"/>
              </a:spcAft>
              <a:defRPr/>
            </a:pPr>
            <a:r>
              <a:rPr lang="en-US" sz="4700" dirty="0" smtClean="0">
                <a:solidFill>
                  <a:schemeClr val="tx2">
                    <a:satMod val="130000"/>
                  </a:schemeClr>
                </a:solidFill>
              </a:rPr>
              <a:t>Membership Seminar</a:t>
            </a:r>
            <a:r>
              <a:rPr lang="en-US" dirty="0" smtClean="0">
                <a:solidFill>
                  <a:schemeClr val="tx2">
                    <a:satMod val="130000"/>
                  </a:schemeClr>
                </a:solidFill>
              </a:rPr>
              <a:t/>
            </a:r>
            <a:br>
              <a:rPr lang="en-US" dirty="0" smtClean="0">
                <a:solidFill>
                  <a:schemeClr val="tx2">
                    <a:satMod val="130000"/>
                  </a:schemeClr>
                </a:solidFill>
              </a:rPr>
            </a:br>
            <a:endParaRPr lang="en-US" dirty="0">
              <a:solidFill>
                <a:schemeClr val="tx2">
                  <a:satMod val="130000"/>
                </a:schemeClr>
              </a:solidFill>
            </a:endParaRPr>
          </a:p>
        </p:txBody>
      </p:sp>
      <p:sp>
        <p:nvSpPr>
          <p:cNvPr id="8" name="Slide Number Placeholder 7"/>
          <p:cNvSpPr>
            <a:spLocks noGrp="1"/>
          </p:cNvSpPr>
          <p:nvPr>
            <p:ph type="sldNum" sz="quarter" idx="12"/>
          </p:nvPr>
        </p:nvSpPr>
        <p:spPr>
          <a:xfrm>
            <a:off x="8991600" y="6305550"/>
            <a:ext cx="457200" cy="476250"/>
          </a:xfrm>
        </p:spPr>
        <p:txBody>
          <a:bodyPr/>
          <a:lstStyle/>
          <a:p>
            <a:pPr>
              <a:defRPr/>
            </a:pPr>
            <a:fld id="{BC64C859-897F-476F-84D5-A172BEC992ED}" type="slidenum">
              <a:rPr lang="en-US" smtClean="0"/>
              <a:pPr>
                <a:defRPr/>
              </a:pPr>
              <a:t>1</a:t>
            </a:fld>
            <a:endParaRPr lang="en-US"/>
          </a:p>
        </p:txBody>
      </p:sp>
      <p:pic>
        <p:nvPicPr>
          <p:cNvPr id="14340" name="Picture 8" descr="Light Up Rotary"/>
          <p:cNvPicPr>
            <a:picLocks noChangeAspect="1" noChangeArrowheads="1"/>
          </p:cNvPicPr>
          <p:nvPr/>
        </p:nvPicPr>
        <p:blipFill>
          <a:blip r:embed="rId3" cstate="print"/>
          <a:srcRect/>
          <a:stretch>
            <a:fillRect/>
          </a:stretch>
        </p:blipFill>
        <p:spPr bwMode="auto">
          <a:xfrm>
            <a:off x="3352800" y="1371600"/>
            <a:ext cx="2667000" cy="3549650"/>
          </a:xfrm>
          <a:prstGeom prst="rect">
            <a:avLst/>
          </a:prstGeom>
          <a:noFill/>
          <a:ln w="9525">
            <a:noFill/>
            <a:miter lim="800000"/>
            <a:headEnd/>
            <a:tailEnd/>
          </a:ln>
        </p:spPr>
      </p:pic>
      <p:sp>
        <p:nvSpPr>
          <p:cNvPr id="14341" name="Rectangle 10"/>
          <p:cNvSpPr>
            <a:spLocks noChangeArrowheads="1"/>
          </p:cNvSpPr>
          <p:nvPr/>
        </p:nvSpPr>
        <p:spPr bwMode="auto">
          <a:xfrm>
            <a:off x="1752600" y="5011341"/>
            <a:ext cx="5943600" cy="1846659"/>
          </a:xfrm>
          <a:prstGeom prst="rect">
            <a:avLst/>
          </a:prstGeom>
          <a:noFill/>
          <a:ln w="9525">
            <a:noFill/>
            <a:miter lim="800000"/>
            <a:headEnd/>
            <a:tailEnd/>
          </a:ln>
        </p:spPr>
        <p:txBody>
          <a:bodyPr wrap="square" anchor="ctr">
            <a:spAutoFit/>
          </a:bodyPr>
          <a:lstStyle/>
          <a:p>
            <a:pPr algn="ctr" eaLnBrk="0" hangingPunct="0"/>
            <a:r>
              <a:rPr lang="en-US" sz="2400" b="1" dirty="0">
                <a:cs typeface="Times New Roman" pitchFamily="18" charset="0"/>
              </a:rPr>
              <a:t>District </a:t>
            </a:r>
            <a:r>
              <a:rPr lang="en-US" sz="2400" b="1" dirty="0" smtClean="0">
                <a:cs typeface="Times New Roman" pitchFamily="18" charset="0"/>
              </a:rPr>
              <a:t>Governor: </a:t>
            </a:r>
            <a:r>
              <a:rPr lang="en-US" sz="2400" b="1" dirty="0">
                <a:cs typeface="Times New Roman" pitchFamily="18" charset="0"/>
              </a:rPr>
              <a:t>Bruce </a:t>
            </a:r>
            <a:r>
              <a:rPr lang="en-US" sz="2400" b="1" dirty="0" err="1" smtClean="0">
                <a:cs typeface="Times New Roman" pitchFamily="18" charset="0"/>
              </a:rPr>
              <a:t>Pacht</a:t>
            </a:r>
            <a:endParaRPr lang="en-US" sz="2400" b="1" dirty="0" smtClean="0">
              <a:cs typeface="Times New Roman" pitchFamily="18" charset="0"/>
            </a:endParaRPr>
          </a:p>
          <a:p>
            <a:pPr algn="ctr" eaLnBrk="0" hangingPunct="0"/>
            <a:r>
              <a:rPr lang="en-US" sz="2400" b="1" dirty="0" smtClean="0">
                <a:cs typeface="Times New Roman" pitchFamily="18" charset="0"/>
              </a:rPr>
              <a:t>District Governor-Elect: Louisa Tripp</a:t>
            </a:r>
            <a:endParaRPr lang="en-US" sz="2400" b="1" dirty="0">
              <a:cs typeface="Times New Roman" pitchFamily="18" charset="0"/>
            </a:endParaRPr>
          </a:p>
          <a:p>
            <a:pPr algn="ctr" eaLnBrk="0" hangingPunct="0"/>
            <a:r>
              <a:rPr lang="en-US" sz="2400" b="1" dirty="0">
                <a:cs typeface="Times New Roman" pitchFamily="18" charset="0"/>
              </a:rPr>
              <a:t>Membership </a:t>
            </a:r>
            <a:r>
              <a:rPr lang="en-US" sz="2400" b="1" dirty="0" smtClean="0">
                <a:cs typeface="Times New Roman" pitchFamily="18" charset="0"/>
              </a:rPr>
              <a:t>Chair: </a:t>
            </a:r>
            <a:r>
              <a:rPr lang="en-US" sz="2400" b="1" dirty="0">
                <a:cs typeface="Times New Roman" pitchFamily="18" charset="0"/>
              </a:rPr>
              <a:t>Sonny Holt</a:t>
            </a:r>
          </a:p>
          <a:p>
            <a:pPr algn="ctr" eaLnBrk="0" hangingPunct="0"/>
            <a:r>
              <a:rPr lang="en-US" b="1" i="1" dirty="0" smtClean="0">
                <a:cs typeface="Times New Roman" pitchFamily="18" charset="0"/>
              </a:rPr>
              <a:t>Jan – Feb 2015</a:t>
            </a:r>
            <a:endParaRPr lang="en-US" dirty="0"/>
          </a:p>
          <a:p>
            <a:pPr algn="ctr" eaLnBrk="0" hangingPunct="0"/>
            <a:endParaRPr lang="en-US" sz="2400" dirty="0"/>
          </a:p>
        </p:txBody>
      </p:sp>
      <p:pic>
        <p:nvPicPr>
          <p:cNvPr id="14343" name="Picture 7" descr="RotaryMBS_RGB.png"/>
          <p:cNvPicPr>
            <a:picLocks noChangeAspect="1"/>
          </p:cNvPicPr>
          <p:nvPr/>
        </p:nvPicPr>
        <p:blipFill>
          <a:blip r:embed="rId4" cstate="print"/>
          <a:srcRect/>
          <a:stretch>
            <a:fillRect/>
          </a:stretch>
        </p:blipFill>
        <p:spPr bwMode="auto">
          <a:xfrm>
            <a:off x="6374606" y="102547"/>
            <a:ext cx="2636838"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238" y="1981200"/>
            <a:ext cx="7497762" cy="1143000"/>
          </a:xfrm>
        </p:spPr>
        <p:txBody>
          <a:bodyPr>
            <a:normAutofit fontScale="90000"/>
          </a:bodyPr>
          <a:lstStyle/>
          <a:p>
            <a:pPr algn="ctr" eaLnBrk="1" hangingPunct="1">
              <a:defRPr/>
            </a:pPr>
            <a:r>
              <a:rPr lang="en-US" sz="5400" b="1" dirty="0" smtClean="0"/>
              <a:t>Why Members Leave Rotary</a:t>
            </a:r>
          </a:p>
        </p:txBody>
      </p:sp>
      <p:sp>
        <p:nvSpPr>
          <p:cNvPr id="3" name="Slide Number Placeholder 2"/>
          <p:cNvSpPr>
            <a:spLocks noGrp="1"/>
          </p:cNvSpPr>
          <p:nvPr>
            <p:ph type="sldNum" sz="quarter" idx="12"/>
          </p:nvPr>
        </p:nvSpPr>
        <p:spPr/>
        <p:txBody>
          <a:bodyPr/>
          <a:lstStyle/>
          <a:p>
            <a:pPr>
              <a:defRPr/>
            </a:pPr>
            <a:fld id="{E4B86FA4-737A-4100-A366-D6B28C889B35}"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Engagement-Retention</a:t>
            </a:r>
            <a:endParaRPr lang="en-US" dirty="0">
              <a:solidFill>
                <a:schemeClr val="tx2">
                  <a:satMod val="130000"/>
                </a:schemeClr>
              </a:solidFill>
            </a:endParaRPr>
          </a:p>
        </p:txBody>
      </p:sp>
      <p:sp>
        <p:nvSpPr>
          <p:cNvPr id="3" name="Content Placeholder 2"/>
          <p:cNvSpPr>
            <a:spLocks noGrp="1"/>
          </p:cNvSpPr>
          <p:nvPr>
            <p:ph idx="1"/>
          </p:nvPr>
        </p:nvSpPr>
        <p:spPr>
          <a:xfrm>
            <a:off x="1143000" y="1447800"/>
            <a:ext cx="8001000" cy="4800600"/>
          </a:xfrm>
        </p:spPr>
        <p:txBody>
          <a:bodyPr>
            <a:normAutofit fontScale="70000" lnSpcReduction="20000"/>
          </a:bodyPr>
          <a:lstStyle/>
          <a:p>
            <a:pPr marL="596646" indent="-514350" eaLnBrk="1" fontAlgn="auto" hangingPunct="1">
              <a:spcAft>
                <a:spcPts val="0"/>
              </a:spcAft>
              <a:buFont typeface="Wingdings 2"/>
              <a:buNone/>
              <a:defRPr/>
            </a:pPr>
            <a:r>
              <a:rPr lang="en-US" dirty="0" smtClean="0"/>
              <a:t>		</a:t>
            </a:r>
            <a:endParaRPr lang="en-US" sz="7200" dirty="0" smtClean="0"/>
          </a:p>
          <a:p>
            <a:pPr marL="596646" indent="-514350" eaLnBrk="1" fontAlgn="auto" hangingPunct="1">
              <a:spcBef>
                <a:spcPts val="0"/>
              </a:spcBef>
              <a:spcAft>
                <a:spcPts val="0"/>
              </a:spcAft>
              <a:buFont typeface="Wingdings 2"/>
              <a:buNone/>
              <a:defRPr/>
            </a:pPr>
            <a:r>
              <a:rPr lang="en-US" sz="5100" dirty="0" smtClean="0"/>
              <a:t>Conduct 100% Member survey using Appendix 9.  (Can use </a:t>
            </a:r>
            <a:r>
              <a:rPr lang="en-US" sz="5100" dirty="0" err="1" smtClean="0"/>
              <a:t>SurveyMonkey</a:t>
            </a:r>
            <a:r>
              <a:rPr lang="en-US" sz="5100" dirty="0" smtClean="0"/>
              <a:t>)</a:t>
            </a:r>
          </a:p>
          <a:p>
            <a:pPr marL="596646" indent="-514350" eaLnBrk="1" fontAlgn="auto" hangingPunct="1">
              <a:spcAft>
                <a:spcPts val="0"/>
              </a:spcAft>
              <a:buFont typeface="Wingdings 2"/>
              <a:buNone/>
              <a:defRPr/>
            </a:pPr>
            <a:endParaRPr lang="en-US" sz="5100" dirty="0" smtClean="0"/>
          </a:p>
          <a:p>
            <a:pPr marL="596646" indent="-514350" eaLnBrk="1" fontAlgn="auto" hangingPunct="1">
              <a:spcAft>
                <a:spcPts val="0"/>
              </a:spcAft>
              <a:buFont typeface="Wingdings 2"/>
              <a:buNone/>
              <a:defRPr/>
            </a:pPr>
            <a:r>
              <a:rPr lang="en-US" sz="5100" dirty="0" smtClean="0"/>
              <a:t>Then gain Board of Directors’ and membership buy-in to;</a:t>
            </a:r>
          </a:p>
          <a:p>
            <a:pPr marL="596646" indent="-514350" eaLnBrk="1" fontAlgn="auto" hangingPunct="1">
              <a:spcAft>
                <a:spcPts val="0"/>
              </a:spcAft>
              <a:buFont typeface="Wingdings 2"/>
              <a:buNone/>
              <a:defRPr/>
            </a:pPr>
            <a:r>
              <a:rPr lang="en-US" sz="5100" dirty="0" smtClean="0"/>
              <a:t>		1. Correct Problem Areas</a:t>
            </a:r>
          </a:p>
          <a:p>
            <a:pPr marL="596646" indent="-514350" eaLnBrk="1" fontAlgn="auto" hangingPunct="1">
              <a:spcAft>
                <a:spcPts val="0"/>
              </a:spcAft>
              <a:buFont typeface="Wingdings 2"/>
              <a:buNone/>
              <a:defRPr/>
            </a:pPr>
            <a:r>
              <a:rPr lang="en-US" sz="5100" dirty="0" smtClean="0"/>
              <a:t>		2. Implement Improvements</a:t>
            </a:r>
          </a:p>
          <a:p>
            <a:pPr marL="596646" indent="-514350" eaLnBrk="1" fontAlgn="auto" hangingPunct="1">
              <a:spcAft>
                <a:spcPts val="0"/>
              </a:spcAft>
              <a:buFont typeface="Wingdings 2"/>
              <a:buNone/>
              <a:defRPr/>
            </a:pPr>
            <a:r>
              <a:rPr lang="en-US" sz="7200" dirty="0" smtClean="0"/>
              <a:t>	</a:t>
            </a:r>
            <a:endParaRPr lang="en-US" sz="7200" u="sng" dirty="0" smtClean="0"/>
          </a:p>
        </p:txBody>
      </p:sp>
      <p:sp>
        <p:nvSpPr>
          <p:cNvPr id="4" name="Slide Number Placeholder 3"/>
          <p:cNvSpPr>
            <a:spLocks noGrp="1"/>
          </p:cNvSpPr>
          <p:nvPr>
            <p:ph type="sldNum" sz="quarter" idx="12"/>
          </p:nvPr>
        </p:nvSpPr>
        <p:spPr/>
        <p:txBody>
          <a:bodyPr/>
          <a:lstStyle/>
          <a:p>
            <a:pPr>
              <a:defRPr/>
            </a:pPr>
            <a:fld id="{74F840A4-8649-4602-AF44-4490DD5B355B}" type="slidenum">
              <a:rPr lang="en-US" smtClean="0"/>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Engagement-Retention</a:t>
            </a:r>
            <a:endParaRPr lang="en-US" dirty="0">
              <a:solidFill>
                <a:schemeClr val="tx2">
                  <a:satMod val="130000"/>
                </a:schemeClr>
              </a:solidFill>
            </a:endParaRPr>
          </a:p>
        </p:txBody>
      </p:sp>
      <p:sp>
        <p:nvSpPr>
          <p:cNvPr id="3" name="Content Placeholder 2"/>
          <p:cNvSpPr>
            <a:spLocks noGrp="1"/>
          </p:cNvSpPr>
          <p:nvPr>
            <p:ph idx="1"/>
          </p:nvPr>
        </p:nvSpPr>
        <p:spPr>
          <a:xfrm>
            <a:off x="1143000" y="1447800"/>
            <a:ext cx="8001000" cy="4800600"/>
          </a:xfrm>
        </p:spPr>
        <p:txBody>
          <a:bodyPr>
            <a:normAutofit fontScale="25000" lnSpcReduction="20000"/>
          </a:bodyPr>
          <a:lstStyle/>
          <a:p>
            <a:pPr marL="596646" indent="-514350" eaLnBrk="1" fontAlgn="auto" hangingPunct="1">
              <a:spcAft>
                <a:spcPts val="0"/>
              </a:spcAft>
              <a:buFont typeface="Wingdings 2"/>
              <a:buNone/>
              <a:defRPr/>
            </a:pPr>
            <a:r>
              <a:rPr lang="en-US" dirty="0" smtClean="0"/>
              <a:t>		</a:t>
            </a:r>
            <a:endParaRPr lang="en-US" sz="7200" dirty="0" smtClean="0"/>
          </a:p>
          <a:p>
            <a:pPr marL="596646" indent="-514350" eaLnBrk="1" fontAlgn="auto" hangingPunct="1">
              <a:spcAft>
                <a:spcPts val="0"/>
              </a:spcAft>
              <a:buFont typeface="Wingdings 2"/>
              <a:buNone/>
              <a:defRPr/>
            </a:pPr>
            <a:r>
              <a:rPr lang="en-US" sz="12800" dirty="0" smtClean="0"/>
              <a:t>If Board of Directors and membership  are reluctant to change, try an alternate approach</a:t>
            </a:r>
            <a:r>
              <a:rPr lang="en-US" sz="12800" dirty="0"/>
              <a:t>: Build a Satellite </a:t>
            </a:r>
            <a:r>
              <a:rPr lang="en-US" sz="12800" dirty="0" smtClean="0"/>
              <a:t>Club</a:t>
            </a:r>
          </a:p>
          <a:p>
            <a:pPr marL="596646" indent="-514350" eaLnBrk="1" fontAlgn="auto" hangingPunct="1">
              <a:spcAft>
                <a:spcPts val="0"/>
              </a:spcAft>
              <a:buFont typeface="Wingdings 2"/>
              <a:buNone/>
              <a:defRPr/>
            </a:pPr>
            <a:endParaRPr lang="en-US" dirty="0" smtClean="0"/>
          </a:p>
          <a:p>
            <a:pPr marL="356934" lvl="1" indent="0" eaLnBrk="1" fontAlgn="auto" hangingPunct="1">
              <a:spcAft>
                <a:spcPts val="0"/>
              </a:spcAft>
              <a:buClr>
                <a:schemeClr val="tx1"/>
              </a:buClr>
              <a:buSzPct val="100000"/>
              <a:buNone/>
              <a:defRPr/>
            </a:pPr>
            <a:r>
              <a:rPr lang="en-US" sz="12400" dirty="0" smtClean="0"/>
              <a:t>1.  Best of both worlds</a:t>
            </a:r>
          </a:p>
          <a:p>
            <a:pPr marL="356934" lvl="1" indent="0" eaLnBrk="1" fontAlgn="auto" hangingPunct="1">
              <a:spcAft>
                <a:spcPts val="0"/>
              </a:spcAft>
              <a:buClr>
                <a:schemeClr val="tx1"/>
              </a:buClr>
              <a:buSzPct val="100000"/>
              <a:buNone/>
              <a:defRPr/>
            </a:pPr>
            <a:r>
              <a:rPr lang="en-US" sz="12400" dirty="0" smtClean="0"/>
              <a:t>2.  Corrects problem areas</a:t>
            </a:r>
          </a:p>
          <a:p>
            <a:pPr marL="356934" lvl="1" indent="0" eaLnBrk="1" fontAlgn="auto" hangingPunct="1">
              <a:spcAft>
                <a:spcPts val="0"/>
              </a:spcAft>
              <a:buClr>
                <a:schemeClr val="tx1"/>
              </a:buClr>
              <a:buSzPct val="100000"/>
              <a:buNone/>
              <a:defRPr/>
            </a:pPr>
            <a:r>
              <a:rPr lang="en-US" sz="12400" dirty="0" smtClean="0"/>
              <a:t>3.  Implements improvements</a:t>
            </a:r>
          </a:p>
          <a:p>
            <a:pPr marL="356934" lvl="1" indent="0" eaLnBrk="1" fontAlgn="auto" hangingPunct="1">
              <a:spcAft>
                <a:spcPts val="0"/>
              </a:spcAft>
              <a:buClr>
                <a:schemeClr val="tx1"/>
              </a:buClr>
              <a:buSzPct val="100000"/>
              <a:buNone/>
              <a:defRPr/>
            </a:pPr>
            <a:r>
              <a:rPr lang="en-US" sz="12400" dirty="0" smtClean="0"/>
              <a:t>4.  Can draw in Young Professionals</a:t>
            </a:r>
          </a:p>
          <a:p>
            <a:pPr marL="356934" lvl="1" indent="0" eaLnBrk="1" fontAlgn="auto" hangingPunct="1">
              <a:spcAft>
                <a:spcPts val="0"/>
              </a:spcAft>
              <a:buClr>
                <a:schemeClr val="tx1"/>
              </a:buClr>
              <a:buSzPct val="100000"/>
              <a:buNone/>
              <a:defRPr/>
            </a:pPr>
            <a:r>
              <a:rPr lang="en-US" sz="12400" dirty="0" smtClean="0"/>
              <a:t>5.  Different Theme (service vs check \</a:t>
            </a:r>
          </a:p>
          <a:p>
            <a:pPr marL="356934" lvl="1" indent="0" eaLnBrk="1" fontAlgn="auto" hangingPunct="1">
              <a:spcAft>
                <a:spcPts val="0"/>
              </a:spcAft>
              <a:buClr>
                <a:schemeClr val="tx1"/>
              </a:buClr>
              <a:buSzPct val="100000"/>
              <a:buNone/>
              <a:defRPr/>
            </a:pPr>
            <a:r>
              <a:rPr lang="en-US" sz="12400" dirty="0"/>
              <a:t> </a:t>
            </a:r>
            <a:r>
              <a:rPr lang="en-US" sz="12400" dirty="0" smtClean="0"/>
              <a:t>    writing)</a:t>
            </a:r>
          </a:p>
          <a:p>
            <a:pPr marL="356934" lvl="1" indent="0" eaLnBrk="1" fontAlgn="auto" hangingPunct="1">
              <a:spcAft>
                <a:spcPts val="0"/>
              </a:spcAft>
              <a:buClr>
                <a:schemeClr val="tx1"/>
              </a:buClr>
              <a:buSzPct val="100000"/>
              <a:buNone/>
              <a:defRPr/>
            </a:pPr>
            <a:r>
              <a:rPr lang="en-US" sz="12400" dirty="0" smtClean="0"/>
              <a:t>6.  May capture ex-Rotarians from home    </a:t>
            </a:r>
          </a:p>
          <a:p>
            <a:pPr marL="356934" lvl="1" indent="0" eaLnBrk="1" fontAlgn="auto" hangingPunct="1">
              <a:spcAft>
                <a:spcPts val="0"/>
              </a:spcAft>
              <a:buClr>
                <a:schemeClr val="tx1"/>
              </a:buClr>
              <a:buSzPct val="100000"/>
              <a:buNone/>
              <a:defRPr/>
            </a:pPr>
            <a:r>
              <a:rPr lang="en-US" sz="12400" dirty="0"/>
              <a:t> </a:t>
            </a:r>
            <a:r>
              <a:rPr lang="en-US" sz="12400" dirty="0" smtClean="0"/>
              <a:t>    club </a:t>
            </a:r>
          </a:p>
          <a:p>
            <a:pPr marL="596646" indent="-514350" eaLnBrk="1" fontAlgn="auto" hangingPunct="1">
              <a:spcAft>
                <a:spcPts val="0"/>
              </a:spcAft>
              <a:buFont typeface="Wingdings 2"/>
              <a:buNone/>
              <a:defRPr/>
            </a:pPr>
            <a:r>
              <a:rPr lang="en-US" sz="7200" dirty="0" smtClean="0"/>
              <a:t>	</a:t>
            </a:r>
            <a:endParaRPr lang="en-US" sz="7200" u="sng" dirty="0" smtClean="0"/>
          </a:p>
        </p:txBody>
      </p:sp>
      <p:sp>
        <p:nvSpPr>
          <p:cNvPr id="4" name="Slide Number Placeholder 3"/>
          <p:cNvSpPr>
            <a:spLocks noGrp="1"/>
          </p:cNvSpPr>
          <p:nvPr>
            <p:ph type="sldNum" sz="quarter" idx="12"/>
          </p:nvPr>
        </p:nvSpPr>
        <p:spPr/>
        <p:txBody>
          <a:bodyPr/>
          <a:lstStyle/>
          <a:p>
            <a:pPr>
              <a:defRPr/>
            </a:pPr>
            <a:fld id="{CAFC10E8-23C9-4AA7-AD45-E300282FE705}" type="slidenum">
              <a:rPr lang="en-US" smtClean="0"/>
              <a:pPr>
                <a:defRPr/>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Engagement-Retention</a:t>
            </a:r>
            <a:endParaRPr lang="en-US" dirty="0">
              <a:solidFill>
                <a:schemeClr val="tx2">
                  <a:satMod val="130000"/>
                </a:schemeClr>
              </a:solidFill>
            </a:endParaRPr>
          </a:p>
        </p:txBody>
      </p:sp>
      <p:sp>
        <p:nvSpPr>
          <p:cNvPr id="102403" name="Content Placeholder 2"/>
          <p:cNvSpPr>
            <a:spLocks noGrp="1"/>
          </p:cNvSpPr>
          <p:nvPr>
            <p:ph idx="1"/>
          </p:nvPr>
        </p:nvSpPr>
        <p:spPr>
          <a:xfrm>
            <a:off x="1143000" y="1447800"/>
            <a:ext cx="8001000" cy="4800600"/>
          </a:xfrm>
        </p:spPr>
        <p:txBody>
          <a:bodyPr/>
          <a:lstStyle/>
          <a:p>
            <a:pPr marL="595313" indent="-514350" eaLnBrk="1" hangingPunct="1">
              <a:buFont typeface="Wingdings 2" charset="2"/>
              <a:buNone/>
            </a:pPr>
            <a:r>
              <a:rPr lang="en-US" dirty="0" smtClean="0"/>
              <a:t>		</a:t>
            </a:r>
            <a:endParaRPr lang="en-US" sz="7200" dirty="0" smtClean="0"/>
          </a:p>
          <a:p>
            <a:pPr marL="595313" indent="-514350" eaLnBrk="1" hangingPunct="1">
              <a:buFont typeface="Wingdings 2" charset="2"/>
              <a:buNone/>
            </a:pPr>
            <a:r>
              <a:rPr lang="en-US" sz="3400" dirty="0" smtClean="0"/>
              <a:t>Assign a sponsor to every new member</a:t>
            </a:r>
          </a:p>
          <a:p>
            <a:pPr marL="595313" indent="-514350" eaLnBrk="1" hangingPunct="1">
              <a:buFont typeface="Wingdings 2" charset="2"/>
              <a:buNone/>
            </a:pPr>
            <a:r>
              <a:rPr lang="en-US" sz="3400" dirty="0" smtClean="0"/>
              <a:t>Have new members go through “Spokes” program </a:t>
            </a:r>
            <a:r>
              <a:rPr lang="en-US" sz="3000" i="1" dirty="0" smtClean="0"/>
              <a:t>(See Appendix 6. in membership plan)</a:t>
            </a:r>
          </a:p>
          <a:p>
            <a:pPr marL="595313" indent="-514350" eaLnBrk="1" hangingPunct="1">
              <a:buFont typeface="Wingdings 2" charset="2"/>
              <a:buNone/>
            </a:pPr>
            <a:r>
              <a:rPr lang="en-US" sz="3400" dirty="0" smtClean="0"/>
              <a:t>Send members to Rotary Leadership Institute.  </a:t>
            </a:r>
            <a:r>
              <a:rPr lang="en-US" sz="4000" dirty="0" smtClean="0"/>
              <a:t>- </a:t>
            </a:r>
            <a:r>
              <a:rPr lang="en-US" sz="2400" dirty="0" smtClean="0"/>
              <a:t>District helps with cost</a:t>
            </a:r>
            <a:endParaRPr lang="en-US" sz="3700" u="sng" dirty="0" smtClean="0"/>
          </a:p>
        </p:txBody>
      </p:sp>
      <p:sp>
        <p:nvSpPr>
          <p:cNvPr id="4" name="Slide Number Placeholder 3"/>
          <p:cNvSpPr>
            <a:spLocks noGrp="1"/>
          </p:cNvSpPr>
          <p:nvPr>
            <p:ph type="sldNum" sz="quarter" idx="12"/>
          </p:nvPr>
        </p:nvSpPr>
        <p:spPr/>
        <p:txBody>
          <a:bodyPr/>
          <a:lstStyle/>
          <a:p>
            <a:pPr>
              <a:defRPr/>
            </a:pPr>
            <a:fld id="{0F64D1E0-9811-432E-A82A-FCC8DA2ECC90}"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Engagement-Retention</a:t>
            </a:r>
            <a:endParaRPr lang="en-US" dirty="0">
              <a:solidFill>
                <a:schemeClr val="tx2">
                  <a:satMod val="130000"/>
                </a:schemeClr>
              </a:solidFill>
            </a:endParaRPr>
          </a:p>
        </p:txBody>
      </p:sp>
      <p:sp>
        <p:nvSpPr>
          <p:cNvPr id="3" name="Content Placeholder 2"/>
          <p:cNvSpPr>
            <a:spLocks noGrp="1"/>
          </p:cNvSpPr>
          <p:nvPr>
            <p:ph idx="1"/>
          </p:nvPr>
        </p:nvSpPr>
        <p:spPr>
          <a:xfrm>
            <a:off x="1219200" y="1447800"/>
            <a:ext cx="8153400" cy="5029200"/>
          </a:xfrm>
        </p:spPr>
        <p:txBody>
          <a:bodyPr>
            <a:normAutofit fontScale="70000" lnSpcReduction="20000"/>
          </a:bodyPr>
          <a:lstStyle/>
          <a:p>
            <a:pPr marL="596646" indent="-514350" eaLnBrk="1" fontAlgn="auto" hangingPunct="1">
              <a:spcAft>
                <a:spcPts val="0"/>
              </a:spcAft>
              <a:buFont typeface="Wingdings 2"/>
              <a:buNone/>
              <a:defRPr/>
            </a:pPr>
            <a:r>
              <a:rPr lang="en-US" dirty="0" smtClean="0"/>
              <a:t>		</a:t>
            </a:r>
            <a:endParaRPr lang="en-US" sz="7200" dirty="0" smtClean="0"/>
          </a:p>
          <a:p>
            <a:pPr marL="596646" indent="-514350" eaLnBrk="1" fontAlgn="auto" hangingPunct="1">
              <a:spcAft>
                <a:spcPts val="0"/>
              </a:spcAft>
              <a:buFont typeface="Wingdings 2"/>
              <a:buNone/>
              <a:defRPr/>
            </a:pPr>
            <a:r>
              <a:rPr lang="en-US" sz="5400" dirty="0" smtClean="0"/>
              <a:t>Improve Content of Meetings:</a:t>
            </a:r>
          </a:p>
          <a:p>
            <a:pPr marL="596646" indent="-514350" eaLnBrk="1" fontAlgn="auto" hangingPunct="1">
              <a:spcAft>
                <a:spcPts val="0"/>
              </a:spcAft>
              <a:buFont typeface="Wingdings 2"/>
              <a:buNone/>
              <a:defRPr/>
            </a:pPr>
            <a:r>
              <a:rPr lang="en-US" sz="5400" dirty="0" smtClean="0"/>
              <a:t>1. Start every meeting with a funny story</a:t>
            </a:r>
          </a:p>
          <a:p>
            <a:pPr marL="596646" indent="-514350" eaLnBrk="1" fontAlgn="auto" hangingPunct="1">
              <a:spcAft>
                <a:spcPts val="0"/>
              </a:spcAft>
              <a:buFont typeface="Wingdings 2"/>
              <a:buNone/>
              <a:defRPr/>
            </a:pPr>
            <a:r>
              <a:rPr lang="en-US" sz="5400" dirty="0" smtClean="0"/>
              <a:t>2. Rotary minute</a:t>
            </a:r>
          </a:p>
          <a:p>
            <a:pPr marL="596646" indent="-514350" eaLnBrk="1" fontAlgn="auto" hangingPunct="1">
              <a:spcAft>
                <a:spcPts val="0"/>
              </a:spcAft>
              <a:buFont typeface="Wingdings 2"/>
              <a:buNone/>
              <a:defRPr/>
            </a:pPr>
            <a:r>
              <a:rPr lang="en-US" sz="5400" dirty="0" smtClean="0"/>
              <a:t>3. Rotary moment (2-3 minutes)</a:t>
            </a:r>
          </a:p>
          <a:p>
            <a:pPr marL="596646" indent="-514350" eaLnBrk="1" fontAlgn="auto" hangingPunct="1">
              <a:spcAft>
                <a:spcPts val="0"/>
              </a:spcAft>
              <a:buFont typeface="Wingdings 2"/>
              <a:buNone/>
              <a:defRPr/>
            </a:pPr>
            <a:r>
              <a:rPr lang="en-US" sz="5400" dirty="0" smtClean="0"/>
              <a:t>4. Foundation minute (every other meeting)</a:t>
            </a:r>
          </a:p>
          <a:p>
            <a:pPr marL="596646" indent="-514350" eaLnBrk="1" fontAlgn="auto" hangingPunct="1">
              <a:spcAft>
                <a:spcPts val="0"/>
              </a:spcAft>
              <a:buFont typeface="Wingdings 2"/>
              <a:buNone/>
              <a:defRPr/>
            </a:pPr>
            <a:r>
              <a:rPr lang="en-US" sz="5400" dirty="0" smtClean="0"/>
              <a:t>5. Classification talk every other meeting (10 minutes)</a:t>
            </a:r>
          </a:p>
          <a:p>
            <a:pPr marL="1117854" lvl="2" indent="-514350" eaLnBrk="1" fontAlgn="auto" hangingPunct="1">
              <a:spcAft>
                <a:spcPts val="0"/>
              </a:spcAft>
              <a:buFont typeface="Wingdings 2"/>
              <a:buNone/>
              <a:defRPr/>
            </a:pPr>
            <a:endParaRPr lang="en-US" sz="7200" u="sng" dirty="0" smtClean="0"/>
          </a:p>
        </p:txBody>
      </p:sp>
      <p:sp>
        <p:nvSpPr>
          <p:cNvPr id="4" name="Slide Number Placeholder 3"/>
          <p:cNvSpPr>
            <a:spLocks noGrp="1"/>
          </p:cNvSpPr>
          <p:nvPr>
            <p:ph type="sldNum" sz="quarter" idx="12"/>
          </p:nvPr>
        </p:nvSpPr>
        <p:spPr/>
        <p:txBody>
          <a:bodyPr/>
          <a:lstStyle/>
          <a:p>
            <a:pPr>
              <a:defRPr/>
            </a:pPr>
            <a:fld id="{A6223E38-081D-4910-B4C8-E3DF78E6C9D4}"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Engagement-Retention</a:t>
            </a:r>
            <a:endParaRPr lang="en-US" dirty="0">
              <a:solidFill>
                <a:schemeClr val="tx2">
                  <a:satMod val="130000"/>
                </a:schemeClr>
              </a:solidFill>
            </a:endParaRPr>
          </a:p>
        </p:txBody>
      </p:sp>
      <p:sp>
        <p:nvSpPr>
          <p:cNvPr id="3" name="Content Placeholder 2"/>
          <p:cNvSpPr>
            <a:spLocks noGrp="1"/>
          </p:cNvSpPr>
          <p:nvPr>
            <p:ph idx="1"/>
          </p:nvPr>
        </p:nvSpPr>
        <p:spPr>
          <a:xfrm>
            <a:off x="990600" y="1447800"/>
            <a:ext cx="8153400" cy="5029200"/>
          </a:xfrm>
        </p:spPr>
        <p:txBody>
          <a:bodyPr>
            <a:normAutofit fontScale="40000" lnSpcReduction="20000"/>
          </a:bodyPr>
          <a:lstStyle/>
          <a:p>
            <a:pPr marL="596646" indent="-514350" eaLnBrk="1" fontAlgn="auto" hangingPunct="1">
              <a:spcAft>
                <a:spcPts val="0"/>
              </a:spcAft>
              <a:buFont typeface="Wingdings 2"/>
              <a:buNone/>
              <a:defRPr/>
            </a:pPr>
            <a:r>
              <a:rPr lang="en-US" dirty="0" smtClean="0"/>
              <a:t>		</a:t>
            </a:r>
            <a:endParaRPr lang="en-US" sz="7200" dirty="0" smtClean="0"/>
          </a:p>
          <a:p>
            <a:pPr marL="596646" indent="-514350" eaLnBrk="1" fontAlgn="auto" hangingPunct="1">
              <a:spcAft>
                <a:spcPts val="0"/>
              </a:spcAft>
              <a:buFont typeface="Wingdings 2"/>
              <a:buNone/>
              <a:defRPr/>
            </a:pPr>
            <a:r>
              <a:rPr lang="en-US" sz="8400" dirty="0" smtClean="0"/>
              <a:t>Improve Content of Meetings</a:t>
            </a:r>
          </a:p>
          <a:p>
            <a:pPr marL="596646" indent="-514350" eaLnBrk="1" fontAlgn="auto" hangingPunct="1">
              <a:spcAft>
                <a:spcPts val="0"/>
              </a:spcAft>
              <a:buFont typeface="Wingdings 2"/>
              <a:buNone/>
              <a:defRPr/>
            </a:pPr>
            <a:endParaRPr lang="en-US" sz="2500" dirty="0" smtClean="0"/>
          </a:p>
          <a:p>
            <a:pPr marL="596646" indent="-514350" eaLnBrk="1" fontAlgn="auto" hangingPunct="1">
              <a:spcAft>
                <a:spcPts val="0"/>
              </a:spcAft>
              <a:buFont typeface="Wingdings 2" charset="2"/>
              <a:buNone/>
              <a:defRPr/>
            </a:pPr>
            <a:r>
              <a:rPr lang="en-US" sz="7200" dirty="0" smtClean="0"/>
              <a:t>1. Develop programs to </a:t>
            </a:r>
            <a:r>
              <a:rPr lang="en-US" sz="7200" i="1" dirty="0" smtClean="0"/>
              <a:t>Inform, Inspire, Educate, or Entertain </a:t>
            </a:r>
            <a:r>
              <a:rPr lang="en-US" sz="7200" dirty="0" smtClean="0"/>
              <a:t>your members</a:t>
            </a:r>
          </a:p>
          <a:p>
            <a:pPr marL="596646" indent="-514350" eaLnBrk="1" fontAlgn="auto" hangingPunct="1">
              <a:spcAft>
                <a:spcPts val="0"/>
              </a:spcAft>
              <a:buFont typeface="Wingdings 2"/>
              <a:buNone/>
              <a:defRPr/>
            </a:pPr>
            <a:r>
              <a:rPr lang="en-US" sz="7200" dirty="0" smtClean="0"/>
              <a:t>2. Shy away from speakers wanting or selling something</a:t>
            </a:r>
          </a:p>
          <a:p>
            <a:pPr marL="596646" indent="-514350" eaLnBrk="1" fontAlgn="auto" hangingPunct="1">
              <a:spcAft>
                <a:spcPts val="0"/>
              </a:spcAft>
              <a:buFont typeface="Wingdings 2"/>
              <a:buNone/>
              <a:defRPr/>
            </a:pPr>
            <a:r>
              <a:rPr lang="en-US" sz="7200" dirty="0" smtClean="0"/>
              <a:t>3. Happy dollars are OK, but don’t pass the hat</a:t>
            </a:r>
          </a:p>
          <a:p>
            <a:pPr marL="596646" indent="-514350" eaLnBrk="1" fontAlgn="auto" hangingPunct="1">
              <a:spcAft>
                <a:spcPts val="0"/>
              </a:spcAft>
              <a:buFont typeface="Wingdings 2"/>
              <a:buNone/>
              <a:defRPr/>
            </a:pPr>
            <a:r>
              <a:rPr lang="en-US" sz="7200" dirty="0" smtClean="0"/>
              <a:t>4. Fines????</a:t>
            </a:r>
          </a:p>
          <a:p>
            <a:pPr marL="596646" indent="-514350" eaLnBrk="1" fontAlgn="auto" hangingPunct="1">
              <a:spcAft>
                <a:spcPts val="0"/>
              </a:spcAft>
              <a:buFont typeface="Wingdings 2"/>
              <a:buNone/>
              <a:defRPr/>
            </a:pPr>
            <a:r>
              <a:rPr lang="en-US" sz="7200" dirty="0" smtClean="0"/>
              <a:t>5. Close meeting with an inspirational message such as a poem or quotation.</a:t>
            </a:r>
          </a:p>
          <a:p>
            <a:pPr marL="1117854" lvl="2" indent="-514350" eaLnBrk="1" fontAlgn="auto" hangingPunct="1">
              <a:spcAft>
                <a:spcPts val="0"/>
              </a:spcAft>
              <a:buFont typeface="Wingdings 2"/>
              <a:buNone/>
              <a:defRPr/>
            </a:pPr>
            <a:endParaRPr lang="en-US" sz="7200" u="sng" dirty="0" smtClean="0"/>
          </a:p>
        </p:txBody>
      </p:sp>
      <p:sp>
        <p:nvSpPr>
          <p:cNvPr id="4" name="Slide Number Placeholder 3"/>
          <p:cNvSpPr>
            <a:spLocks noGrp="1"/>
          </p:cNvSpPr>
          <p:nvPr>
            <p:ph type="sldNum" sz="quarter" idx="12"/>
          </p:nvPr>
        </p:nvSpPr>
        <p:spPr/>
        <p:txBody>
          <a:bodyPr/>
          <a:lstStyle/>
          <a:p>
            <a:pPr>
              <a:defRPr/>
            </a:pPr>
            <a:fld id="{7A956A47-7681-47EB-95D3-29E2AA244426}"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Engagement-Retention</a:t>
            </a:r>
            <a:endParaRPr lang="en-US" dirty="0">
              <a:solidFill>
                <a:schemeClr val="tx2">
                  <a:satMod val="130000"/>
                </a:schemeClr>
              </a:solidFill>
            </a:endParaRPr>
          </a:p>
        </p:txBody>
      </p:sp>
      <p:sp>
        <p:nvSpPr>
          <p:cNvPr id="105475" name="Content Placeholder 2"/>
          <p:cNvSpPr>
            <a:spLocks noGrp="1"/>
          </p:cNvSpPr>
          <p:nvPr>
            <p:ph idx="1"/>
          </p:nvPr>
        </p:nvSpPr>
        <p:spPr>
          <a:xfrm>
            <a:off x="1143000" y="1447800"/>
            <a:ext cx="8001000" cy="4800600"/>
          </a:xfrm>
        </p:spPr>
        <p:txBody>
          <a:bodyPr/>
          <a:lstStyle/>
          <a:p>
            <a:pPr marL="595313" indent="-514350" eaLnBrk="1" hangingPunct="1">
              <a:buFont typeface="Wingdings 2" charset="2"/>
              <a:buNone/>
            </a:pPr>
            <a:r>
              <a:rPr lang="en-US" dirty="0" smtClean="0"/>
              <a:t>Don’t be afraid to think “Outside the Box”:</a:t>
            </a:r>
          </a:p>
          <a:p>
            <a:pPr marL="595313" indent="-514350" eaLnBrk="1" hangingPunct="1">
              <a:buFont typeface="Wingdings 2" charset="2"/>
              <a:buNone/>
            </a:pPr>
            <a:r>
              <a:rPr lang="en-US" dirty="0" smtClean="0"/>
              <a:t>Try adaptive meetings</a:t>
            </a:r>
          </a:p>
          <a:p>
            <a:pPr marL="595313" indent="-514350" eaLnBrk="1" hangingPunct="1">
              <a:buFont typeface="Wingdings 2" charset="2"/>
              <a:buNone/>
            </a:pPr>
            <a:r>
              <a:rPr lang="en-US" dirty="0" smtClean="0"/>
              <a:t>		1. Plan and </a:t>
            </a:r>
            <a:r>
              <a:rPr lang="en-US" u="sng" dirty="0"/>
              <a:t>d</a:t>
            </a:r>
            <a:r>
              <a:rPr lang="en-US" u="sng" dirty="0" smtClean="0"/>
              <a:t>o</a:t>
            </a:r>
            <a:r>
              <a:rPr lang="en-US" dirty="0" smtClean="0"/>
              <a:t> service projects</a:t>
            </a:r>
          </a:p>
          <a:p>
            <a:pPr marL="595313" indent="-514350" eaLnBrk="1" hangingPunct="1">
              <a:buFont typeface="Wingdings 2" charset="2"/>
              <a:buNone/>
            </a:pPr>
            <a:r>
              <a:rPr lang="en-US" dirty="0" smtClean="0"/>
              <a:t>	   2. Hold joint meetings with 1 or 2 </a:t>
            </a:r>
          </a:p>
          <a:p>
            <a:pPr marL="595313" indent="-514350" eaLnBrk="1" hangingPunct="1">
              <a:buFont typeface="Wingdings 2" charset="2"/>
              <a:buNone/>
            </a:pPr>
            <a:r>
              <a:rPr lang="en-US" dirty="0"/>
              <a:t> </a:t>
            </a:r>
            <a:r>
              <a:rPr lang="en-US" dirty="0" smtClean="0"/>
              <a:t>           other clubs</a:t>
            </a:r>
          </a:p>
          <a:p>
            <a:pPr marL="595313" indent="-514350" eaLnBrk="1" hangingPunct="1">
              <a:buFont typeface="Wingdings 2" charset="2"/>
              <a:buNone/>
            </a:pPr>
            <a:r>
              <a:rPr lang="en-US" dirty="0" smtClean="0"/>
              <a:t>		3. Meet at different business locations</a:t>
            </a:r>
          </a:p>
          <a:p>
            <a:pPr marL="595313" indent="-514350" eaLnBrk="1" hangingPunct="1">
              <a:buFont typeface="Wingdings 2" charset="2"/>
              <a:buNone/>
            </a:pPr>
            <a:r>
              <a:rPr lang="en-US" dirty="0" smtClean="0"/>
              <a:t>		4  5</a:t>
            </a:r>
            <a:r>
              <a:rPr lang="en-US" baseline="30000" dirty="0" smtClean="0"/>
              <a:t>th</a:t>
            </a:r>
            <a:r>
              <a:rPr lang="en-US" dirty="0" smtClean="0"/>
              <a:t> Tuesday social evening</a:t>
            </a:r>
          </a:p>
          <a:p>
            <a:pPr marL="595313" indent="-514350" eaLnBrk="1" hangingPunct="1">
              <a:buFont typeface="Wingdings 2" charset="2"/>
              <a:buNone/>
            </a:pPr>
            <a:r>
              <a:rPr lang="en-US" dirty="0" smtClean="0"/>
              <a:t>		5.  Joint meetings with Interact Club</a:t>
            </a:r>
          </a:p>
          <a:p>
            <a:pPr marL="595313" indent="-514350" eaLnBrk="1" hangingPunct="1">
              <a:buFont typeface="Wingdings 2" charset="2"/>
              <a:buNone/>
            </a:pPr>
            <a:r>
              <a:rPr lang="en-US" dirty="0" smtClean="0"/>
              <a:t>		6. Open air meeting</a:t>
            </a:r>
            <a:endParaRPr lang="en-US" sz="7200" u="sng" dirty="0" smtClean="0"/>
          </a:p>
        </p:txBody>
      </p:sp>
      <p:sp>
        <p:nvSpPr>
          <p:cNvPr id="4" name="Slide Number Placeholder 3"/>
          <p:cNvSpPr>
            <a:spLocks noGrp="1"/>
          </p:cNvSpPr>
          <p:nvPr>
            <p:ph type="sldNum" sz="quarter" idx="12"/>
          </p:nvPr>
        </p:nvSpPr>
        <p:spPr/>
        <p:txBody>
          <a:bodyPr/>
          <a:lstStyle/>
          <a:p>
            <a:pPr>
              <a:defRPr/>
            </a:pPr>
            <a:fld id="{0372E602-DC1F-4185-8802-FFD53F6AC426}"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Engagement-Retention</a:t>
            </a:r>
            <a:endParaRPr lang="en-US" dirty="0">
              <a:solidFill>
                <a:schemeClr val="tx2">
                  <a:satMod val="130000"/>
                </a:schemeClr>
              </a:solidFill>
            </a:endParaRPr>
          </a:p>
        </p:txBody>
      </p:sp>
      <p:sp>
        <p:nvSpPr>
          <p:cNvPr id="106499" name="Content Placeholder 2"/>
          <p:cNvSpPr>
            <a:spLocks noGrp="1"/>
          </p:cNvSpPr>
          <p:nvPr>
            <p:ph idx="1"/>
          </p:nvPr>
        </p:nvSpPr>
        <p:spPr>
          <a:xfrm>
            <a:off x="1143000" y="1447800"/>
            <a:ext cx="7543800" cy="4800600"/>
          </a:xfrm>
        </p:spPr>
        <p:txBody>
          <a:bodyPr/>
          <a:lstStyle/>
          <a:p>
            <a:pPr marL="595313" indent="-514350" eaLnBrk="1" hangingPunct="1">
              <a:buFont typeface="Wingdings 2" charset="2"/>
              <a:buNone/>
            </a:pPr>
            <a:r>
              <a:rPr lang="en-US" sz="3600" dirty="0" smtClean="0"/>
              <a:t>Implement 1</a:t>
            </a:r>
            <a:r>
              <a:rPr lang="en-US" sz="3600" baseline="30000" dirty="0" smtClean="0"/>
              <a:t>st</a:t>
            </a:r>
            <a:r>
              <a:rPr lang="en-US" sz="3600" dirty="0" smtClean="0"/>
              <a:t> Year Committees</a:t>
            </a:r>
          </a:p>
          <a:p>
            <a:pPr marL="595313" indent="-514350" eaLnBrk="1" hangingPunct="1">
              <a:buFont typeface="Wingdings 2" charset="2"/>
              <a:buNone/>
            </a:pPr>
            <a:r>
              <a:rPr lang="en-US" dirty="0" smtClean="0"/>
              <a:t>	</a:t>
            </a:r>
            <a:r>
              <a:rPr lang="en-US" sz="3400" dirty="0" smtClean="0"/>
              <a:t>	1. C</a:t>
            </a:r>
            <a:r>
              <a:rPr lang="en-US" sz="3400" dirty="0" smtClean="0">
                <a:ea typeface="Times New Roman" pitchFamily="18" charset="0"/>
                <a:cs typeface="Arial" charset="0"/>
              </a:rPr>
              <a:t>lub puts up $100 to $500 </a:t>
            </a:r>
          </a:p>
          <a:p>
            <a:pPr marL="595313" indent="-514350" eaLnBrk="1" hangingPunct="1">
              <a:buFont typeface="Wingdings 2" charset="2"/>
              <a:buNone/>
            </a:pPr>
            <a:r>
              <a:rPr lang="en-US" sz="3400" dirty="0" smtClean="0">
                <a:ea typeface="Times New Roman" pitchFamily="18" charset="0"/>
                <a:cs typeface="Arial" charset="0"/>
              </a:rPr>
              <a:t>		2. Challenges new members to </a:t>
            </a:r>
          </a:p>
          <a:p>
            <a:pPr marL="595313" indent="-514350" eaLnBrk="1" hangingPunct="1">
              <a:buFont typeface="Wingdings 2" charset="2"/>
              <a:buNone/>
            </a:pPr>
            <a:r>
              <a:rPr lang="en-US" sz="3400" dirty="0">
                <a:ea typeface="Times New Roman" pitchFamily="18" charset="0"/>
                <a:cs typeface="Arial" charset="0"/>
              </a:rPr>
              <a:t> </a:t>
            </a:r>
            <a:r>
              <a:rPr lang="en-US" sz="3400" dirty="0" smtClean="0">
                <a:ea typeface="Times New Roman" pitchFamily="18" charset="0"/>
                <a:cs typeface="Arial" charset="0"/>
              </a:rPr>
              <a:t>          find a community </a:t>
            </a:r>
            <a:r>
              <a:rPr lang="en-US" sz="3400" u="sng" dirty="0" smtClean="0">
                <a:ea typeface="Times New Roman" pitchFamily="18" charset="0"/>
                <a:cs typeface="Arial" charset="0"/>
              </a:rPr>
              <a:t>service </a:t>
            </a:r>
          </a:p>
          <a:p>
            <a:pPr marL="595313" indent="-514350" eaLnBrk="1" hangingPunct="1">
              <a:buFont typeface="Wingdings 2" charset="2"/>
              <a:buNone/>
            </a:pPr>
            <a:r>
              <a:rPr lang="en-US" sz="3400" dirty="0">
                <a:ea typeface="Times New Roman" pitchFamily="18" charset="0"/>
                <a:cs typeface="Arial" charset="0"/>
              </a:rPr>
              <a:t> </a:t>
            </a:r>
            <a:r>
              <a:rPr lang="en-US" sz="3400" dirty="0" smtClean="0">
                <a:ea typeface="Times New Roman" pitchFamily="18" charset="0"/>
                <a:cs typeface="Arial" charset="0"/>
              </a:rPr>
              <a:t>          </a:t>
            </a:r>
            <a:r>
              <a:rPr lang="en-US" sz="3400" u="sng" dirty="0" smtClean="0">
                <a:ea typeface="Times New Roman" pitchFamily="18" charset="0"/>
                <a:cs typeface="Arial" charset="0"/>
              </a:rPr>
              <a:t>project </a:t>
            </a:r>
            <a:r>
              <a:rPr lang="en-US" sz="3400" dirty="0" smtClean="0">
                <a:ea typeface="Times New Roman" pitchFamily="18" charset="0"/>
                <a:cs typeface="Arial" charset="0"/>
              </a:rPr>
              <a:t>for the entire club </a:t>
            </a:r>
          </a:p>
          <a:p>
            <a:pPr marL="595313" indent="-514350" eaLnBrk="1" hangingPunct="1">
              <a:buFont typeface="Wingdings 2" charset="2"/>
              <a:buNone/>
            </a:pPr>
            <a:r>
              <a:rPr lang="en-US" dirty="0" smtClean="0"/>
              <a:t>Schedule a district Visioning </a:t>
            </a:r>
            <a:r>
              <a:rPr lang="en-US" dirty="0" smtClean="0"/>
              <a:t>Session</a:t>
            </a:r>
          </a:p>
          <a:p>
            <a:pPr marL="595313" indent="-514350" eaLnBrk="1" hangingPunct="1">
              <a:buNone/>
            </a:pPr>
            <a:r>
              <a:rPr lang="en-US" dirty="0" smtClean="0"/>
              <a:t>Close the back door (use Rule of 85)</a:t>
            </a:r>
          </a:p>
          <a:p>
            <a:pPr marL="595313" indent="-514350" eaLnBrk="1" hangingPunct="1">
              <a:buFont typeface="Wingdings 2" charset="2"/>
              <a:buNone/>
            </a:pPr>
            <a:r>
              <a:rPr lang="en-US" dirty="0" smtClean="0"/>
              <a:t>Produce </a:t>
            </a:r>
            <a:r>
              <a:rPr lang="en-US" dirty="0" smtClean="0"/>
              <a:t>a 1-page weekly newsletter</a:t>
            </a:r>
          </a:p>
          <a:p>
            <a:pPr marL="1117600" lvl="2" indent="-514350" eaLnBrk="1" hangingPunct="1">
              <a:buFont typeface="Wingdings 2" charset="2"/>
              <a:buNone/>
            </a:pPr>
            <a:endParaRPr lang="en-US" sz="7200" u="sng" dirty="0" smtClean="0"/>
          </a:p>
        </p:txBody>
      </p:sp>
      <p:sp>
        <p:nvSpPr>
          <p:cNvPr id="4" name="Slide Number Placeholder 3"/>
          <p:cNvSpPr>
            <a:spLocks noGrp="1"/>
          </p:cNvSpPr>
          <p:nvPr>
            <p:ph type="sldNum" sz="quarter" idx="12"/>
          </p:nvPr>
        </p:nvSpPr>
        <p:spPr/>
        <p:txBody>
          <a:bodyPr/>
          <a:lstStyle/>
          <a:p>
            <a:pPr>
              <a:defRPr/>
            </a:pPr>
            <a:fld id="{A6108300-C50F-4AA4-9998-B3BFD0060C9E}"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Attraction-Recruitment</a:t>
            </a:r>
            <a:endParaRPr lang="en-US" dirty="0">
              <a:solidFill>
                <a:schemeClr val="tx2">
                  <a:satMod val="130000"/>
                </a:schemeClr>
              </a:solidFill>
            </a:endParaRPr>
          </a:p>
        </p:txBody>
      </p:sp>
      <p:sp>
        <p:nvSpPr>
          <p:cNvPr id="107523" name="Content Placeholder 2"/>
          <p:cNvSpPr>
            <a:spLocks noGrp="1"/>
          </p:cNvSpPr>
          <p:nvPr>
            <p:ph idx="1"/>
          </p:nvPr>
        </p:nvSpPr>
        <p:spPr>
          <a:xfrm>
            <a:off x="1295400" y="1447800"/>
            <a:ext cx="7497763" cy="4800600"/>
          </a:xfrm>
        </p:spPr>
        <p:txBody>
          <a:bodyPr/>
          <a:lstStyle/>
          <a:p>
            <a:pPr marL="869950" lvl="1" indent="-514350" eaLnBrk="1" hangingPunct="1">
              <a:buFont typeface="Verdana" pitchFamily="34" charset="0"/>
              <a:buNone/>
            </a:pPr>
            <a:r>
              <a:rPr lang="en-US" sz="3400" dirty="0" smtClean="0"/>
              <a:t>Mix, match and/or tailor the best recruitment approach </a:t>
            </a:r>
            <a:r>
              <a:rPr lang="en-US" sz="2000" dirty="0" smtClean="0"/>
              <a:t>(</a:t>
            </a:r>
            <a:r>
              <a:rPr lang="en-US" sz="2000" i="1" dirty="0" smtClean="0"/>
              <a:t>Appendixes 2, 3, 5,)</a:t>
            </a:r>
          </a:p>
          <a:p>
            <a:pPr marL="869950" lvl="1" indent="-514350" eaLnBrk="1" hangingPunct="1">
              <a:buFont typeface="Verdana" pitchFamily="34" charset="0"/>
              <a:buNone/>
            </a:pPr>
            <a:r>
              <a:rPr lang="en-US" sz="3400" dirty="0" smtClean="0"/>
              <a:t>Have members always wear Rotary pin in the community</a:t>
            </a:r>
          </a:p>
          <a:p>
            <a:pPr marL="869950" lvl="1" indent="-514350" eaLnBrk="1" hangingPunct="1">
              <a:buFont typeface="Verdana" pitchFamily="34" charset="0"/>
              <a:buNone/>
            </a:pPr>
            <a:r>
              <a:rPr lang="en-US" sz="3400" dirty="0" smtClean="0"/>
              <a:t>Tell our story:  visit shops and businesses</a:t>
            </a:r>
          </a:p>
          <a:p>
            <a:pPr marL="869950" lvl="1" indent="-514350" eaLnBrk="1" hangingPunct="1">
              <a:buFont typeface="Verdana" pitchFamily="34" charset="0"/>
              <a:buNone/>
            </a:pPr>
            <a:r>
              <a:rPr lang="en-US" sz="3400" dirty="0" smtClean="0"/>
              <a:t>Add high visibility to service projects with “Rotary at Work” T-shirts</a:t>
            </a:r>
          </a:p>
          <a:p>
            <a:pPr marL="869950" lvl="1" indent="-514350" eaLnBrk="1" hangingPunct="1">
              <a:buFont typeface="Verdana" pitchFamily="34" charset="0"/>
              <a:buNone/>
            </a:pPr>
            <a:r>
              <a:rPr lang="en-US" sz="3400" dirty="0" smtClean="0"/>
              <a:t>Thursday evening town walks</a:t>
            </a:r>
          </a:p>
        </p:txBody>
      </p:sp>
      <p:sp>
        <p:nvSpPr>
          <p:cNvPr id="4" name="Slide Number Placeholder 3"/>
          <p:cNvSpPr>
            <a:spLocks noGrp="1"/>
          </p:cNvSpPr>
          <p:nvPr>
            <p:ph type="sldNum" sz="quarter" idx="12"/>
          </p:nvPr>
        </p:nvSpPr>
        <p:spPr/>
        <p:txBody>
          <a:bodyPr/>
          <a:lstStyle/>
          <a:p>
            <a:pPr>
              <a:defRPr/>
            </a:pPr>
            <a:fld id="{1A38493B-EE17-438B-AF7E-563BADDD1AA4}"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Attraction-Recruitment</a:t>
            </a:r>
            <a:endParaRPr lang="en-US" dirty="0">
              <a:solidFill>
                <a:schemeClr val="tx2">
                  <a:satMod val="130000"/>
                </a:schemeClr>
              </a:solidFill>
            </a:endParaRPr>
          </a:p>
        </p:txBody>
      </p:sp>
      <p:sp>
        <p:nvSpPr>
          <p:cNvPr id="108547" name="Content Placeholder 2"/>
          <p:cNvSpPr>
            <a:spLocks noGrp="1"/>
          </p:cNvSpPr>
          <p:nvPr>
            <p:ph idx="1"/>
          </p:nvPr>
        </p:nvSpPr>
        <p:spPr>
          <a:xfrm>
            <a:off x="1295400" y="1447800"/>
            <a:ext cx="7497763" cy="4800600"/>
          </a:xfrm>
        </p:spPr>
        <p:txBody>
          <a:bodyPr/>
          <a:lstStyle/>
          <a:p>
            <a:pPr marL="869950" lvl="1" indent="-514350" eaLnBrk="1" hangingPunct="1">
              <a:buFont typeface="Verdana" pitchFamily="34" charset="0"/>
              <a:buNone/>
            </a:pPr>
            <a:r>
              <a:rPr lang="en-US" sz="3200" dirty="0" smtClean="0"/>
              <a:t>News releases, radio/TV/Facebook ads,  “</a:t>
            </a:r>
            <a:r>
              <a:rPr lang="en-US" sz="3200" dirty="0" err="1" smtClean="0"/>
              <a:t>RotarySmiles</a:t>
            </a:r>
            <a:r>
              <a:rPr lang="en-US" sz="3200" dirty="0" smtClean="0"/>
              <a:t>” posters</a:t>
            </a:r>
          </a:p>
          <a:p>
            <a:pPr marL="869950" lvl="1" indent="-514350" eaLnBrk="1" hangingPunct="1">
              <a:buFont typeface="Verdana" pitchFamily="34" charset="0"/>
              <a:buNone/>
            </a:pPr>
            <a:r>
              <a:rPr lang="en-US" sz="3200" dirty="0" smtClean="0"/>
              <a:t>Invite speakers back for </a:t>
            </a:r>
            <a:r>
              <a:rPr lang="en-US" sz="3200" i="1" dirty="0" smtClean="0"/>
              <a:t>two </a:t>
            </a:r>
            <a:r>
              <a:rPr lang="en-US" sz="3200" dirty="0" smtClean="0"/>
              <a:t>free meals</a:t>
            </a:r>
          </a:p>
          <a:p>
            <a:pPr marL="869950" lvl="1" indent="-514350" eaLnBrk="1" hangingPunct="1">
              <a:buFont typeface="Verdana" pitchFamily="34" charset="0"/>
              <a:buNone/>
            </a:pPr>
            <a:r>
              <a:rPr lang="en-US" sz="3200" dirty="0" smtClean="0"/>
              <a:t>Give speakers a certificate –“immunize 5 children against Polio”</a:t>
            </a:r>
          </a:p>
          <a:p>
            <a:pPr marL="869950" lvl="1" indent="-514350" eaLnBrk="1" hangingPunct="1">
              <a:buFont typeface="Verdana" pitchFamily="34" charset="0"/>
              <a:buNone/>
            </a:pPr>
            <a:r>
              <a:rPr lang="en-US" sz="3200" dirty="0" smtClean="0"/>
              <a:t>Ask family members to save money by joining Rotary under the district’s and club’s “Family Member Plan”</a:t>
            </a:r>
          </a:p>
          <a:p>
            <a:pPr marL="1117600" lvl="2" indent="-514350" eaLnBrk="1" hangingPunct="1">
              <a:buFont typeface="Wingdings 2" charset="2"/>
              <a:buNone/>
            </a:pPr>
            <a:endParaRPr lang="en-US" u="sng" dirty="0" smtClean="0"/>
          </a:p>
        </p:txBody>
      </p:sp>
      <p:sp>
        <p:nvSpPr>
          <p:cNvPr id="4" name="Slide Number Placeholder 3"/>
          <p:cNvSpPr>
            <a:spLocks noGrp="1"/>
          </p:cNvSpPr>
          <p:nvPr>
            <p:ph type="sldNum" sz="quarter" idx="12"/>
          </p:nvPr>
        </p:nvSpPr>
        <p:spPr/>
        <p:txBody>
          <a:bodyPr/>
          <a:lstStyle/>
          <a:p>
            <a:pPr>
              <a:defRPr/>
            </a:pPr>
            <a:fld id="{63FB5F5E-AC67-430E-929D-DEB7E91FA77F}"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 Attraction-Recruitment</a:t>
            </a:r>
            <a:endParaRPr lang="en-US" dirty="0">
              <a:solidFill>
                <a:schemeClr val="tx2">
                  <a:satMod val="130000"/>
                </a:schemeClr>
              </a:solidFill>
            </a:endParaRPr>
          </a:p>
        </p:txBody>
      </p:sp>
      <p:sp>
        <p:nvSpPr>
          <p:cNvPr id="109571" name="Content Placeholder 2"/>
          <p:cNvSpPr>
            <a:spLocks noGrp="1"/>
          </p:cNvSpPr>
          <p:nvPr>
            <p:ph idx="1"/>
          </p:nvPr>
        </p:nvSpPr>
        <p:spPr>
          <a:xfrm>
            <a:off x="1295400" y="1447800"/>
            <a:ext cx="7497763" cy="4800600"/>
          </a:xfrm>
        </p:spPr>
        <p:txBody>
          <a:bodyPr/>
          <a:lstStyle/>
          <a:p>
            <a:pPr marL="869950" lvl="1" indent="-514350" eaLnBrk="1" hangingPunct="1">
              <a:buFont typeface="Verdana" pitchFamily="34" charset="0"/>
              <a:buNone/>
            </a:pPr>
            <a:r>
              <a:rPr lang="en-US" sz="3200" dirty="0" smtClean="0"/>
              <a:t>Bring in young professionals with the “Young Leaders” plan (this has a multiplier effect)</a:t>
            </a:r>
          </a:p>
          <a:p>
            <a:pPr marL="869950" lvl="1" indent="-514350" eaLnBrk="1" hangingPunct="1">
              <a:buFont typeface="Verdana" pitchFamily="34" charset="0"/>
              <a:buNone/>
            </a:pPr>
            <a:r>
              <a:rPr lang="en-US" sz="3200" dirty="0" smtClean="0"/>
              <a:t>Recruit </a:t>
            </a:r>
            <a:r>
              <a:rPr lang="en-US" sz="3200" dirty="0"/>
              <a:t>s</a:t>
            </a:r>
            <a:r>
              <a:rPr lang="en-US" sz="3200" dirty="0" smtClean="0"/>
              <a:t>pouses who interrupted their employment or </a:t>
            </a:r>
            <a:r>
              <a:rPr lang="en-US" sz="3200" u="sng" dirty="0" smtClean="0"/>
              <a:t>never worked </a:t>
            </a:r>
            <a:r>
              <a:rPr lang="en-US" sz="3200" dirty="0" smtClean="0"/>
              <a:t>in order to care for their children, or who </a:t>
            </a:r>
            <a:r>
              <a:rPr lang="en-US" sz="3200" u="sng" dirty="0" smtClean="0"/>
              <a:t>support a spouse </a:t>
            </a:r>
            <a:r>
              <a:rPr lang="en-US" sz="3200" dirty="0" smtClean="0"/>
              <a:t>in his/her work.</a:t>
            </a:r>
          </a:p>
          <a:p>
            <a:pPr marL="1117600" lvl="2" indent="-514350" eaLnBrk="1" hangingPunct="1">
              <a:buFont typeface="Wingdings 2" charset="2"/>
              <a:buNone/>
            </a:pPr>
            <a:endParaRPr lang="en-US" u="sng" dirty="0" smtClean="0"/>
          </a:p>
        </p:txBody>
      </p:sp>
      <p:sp>
        <p:nvSpPr>
          <p:cNvPr id="4" name="Slide Number Placeholder 3"/>
          <p:cNvSpPr>
            <a:spLocks noGrp="1"/>
          </p:cNvSpPr>
          <p:nvPr>
            <p:ph type="sldNum" sz="quarter" idx="12"/>
          </p:nvPr>
        </p:nvSpPr>
        <p:spPr/>
        <p:txBody>
          <a:bodyPr/>
          <a:lstStyle/>
          <a:p>
            <a:pPr>
              <a:defRPr/>
            </a:pPr>
            <a:fld id="{E1A0AD01-7F9B-4E66-B029-2AC44E157409}" type="slidenum">
              <a:rPr lang="en-US" smtClean="0"/>
              <a:pPr>
                <a:defRPr/>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Why Members Leave Rotary</a:t>
            </a:r>
            <a:endParaRPr lang="en-US" dirty="0">
              <a:solidFill>
                <a:schemeClr val="tx2">
                  <a:satMod val="130000"/>
                </a:schemeClr>
              </a:solidFill>
            </a:endParaRPr>
          </a:p>
        </p:txBody>
      </p:sp>
      <p:sp>
        <p:nvSpPr>
          <p:cNvPr id="23555" name="Content Placeholder 2"/>
          <p:cNvSpPr>
            <a:spLocks noGrp="1"/>
          </p:cNvSpPr>
          <p:nvPr>
            <p:ph idx="1"/>
          </p:nvPr>
        </p:nvSpPr>
        <p:spPr>
          <a:xfrm>
            <a:off x="1435100" y="1447800"/>
            <a:ext cx="7499350" cy="5105400"/>
          </a:xfrm>
        </p:spPr>
        <p:txBody>
          <a:bodyPr/>
          <a:lstStyle/>
          <a:p>
            <a:pPr eaLnBrk="1" hangingPunct="1"/>
            <a:r>
              <a:rPr lang="en-US" dirty="0" smtClean="0"/>
              <a:t>25% =</a:t>
            </a:r>
            <a:r>
              <a:rPr lang="en-US" b="1" dirty="0" smtClean="0"/>
              <a:t> </a:t>
            </a:r>
            <a:r>
              <a:rPr lang="en-US" b="1" dirty="0" smtClean="0">
                <a:solidFill>
                  <a:srgbClr val="0070C0"/>
                </a:solidFill>
              </a:rPr>
              <a:t>Uncontrollable</a:t>
            </a:r>
            <a:r>
              <a:rPr lang="en-US" b="1" dirty="0" smtClean="0"/>
              <a:t> </a:t>
            </a:r>
            <a:r>
              <a:rPr lang="en-US" dirty="0" smtClean="0"/>
              <a:t>losses</a:t>
            </a:r>
          </a:p>
          <a:p>
            <a:pPr lvl="1" eaLnBrk="1" hangingPunct="1"/>
            <a:r>
              <a:rPr lang="en-US" dirty="0" smtClean="0"/>
              <a:t>death, illness and relocations</a:t>
            </a:r>
          </a:p>
          <a:p>
            <a:pPr eaLnBrk="1" hangingPunct="1"/>
            <a:r>
              <a:rPr lang="en-US" dirty="0" smtClean="0"/>
              <a:t>75% =</a:t>
            </a:r>
            <a:r>
              <a:rPr lang="en-US" b="1" dirty="0" smtClean="0"/>
              <a:t> </a:t>
            </a:r>
            <a:r>
              <a:rPr lang="en-US" b="1" dirty="0" smtClean="0">
                <a:solidFill>
                  <a:srgbClr val="0070C0"/>
                </a:solidFill>
              </a:rPr>
              <a:t>Controllable</a:t>
            </a:r>
            <a:r>
              <a:rPr lang="en-US" dirty="0" smtClean="0"/>
              <a:t> losses</a:t>
            </a:r>
          </a:p>
          <a:p>
            <a:pPr lvl="2" eaLnBrk="1" hangingPunct="1">
              <a:buFont typeface="Arial" panose="020B0604020202020204" pitchFamily="34" charset="0"/>
              <a:buChar char="•"/>
            </a:pPr>
            <a:r>
              <a:rPr lang="en-US" sz="3200" b="1" dirty="0" smtClean="0"/>
              <a:t>Club Environment</a:t>
            </a:r>
            <a:endParaRPr lang="en-US" sz="3200" dirty="0">
              <a:solidFill>
                <a:srgbClr val="0070C0"/>
              </a:solidFill>
            </a:endParaRPr>
          </a:p>
          <a:p>
            <a:pPr lvl="2" eaLnBrk="1" hangingPunct="1">
              <a:buFont typeface="Arial" panose="020B0604020202020204" pitchFamily="34" charset="0"/>
              <a:buChar char="•"/>
            </a:pPr>
            <a:r>
              <a:rPr lang="en-US" sz="3200" b="1" dirty="0" smtClean="0"/>
              <a:t>Club Activities</a:t>
            </a:r>
          </a:p>
          <a:p>
            <a:pPr lvl="2" eaLnBrk="1" hangingPunct="1">
              <a:buFont typeface="Arial" panose="020B0604020202020204" pitchFamily="34" charset="0"/>
              <a:buChar char="•"/>
            </a:pPr>
            <a:r>
              <a:rPr lang="en-US" sz="3200" b="1" dirty="0" smtClean="0"/>
              <a:t>Cost</a:t>
            </a:r>
            <a:endParaRPr lang="en-US" sz="3200" dirty="0" smtClean="0"/>
          </a:p>
          <a:p>
            <a:pPr lvl="2" eaLnBrk="1" hangingPunct="1">
              <a:buFont typeface="Arial" panose="020B0604020202020204" pitchFamily="34" charset="0"/>
              <a:buChar char="•"/>
            </a:pPr>
            <a:r>
              <a:rPr lang="en-US" sz="3200" b="1" dirty="0" smtClean="0"/>
              <a:t>Personal</a:t>
            </a:r>
            <a:endParaRPr lang="en-US" sz="3200" dirty="0" smtClean="0"/>
          </a:p>
          <a:p>
            <a:pPr lvl="1" eaLnBrk="1" hangingPunct="1"/>
            <a:endParaRPr lang="en-US" dirty="0" smtClean="0"/>
          </a:p>
          <a:p>
            <a:pPr lvl="1" eaLnBrk="1" hangingPunct="1"/>
            <a:endParaRPr lang="en-US" dirty="0" smtClean="0"/>
          </a:p>
        </p:txBody>
      </p:sp>
      <p:sp>
        <p:nvSpPr>
          <p:cNvPr id="4" name="Slide Number Placeholder 3"/>
          <p:cNvSpPr>
            <a:spLocks noGrp="1"/>
          </p:cNvSpPr>
          <p:nvPr>
            <p:ph type="sldNum" sz="quarter" idx="12"/>
          </p:nvPr>
        </p:nvSpPr>
        <p:spPr/>
        <p:txBody>
          <a:bodyPr/>
          <a:lstStyle/>
          <a:p>
            <a:pPr>
              <a:defRPr/>
            </a:pPr>
            <a:fld id="{6BC856DA-BEEC-40AB-8D53-7A7A8781D7B0}"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 Attraction-Recruitment</a:t>
            </a:r>
            <a:endParaRPr lang="en-US" dirty="0">
              <a:solidFill>
                <a:schemeClr val="tx2">
                  <a:satMod val="130000"/>
                </a:schemeClr>
              </a:solidFill>
            </a:endParaRPr>
          </a:p>
        </p:txBody>
      </p:sp>
      <p:sp>
        <p:nvSpPr>
          <p:cNvPr id="110595" name="Content Placeholder 2"/>
          <p:cNvSpPr>
            <a:spLocks noGrp="1"/>
          </p:cNvSpPr>
          <p:nvPr>
            <p:ph idx="1"/>
          </p:nvPr>
        </p:nvSpPr>
        <p:spPr>
          <a:xfrm>
            <a:off x="1066800" y="1447800"/>
            <a:ext cx="8077200" cy="4800600"/>
          </a:xfrm>
        </p:spPr>
        <p:txBody>
          <a:bodyPr/>
          <a:lstStyle/>
          <a:p>
            <a:pPr marL="869950" lvl="1" indent="-514350" eaLnBrk="1" hangingPunct="1">
              <a:buFont typeface="Verdana" pitchFamily="34" charset="0"/>
              <a:buNone/>
            </a:pPr>
            <a:r>
              <a:rPr lang="en-US" sz="3000" dirty="0" smtClean="0"/>
              <a:t>Keep your Web site updated and appealing</a:t>
            </a:r>
          </a:p>
          <a:p>
            <a:pPr marL="869950" lvl="1" indent="-514350" eaLnBrk="1" hangingPunct="1">
              <a:buFont typeface="Verdana" pitchFamily="34" charset="0"/>
              <a:buNone/>
            </a:pPr>
            <a:r>
              <a:rPr lang="en-US" sz="3000" dirty="0" smtClean="0"/>
              <a:t>Distribute newsletter to townspeople </a:t>
            </a:r>
          </a:p>
          <a:p>
            <a:pPr marL="869950" lvl="1" indent="-514350" eaLnBrk="1" hangingPunct="1">
              <a:buFont typeface="Verdana" pitchFamily="34" charset="0"/>
              <a:buNone/>
            </a:pPr>
            <a:r>
              <a:rPr lang="en-US" sz="3000" dirty="0" smtClean="0"/>
              <a:t>Place weekly ads in newspaper </a:t>
            </a:r>
            <a:r>
              <a:rPr lang="en-US" sz="2400" dirty="0" smtClean="0"/>
              <a:t>(cost effective)</a:t>
            </a:r>
          </a:p>
          <a:p>
            <a:pPr marL="1117600" lvl="2" indent="-514350" eaLnBrk="1" hangingPunct="1">
              <a:buFont typeface="Wingdings 2" charset="2"/>
              <a:buNone/>
            </a:pPr>
            <a:endParaRPr lang="en-US" sz="3000" u="sng" dirty="0" smtClean="0"/>
          </a:p>
        </p:txBody>
      </p:sp>
      <p:sp>
        <p:nvSpPr>
          <p:cNvPr id="4" name="Slide Number Placeholder 3"/>
          <p:cNvSpPr>
            <a:spLocks noGrp="1"/>
          </p:cNvSpPr>
          <p:nvPr>
            <p:ph type="sldNum" sz="quarter" idx="12"/>
          </p:nvPr>
        </p:nvSpPr>
        <p:spPr/>
        <p:txBody>
          <a:bodyPr/>
          <a:lstStyle/>
          <a:p>
            <a:pPr>
              <a:defRPr/>
            </a:pPr>
            <a:fld id="{F925861A-BDDA-417A-9FC4-67A7685E9814}" type="slidenum">
              <a:rPr lang="en-US" smtClean="0"/>
              <a:pPr>
                <a:defRPr/>
              </a:pPr>
              <a:t>110</a:t>
            </a:fld>
            <a:endParaRPr lang="en-US"/>
          </a:p>
        </p:txBody>
      </p:sp>
      <p:pic>
        <p:nvPicPr>
          <p:cNvPr id="110597" name="Picture 3" descr="C:\Users\Owner\Documents\1Family\1Dad\1Rotary\1 Satellite Club\Newsprint Ad\Randolph Newspaper Add 1 BW y2014-03-15 (Stan copy).jpg"/>
          <p:cNvPicPr>
            <a:picLocks noChangeAspect="1" noChangeArrowheads="1"/>
          </p:cNvPicPr>
          <p:nvPr/>
        </p:nvPicPr>
        <p:blipFill>
          <a:blip r:embed="rId3" cstate="print"/>
          <a:srcRect/>
          <a:stretch>
            <a:fillRect/>
          </a:stretch>
        </p:blipFill>
        <p:spPr bwMode="auto">
          <a:xfrm>
            <a:off x="1524000" y="3200400"/>
            <a:ext cx="704056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 Finally:  Just Ask ! !</a:t>
            </a:r>
            <a:endParaRPr lang="en-US" dirty="0">
              <a:solidFill>
                <a:schemeClr val="tx2">
                  <a:satMod val="130000"/>
                </a:schemeClr>
              </a:solidFill>
            </a:endParaRPr>
          </a:p>
        </p:txBody>
      </p:sp>
      <p:sp>
        <p:nvSpPr>
          <p:cNvPr id="110595" name="Content Placeholder 2"/>
          <p:cNvSpPr>
            <a:spLocks noGrp="1"/>
          </p:cNvSpPr>
          <p:nvPr>
            <p:ph idx="1"/>
          </p:nvPr>
        </p:nvSpPr>
        <p:spPr>
          <a:xfrm>
            <a:off x="1066800" y="1447800"/>
            <a:ext cx="8077200" cy="4800600"/>
          </a:xfrm>
        </p:spPr>
        <p:txBody>
          <a:bodyPr/>
          <a:lstStyle/>
          <a:p>
            <a:pPr marL="869950" lvl="1" indent="-514350" eaLnBrk="1" hangingPunct="1">
              <a:buFont typeface="Verdana" pitchFamily="34" charset="0"/>
              <a:buNone/>
            </a:pPr>
            <a:r>
              <a:rPr lang="en-US" sz="3000" dirty="0" smtClean="0"/>
              <a:t>Get some business cards like this</a:t>
            </a:r>
            <a:endParaRPr lang="en-US" sz="2400" dirty="0" smtClean="0"/>
          </a:p>
          <a:p>
            <a:pPr marL="1117600" lvl="2" indent="-514350" eaLnBrk="1" hangingPunct="1">
              <a:buFont typeface="Wingdings 2" charset="2"/>
              <a:buNone/>
            </a:pPr>
            <a:endParaRPr lang="en-US" sz="3000" u="sng" dirty="0" smtClean="0"/>
          </a:p>
        </p:txBody>
      </p:sp>
      <p:sp>
        <p:nvSpPr>
          <p:cNvPr id="4" name="Slide Number Placeholder 3"/>
          <p:cNvSpPr>
            <a:spLocks noGrp="1"/>
          </p:cNvSpPr>
          <p:nvPr>
            <p:ph type="sldNum" sz="quarter" idx="12"/>
          </p:nvPr>
        </p:nvSpPr>
        <p:spPr/>
        <p:txBody>
          <a:bodyPr/>
          <a:lstStyle/>
          <a:p>
            <a:pPr>
              <a:defRPr/>
            </a:pPr>
            <a:fld id="{F925861A-BDDA-417A-9FC4-67A7685E9814}" type="slidenum">
              <a:rPr lang="en-US" smtClean="0"/>
              <a:pPr>
                <a:defRPr/>
              </a:pPr>
              <a:t>111</a:t>
            </a:fld>
            <a:endParaRPr lang="en-US"/>
          </a:p>
        </p:txBody>
      </p:sp>
      <p:pic>
        <p:nvPicPr>
          <p:cNvPr id="21506" name="Picture 1" descr="Business Card - Sunrise Club.jpg"/>
          <p:cNvPicPr>
            <a:picLocks noChangeAspect="1" noChangeArrowheads="1"/>
          </p:cNvPicPr>
          <p:nvPr/>
        </p:nvPicPr>
        <p:blipFill>
          <a:blip r:embed="rId3" cstate="print"/>
          <a:srcRect/>
          <a:stretch>
            <a:fillRect/>
          </a:stretch>
        </p:blipFill>
        <p:spPr bwMode="auto">
          <a:xfrm>
            <a:off x="990600" y="2098737"/>
            <a:ext cx="7924800" cy="445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fontAlgn="auto" hangingPunct="1">
              <a:spcAft>
                <a:spcPts val="0"/>
              </a:spcAft>
              <a:defRPr/>
            </a:pPr>
            <a:r>
              <a:rPr lang="en-US" sz="3900" dirty="0" smtClean="0">
                <a:solidFill>
                  <a:schemeClr val="tx2">
                    <a:satMod val="130000"/>
                  </a:schemeClr>
                </a:solidFill>
                <a:effectLst>
                  <a:outerShdw blurRad="38100" dist="38100" dir="2700000" algn="tl">
                    <a:srgbClr val="C0C0C0"/>
                  </a:outerShdw>
                </a:effectLst>
                <a:ea typeface="ＭＳ Ｐゴシック" pitchFamily="-84" charset="-128"/>
              </a:rPr>
              <a:t>Be Proud and Inspire Others</a:t>
            </a:r>
          </a:p>
        </p:txBody>
      </p:sp>
      <p:sp>
        <p:nvSpPr>
          <p:cNvPr id="15363" name="Content Placeholder 2"/>
          <p:cNvSpPr>
            <a:spLocks noGrp="1"/>
          </p:cNvSpPr>
          <p:nvPr>
            <p:ph idx="1"/>
          </p:nvPr>
        </p:nvSpPr>
        <p:spPr/>
        <p:txBody>
          <a:bodyPr/>
          <a:lstStyle/>
          <a:p>
            <a:pPr eaLnBrk="1" hangingPunct="1"/>
            <a:r>
              <a:rPr lang="en-US" smtClean="0">
                <a:ea typeface="ＭＳ Ｐゴシック" charset="-128"/>
              </a:rPr>
              <a:t>What is our Product for others?</a:t>
            </a:r>
          </a:p>
          <a:p>
            <a:pPr eaLnBrk="1" hangingPunct="1"/>
            <a:r>
              <a:rPr lang="en-US" b="1" smtClean="0">
                <a:ea typeface="ＭＳ Ｐゴシック" charset="-128"/>
              </a:rPr>
              <a:t>Service</a:t>
            </a:r>
            <a:r>
              <a:rPr lang="en-US" smtClean="0">
                <a:ea typeface="ＭＳ Ｐゴシック" charset="-128"/>
              </a:rPr>
              <a:t> – </a:t>
            </a:r>
            <a:r>
              <a:rPr lang="en-US" i="1" smtClean="0">
                <a:ea typeface="ＭＳ Ｐゴシック" charset="-128"/>
              </a:rPr>
              <a:t>Service above all else</a:t>
            </a:r>
          </a:p>
          <a:p>
            <a:pPr eaLnBrk="1" hangingPunct="1"/>
            <a:r>
              <a:rPr lang="en-US" b="1" smtClean="0">
                <a:ea typeface="ＭＳ Ｐゴシック" charset="-128"/>
              </a:rPr>
              <a:t>“Service above Self”</a:t>
            </a:r>
          </a:p>
          <a:p>
            <a:pPr eaLnBrk="1" hangingPunct="1"/>
            <a:r>
              <a:rPr lang="en-US" b="1" smtClean="0">
                <a:ea typeface="ＭＳ Ｐゴシック" charset="-128"/>
              </a:rPr>
              <a:t>“We do good in the World”</a:t>
            </a:r>
          </a:p>
          <a:p>
            <a:pPr eaLnBrk="1" hangingPunct="1"/>
            <a:endParaRPr lang="en-US" b="1" smtClean="0">
              <a:ea typeface="ＭＳ Ｐゴシック" charset="-128"/>
            </a:endParaRPr>
          </a:p>
        </p:txBody>
      </p:sp>
      <p:sp>
        <p:nvSpPr>
          <p:cNvPr id="4" name="Slide Number Placeholder 3"/>
          <p:cNvSpPr>
            <a:spLocks noGrp="1"/>
          </p:cNvSpPr>
          <p:nvPr>
            <p:ph type="sldNum" sz="quarter" idx="12"/>
          </p:nvPr>
        </p:nvSpPr>
        <p:spPr/>
        <p:txBody>
          <a:bodyPr/>
          <a:lstStyle/>
          <a:p>
            <a:pPr>
              <a:defRPr/>
            </a:pPr>
            <a:fld id="{78E9047C-0748-44D8-9606-5504033BB456}" type="slidenum">
              <a:rPr lang="en-US" smtClean="0"/>
              <a:pPr>
                <a:defRPr/>
              </a:pPr>
              <a:t>112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6" descr="LR 2011 IndiaPolio 822(2)(crop)"/>
          <p:cNvPicPr>
            <a:picLocks noChangeAspect="1" noChangeArrowheads="1"/>
          </p:cNvPicPr>
          <p:nvPr/>
        </p:nvPicPr>
        <p:blipFill>
          <a:blip r:embed="rId3" cstate="print"/>
          <a:srcRect/>
          <a:stretch>
            <a:fillRect/>
          </a:stretch>
        </p:blipFill>
        <p:spPr bwMode="auto">
          <a:xfrm>
            <a:off x="990600" y="0"/>
            <a:ext cx="7551738"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B73676E-5331-43D2-ACCC-5C01EE61A0E7}"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eaLnBrk="1" hangingPunct="1"/>
            <a:r>
              <a:rPr lang="en-CA" dirty="0" smtClean="0"/>
              <a:t>We have to show the </a:t>
            </a:r>
            <a:br>
              <a:rPr lang="en-CA" dirty="0" smtClean="0"/>
            </a:br>
            <a:r>
              <a:rPr lang="en-CA" sz="5400" b="1" dirty="0" smtClean="0"/>
              <a:t>PRIDE</a:t>
            </a:r>
            <a:r>
              <a:rPr lang="en-CA" dirty="0" smtClean="0"/>
              <a:t/>
            </a:r>
            <a:br>
              <a:rPr lang="en-CA" dirty="0" smtClean="0"/>
            </a:br>
            <a:r>
              <a:rPr lang="en-CA" dirty="0" smtClean="0"/>
              <a:t>we have as Rotarians                       Because our goal is:</a:t>
            </a:r>
          </a:p>
          <a:p>
            <a:pPr marL="82550" indent="0" eaLnBrk="1" hangingPunct="1">
              <a:buNone/>
            </a:pPr>
            <a:endParaRPr lang="en-CA" dirty="0" smtClean="0"/>
          </a:p>
          <a:p>
            <a:pPr marL="82550" indent="0" algn="ctr" eaLnBrk="1" hangingPunct="1">
              <a:buNone/>
            </a:pPr>
            <a:r>
              <a:rPr lang="en-CA" b="1" dirty="0" smtClean="0"/>
              <a:t>“To Make Life Better for People”</a:t>
            </a:r>
          </a:p>
          <a:p>
            <a:pPr eaLnBrk="1" hangingPunct="1">
              <a:buFont typeface="Wingdings 2" charset="2"/>
              <a:buNone/>
            </a:pPr>
            <a:endParaRPr lang="en-CA" dirty="0" smtClean="0"/>
          </a:p>
        </p:txBody>
      </p:sp>
      <p:sp>
        <p:nvSpPr>
          <p:cNvPr id="4" name="Slide Number Placeholder 3"/>
          <p:cNvSpPr>
            <a:spLocks noGrp="1"/>
          </p:cNvSpPr>
          <p:nvPr>
            <p:ph type="sldNum" sz="quarter" idx="12"/>
          </p:nvPr>
        </p:nvSpPr>
        <p:spPr/>
        <p:txBody>
          <a:bodyPr/>
          <a:lstStyle/>
          <a:p>
            <a:pPr>
              <a:defRPr/>
            </a:pPr>
            <a:fld id="{746CA161-64E7-4893-8B4C-8C6D5E8A43FD}" type="slidenum">
              <a:rPr lang="en-US" smtClean="0"/>
              <a:pPr>
                <a:defRPr/>
              </a:pPr>
              <a:t>114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descr="LR 2011 IndiaPolio 62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1509" name="Text Box 5"/>
          <p:cNvSpPr txBox="1">
            <a:spLocks noChangeArrowheads="1"/>
          </p:cNvSpPr>
          <p:nvPr/>
        </p:nvSpPr>
        <p:spPr bwMode="auto">
          <a:xfrm>
            <a:off x="76200" y="6096000"/>
            <a:ext cx="3352800" cy="685800"/>
          </a:xfrm>
          <a:prstGeom prst="rect">
            <a:avLst/>
          </a:prstGeom>
          <a:solidFill>
            <a:schemeClr val="bg2">
              <a:lumMod val="50000"/>
            </a:schemeClr>
          </a:solidFill>
          <a:ln w="9525">
            <a:noFill/>
            <a:miter lim="800000"/>
            <a:headEnd/>
            <a:tailEnd/>
          </a:ln>
        </p:spPr>
        <p:txBody>
          <a:bodyPr/>
          <a:lstStyle/>
          <a:p>
            <a:pPr>
              <a:spcAft>
                <a:spcPts val="1000"/>
              </a:spcAft>
              <a:defRPr/>
            </a:pPr>
            <a:r>
              <a:rPr lang="en-US" sz="2000" b="1" i="1" dirty="0">
                <a:solidFill>
                  <a:srgbClr val="FFFF00"/>
                </a:solidFill>
                <a:latin typeface="Calibri" pitchFamily="34" charset="0"/>
              </a:rPr>
              <a:t>Rotarians Building a Dam in </a:t>
            </a:r>
            <a:r>
              <a:rPr lang="en-US" sz="2000" b="1" i="1" dirty="0" err="1">
                <a:solidFill>
                  <a:srgbClr val="FFFF00"/>
                </a:solidFill>
                <a:latin typeface="Calibri" pitchFamily="34" charset="0"/>
              </a:rPr>
              <a:t>Chahalka</a:t>
            </a:r>
            <a:r>
              <a:rPr lang="en-US" sz="2000" b="1" i="1" dirty="0">
                <a:solidFill>
                  <a:srgbClr val="FFFF00"/>
                </a:solidFill>
                <a:latin typeface="Calibri" pitchFamily="34" charset="0"/>
              </a:rPr>
              <a:t>, India</a:t>
            </a:r>
            <a:endParaRPr lang="en-US" sz="2000" b="1" dirty="0">
              <a:solidFill>
                <a:srgbClr val="FFFF00"/>
              </a:solidFill>
              <a:latin typeface="Arial" pitchFamily="34" charset="0"/>
            </a:endParaRPr>
          </a:p>
        </p:txBody>
      </p:sp>
      <p:sp>
        <p:nvSpPr>
          <p:cNvPr id="4" name="Slide Number Placeholder 3"/>
          <p:cNvSpPr>
            <a:spLocks noGrp="1"/>
          </p:cNvSpPr>
          <p:nvPr>
            <p:ph type="sldNum" sz="quarter" idx="12"/>
          </p:nvPr>
        </p:nvSpPr>
        <p:spPr/>
        <p:txBody>
          <a:bodyPr/>
          <a:lstStyle/>
          <a:p>
            <a:pPr>
              <a:defRPr/>
            </a:pPr>
            <a:fld id="{789B17B3-13C5-40CE-AF7D-AE43FDED7C90}" type="slidenum">
              <a:rPr lang="en-US" smtClean="0"/>
              <a:pPr>
                <a:defRPr/>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497763" cy="1143000"/>
          </a:xfrm>
        </p:spPr>
        <p:txBody>
          <a:bodyPr/>
          <a:lstStyle/>
          <a:p>
            <a:pPr algn="ctr">
              <a:defRPr/>
            </a:pPr>
            <a:r>
              <a:rPr lang="en-US" dirty="0" smtClean="0"/>
              <a:t>Thank You for Attending</a:t>
            </a:r>
            <a:endParaRPr lang="en-US" dirty="0"/>
          </a:p>
        </p:txBody>
      </p:sp>
      <p:sp>
        <p:nvSpPr>
          <p:cNvPr id="3" name="Slide Number Placeholder 2"/>
          <p:cNvSpPr>
            <a:spLocks noGrp="1"/>
          </p:cNvSpPr>
          <p:nvPr>
            <p:ph type="sldNum" sz="quarter" idx="12"/>
          </p:nvPr>
        </p:nvSpPr>
        <p:spPr/>
        <p:txBody>
          <a:bodyPr/>
          <a:lstStyle/>
          <a:p>
            <a:pPr>
              <a:defRPr/>
            </a:pPr>
            <a:fld id="{DADCD8CA-5B5F-42C9-B8C7-DB507C901FFD}" type="slidenum">
              <a:rPr lang="en-US" smtClean="0"/>
              <a:pPr>
                <a:defRPr/>
              </a:pPr>
              <a:t>116</a:t>
            </a:fld>
            <a:endParaRPr lang="en-US"/>
          </a:p>
        </p:txBody>
      </p:sp>
      <p:pic>
        <p:nvPicPr>
          <p:cNvPr id="4" name="Picture 3"/>
          <p:cNvPicPr>
            <a:picLocks noChangeAspect="1"/>
          </p:cNvPicPr>
          <p:nvPr/>
        </p:nvPicPr>
        <p:blipFill>
          <a:blip r:embed="rId2" cstate="print"/>
          <a:stretch>
            <a:fillRect/>
          </a:stretch>
        </p:blipFill>
        <p:spPr>
          <a:xfrm>
            <a:off x="1331913" y="1676400"/>
            <a:ext cx="7210425" cy="4800600"/>
          </a:xfrm>
          <a:prstGeom prst="rect">
            <a:avLst/>
          </a:prstGeom>
          <a:ln>
            <a:solidFill>
              <a:schemeClr val="tx1">
                <a:lumMod val="75000"/>
              </a:schemeClr>
            </a:solidFill>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362200"/>
            <a:ext cx="7497763" cy="1143000"/>
          </a:xfrm>
        </p:spPr>
        <p:txBody>
          <a:bodyPr/>
          <a:lstStyle/>
          <a:p>
            <a:pPr algn="ctr">
              <a:defRPr/>
            </a:pPr>
            <a:r>
              <a:rPr lang="en-US" dirty="0" smtClean="0"/>
              <a:t>Questions and Discussion</a:t>
            </a:r>
            <a:endParaRPr lang="en-US" dirty="0"/>
          </a:p>
        </p:txBody>
      </p:sp>
      <p:sp>
        <p:nvSpPr>
          <p:cNvPr id="3" name="Slide Number Placeholder 2"/>
          <p:cNvSpPr>
            <a:spLocks noGrp="1"/>
          </p:cNvSpPr>
          <p:nvPr>
            <p:ph type="sldNum" sz="quarter" idx="12"/>
          </p:nvPr>
        </p:nvSpPr>
        <p:spPr/>
        <p:txBody>
          <a:bodyPr/>
          <a:lstStyle/>
          <a:p>
            <a:pPr>
              <a:defRPr/>
            </a:pPr>
            <a:fld id="{71E1690D-4AF8-4BE1-A6FF-B869CF322770}" type="slidenum">
              <a:rPr lang="en-US" smtClean="0"/>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362200"/>
            <a:ext cx="7497763" cy="1143000"/>
          </a:xfrm>
        </p:spPr>
        <p:txBody>
          <a:bodyPr/>
          <a:lstStyle/>
          <a:p>
            <a:pPr algn="ctr">
              <a:defRPr/>
            </a:pPr>
            <a:r>
              <a:rPr lang="en-US" dirty="0" smtClean="0"/>
              <a:t>Back up</a:t>
            </a:r>
            <a:endParaRPr lang="en-US" dirty="0"/>
          </a:p>
        </p:txBody>
      </p:sp>
      <p:sp>
        <p:nvSpPr>
          <p:cNvPr id="3" name="Slide Number Placeholder 2"/>
          <p:cNvSpPr>
            <a:spLocks noGrp="1"/>
          </p:cNvSpPr>
          <p:nvPr>
            <p:ph type="sldNum" sz="quarter" idx="12"/>
          </p:nvPr>
        </p:nvSpPr>
        <p:spPr/>
        <p:txBody>
          <a:bodyPr/>
          <a:lstStyle/>
          <a:p>
            <a:pPr>
              <a:defRPr/>
            </a:pPr>
            <a:fld id="{71E1690D-4AF8-4BE1-A6FF-B869CF322770}" type="slidenum">
              <a:rPr lang="en-US" smtClean="0"/>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FC30A21-0ACA-43FC-9FD3-23B61850C1AC}" type="slidenum">
              <a:rPr lang="en-US" smtClean="0"/>
              <a:pPr>
                <a:defRPr/>
              </a:pPr>
              <a:t>119</a:t>
            </a:fld>
            <a:endParaRPr lang="en-US"/>
          </a:p>
        </p:txBody>
      </p:sp>
      <p:sp>
        <p:nvSpPr>
          <p:cNvPr id="3" name="Rectangle 1"/>
          <p:cNvSpPr>
            <a:spLocks noChangeArrowheads="1"/>
          </p:cNvSpPr>
          <p:nvPr/>
        </p:nvSpPr>
        <p:spPr bwMode="auto">
          <a:xfrm>
            <a:off x="1371600" y="186170"/>
            <a:ext cx="74676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Format for Classification Talk</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Classification Talk - from podium (10 Minutes max)</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Introduce yourself and give your classification</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Place of birth, where you grew up and meaningful memories about growing up</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Education,</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Current Employment/Profession</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Work history, how did you get to where you are today?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Parts of your job you find most rewarding and most difficult.</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Advice you would give persons entering your career field.</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What have you learned about work relationships and life</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 general during the course of your employment history?</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What has been your real passion in life?</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What life changing experience(s) brought you to where you are today?</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What attracted you to Rotary service?</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What would you like to accomplish in Rotary?</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Hobbies / Travel to other countries</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Ask for questions</a:t>
            </a:r>
            <a:r>
              <a:rPr kumimoji="0" lang="en-US" sz="20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650" y="228600"/>
            <a:ext cx="7499350" cy="1143000"/>
          </a:xfrm>
        </p:spPr>
        <p:txBody>
          <a:bodyPr/>
          <a:lstStyle/>
          <a:p>
            <a:pPr eaLnBrk="1" fontAlgn="auto" hangingPunct="1">
              <a:spcAft>
                <a:spcPts val="0"/>
              </a:spcAft>
              <a:defRPr/>
            </a:pPr>
            <a:r>
              <a:rPr lang="en-US" dirty="0" smtClean="0">
                <a:solidFill>
                  <a:schemeClr val="tx2">
                    <a:satMod val="130000"/>
                  </a:schemeClr>
                </a:solidFill>
              </a:rPr>
              <a:t>Controllable Losses</a:t>
            </a:r>
            <a:endParaRPr lang="en-US" dirty="0">
              <a:solidFill>
                <a:schemeClr val="tx2">
                  <a:satMod val="130000"/>
                </a:schemeClr>
              </a:solidFill>
            </a:endParaRPr>
          </a:p>
        </p:txBody>
      </p:sp>
      <p:sp>
        <p:nvSpPr>
          <p:cNvPr id="34819" name="Content Placeholder 2"/>
          <p:cNvSpPr>
            <a:spLocks noGrp="1"/>
          </p:cNvSpPr>
          <p:nvPr>
            <p:ph idx="1"/>
          </p:nvPr>
        </p:nvSpPr>
        <p:spPr>
          <a:xfrm>
            <a:off x="1447800" y="1295400"/>
            <a:ext cx="7499350" cy="4800600"/>
          </a:xfrm>
        </p:spPr>
        <p:txBody>
          <a:bodyPr/>
          <a:lstStyle/>
          <a:p>
            <a:pPr marL="365125" lvl="1" indent="-282575" eaLnBrk="1" hangingPunct="1">
              <a:spcBef>
                <a:spcPts val="600"/>
              </a:spcBef>
              <a:buSzPct val="80000"/>
              <a:buFont typeface="Wingdings 2" pitchFamily="18" charset="2"/>
              <a:buChar char=""/>
              <a:defRPr/>
            </a:pPr>
            <a:r>
              <a:rPr lang="en-US" sz="3200" b="1" dirty="0" smtClean="0"/>
              <a:t>Club Environment:</a:t>
            </a:r>
            <a:endParaRPr lang="en-US" sz="3200" dirty="0" smtClean="0"/>
          </a:p>
          <a:p>
            <a:pPr marL="611188" lvl="2" indent="-282575" eaLnBrk="1" hangingPunct="1">
              <a:spcBef>
                <a:spcPts val="600"/>
              </a:spcBef>
              <a:buSzPct val="80000"/>
              <a:buFont typeface="Wingdings 2" pitchFamily="18" charset="2"/>
              <a:buChar char=""/>
              <a:defRPr/>
            </a:pPr>
            <a:r>
              <a:rPr lang="en-US" sz="3200" dirty="0" smtClean="0"/>
              <a:t>Boring,  No fun</a:t>
            </a:r>
          </a:p>
          <a:p>
            <a:pPr marL="611188" lvl="2" indent="-282575" eaLnBrk="1" hangingPunct="1">
              <a:spcBef>
                <a:spcPts val="600"/>
              </a:spcBef>
              <a:buSzPct val="80000"/>
              <a:buFont typeface="Wingdings 2" pitchFamily="18" charset="2"/>
              <a:buChar char=""/>
              <a:defRPr/>
            </a:pPr>
            <a:r>
              <a:rPr lang="en-US" sz="3200" dirty="0" smtClean="0"/>
              <a:t>Poor programs</a:t>
            </a:r>
          </a:p>
          <a:p>
            <a:pPr marL="611187" lvl="2" indent="-282575" eaLnBrk="1" hangingPunct="1">
              <a:spcBef>
                <a:spcPts val="600"/>
              </a:spcBef>
              <a:buSzPct val="80000"/>
              <a:buFont typeface="Wingdings 2" pitchFamily="18" charset="2"/>
              <a:buChar char=""/>
              <a:defRPr/>
            </a:pPr>
            <a:r>
              <a:rPr lang="en-US" sz="3200" dirty="0" smtClean="0"/>
              <a:t>Same old agenda, week after week</a:t>
            </a:r>
          </a:p>
          <a:p>
            <a:pPr marL="611188" lvl="2" indent="-282575" eaLnBrk="1" hangingPunct="1">
              <a:spcBef>
                <a:spcPts val="600"/>
              </a:spcBef>
              <a:buSzPct val="80000"/>
              <a:buFont typeface="Wingdings 2" pitchFamily="18" charset="2"/>
              <a:buChar char=""/>
              <a:defRPr/>
            </a:pPr>
            <a:r>
              <a:rPr lang="en-US" sz="3200" dirty="0" smtClean="0"/>
              <a:t>Seems like a ‘Good Old Boys’ club</a:t>
            </a:r>
          </a:p>
          <a:p>
            <a:pPr marL="611188" lvl="2" indent="-282575" eaLnBrk="1" hangingPunct="1">
              <a:spcBef>
                <a:spcPts val="600"/>
              </a:spcBef>
              <a:buSzPct val="80000"/>
              <a:buFont typeface="Wingdings 2" pitchFamily="18" charset="2"/>
              <a:buChar char=""/>
              <a:defRPr/>
            </a:pPr>
            <a:r>
              <a:rPr lang="en-US" sz="3200" dirty="0" smtClean="0"/>
              <a:t>Very clique-y</a:t>
            </a:r>
          </a:p>
          <a:p>
            <a:pPr marL="611188" lvl="2" indent="-282575" eaLnBrk="1" hangingPunct="1">
              <a:spcBef>
                <a:spcPts val="600"/>
              </a:spcBef>
              <a:buSzPct val="80000"/>
              <a:buFont typeface="Wingdings 2" pitchFamily="18" charset="2"/>
              <a:buChar char=""/>
              <a:defRPr/>
            </a:pPr>
            <a:r>
              <a:rPr lang="en-US" sz="3200" dirty="0" smtClean="0"/>
              <a:t>Too many argumentative people</a:t>
            </a:r>
          </a:p>
          <a:p>
            <a:pPr eaLnBrk="1" hangingPunct="1">
              <a:buFont typeface="Wingdings 2" pitchFamily="18" charset="2"/>
              <a:buChar char=""/>
              <a:defRPr/>
            </a:pPr>
            <a:endParaRPr lang="en-US" dirty="0" smtClean="0"/>
          </a:p>
        </p:txBody>
      </p:sp>
      <p:pic>
        <p:nvPicPr>
          <p:cNvPr id="24580" name="Picture 3" descr="SadFace.jpg"/>
          <p:cNvPicPr>
            <a:picLocks noChangeAspect="1"/>
          </p:cNvPicPr>
          <p:nvPr/>
        </p:nvPicPr>
        <p:blipFill>
          <a:blip r:embed="rId3" cstate="print"/>
          <a:srcRect/>
          <a:stretch>
            <a:fillRect/>
          </a:stretch>
        </p:blipFill>
        <p:spPr bwMode="auto">
          <a:xfrm>
            <a:off x="6477000" y="1600200"/>
            <a:ext cx="1752600" cy="13811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23FE24A-A60A-4090-ACAA-348D4087BE5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650" y="228600"/>
            <a:ext cx="7499350" cy="1143000"/>
          </a:xfrm>
        </p:spPr>
        <p:txBody>
          <a:bodyPr/>
          <a:lstStyle/>
          <a:p>
            <a:pPr eaLnBrk="1" fontAlgn="auto" hangingPunct="1">
              <a:spcAft>
                <a:spcPts val="0"/>
              </a:spcAft>
              <a:defRPr/>
            </a:pPr>
            <a:r>
              <a:rPr lang="en-US" dirty="0" smtClean="0">
                <a:solidFill>
                  <a:schemeClr val="tx2">
                    <a:satMod val="130000"/>
                  </a:schemeClr>
                </a:solidFill>
              </a:rPr>
              <a:t>Controllable Losses</a:t>
            </a:r>
            <a:endParaRPr lang="en-US" dirty="0">
              <a:solidFill>
                <a:schemeClr val="tx2">
                  <a:satMod val="130000"/>
                </a:schemeClr>
              </a:solidFill>
            </a:endParaRPr>
          </a:p>
        </p:txBody>
      </p:sp>
      <p:sp>
        <p:nvSpPr>
          <p:cNvPr id="25603" name="Content Placeholder 2"/>
          <p:cNvSpPr>
            <a:spLocks noGrp="1"/>
          </p:cNvSpPr>
          <p:nvPr>
            <p:ph idx="1"/>
          </p:nvPr>
        </p:nvSpPr>
        <p:spPr>
          <a:xfrm>
            <a:off x="1447800" y="1295400"/>
            <a:ext cx="7499350" cy="4800600"/>
          </a:xfrm>
        </p:spPr>
        <p:txBody>
          <a:bodyPr/>
          <a:lstStyle/>
          <a:p>
            <a:pPr marL="365125" lvl="1" indent="-282575" eaLnBrk="1" hangingPunct="1">
              <a:spcBef>
                <a:spcPts val="600"/>
              </a:spcBef>
              <a:buSzPct val="80000"/>
              <a:buFont typeface="Wingdings 2" charset="2"/>
              <a:buChar char=""/>
            </a:pPr>
            <a:r>
              <a:rPr lang="en-US" sz="3200" b="1" dirty="0" smtClean="0"/>
              <a:t>Club activities</a:t>
            </a:r>
            <a:r>
              <a:rPr lang="en-US" sz="3200" dirty="0" smtClean="0"/>
              <a:t> </a:t>
            </a:r>
          </a:p>
          <a:p>
            <a:pPr marL="611188" lvl="2" indent="-282575" eaLnBrk="1" hangingPunct="1">
              <a:spcBef>
                <a:spcPts val="600"/>
              </a:spcBef>
              <a:buSzPct val="80000"/>
              <a:buFont typeface="Wingdings 2" charset="2"/>
              <a:buChar char=""/>
            </a:pPr>
            <a:r>
              <a:rPr lang="en-US" sz="3200" dirty="0" smtClean="0"/>
              <a:t>No meaningful service projects</a:t>
            </a:r>
          </a:p>
          <a:p>
            <a:pPr marL="611188" lvl="2" indent="-282575" eaLnBrk="1" hangingPunct="1">
              <a:spcBef>
                <a:spcPts val="600"/>
              </a:spcBef>
              <a:buSzPct val="80000"/>
              <a:buFont typeface="Wingdings 2" charset="2"/>
              <a:buChar char=""/>
            </a:pPr>
            <a:r>
              <a:rPr lang="en-US" sz="3200" dirty="0" smtClean="0"/>
              <a:t>No networking opportunities</a:t>
            </a:r>
          </a:p>
          <a:p>
            <a:pPr marL="611188" lvl="2" indent="-282575" eaLnBrk="1" hangingPunct="1">
              <a:spcBef>
                <a:spcPts val="600"/>
              </a:spcBef>
              <a:buSzPct val="80000"/>
              <a:buFont typeface="Wingdings 2" charset="2"/>
              <a:buChar char=""/>
            </a:pPr>
            <a:r>
              <a:rPr lang="en-US" sz="3200" dirty="0" smtClean="0"/>
              <a:t>Questionable practices</a:t>
            </a:r>
          </a:p>
          <a:p>
            <a:pPr marL="611188" lvl="2" indent="-282575" eaLnBrk="1" hangingPunct="1">
              <a:spcBef>
                <a:spcPts val="600"/>
              </a:spcBef>
              <a:buSzPct val="80000"/>
              <a:buFont typeface="Wingdings 2" charset="2"/>
              <a:buChar char=""/>
            </a:pPr>
            <a:r>
              <a:rPr lang="en-US" sz="3200" dirty="0" smtClean="0"/>
              <a:t>Passing the hat</a:t>
            </a:r>
          </a:p>
          <a:p>
            <a:pPr marL="611188" lvl="2" indent="-282575" eaLnBrk="1" hangingPunct="1">
              <a:spcBef>
                <a:spcPts val="600"/>
              </a:spcBef>
              <a:buSzPct val="80000"/>
              <a:buFont typeface="Wingdings 2" charset="2"/>
              <a:buChar char=""/>
            </a:pPr>
            <a:r>
              <a:rPr lang="en-US" sz="3200" dirty="0" smtClean="0"/>
              <a:t>Excessive fines</a:t>
            </a:r>
          </a:p>
          <a:p>
            <a:pPr eaLnBrk="1" hangingPunct="1"/>
            <a:endParaRPr lang="en-US" dirty="0" smtClean="0"/>
          </a:p>
        </p:txBody>
      </p:sp>
      <p:pic>
        <p:nvPicPr>
          <p:cNvPr id="25604" name="Picture 3" descr="SadFace.jpg"/>
          <p:cNvPicPr>
            <a:picLocks noChangeAspect="1"/>
          </p:cNvPicPr>
          <p:nvPr/>
        </p:nvPicPr>
        <p:blipFill>
          <a:blip r:embed="rId3" cstate="print"/>
          <a:srcRect/>
          <a:stretch>
            <a:fillRect/>
          </a:stretch>
        </p:blipFill>
        <p:spPr bwMode="auto">
          <a:xfrm>
            <a:off x="6781800" y="3581400"/>
            <a:ext cx="1752600" cy="13811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B4011C7-DC25-46E9-AA69-3CC08799AD73}"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Controllable Losses</a:t>
            </a:r>
            <a:endParaRPr lang="en-US" dirty="0">
              <a:solidFill>
                <a:schemeClr val="tx2">
                  <a:satMod val="130000"/>
                </a:schemeClr>
              </a:solidFill>
            </a:endParaRPr>
          </a:p>
        </p:txBody>
      </p:sp>
      <p:sp>
        <p:nvSpPr>
          <p:cNvPr id="26627" name="Content Placeholder 2"/>
          <p:cNvSpPr>
            <a:spLocks noGrp="1"/>
          </p:cNvSpPr>
          <p:nvPr>
            <p:ph idx="1"/>
          </p:nvPr>
        </p:nvSpPr>
        <p:spPr/>
        <p:txBody>
          <a:bodyPr/>
          <a:lstStyle/>
          <a:p>
            <a:pPr marL="82550" indent="0" eaLnBrk="1" hangingPunct="1">
              <a:buNone/>
            </a:pPr>
            <a:r>
              <a:rPr lang="en-US" sz="3600" b="1" dirty="0" smtClean="0"/>
              <a:t>Cost</a:t>
            </a:r>
          </a:p>
          <a:p>
            <a:pPr eaLnBrk="1" hangingPunct="1"/>
            <a:r>
              <a:rPr lang="en-US" dirty="0" smtClean="0"/>
              <a:t>Expensive dues &amp; meals</a:t>
            </a:r>
          </a:p>
          <a:p>
            <a:pPr eaLnBrk="1" hangingPunct="1"/>
            <a:r>
              <a:rPr lang="en-US" dirty="0" smtClean="0"/>
              <a:t>Fund raising takes time &amp; money</a:t>
            </a:r>
          </a:p>
          <a:p>
            <a:pPr eaLnBrk="1" hangingPunct="1"/>
            <a:r>
              <a:rPr lang="en-US" dirty="0" smtClean="0"/>
              <a:t>Constantly asked for money</a:t>
            </a:r>
          </a:p>
          <a:p>
            <a:pPr eaLnBrk="1" hangingPunct="1"/>
            <a:r>
              <a:rPr lang="en-US" sz="3200" dirty="0" smtClean="0"/>
              <a:t>‘Mandatory’ donations </a:t>
            </a:r>
          </a:p>
          <a:p>
            <a:pPr eaLnBrk="1" hangingPunct="1"/>
            <a:r>
              <a:rPr lang="en-US" sz="3200" dirty="0" smtClean="0"/>
              <a:t>Buying </a:t>
            </a:r>
            <a:r>
              <a:rPr lang="en-US" dirty="0" smtClean="0"/>
              <a:t>of tickets</a:t>
            </a:r>
          </a:p>
          <a:p>
            <a:pPr lvl="1" eaLnBrk="1" hangingPunct="1"/>
            <a:endParaRPr lang="en-US" sz="3600" dirty="0" smtClean="0"/>
          </a:p>
        </p:txBody>
      </p:sp>
      <p:pic>
        <p:nvPicPr>
          <p:cNvPr id="26628" name="Picture 4" descr="Money.jpg"/>
          <p:cNvPicPr>
            <a:picLocks noChangeAspect="1"/>
          </p:cNvPicPr>
          <p:nvPr/>
        </p:nvPicPr>
        <p:blipFill>
          <a:blip r:embed="rId3" cstate="print"/>
          <a:srcRect/>
          <a:stretch>
            <a:fillRect/>
          </a:stretch>
        </p:blipFill>
        <p:spPr bwMode="auto">
          <a:xfrm>
            <a:off x="6858000" y="228600"/>
            <a:ext cx="1974850" cy="23653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A46E740-2941-4ADD-B42A-ED616D2B3E05}"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Controllable Losses</a:t>
            </a:r>
            <a:endParaRPr lang="en-US" dirty="0">
              <a:solidFill>
                <a:schemeClr val="tx2">
                  <a:satMod val="130000"/>
                </a:schemeClr>
              </a:solidFill>
            </a:endParaRPr>
          </a:p>
        </p:txBody>
      </p:sp>
      <p:sp>
        <p:nvSpPr>
          <p:cNvPr id="27651" name="Content Placeholder 2"/>
          <p:cNvSpPr>
            <a:spLocks noGrp="1"/>
          </p:cNvSpPr>
          <p:nvPr>
            <p:ph idx="1"/>
          </p:nvPr>
        </p:nvSpPr>
        <p:spPr/>
        <p:txBody>
          <a:bodyPr/>
          <a:lstStyle/>
          <a:p>
            <a:pPr marL="82550" lvl="1" indent="0" eaLnBrk="1" hangingPunct="1">
              <a:spcBef>
                <a:spcPts val="600"/>
              </a:spcBef>
              <a:buSzPct val="80000"/>
              <a:buNone/>
            </a:pPr>
            <a:r>
              <a:rPr lang="en-US" sz="3200" b="1" dirty="0" smtClean="0"/>
              <a:t>Personal</a:t>
            </a:r>
          </a:p>
          <a:p>
            <a:pPr marL="82550" lvl="1" indent="0" eaLnBrk="1" hangingPunct="1">
              <a:spcBef>
                <a:spcPts val="600"/>
              </a:spcBef>
              <a:buSzPct val="80000"/>
              <a:buNone/>
            </a:pPr>
            <a:endParaRPr lang="en-US" sz="3200" b="1" dirty="0" smtClean="0"/>
          </a:p>
          <a:p>
            <a:pPr marL="611188" lvl="2" indent="-282575" eaLnBrk="1" hangingPunct="1">
              <a:spcBef>
                <a:spcPts val="600"/>
              </a:spcBef>
              <a:buSzPct val="80000"/>
              <a:buFont typeface="Wingdings 2" charset="2"/>
              <a:buChar char=""/>
            </a:pPr>
            <a:r>
              <a:rPr lang="en-US" sz="3200" dirty="0" smtClean="0"/>
              <a:t>Attendance is difficult</a:t>
            </a:r>
          </a:p>
          <a:p>
            <a:pPr marL="611188" lvl="2" indent="-282575" eaLnBrk="1" hangingPunct="1">
              <a:spcBef>
                <a:spcPts val="600"/>
              </a:spcBef>
              <a:buSzPct val="80000"/>
              <a:buFont typeface="Wingdings 2" charset="2"/>
              <a:buChar char=""/>
            </a:pPr>
            <a:r>
              <a:rPr lang="en-US" sz="3200" dirty="0" smtClean="0"/>
              <a:t>Inconvenient meeting time</a:t>
            </a:r>
          </a:p>
          <a:p>
            <a:pPr marL="611188" lvl="2" indent="-282575" eaLnBrk="1" hangingPunct="1">
              <a:spcBef>
                <a:spcPts val="600"/>
              </a:spcBef>
              <a:buSzPct val="80000"/>
              <a:buFont typeface="Wingdings 2" charset="2"/>
              <a:buChar char=""/>
            </a:pPr>
            <a:r>
              <a:rPr lang="en-US" sz="3200" dirty="0" smtClean="0"/>
              <a:t>Job/family commitments</a:t>
            </a:r>
          </a:p>
          <a:p>
            <a:pPr eaLnBrk="1" hangingPunct="1"/>
            <a:endParaRPr lang="en-US" dirty="0" smtClean="0"/>
          </a:p>
        </p:txBody>
      </p:sp>
      <p:pic>
        <p:nvPicPr>
          <p:cNvPr id="27652" name="Picture 4" descr="BusyBusinessman.jpg"/>
          <p:cNvPicPr>
            <a:picLocks noChangeAspect="1"/>
          </p:cNvPicPr>
          <p:nvPr/>
        </p:nvPicPr>
        <p:blipFill>
          <a:blip r:embed="rId3" cstate="print"/>
          <a:srcRect/>
          <a:stretch>
            <a:fillRect/>
          </a:stretch>
        </p:blipFill>
        <p:spPr bwMode="auto">
          <a:xfrm>
            <a:off x="6400800" y="914400"/>
            <a:ext cx="2373203" cy="1905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206C194-C3F0-4C92-BE28-0691CEFD0EB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Members Leave Rotary</a:t>
            </a:r>
            <a:endParaRPr lang="en-US" dirty="0"/>
          </a:p>
        </p:txBody>
      </p:sp>
      <p:sp>
        <p:nvSpPr>
          <p:cNvPr id="28675" name="Content Placeholder 2"/>
          <p:cNvSpPr>
            <a:spLocks noGrp="1"/>
          </p:cNvSpPr>
          <p:nvPr>
            <p:ph idx="1"/>
          </p:nvPr>
        </p:nvSpPr>
        <p:spPr>
          <a:xfrm>
            <a:off x="1143000" y="1371600"/>
            <a:ext cx="7708900" cy="4800600"/>
          </a:xfrm>
        </p:spPr>
        <p:txBody>
          <a:bodyPr/>
          <a:lstStyle/>
          <a:p>
            <a:r>
              <a:rPr lang="en-US" u="sng" dirty="0" smtClean="0"/>
              <a:t>Bottom Line:  </a:t>
            </a:r>
          </a:p>
          <a:p>
            <a:endParaRPr lang="en-US" dirty="0" smtClean="0"/>
          </a:p>
          <a:p>
            <a:pPr algn="ctr">
              <a:buFont typeface="Wingdings 2" charset="2"/>
              <a:buNone/>
            </a:pPr>
            <a:r>
              <a:rPr lang="en-US" sz="4000" b="1" i="1" dirty="0" smtClean="0">
                <a:solidFill>
                  <a:srgbClr val="0070C0"/>
                </a:solidFill>
              </a:rPr>
              <a:t>“The </a:t>
            </a:r>
            <a:r>
              <a:rPr lang="en-US" sz="4000" b="1" i="1" u="sng" dirty="0" smtClean="0">
                <a:solidFill>
                  <a:srgbClr val="0070C0"/>
                </a:solidFill>
              </a:rPr>
              <a:t>time</a:t>
            </a:r>
            <a:r>
              <a:rPr lang="en-US" sz="4000" b="1" i="1" dirty="0" smtClean="0">
                <a:solidFill>
                  <a:srgbClr val="0070C0"/>
                </a:solidFill>
              </a:rPr>
              <a:t>, money and effort I put into Rotary does not return enough value for me to stay</a:t>
            </a:r>
            <a:r>
              <a:rPr lang="en-US" sz="4000" b="1" i="1" dirty="0" smtClean="0">
                <a:solidFill>
                  <a:srgbClr val="0070C0"/>
                </a:solidFill>
              </a:rPr>
              <a:t>.”</a:t>
            </a:r>
          </a:p>
          <a:p>
            <a:pPr algn="ctr">
              <a:buFont typeface="Wingdings 2" charset="2"/>
              <a:buNone/>
            </a:pPr>
            <a:endParaRPr lang="en-US" sz="4000" b="1" i="1" dirty="0" smtClean="0">
              <a:solidFill>
                <a:srgbClr val="0070C0"/>
              </a:solidFill>
            </a:endParaRPr>
          </a:p>
          <a:p>
            <a:pPr algn="ctr">
              <a:buFont typeface="Wingdings 2" charset="2"/>
              <a:buNone/>
            </a:pPr>
            <a:r>
              <a:rPr lang="en-US" sz="1800" b="1" i="1" dirty="0" smtClean="0">
                <a:solidFill>
                  <a:srgbClr val="FF0000"/>
                </a:solidFill>
              </a:rPr>
              <a:t>This is club dependent</a:t>
            </a:r>
            <a:endParaRPr lang="en-US" sz="1800" b="1" i="1" dirty="0" smtClean="0">
              <a:solidFill>
                <a:srgbClr val="FF0000"/>
              </a:solidFill>
            </a:endParaRP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B19BB001-C049-4B49-BB92-62D206C94BC6}"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0000"/>
                </a:solidFill>
              </a:rPr>
              <a:t>Value quotient</a:t>
            </a:r>
            <a:endParaRPr lang="en-US" dirty="0">
              <a:solidFill>
                <a:srgbClr val="FF0000"/>
              </a:solidFill>
            </a:endParaRPr>
          </a:p>
        </p:txBody>
      </p:sp>
      <p:sp>
        <p:nvSpPr>
          <p:cNvPr id="29699" name="Content Placeholder 2"/>
          <p:cNvSpPr>
            <a:spLocks noGrp="1"/>
          </p:cNvSpPr>
          <p:nvPr>
            <p:ph idx="1"/>
          </p:nvPr>
        </p:nvSpPr>
        <p:spPr/>
        <p:txBody>
          <a:bodyPr/>
          <a:lstStyle/>
          <a:p>
            <a:r>
              <a:rPr lang="en-US" sz="3600" i="1" dirty="0" smtClean="0"/>
              <a:t>Every product or service in the marketplace contains a certain degree of value relative to the needs of an individual.</a:t>
            </a:r>
          </a:p>
          <a:p>
            <a:r>
              <a:rPr lang="en-US" sz="3600" i="1" dirty="0" smtClean="0"/>
              <a:t>The goal is to fulfill desired needs and avoid undesired outcomes to the greatest extent possible. </a:t>
            </a:r>
            <a:endParaRPr lang="en-US" sz="3600" dirty="0" smtClean="0"/>
          </a:p>
        </p:txBody>
      </p:sp>
      <p:sp>
        <p:nvSpPr>
          <p:cNvPr id="4" name="Slide Number Placeholder 3"/>
          <p:cNvSpPr>
            <a:spLocks noGrp="1"/>
          </p:cNvSpPr>
          <p:nvPr>
            <p:ph type="sldNum" sz="quarter" idx="12"/>
          </p:nvPr>
        </p:nvSpPr>
        <p:spPr/>
        <p:txBody>
          <a:bodyPr/>
          <a:lstStyle/>
          <a:p>
            <a:pPr>
              <a:defRPr/>
            </a:pPr>
            <a:fld id="{2625E379-D365-4744-B45D-5B7910C73CC0}"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The Value Proposition</a:t>
            </a:r>
            <a:endParaRPr lang="en-US" dirty="0">
              <a:solidFill>
                <a:schemeClr val="tx2">
                  <a:satMod val="130000"/>
                </a:schemeClr>
              </a:solidFill>
            </a:endParaRPr>
          </a:p>
        </p:txBody>
      </p:sp>
      <p:sp>
        <p:nvSpPr>
          <p:cNvPr id="9" name="Slide Number Placeholder 8"/>
          <p:cNvSpPr>
            <a:spLocks noGrp="1"/>
          </p:cNvSpPr>
          <p:nvPr>
            <p:ph type="sldNum" sz="quarter" idx="12"/>
          </p:nvPr>
        </p:nvSpPr>
        <p:spPr/>
        <p:txBody>
          <a:bodyPr/>
          <a:lstStyle/>
          <a:p>
            <a:pPr>
              <a:defRPr/>
            </a:pPr>
            <a:fld id="{20A0CD0C-547C-4992-AC9D-E06CBF0DCFD4}" type="slidenum">
              <a:rPr lang="en-US" smtClean="0"/>
              <a:pPr>
                <a:defRPr/>
              </a:pPr>
              <a:t>18</a:t>
            </a:fld>
            <a:endParaRPr lang="en-US"/>
          </a:p>
        </p:txBody>
      </p:sp>
      <p:sp>
        <p:nvSpPr>
          <p:cNvPr id="11" name="Content Placeholder 2"/>
          <p:cNvSpPr>
            <a:spLocks noGrp="1"/>
          </p:cNvSpPr>
          <p:nvPr>
            <p:ph idx="1"/>
          </p:nvPr>
        </p:nvSpPr>
        <p:spPr>
          <a:xfrm>
            <a:off x="1646238" y="1371600"/>
            <a:ext cx="7192962" cy="4800600"/>
          </a:xfrm>
        </p:spPr>
        <p:txBody>
          <a:bodyPr/>
          <a:lstStyle/>
          <a:p>
            <a:pPr eaLnBrk="1" hangingPunct="1"/>
            <a:r>
              <a:rPr lang="en-US" dirty="0" smtClean="0"/>
              <a:t>Whether buying a business, shopping for bargains, or staying with Rotary:</a:t>
            </a:r>
          </a:p>
          <a:p>
            <a:pPr lvl="2" eaLnBrk="1" hangingPunct="1"/>
            <a:r>
              <a:rPr lang="en-US" dirty="0" smtClean="0"/>
              <a:t>People weigh the </a:t>
            </a:r>
            <a:r>
              <a:rPr lang="en-US" u="sng" dirty="0" smtClean="0"/>
              <a:t>time</a:t>
            </a:r>
            <a:r>
              <a:rPr lang="en-US" dirty="0" smtClean="0"/>
              <a:t>, money, and effort expended against the value received.</a:t>
            </a:r>
          </a:p>
        </p:txBody>
      </p:sp>
      <p:pic>
        <p:nvPicPr>
          <p:cNvPr id="12" name="Picture 2" descr="http://www.philgalfond.com/wp-content/uploads/ethics-scale.jpg"/>
          <p:cNvPicPr>
            <a:picLocks noChangeAspect="1" noChangeArrowheads="1"/>
          </p:cNvPicPr>
          <p:nvPr/>
        </p:nvPicPr>
        <p:blipFill>
          <a:blip r:embed="rId3" cstate="print"/>
          <a:srcRect/>
          <a:stretch>
            <a:fillRect/>
          </a:stretch>
        </p:blipFill>
        <p:spPr bwMode="auto">
          <a:xfrm>
            <a:off x="2533650" y="3856038"/>
            <a:ext cx="3022600" cy="2052637"/>
          </a:xfrm>
          <a:prstGeom prst="rect">
            <a:avLst/>
          </a:prstGeom>
          <a:noFill/>
          <a:ln w="9525">
            <a:noFill/>
            <a:miter lim="800000"/>
            <a:headEnd/>
            <a:tailEnd/>
          </a:ln>
        </p:spPr>
      </p:pic>
      <p:sp>
        <p:nvSpPr>
          <p:cNvPr id="13" name="TextBox 4"/>
          <p:cNvSpPr txBox="1">
            <a:spLocks noChangeArrowheads="1"/>
          </p:cNvSpPr>
          <p:nvPr/>
        </p:nvSpPr>
        <p:spPr bwMode="auto">
          <a:xfrm>
            <a:off x="5486400" y="4038600"/>
            <a:ext cx="3505200" cy="1200150"/>
          </a:xfrm>
          <a:prstGeom prst="rect">
            <a:avLst/>
          </a:prstGeom>
          <a:noFill/>
          <a:ln w="9525">
            <a:noFill/>
            <a:miter lim="800000"/>
            <a:headEnd/>
            <a:tailEnd/>
          </a:ln>
        </p:spPr>
        <p:txBody>
          <a:bodyPr>
            <a:spAutoFit/>
          </a:bodyPr>
          <a:lstStyle/>
          <a:p>
            <a:r>
              <a:rPr lang="en-US" sz="2400" dirty="0">
                <a:latin typeface="Gill Sans MT" pitchFamily="34" charset="0"/>
              </a:rPr>
              <a:t>If value received weighs more - then it’s a </a:t>
            </a:r>
            <a:r>
              <a:rPr lang="en-US" sz="2400" u="sng" dirty="0">
                <a:latin typeface="Gill Sans MT" pitchFamily="34" charset="0"/>
              </a:rPr>
              <a:t>good </a:t>
            </a:r>
            <a:r>
              <a:rPr lang="en-US" sz="2400" dirty="0">
                <a:latin typeface="Gill Sans MT" pitchFamily="34" charset="0"/>
              </a:rPr>
              <a:t>“Value Proposition.” </a:t>
            </a:r>
          </a:p>
        </p:txBody>
      </p:sp>
      <p:sp>
        <p:nvSpPr>
          <p:cNvPr id="14" name="Right Arrow 13"/>
          <p:cNvSpPr/>
          <p:nvPr/>
        </p:nvSpPr>
        <p:spPr>
          <a:xfrm rot="18938893" flipH="1">
            <a:off x="4746625" y="4792663"/>
            <a:ext cx="788988" cy="385762"/>
          </a:xfrm>
          <a:prstGeom prst="rightArrow">
            <a:avLst>
              <a:gd name="adj1" fmla="val 50000"/>
              <a:gd name="adj2" fmla="val 472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6"/>
          <p:cNvSpPr txBox="1">
            <a:spLocks noChangeArrowheads="1"/>
          </p:cNvSpPr>
          <p:nvPr/>
        </p:nvSpPr>
        <p:spPr bwMode="auto">
          <a:xfrm>
            <a:off x="1295400" y="3840163"/>
            <a:ext cx="1403350" cy="1200150"/>
          </a:xfrm>
          <a:prstGeom prst="rect">
            <a:avLst/>
          </a:prstGeom>
          <a:noFill/>
          <a:ln w="9525">
            <a:noFill/>
            <a:miter lim="800000"/>
            <a:headEnd/>
            <a:tailEnd/>
          </a:ln>
        </p:spPr>
        <p:txBody>
          <a:bodyPr>
            <a:spAutoFit/>
          </a:bodyPr>
          <a:lstStyle/>
          <a:p>
            <a:r>
              <a:rPr lang="en-US" sz="2400" u="sng" dirty="0">
                <a:latin typeface="Gill Sans MT" pitchFamily="34" charset="0"/>
              </a:rPr>
              <a:t>time, </a:t>
            </a:r>
            <a:r>
              <a:rPr lang="en-US" sz="2400" dirty="0">
                <a:latin typeface="Gill Sans MT" pitchFamily="34" charset="0"/>
              </a:rPr>
              <a:t>money, effort</a:t>
            </a:r>
          </a:p>
        </p:txBody>
      </p:sp>
      <p:sp>
        <p:nvSpPr>
          <p:cNvPr id="16" name="Right Arrow 15"/>
          <p:cNvSpPr/>
          <p:nvPr/>
        </p:nvSpPr>
        <p:spPr>
          <a:xfrm rot="12865972" flipH="1">
            <a:off x="2359025" y="4306888"/>
            <a:ext cx="788988" cy="385762"/>
          </a:xfrm>
          <a:prstGeom prst="rightArrow">
            <a:avLst>
              <a:gd name="adj1" fmla="val 50000"/>
              <a:gd name="adj2" fmla="val 472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200"/>
            <a:ext cx="7497763" cy="1143000"/>
          </a:xfrm>
        </p:spPr>
        <p:txBody>
          <a:bodyPr/>
          <a:lstStyle/>
          <a:p>
            <a:pPr eaLnBrk="1" hangingPunct="1">
              <a:defRPr/>
            </a:pPr>
            <a:r>
              <a:rPr lang="en-US" sz="5400" b="1" dirty="0" smtClean="0"/>
              <a:t>Evaluating  Your Club</a:t>
            </a:r>
          </a:p>
        </p:txBody>
      </p:sp>
      <p:sp>
        <p:nvSpPr>
          <p:cNvPr id="3" name="Slide Number Placeholder 2"/>
          <p:cNvSpPr>
            <a:spLocks noGrp="1"/>
          </p:cNvSpPr>
          <p:nvPr>
            <p:ph type="sldNum" sz="quarter" idx="12"/>
          </p:nvPr>
        </p:nvSpPr>
        <p:spPr/>
        <p:txBody>
          <a:bodyPr/>
          <a:lstStyle/>
          <a:p>
            <a:pPr>
              <a:defRPr/>
            </a:pPr>
            <a:fld id="{D399F0B6-5E2B-451E-A7BB-2ECFB6E70AC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0000"/>
                </a:solidFill>
              </a:rPr>
              <a:t>Membership Quiz</a:t>
            </a:r>
            <a:endParaRPr lang="en-US" dirty="0">
              <a:solidFill>
                <a:srgbClr val="FF0000"/>
              </a:solidFill>
            </a:endParaRPr>
          </a:p>
        </p:txBody>
      </p:sp>
      <p:sp>
        <p:nvSpPr>
          <p:cNvPr id="3" name="Content Placeholder 2"/>
          <p:cNvSpPr>
            <a:spLocks noGrp="1"/>
          </p:cNvSpPr>
          <p:nvPr>
            <p:ph idx="1"/>
          </p:nvPr>
        </p:nvSpPr>
        <p:spPr/>
        <p:txBody>
          <a:bodyPr/>
          <a:lstStyle/>
          <a:p>
            <a:pPr>
              <a:buFont typeface="Wingdings 2" pitchFamily="18" charset="2"/>
              <a:buChar char=""/>
              <a:defRPr/>
            </a:pPr>
            <a:r>
              <a:rPr lang="en-US" dirty="0" smtClean="0"/>
              <a:t>Best way to increase membership is to:</a:t>
            </a:r>
          </a:p>
          <a:p>
            <a:pPr marL="917575" lvl="1" indent="-514350">
              <a:buFont typeface="+mj-lt"/>
              <a:buAutoNum type="arabicPeriod"/>
              <a:defRPr/>
            </a:pPr>
            <a:r>
              <a:rPr lang="en-US" dirty="0" smtClean="0"/>
              <a:t>Advertise in newspapers &amp; public media </a:t>
            </a:r>
          </a:p>
          <a:p>
            <a:pPr marL="917575" lvl="1" indent="-514350">
              <a:buFont typeface="+mj-lt"/>
              <a:buAutoNum type="arabicPeriod"/>
              <a:defRPr/>
            </a:pPr>
            <a:r>
              <a:rPr lang="en-US" dirty="0" smtClean="0"/>
              <a:t>Wear Rotary pin every day</a:t>
            </a:r>
          </a:p>
          <a:p>
            <a:pPr marL="917575" lvl="1" indent="-514350">
              <a:buFont typeface="+mj-lt"/>
              <a:buAutoNum type="arabicPeriod"/>
              <a:defRPr/>
            </a:pPr>
            <a:r>
              <a:rPr lang="en-US" dirty="0" smtClean="0"/>
              <a:t>Simply ask people to join.</a:t>
            </a:r>
          </a:p>
          <a:p>
            <a:pPr marL="917575" lvl="1" indent="-514350">
              <a:buFont typeface="+mj-lt"/>
              <a:buAutoNum type="arabicPeriod"/>
              <a:defRPr/>
            </a:pPr>
            <a:r>
              <a:rPr lang="en-US" dirty="0" smtClean="0"/>
              <a:t>Ask members to bring in another member</a:t>
            </a:r>
          </a:p>
          <a:p>
            <a:pPr marL="917575" lvl="1" indent="-514350">
              <a:buFont typeface="+mj-lt"/>
              <a:buAutoNum type="arabicPeriod"/>
              <a:defRPr/>
            </a:pPr>
            <a:r>
              <a:rPr lang="en-US" dirty="0" smtClean="0"/>
              <a:t>Provide value to members</a:t>
            </a:r>
          </a:p>
          <a:p>
            <a:pPr marL="917575" lvl="1" indent="-514350">
              <a:buFont typeface="+mj-lt"/>
              <a:buAutoNum type="arabicPeriod"/>
              <a:defRPr/>
            </a:pPr>
            <a:endParaRPr lang="en-US" dirty="0" smtClean="0"/>
          </a:p>
          <a:p>
            <a:pPr marL="917575" lvl="1" indent="-514350">
              <a:buFont typeface="+mj-lt"/>
              <a:buAutoNum type="arabicPeriod"/>
              <a:defRPr/>
            </a:pPr>
            <a:endParaRPr lang="en-US" dirty="0" smtClean="0"/>
          </a:p>
          <a:p>
            <a:pPr lvl="1">
              <a:defRPr/>
            </a:pPr>
            <a:endParaRPr lang="en-US" dirty="0"/>
          </a:p>
        </p:txBody>
      </p:sp>
      <p:sp>
        <p:nvSpPr>
          <p:cNvPr id="4" name="Slide Number Placeholder 3"/>
          <p:cNvSpPr>
            <a:spLocks noGrp="1"/>
          </p:cNvSpPr>
          <p:nvPr>
            <p:ph type="sldNum" sz="quarter" idx="12"/>
          </p:nvPr>
        </p:nvSpPr>
        <p:spPr/>
        <p:txBody>
          <a:bodyPr/>
          <a:lstStyle/>
          <a:p>
            <a:pPr>
              <a:defRPr/>
            </a:pPr>
            <a:fld id="{6F44857B-9530-4E30-A89C-2F938180DCEC}"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99350" cy="1143000"/>
          </a:xfrm>
        </p:spPr>
        <p:txBody>
          <a:bodyPr>
            <a:normAutofit fontScale="90000"/>
          </a:bodyPr>
          <a:lstStyle/>
          <a:p>
            <a:pPr eaLnBrk="1" fontAlgn="auto" hangingPunct="1">
              <a:spcAft>
                <a:spcPts val="0"/>
              </a:spcAft>
              <a:defRPr/>
            </a:pPr>
            <a:r>
              <a:rPr lang="en-US" dirty="0" smtClean="0">
                <a:solidFill>
                  <a:srgbClr val="FF0000"/>
                </a:solidFill>
              </a:rPr>
              <a:t>Measuring your Club’s Value Quotient</a:t>
            </a:r>
            <a:endParaRPr lang="en-US" dirty="0">
              <a:solidFill>
                <a:srgbClr val="FF0000"/>
              </a:solidFill>
            </a:endParaRPr>
          </a:p>
        </p:txBody>
      </p:sp>
      <p:sp>
        <p:nvSpPr>
          <p:cNvPr id="33795" name="Content Placeholder 2"/>
          <p:cNvSpPr>
            <a:spLocks noGrp="1"/>
          </p:cNvSpPr>
          <p:nvPr>
            <p:ph idx="1"/>
          </p:nvPr>
        </p:nvSpPr>
        <p:spPr/>
        <p:txBody>
          <a:bodyPr/>
          <a:lstStyle/>
          <a:p>
            <a:pPr eaLnBrk="1" hangingPunct="1"/>
            <a:r>
              <a:rPr lang="en-US" b="1" dirty="0" smtClean="0"/>
              <a:t>Meeting Attendance: </a:t>
            </a:r>
            <a:r>
              <a:rPr lang="en-US" dirty="0" smtClean="0"/>
              <a:t> </a:t>
            </a:r>
          </a:p>
          <a:p>
            <a:pPr lvl="1" eaLnBrk="1" hangingPunct="1"/>
            <a:r>
              <a:rPr lang="en-US" dirty="0" smtClean="0"/>
              <a:t>70% or more. “ You’re doing great!”</a:t>
            </a:r>
          </a:p>
          <a:p>
            <a:pPr lvl="1" eaLnBrk="1" hangingPunct="1"/>
            <a:r>
              <a:rPr lang="en-US" dirty="0" smtClean="0"/>
              <a:t>50%  “What’s keeping the other half away?”</a:t>
            </a:r>
          </a:p>
          <a:p>
            <a:pPr lvl="1" eaLnBrk="1" hangingPunct="1"/>
            <a:r>
              <a:rPr lang="en-US" dirty="0" smtClean="0"/>
              <a:t>40% or less.  “Can we fix the problem?“ </a:t>
            </a:r>
          </a:p>
          <a:p>
            <a:pPr lvl="1" eaLnBrk="1" hangingPunct="1"/>
            <a:endParaRPr lang="en-US" sz="800" dirty="0" smtClean="0"/>
          </a:p>
          <a:p>
            <a:pPr eaLnBrk="1" hangingPunct="1"/>
            <a:r>
              <a:rPr lang="en-US" sz="2800" b="1" dirty="0" smtClean="0">
                <a:solidFill>
                  <a:srgbClr val="0070C0"/>
                </a:solidFill>
              </a:rPr>
              <a:t>IMPORTANT: </a:t>
            </a:r>
            <a:r>
              <a:rPr lang="en-US" sz="2800" b="1" i="1" dirty="0" smtClean="0">
                <a:solidFill>
                  <a:srgbClr val="0070C0"/>
                </a:solidFill>
              </a:rPr>
              <a:t> Attendance helps measure the value quotient of your club.  </a:t>
            </a:r>
            <a:r>
              <a:rPr lang="en-US" sz="2800" b="1" i="1" dirty="0" smtClean="0">
                <a:solidFill>
                  <a:srgbClr val="0070C0"/>
                </a:solidFill>
              </a:rPr>
              <a:t>Track it, b</a:t>
            </a:r>
            <a:r>
              <a:rPr lang="en-US" sz="2800" b="1" i="1" dirty="0" smtClean="0">
                <a:solidFill>
                  <a:srgbClr val="0070C0"/>
                </a:solidFill>
              </a:rPr>
              <a:t>ut </a:t>
            </a:r>
            <a:r>
              <a:rPr lang="en-US" sz="2800" b="1" i="1" dirty="0" smtClean="0">
                <a:solidFill>
                  <a:srgbClr val="0070C0"/>
                </a:solidFill>
              </a:rPr>
              <a:t>don’t compel members to attend something they see little value in – </a:t>
            </a:r>
            <a:r>
              <a:rPr lang="en-US" sz="2800" b="1" i="1" u="sng" dirty="0" smtClean="0">
                <a:solidFill>
                  <a:srgbClr val="0070C0"/>
                </a:solidFill>
              </a:rPr>
              <a:t>they may just quit.</a:t>
            </a:r>
          </a:p>
        </p:txBody>
      </p:sp>
      <p:sp>
        <p:nvSpPr>
          <p:cNvPr id="5" name="Slide Number Placeholder 4"/>
          <p:cNvSpPr>
            <a:spLocks noGrp="1"/>
          </p:cNvSpPr>
          <p:nvPr>
            <p:ph type="sldNum" sz="quarter" idx="12"/>
          </p:nvPr>
        </p:nvSpPr>
        <p:spPr/>
        <p:txBody>
          <a:bodyPr/>
          <a:lstStyle/>
          <a:p>
            <a:pPr>
              <a:defRPr/>
            </a:pPr>
            <a:fld id="{080DCDB3-9CE6-4CE4-A116-22A4057926EE}"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Top Ten Clubs for Attendance</a:t>
            </a:r>
            <a:endParaRPr lang="en-US" dirty="0"/>
          </a:p>
        </p:txBody>
      </p:sp>
      <p:sp>
        <p:nvSpPr>
          <p:cNvPr id="80899" name="Content Placeholder 2"/>
          <p:cNvSpPr>
            <a:spLocks noGrp="1"/>
          </p:cNvSpPr>
          <p:nvPr>
            <p:ph idx="1"/>
          </p:nvPr>
        </p:nvSpPr>
        <p:spPr>
          <a:xfrm>
            <a:off x="2133600" y="1295400"/>
            <a:ext cx="5651500" cy="4800600"/>
          </a:xfrm>
        </p:spPr>
        <p:txBody>
          <a:bodyPr/>
          <a:lstStyle/>
          <a:p>
            <a:pPr lvl="1"/>
            <a:r>
              <a:rPr lang="en-US" dirty="0" smtClean="0"/>
              <a:t>Essex			85%</a:t>
            </a:r>
          </a:p>
          <a:p>
            <a:pPr lvl="1"/>
            <a:r>
              <a:rPr lang="en-US" dirty="0" smtClean="0"/>
              <a:t>Lebanon		79%</a:t>
            </a:r>
          </a:p>
          <a:p>
            <a:pPr lvl="1"/>
            <a:r>
              <a:rPr lang="en-US" dirty="0" err="1" smtClean="0"/>
              <a:t>Ossipee</a:t>
            </a:r>
            <a:r>
              <a:rPr lang="en-US" dirty="0" smtClean="0"/>
              <a:t> Valley		75%</a:t>
            </a:r>
          </a:p>
          <a:p>
            <a:pPr lvl="1"/>
            <a:r>
              <a:rPr lang="en-US" dirty="0" smtClean="0"/>
              <a:t>White Mountain	75%</a:t>
            </a:r>
          </a:p>
          <a:p>
            <a:pPr lvl="1"/>
            <a:r>
              <a:rPr lang="en-US" dirty="0" err="1" smtClean="0"/>
              <a:t>Sherbrooke</a:t>
            </a:r>
            <a:r>
              <a:rPr lang="en-US" dirty="0" smtClean="0"/>
              <a:t>		73%</a:t>
            </a:r>
          </a:p>
          <a:p>
            <a:pPr lvl="1"/>
            <a:r>
              <a:rPr lang="en-US" dirty="0" smtClean="0"/>
              <a:t>South Burlington 	72%</a:t>
            </a:r>
          </a:p>
          <a:p>
            <a:pPr lvl="1"/>
            <a:r>
              <a:rPr lang="en-US" dirty="0" err="1" smtClean="0"/>
              <a:t>Wolfboro</a:t>
            </a:r>
            <a:r>
              <a:rPr lang="en-US" dirty="0" smtClean="0"/>
              <a:t>		71%</a:t>
            </a:r>
          </a:p>
          <a:p>
            <a:pPr lvl="1"/>
            <a:r>
              <a:rPr lang="en-US" dirty="0" smtClean="0"/>
              <a:t>Cambridge Area	71%</a:t>
            </a:r>
          </a:p>
          <a:p>
            <a:pPr lvl="1"/>
            <a:r>
              <a:rPr lang="en-US" dirty="0" smtClean="0"/>
              <a:t>Waterbury		70%</a:t>
            </a:r>
          </a:p>
          <a:p>
            <a:pPr lvl="1"/>
            <a:r>
              <a:rPr lang="en-US" dirty="0" smtClean="0"/>
              <a:t>Williston-Richmond	69%</a:t>
            </a:r>
          </a:p>
          <a:p>
            <a:pPr lvl="1"/>
            <a:endParaRPr lang="en-US" dirty="0" smtClean="0"/>
          </a:p>
        </p:txBody>
      </p:sp>
      <p:sp>
        <p:nvSpPr>
          <p:cNvPr id="4" name="Slide Number Placeholder 3"/>
          <p:cNvSpPr>
            <a:spLocks noGrp="1"/>
          </p:cNvSpPr>
          <p:nvPr>
            <p:ph type="sldNum" sz="quarter" idx="12"/>
          </p:nvPr>
        </p:nvSpPr>
        <p:spPr/>
        <p:txBody>
          <a:bodyPr/>
          <a:lstStyle/>
          <a:p>
            <a:pPr>
              <a:defRPr/>
            </a:pPr>
            <a:fld id="{9C043211-A539-4305-BB74-656689DD549B}"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Other Value Indicators</a:t>
            </a:r>
            <a:endParaRPr lang="en-US" dirty="0">
              <a:solidFill>
                <a:schemeClr val="tx2">
                  <a:satMod val="130000"/>
                </a:schemeClr>
              </a:solidFill>
            </a:endParaRPr>
          </a:p>
        </p:txBody>
      </p:sp>
      <p:sp>
        <p:nvSpPr>
          <p:cNvPr id="34819" name="Content Placeholder 2"/>
          <p:cNvSpPr>
            <a:spLocks noGrp="1"/>
          </p:cNvSpPr>
          <p:nvPr>
            <p:ph idx="1"/>
          </p:nvPr>
        </p:nvSpPr>
        <p:spPr/>
        <p:txBody>
          <a:bodyPr/>
          <a:lstStyle/>
          <a:p>
            <a:pPr marL="82550" indent="0" eaLnBrk="1" hangingPunct="1">
              <a:buNone/>
            </a:pPr>
            <a:r>
              <a:rPr lang="en-US" b="1" dirty="0" smtClean="0"/>
              <a:t>Member Retention </a:t>
            </a:r>
            <a:r>
              <a:rPr lang="en-US" dirty="0" smtClean="0"/>
              <a:t> </a:t>
            </a:r>
          </a:p>
          <a:p>
            <a:pPr marL="82550" indent="0" eaLnBrk="1" hangingPunct="1">
              <a:buNone/>
            </a:pPr>
            <a:r>
              <a:rPr lang="en-US" dirty="0" smtClean="0"/>
              <a:t>Vibrant/Engaging Clubs</a:t>
            </a:r>
          </a:p>
          <a:p>
            <a:pPr lvl="1" eaLnBrk="1" hangingPunct="1"/>
            <a:r>
              <a:rPr lang="en-US" dirty="0" smtClean="0"/>
              <a:t>Track their member losses, if any</a:t>
            </a:r>
          </a:p>
          <a:p>
            <a:pPr lvl="1" eaLnBrk="1" hangingPunct="1"/>
            <a:r>
              <a:rPr lang="en-US" dirty="0" smtClean="0"/>
              <a:t>Determine the </a:t>
            </a:r>
            <a:r>
              <a:rPr lang="en-US" u="sng" dirty="0" smtClean="0"/>
              <a:t>real </a:t>
            </a:r>
            <a:r>
              <a:rPr lang="en-US" dirty="0" smtClean="0"/>
              <a:t>cause(s) for leaving</a:t>
            </a:r>
          </a:p>
          <a:p>
            <a:pPr lvl="1" eaLnBrk="1" hangingPunct="1"/>
            <a:r>
              <a:rPr lang="en-US" dirty="0" smtClean="0"/>
              <a:t>And fix the problem</a:t>
            </a:r>
          </a:p>
          <a:p>
            <a:pPr eaLnBrk="1" hangingPunct="1"/>
            <a:r>
              <a:rPr lang="en-US" b="1" i="1" dirty="0" smtClean="0">
                <a:solidFill>
                  <a:srgbClr val="0070C0"/>
                </a:solidFill>
              </a:rPr>
              <a:t>Track member losses over time </a:t>
            </a:r>
            <a:r>
              <a:rPr lang="en-US" b="1" i="1" dirty="0" smtClean="0">
                <a:solidFill>
                  <a:srgbClr val="0070C0"/>
                </a:solidFill>
              </a:rPr>
              <a:t>as </a:t>
            </a:r>
            <a:r>
              <a:rPr lang="en-US" b="1" i="1" dirty="0" smtClean="0">
                <a:solidFill>
                  <a:srgbClr val="0070C0"/>
                </a:solidFill>
              </a:rPr>
              <a:t>another value indicator</a:t>
            </a:r>
          </a:p>
        </p:txBody>
      </p:sp>
      <p:sp>
        <p:nvSpPr>
          <p:cNvPr id="4" name="Slide Number Placeholder 3"/>
          <p:cNvSpPr>
            <a:spLocks noGrp="1"/>
          </p:cNvSpPr>
          <p:nvPr>
            <p:ph type="sldNum" sz="quarter" idx="12"/>
          </p:nvPr>
        </p:nvSpPr>
        <p:spPr/>
        <p:txBody>
          <a:bodyPr/>
          <a:lstStyle/>
          <a:p>
            <a:pPr>
              <a:defRPr/>
            </a:pPr>
            <a:fld id="{91773284-F4B5-4B27-A6BF-798E77CC6FCE}"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More Value Indicators</a:t>
            </a:r>
            <a:endParaRPr lang="en-US" dirty="0">
              <a:solidFill>
                <a:schemeClr val="tx2">
                  <a:satMod val="130000"/>
                </a:schemeClr>
              </a:solidFill>
            </a:endParaRPr>
          </a:p>
        </p:txBody>
      </p:sp>
      <p:sp>
        <p:nvSpPr>
          <p:cNvPr id="3" name="Content Placeholder 2"/>
          <p:cNvSpPr>
            <a:spLocks noGrp="1"/>
          </p:cNvSpPr>
          <p:nvPr>
            <p:ph idx="1"/>
          </p:nvPr>
        </p:nvSpPr>
        <p:spPr>
          <a:xfrm>
            <a:off x="1219200" y="1447800"/>
            <a:ext cx="7708900" cy="4800600"/>
          </a:xfrm>
        </p:spPr>
        <p:txBody>
          <a:bodyPr>
            <a:normAutofit/>
          </a:bodyPr>
          <a:lstStyle/>
          <a:p>
            <a:pPr marL="82296" indent="0" eaLnBrk="1" fontAlgn="auto" hangingPunct="1">
              <a:spcAft>
                <a:spcPts val="0"/>
              </a:spcAft>
              <a:buNone/>
              <a:defRPr/>
            </a:pPr>
            <a:r>
              <a:rPr lang="en-US" sz="2800" b="1" dirty="0" smtClean="0"/>
              <a:t>Web Site/FaceBook</a:t>
            </a:r>
            <a:r>
              <a:rPr lang="en-US" sz="2800" dirty="0" smtClean="0"/>
              <a:t> </a:t>
            </a:r>
          </a:p>
          <a:p>
            <a:pPr marL="365760" indent="-283464" eaLnBrk="1" fontAlgn="auto" hangingPunct="1">
              <a:spcAft>
                <a:spcPts val="0"/>
              </a:spcAft>
              <a:buFont typeface="Wingdings 2"/>
              <a:buChar char=""/>
              <a:defRPr/>
            </a:pPr>
            <a:r>
              <a:rPr lang="en-US" sz="2800" dirty="0" smtClean="0"/>
              <a:t>Your window to the world</a:t>
            </a:r>
          </a:p>
          <a:p>
            <a:pPr marL="365760" indent="-283464" eaLnBrk="1" fontAlgn="auto" hangingPunct="1">
              <a:spcAft>
                <a:spcPts val="0"/>
              </a:spcAft>
              <a:buFont typeface="Wingdings 2"/>
              <a:buChar char=""/>
              <a:defRPr/>
            </a:pPr>
            <a:r>
              <a:rPr lang="en-US" sz="2800" dirty="0" smtClean="0"/>
              <a:t>If kept current with action photos of </a:t>
            </a:r>
            <a:r>
              <a:rPr lang="en-US" sz="2800" i="1" dirty="0" smtClean="0"/>
              <a:t>Service Projects </a:t>
            </a:r>
            <a:r>
              <a:rPr lang="en-US" sz="2800" dirty="0" smtClean="0"/>
              <a:t>– </a:t>
            </a:r>
            <a:r>
              <a:rPr lang="en-US" sz="2800" u="sng" dirty="0" smtClean="0"/>
              <a:t>you’re doing great!</a:t>
            </a:r>
          </a:p>
          <a:p>
            <a:pPr marL="365760" lvl="1" indent="-283464" eaLnBrk="1" fontAlgn="auto" hangingPunct="1">
              <a:spcBef>
                <a:spcPts val="600"/>
              </a:spcBef>
              <a:spcAft>
                <a:spcPts val="0"/>
              </a:spcAft>
              <a:buSzPct val="80000"/>
              <a:buFont typeface="Wingdings 2"/>
              <a:buChar char=""/>
              <a:defRPr/>
            </a:pPr>
            <a:r>
              <a:rPr lang="en-US" dirty="0" smtClean="0"/>
              <a:t>But, if most recent update was 1 to 2 years ago, and has mostly text and outdated links:  </a:t>
            </a:r>
          </a:p>
          <a:p>
            <a:pPr marL="612648" lvl="2" indent="-283464" eaLnBrk="1" fontAlgn="auto" hangingPunct="1">
              <a:spcBef>
                <a:spcPts val="600"/>
              </a:spcBef>
              <a:spcAft>
                <a:spcPts val="0"/>
              </a:spcAft>
              <a:buSzPct val="80000"/>
              <a:buFont typeface="Wingdings 2"/>
              <a:buChar char=""/>
              <a:defRPr/>
            </a:pPr>
            <a:r>
              <a:rPr lang="en-US" sz="2800" b="1" dirty="0" smtClean="0">
                <a:solidFill>
                  <a:srgbClr val="0070C0"/>
                </a:solidFill>
              </a:rPr>
              <a:t>Current members will be embarrassed for their own club</a:t>
            </a:r>
          </a:p>
          <a:p>
            <a:pPr marL="612648" lvl="2" indent="-283464" eaLnBrk="1" fontAlgn="auto" hangingPunct="1">
              <a:spcBef>
                <a:spcPts val="600"/>
              </a:spcBef>
              <a:spcAft>
                <a:spcPts val="0"/>
              </a:spcAft>
              <a:buSzPct val="80000"/>
              <a:buFont typeface="Wingdings 2"/>
              <a:buChar char=""/>
              <a:defRPr/>
            </a:pPr>
            <a:r>
              <a:rPr lang="en-US" sz="2800" b="1" dirty="0" smtClean="0">
                <a:solidFill>
                  <a:srgbClr val="0070C0"/>
                </a:solidFill>
              </a:rPr>
              <a:t>Prospective members will say “Yuk! Why should I join that club!”</a:t>
            </a:r>
          </a:p>
          <a:p>
            <a:pPr marL="640080" lvl="1" indent="-237744" eaLnBrk="1" fontAlgn="auto" hangingPunct="1">
              <a:spcAft>
                <a:spcPts val="0"/>
              </a:spcAft>
              <a:buFont typeface="Verdana"/>
              <a:buChar char="◦"/>
              <a:defRPr/>
            </a:pPr>
            <a:endParaRPr lang="en-US" u="sng" dirty="0" smtClean="0"/>
          </a:p>
          <a:p>
            <a:pPr marL="640080" lvl="1" indent="-237744" eaLnBrk="1" fontAlgn="auto" hangingPunct="1">
              <a:spcAft>
                <a:spcPts val="0"/>
              </a:spcAft>
              <a:buFont typeface="Verdana"/>
              <a:buNone/>
              <a:defRPr/>
            </a:pPr>
            <a:endParaRPr lang="en-US" dirty="0" smtClean="0"/>
          </a:p>
          <a:p>
            <a:pPr marL="640080" lvl="1" indent="-237744" eaLnBrk="1" fontAlgn="auto" hangingPunct="1">
              <a:spcAft>
                <a:spcPts val="0"/>
              </a:spcAft>
              <a:buFont typeface="Verdana"/>
              <a:buChar char="◦"/>
              <a:defRPr/>
            </a:pPr>
            <a:endParaRPr lang="en-US" u="sng" dirty="0" smtClean="0"/>
          </a:p>
        </p:txBody>
      </p:sp>
      <p:sp>
        <p:nvSpPr>
          <p:cNvPr id="4" name="Slide Number Placeholder 3"/>
          <p:cNvSpPr>
            <a:spLocks noGrp="1"/>
          </p:cNvSpPr>
          <p:nvPr>
            <p:ph type="sldNum" sz="quarter" idx="12"/>
          </p:nvPr>
        </p:nvSpPr>
        <p:spPr/>
        <p:txBody>
          <a:bodyPr/>
          <a:lstStyle/>
          <a:p>
            <a:pPr>
              <a:defRPr/>
            </a:pPr>
            <a:fld id="{FBC836AC-B6BB-4093-9EB7-0525814D4493}"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Value for Young Professionals</a:t>
            </a:r>
            <a:endParaRPr lang="en-US" dirty="0">
              <a:solidFill>
                <a:schemeClr val="tx2">
                  <a:satMod val="130000"/>
                </a:schemeClr>
              </a:solidFill>
            </a:endParaRPr>
          </a:p>
        </p:txBody>
      </p:sp>
      <p:sp>
        <p:nvSpPr>
          <p:cNvPr id="36867" name="Content Placeholder 2"/>
          <p:cNvSpPr>
            <a:spLocks noGrp="1"/>
          </p:cNvSpPr>
          <p:nvPr>
            <p:ph idx="1"/>
          </p:nvPr>
        </p:nvSpPr>
        <p:spPr>
          <a:xfrm>
            <a:off x="1219200" y="1295400"/>
            <a:ext cx="7708900" cy="1981200"/>
          </a:xfrm>
        </p:spPr>
        <p:txBody>
          <a:bodyPr/>
          <a:lstStyle/>
          <a:p>
            <a:pPr marL="82550" indent="0" eaLnBrk="1" hangingPunct="1">
              <a:buNone/>
            </a:pPr>
            <a:r>
              <a:rPr lang="en-US" sz="2800" b="1" dirty="0" smtClean="0"/>
              <a:t>Generation X and </a:t>
            </a:r>
            <a:r>
              <a:rPr lang="en-US" sz="2800" b="1" dirty="0" err="1" smtClean="0"/>
              <a:t>Millennials</a:t>
            </a:r>
            <a:endParaRPr lang="en-US" sz="2800" dirty="0" smtClean="0"/>
          </a:p>
          <a:p>
            <a:pPr eaLnBrk="1" hangingPunct="1"/>
            <a:r>
              <a:rPr lang="en-US" sz="2800" dirty="0" smtClean="0"/>
              <a:t>Deep desire to make world a better place</a:t>
            </a:r>
          </a:p>
          <a:p>
            <a:pPr eaLnBrk="1" hangingPunct="1"/>
            <a:r>
              <a:rPr lang="en-US" sz="2800" dirty="0" smtClean="0"/>
              <a:t>They rely </a:t>
            </a:r>
            <a:r>
              <a:rPr lang="en-US" sz="2800" dirty="0" smtClean="0"/>
              <a:t>more on personal networks of friends and associates – through social media</a:t>
            </a:r>
            <a:endParaRPr lang="en-US" u="sng" dirty="0" smtClean="0"/>
          </a:p>
          <a:p>
            <a:pPr lvl="1" eaLnBrk="1" hangingPunct="1">
              <a:buFont typeface="Verdana" pitchFamily="34" charset="0"/>
              <a:buNone/>
            </a:pPr>
            <a:endParaRPr lang="en-US" dirty="0" smtClean="0"/>
          </a:p>
          <a:p>
            <a:pPr lvl="1" eaLnBrk="1" hangingPunct="1"/>
            <a:endParaRPr lang="en-US" u="sng" dirty="0" smtClean="0"/>
          </a:p>
        </p:txBody>
      </p:sp>
      <p:sp>
        <p:nvSpPr>
          <p:cNvPr id="4" name="Slide Number Placeholder 3"/>
          <p:cNvSpPr>
            <a:spLocks noGrp="1"/>
          </p:cNvSpPr>
          <p:nvPr>
            <p:ph type="sldNum" sz="quarter" idx="12"/>
          </p:nvPr>
        </p:nvSpPr>
        <p:spPr/>
        <p:txBody>
          <a:bodyPr/>
          <a:lstStyle/>
          <a:p>
            <a:pPr>
              <a:defRPr/>
            </a:pPr>
            <a:fld id="{E64F4E19-BD13-47BA-9630-2364B982306F}" type="slidenum">
              <a:rPr lang="en-US" smtClean="0"/>
              <a:pPr>
                <a:defRPr/>
              </a:pPr>
              <a:t>24</a:t>
            </a:fld>
            <a:endParaRPr lang="en-US"/>
          </a:p>
        </p:txBody>
      </p:sp>
      <p:pic>
        <p:nvPicPr>
          <p:cNvPr id="36869" name="Picture 6" descr="C:\Users\Owner\Documents\1Family\1Dad\1Rotary\2 Membership\Young Professionals.jpg"/>
          <p:cNvPicPr>
            <a:picLocks noChangeAspect="1" noChangeArrowheads="1"/>
          </p:cNvPicPr>
          <p:nvPr/>
        </p:nvPicPr>
        <p:blipFill>
          <a:blip r:embed="rId3" cstate="print"/>
          <a:srcRect/>
          <a:stretch>
            <a:fillRect/>
          </a:stretch>
        </p:blipFill>
        <p:spPr bwMode="auto">
          <a:xfrm>
            <a:off x="4953000" y="3343275"/>
            <a:ext cx="3687763" cy="3316288"/>
          </a:xfrm>
          <a:prstGeom prst="rect">
            <a:avLst/>
          </a:prstGeom>
          <a:noFill/>
          <a:ln w="9525">
            <a:noFill/>
            <a:miter lim="800000"/>
            <a:headEnd/>
            <a:tailEnd/>
          </a:ln>
        </p:spPr>
      </p:pic>
      <p:pic>
        <p:nvPicPr>
          <p:cNvPr id="36870" name="Picture 7" descr="C:\Users\Owner\Documents\1Family\1Dad\1Rotary\2 Membership\Vibrant Club.jpg"/>
          <p:cNvPicPr>
            <a:picLocks noChangeAspect="1" noChangeArrowheads="1"/>
          </p:cNvPicPr>
          <p:nvPr/>
        </p:nvPicPr>
        <p:blipFill>
          <a:blip r:embed="rId4" cstate="print"/>
          <a:srcRect/>
          <a:stretch>
            <a:fillRect/>
          </a:stretch>
        </p:blipFill>
        <p:spPr bwMode="auto">
          <a:xfrm>
            <a:off x="1447800" y="3355975"/>
            <a:ext cx="3124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Value for Young Professionals</a:t>
            </a:r>
            <a:endParaRPr lang="en-US" dirty="0">
              <a:solidFill>
                <a:schemeClr val="tx2">
                  <a:satMod val="130000"/>
                </a:schemeClr>
              </a:solidFill>
            </a:endParaRPr>
          </a:p>
        </p:txBody>
      </p:sp>
      <p:sp>
        <p:nvSpPr>
          <p:cNvPr id="3" name="Content Placeholder 2"/>
          <p:cNvSpPr>
            <a:spLocks noGrp="1"/>
          </p:cNvSpPr>
          <p:nvPr>
            <p:ph idx="1"/>
          </p:nvPr>
        </p:nvSpPr>
        <p:spPr>
          <a:xfrm>
            <a:off x="1066800" y="1295400"/>
            <a:ext cx="7708900" cy="4800600"/>
          </a:xfrm>
        </p:spPr>
        <p:txBody>
          <a:bodyPr>
            <a:normAutofit/>
          </a:bodyPr>
          <a:lstStyle/>
          <a:p>
            <a:pPr marL="82296" indent="0" eaLnBrk="1" fontAlgn="auto" hangingPunct="1">
              <a:spcAft>
                <a:spcPts val="0"/>
              </a:spcAft>
              <a:buNone/>
              <a:defRPr/>
            </a:pPr>
            <a:r>
              <a:rPr lang="en-US" sz="2800" b="1" dirty="0" smtClean="0"/>
              <a:t>Generation X and </a:t>
            </a:r>
            <a:r>
              <a:rPr lang="en-US" sz="2800" b="1" dirty="0" err="1" smtClean="0"/>
              <a:t>Millennials</a:t>
            </a:r>
            <a:endParaRPr lang="en-US" sz="2800" dirty="0" smtClean="0"/>
          </a:p>
          <a:p>
            <a:pPr marL="365760" indent="-283464" eaLnBrk="1" fontAlgn="auto" hangingPunct="1">
              <a:spcAft>
                <a:spcPts val="0"/>
              </a:spcAft>
              <a:buFont typeface="Wingdings 2"/>
              <a:buChar char=""/>
              <a:defRPr/>
            </a:pPr>
            <a:r>
              <a:rPr lang="en-US" sz="2800" dirty="0" smtClean="0"/>
              <a:t>Cost considerations due to heavy college debt</a:t>
            </a:r>
          </a:p>
          <a:p>
            <a:pPr marL="365760" indent="-283464" eaLnBrk="1" fontAlgn="auto" hangingPunct="1">
              <a:spcAft>
                <a:spcPts val="0"/>
              </a:spcAft>
              <a:buFont typeface="Wingdings 2"/>
              <a:buChar char=""/>
              <a:defRPr/>
            </a:pPr>
            <a:r>
              <a:rPr lang="en-US" sz="2800" dirty="0" smtClean="0"/>
              <a:t>Do they get value out of:</a:t>
            </a:r>
          </a:p>
          <a:p>
            <a:pPr marL="640398" lvl="1" indent="-283464" eaLnBrk="1" fontAlgn="auto" hangingPunct="1">
              <a:spcAft>
                <a:spcPts val="0"/>
              </a:spcAft>
              <a:buFont typeface="Wingdings 2"/>
              <a:buChar char=""/>
              <a:defRPr/>
            </a:pPr>
            <a:r>
              <a:rPr lang="en-US" sz="2400" dirty="0" smtClean="0"/>
              <a:t>Club singing? – old songs from past generations?</a:t>
            </a:r>
          </a:p>
          <a:p>
            <a:pPr marL="640398" lvl="1" indent="-283464" eaLnBrk="1" fontAlgn="auto" hangingPunct="1">
              <a:spcAft>
                <a:spcPts val="0"/>
              </a:spcAft>
              <a:buFont typeface="Wingdings 2"/>
              <a:buChar char=""/>
              <a:defRPr/>
            </a:pPr>
            <a:r>
              <a:rPr lang="en-US" sz="2400" dirty="0" smtClean="0"/>
              <a:t>Member fines?</a:t>
            </a:r>
          </a:p>
          <a:p>
            <a:pPr marL="640398" lvl="1" indent="-283464" eaLnBrk="1" fontAlgn="auto" hangingPunct="1">
              <a:spcAft>
                <a:spcPts val="0"/>
              </a:spcAft>
              <a:buFont typeface="Wingdings 2"/>
              <a:buChar char=""/>
              <a:defRPr/>
            </a:pPr>
            <a:r>
              <a:rPr lang="en-US" sz="2400" dirty="0" smtClean="0"/>
              <a:t>Mandatory </a:t>
            </a:r>
            <a:r>
              <a:rPr lang="en-US" sz="2400" dirty="0" smtClean="0"/>
              <a:t>                                                         meeting                                                                        </a:t>
            </a:r>
            <a:r>
              <a:rPr lang="en-US" sz="2400" dirty="0" smtClean="0"/>
              <a:t>attendance</a:t>
            </a:r>
            <a:r>
              <a:rPr lang="en-US" sz="2400" dirty="0" smtClean="0"/>
              <a:t>?</a:t>
            </a:r>
            <a:endParaRPr lang="en-US" sz="2400" dirty="0" smtClean="0"/>
          </a:p>
          <a:p>
            <a:pPr marL="356934" lvl="1" indent="0" eaLnBrk="1" fontAlgn="auto" hangingPunct="1">
              <a:spcAft>
                <a:spcPts val="0"/>
              </a:spcAft>
              <a:buNone/>
              <a:defRPr/>
            </a:pPr>
            <a:r>
              <a:rPr lang="en-US" sz="2400" b="1" dirty="0" smtClean="0"/>
              <a:t>OR</a:t>
            </a:r>
            <a:r>
              <a:rPr lang="en-US" sz="2400" dirty="0" smtClean="0"/>
              <a:t> from meaningful                                                      </a:t>
            </a:r>
            <a:r>
              <a:rPr lang="en-US" sz="2400" u="sng" dirty="0" smtClean="0"/>
              <a:t>service projects?</a:t>
            </a:r>
          </a:p>
          <a:p>
            <a:pPr marL="640080" lvl="1" indent="-237744" eaLnBrk="1" fontAlgn="auto" hangingPunct="1">
              <a:spcAft>
                <a:spcPts val="0"/>
              </a:spcAft>
              <a:buFont typeface="Verdana"/>
              <a:buChar char="◦"/>
              <a:defRPr/>
            </a:pPr>
            <a:endParaRPr lang="en-US" u="sng" dirty="0" smtClean="0"/>
          </a:p>
          <a:p>
            <a:pPr marL="640080" lvl="1" indent="-237744" eaLnBrk="1" fontAlgn="auto" hangingPunct="1">
              <a:spcAft>
                <a:spcPts val="0"/>
              </a:spcAft>
              <a:buFont typeface="Verdana"/>
              <a:buNone/>
              <a:defRPr/>
            </a:pPr>
            <a:endParaRPr lang="en-US" dirty="0" smtClean="0"/>
          </a:p>
          <a:p>
            <a:pPr marL="640080" lvl="1" indent="-237744" eaLnBrk="1" fontAlgn="auto" hangingPunct="1">
              <a:spcAft>
                <a:spcPts val="0"/>
              </a:spcAft>
              <a:buFont typeface="Verdana"/>
              <a:buChar char="◦"/>
              <a:defRPr/>
            </a:pPr>
            <a:endParaRPr lang="en-US" u="sng" dirty="0" smtClean="0"/>
          </a:p>
        </p:txBody>
      </p:sp>
      <p:sp>
        <p:nvSpPr>
          <p:cNvPr id="4" name="Slide Number Placeholder 3"/>
          <p:cNvSpPr>
            <a:spLocks noGrp="1"/>
          </p:cNvSpPr>
          <p:nvPr>
            <p:ph type="sldNum" sz="quarter" idx="12"/>
          </p:nvPr>
        </p:nvSpPr>
        <p:spPr/>
        <p:txBody>
          <a:bodyPr/>
          <a:lstStyle/>
          <a:p>
            <a:pPr>
              <a:defRPr/>
            </a:pPr>
            <a:fld id="{BFC1F3A1-474E-4407-8F9A-3DED11E0FAA6}" type="slidenum">
              <a:rPr lang="en-US" smtClean="0"/>
              <a:pPr>
                <a:defRPr/>
              </a:pPr>
              <a:t>25</a:t>
            </a:fld>
            <a:endParaRPr lang="en-US"/>
          </a:p>
        </p:txBody>
      </p:sp>
      <p:pic>
        <p:nvPicPr>
          <p:cNvPr id="37893" name="Picture 2" descr="C:\Users\Owner\Documents\1Family\1Dad\1Rotary\2007-Jun7\Books 2.JPG"/>
          <p:cNvPicPr>
            <a:picLocks noChangeAspect="1" noChangeArrowheads="1"/>
          </p:cNvPicPr>
          <p:nvPr/>
        </p:nvPicPr>
        <p:blipFill>
          <a:blip r:embed="rId3" cstate="print"/>
          <a:srcRect/>
          <a:stretch>
            <a:fillRect/>
          </a:stretch>
        </p:blipFill>
        <p:spPr bwMode="auto">
          <a:xfrm>
            <a:off x="4187588" y="3352801"/>
            <a:ext cx="469483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76200"/>
            <a:ext cx="7499350" cy="1143000"/>
          </a:xfrm>
        </p:spPr>
        <p:txBody>
          <a:bodyPr/>
          <a:lstStyle/>
          <a:p>
            <a:pPr algn="ctr">
              <a:defRPr/>
            </a:pPr>
            <a:r>
              <a:rPr lang="en-US" dirty="0" smtClean="0"/>
              <a:t>Potential Rotarians???</a:t>
            </a:r>
            <a:endParaRPr lang="en-US" dirty="0"/>
          </a:p>
        </p:txBody>
      </p:sp>
      <p:sp>
        <p:nvSpPr>
          <p:cNvPr id="4" name="Slide Number Placeholder 3"/>
          <p:cNvSpPr>
            <a:spLocks noGrp="1"/>
          </p:cNvSpPr>
          <p:nvPr>
            <p:ph type="sldNum" sz="quarter" idx="12"/>
          </p:nvPr>
        </p:nvSpPr>
        <p:spPr/>
        <p:txBody>
          <a:bodyPr/>
          <a:lstStyle/>
          <a:p>
            <a:pPr>
              <a:defRPr/>
            </a:pPr>
            <a:fld id="{FF79389E-BCCF-4F96-9258-6D50301C8E2E}" type="slidenum">
              <a:rPr lang="en-US" smtClean="0"/>
              <a:pPr>
                <a:defRPr/>
              </a:pPr>
              <a:t>26</a:t>
            </a:fld>
            <a:endParaRPr lang="en-US"/>
          </a:p>
        </p:txBody>
      </p:sp>
      <p:sp>
        <p:nvSpPr>
          <p:cNvPr id="6" name="Content Placeholder 5"/>
          <p:cNvSpPr>
            <a:spLocks noGrp="1"/>
          </p:cNvSpPr>
          <p:nvPr>
            <p:ph idx="1"/>
          </p:nvPr>
        </p:nvSpPr>
        <p:spPr>
          <a:xfrm>
            <a:off x="1219200" y="6096000"/>
            <a:ext cx="7499350" cy="762000"/>
          </a:xfrm>
        </p:spPr>
        <p:txBody>
          <a:bodyPr/>
          <a:lstStyle/>
          <a:p>
            <a:r>
              <a:rPr lang="en-US" dirty="0" smtClean="0"/>
              <a:t>What is the minimum age to join Rotary?</a:t>
            </a:r>
            <a:endParaRPr lang="en-US" dirty="0"/>
          </a:p>
        </p:txBody>
      </p:sp>
      <p:pic>
        <p:nvPicPr>
          <p:cNvPr id="7" name="Picture 2" descr="http://www.poehealth.org/wp-content/uploads/2013/07/Poe-Young-Professionals-2013-2014.jpg"/>
          <p:cNvPicPr>
            <a:picLocks noChangeAspect="1" noChangeArrowheads="1"/>
          </p:cNvPicPr>
          <p:nvPr/>
        </p:nvPicPr>
        <p:blipFill>
          <a:blip r:embed="rId2" cstate="print"/>
          <a:srcRect/>
          <a:stretch>
            <a:fillRect/>
          </a:stretch>
        </p:blipFill>
        <p:spPr bwMode="auto">
          <a:xfrm>
            <a:off x="990600" y="1066800"/>
            <a:ext cx="8048625" cy="494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200"/>
            <a:ext cx="7497763" cy="1143000"/>
          </a:xfrm>
        </p:spPr>
        <p:txBody>
          <a:bodyPr>
            <a:normAutofit/>
          </a:bodyPr>
          <a:lstStyle/>
          <a:p>
            <a:pPr eaLnBrk="1" hangingPunct="1">
              <a:defRPr/>
            </a:pPr>
            <a:r>
              <a:rPr lang="en-US" sz="5400" b="1" dirty="0" smtClean="0"/>
              <a:t>Membership Solutions</a:t>
            </a:r>
          </a:p>
        </p:txBody>
      </p:sp>
      <p:sp>
        <p:nvSpPr>
          <p:cNvPr id="3" name="Slide Number Placeholder 2"/>
          <p:cNvSpPr>
            <a:spLocks noGrp="1"/>
          </p:cNvSpPr>
          <p:nvPr>
            <p:ph type="sldNum" sz="quarter" idx="12"/>
          </p:nvPr>
        </p:nvSpPr>
        <p:spPr/>
        <p:txBody>
          <a:bodyPr/>
          <a:lstStyle/>
          <a:p>
            <a:pPr>
              <a:defRPr/>
            </a:pPr>
            <a:fld id="{8FE34EF6-B6A6-4849-9B9C-EFF6E1C52988}" type="slidenum">
              <a:rPr lang="en-US" smtClean="0"/>
              <a:pPr>
                <a:defRPr/>
              </a:pPr>
              <a:t>27</a:t>
            </a:fld>
            <a:endParaRPr lang="en-US"/>
          </a:p>
        </p:txBody>
      </p:sp>
      <p:sp>
        <p:nvSpPr>
          <p:cNvPr id="38916" name="Rectangle 3"/>
          <p:cNvSpPr>
            <a:spLocks noChangeArrowheads="1"/>
          </p:cNvSpPr>
          <p:nvPr/>
        </p:nvSpPr>
        <p:spPr bwMode="auto">
          <a:xfrm>
            <a:off x="1981200" y="3382963"/>
            <a:ext cx="6477000" cy="1570037"/>
          </a:xfrm>
          <a:prstGeom prst="rect">
            <a:avLst/>
          </a:prstGeom>
          <a:noFill/>
          <a:ln w="9525">
            <a:noFill/>
            <a:miter lim="800000"/>
            <a:headEnd/>
            <a:tailEnd/>
          </a:ln>
        </p:spPr>
        <p:txBody>
          <a:bodyPr>
            <a:spAutoFit/>
          </a:bodyPr>
          <a:lstStyle/>
          <a:p>
            <a:r>
              <a:rPr lang="en-US" sz="3200" b="1" i="1">
                <a:solidFill>
                  <a:srgbClr val="0070C0"/>
                </a:solidFill>
              </a:rPr>
              <a:t>Question:  Do members stay or leave Rotary based on what’s happening in their clubs?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498080" cy="4495800"/>
          </a:xfrm>
          <a:noFill/>
          <a:ln>
            <a:noFill/>
          </a:ln>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en-US" i="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Strong, vibrant clubs with excellent programs, opportunities to serve, and an engaged membership provide the necessary kindling to fire dynamic growth. </a:t>
            </a:r>
            <a:endParaRPr lang="en-US" i="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820D551-031E-438E-A2EA-585CC9C6208C}"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4488" y="333375"/>
            <a:ext cx="7300912" cy="1223963"/>
          </a:xfrm>
        </p:spPr>
        <p:txBody>
          <a:bodyPr>
            <a:normAutofit/>
          </a:bodyPr>
          <a:lstStyle/>
          <a:p>
            <a:pPr eaLnBrk="1" fontAlgn="auto" hangingPunct="1">
              <a:spcAft>
                <a:spcPts val="0"/>
              </a:spcAft>
              <a:defRPr/>
            </a:pPr>
            <a:r>
              <a:rPr lang="en-CA" dirty="0" smtClean="0">
                <a:solidFill>
                  <a:srgbClr val="FF0000"/>
                </a:solidFill>
              </a:rPr>
              <a:t>What do </a:t>
            </a:r>
            <a:r>
              <a:rPr lang="en-CA" dirty="0">
                <a:solidFill>
                  <a:srgbClr val="FF0000"/>
                </a:solidFill>
              </a:rPr>
              <a:t>people </a:t>
            </a:r>
            <a:r>
              <a:rPr lang="en-CA" dirty="0" smtClean="0">
                <a:solidFill>
                  <a:srgbClr val="FF0000"/>
                </a:solidFill>
              </a:rPr>
              <a:t>really want???</a:t>
            </a:r>
            <a:endParaRPr lang="fr-CA" dirty="0">
              <a:solidFill>
                <a:srgbClr val="FF0000"/>
              </a:solidFill>
            </a:endParaRPr>
          </a:p>
        </p:txBody>
      </p:sp>
      <p:sp>
        <p:nvSpPr>
          <p:cNvPr id="3" name="Espace réservé du contenu 2"/>
          <p:cNvSpPr>
            <a:spLocks noGrp="1"/>
          </p:cNvSpPr>
          <p:nvPr>
            <p:ph idx="1"/>
          </p:nvPr>
        </p:nvSpPr>
        <p:spPr>
          <a:xfrm>
            <a:off x="1295400" y="1447800"/>
            <a:ext cx="7848600" cy="4800600"/>
          </a:xfrm>
        </p:spPr>
        <p:txBody>
          <a:bodyPr>
            <a:normAutofit fontScale="92500"/>
          </a:bodyPr>
          <a:lstStyle/>
          <a:p>
            <a:pPr marL="685800" indent="-571500" eaLnBrk="1" fontAlgn="auto" hangingPunct="1">
              <a:spcAft>
                <a:spcPts val="0"/>
              </a:spcAft>
              <a:buFont typeface="Wingdings" panose="05000000000000000000" pitchFamily="2" charset="2"/>
              <a:buChar char="ü"/>
              <a:defRPr/>
            </a:pPr>
            <a:r>
              <a:rPr lang="en-CA" sz="3600" b="1" dirty="0" smtClean="0"/>
              <a:t>A sense of belonging?</a:t>
            </a:r>
          </a:p>
          <a:p>
            <a:pPr marL="685800" indent="-571500" eaLnBrk="1" fontAlgn="auto" hangingPunct="1">
              <a:spcAft>
                <a:spcPts val="0"/>
              </a:spcAft>
              <a:buFont typeface="Wingdings" panose="05000000000000000000" pitchFamily="2" charset="2"/>
              <a:buChar char="ü"/>
              <a:defRPr/>
            </a:pPr>
            <a:r>
              <a:rPr lang="en-CA" sz="3600" b="1" dirty="0" smtClean="0"/>
              <a:t>Be nourished by the organization?</a:t>
            </a:r>
          </a:p>
          <a:p>
            <a:pPr marL="685800" indent="-571500" eaLnBrk="1" fontAlgn="auto" hangingPunct="1">
              <a:spcAft>
                <a:spcPts val="0"/>
              </a:spcAft>
              <a:buFont typeface="Wingdings" panose="05000000000000000000" pitchFamily="2" charset="2"/>
              <a:buChar char="ü"/>
              <a:defRPr/>
            </a:pPr>
            <a:r>
              <a:rPr lang="en-CA" sz="3600" b="1" dirty="0" smtClean="0"/>
              <a:t>Make friends </a:t>
            </a:r>
            <a:r>
              <a:rPr lang="fr-CA" sz="3600" b="1" dirty="0" smtClean="0"/>
              <a:t>and network?</a:t>
            </a:r>
          </a:p>
          <a:p>
            <a:pPr marL="685800" indent="-571500" eaLnBrk="1" fontAlgn="auto" hangingPunct="1">
              <a:spcAft>
                <a:spcPts val="0"/>
              </a:spcAft>
              <a:buFont typeface="Wingdings" panose="05000000000000000000" pitchFamily="2" charset="2"/>
              <a:buChar char="ü"/>
              <a:defRPr/>
            </a:pPr>
            <a:r>
              <a:rPr lang="fr-CA" sz="3600" b="1" dirty="0" smtClean="0"/>
              <a:t>Have fun?</a:t>
            </a:r>
          </a:p>
          <a:p>
            <a:pPr marL="685800" indent="-571500" eaLnBrk="1" fontAlgn="auto" hangingPunct="1">
              <a:spcAft>
                <a:spcPts val="0"/>
              </a:spcAft>
              <a:buFont typeface="Wingdings" panose="05000000000000000000" pitchFamily="2" charset="2"/>
              <a:buChar char="ü"/>
              <a:defRPr/>
            </a:pPr>
            <a:r>
              <a:rPr lang="en-CA" sz="3600" b="1" dirty="0" smtClean="0"/>
              <a:t>Find satisfaction from serving others?</a:t>
            </a:r>
          </a:p>
          <a:p>
            <a:pPr marL="685800" indent="-571500" eaLnBrk="1" fontAlgn="auto" hangingPunct="1">
              <a:spcAft>
                <a:spcPts val="0"/>
              </a:spcAft>
              <a:buFont typeface="Wingdings" panose="05000000000000000000" pitchFamily="2" charset="2"/>
              <a:buChar char="ü"/>
              <a:defRPr/>
            </a:pPr>
            <a:r>
              <a:rPr lang="en-CA" sz="3600" b="1" dirty="0" smtClean="0"/>
              <a:t>Recognition for their service?</a:t>
            </a:r>
          </a:p>
          <a:p>
            <a:pPr marL="685800" indent="-571500" eaLnBrk="1" fontAlgn="auto" hangingPunct="1">
              <a:spcAft>
                <a:spcPts val="0"/>
              </a:spcAft>
              <a:buFont typeface="Wingdings" panose="05000000000000000000" pitchFamily="2" charset="2"/>
              <a:buChar char="ü"/>
              <a:defRPr/>
            </a:pPr>
            <a:r>
              <a:rPr lang="en-CA" sz="3600" b="1" dirty="0" smtClean="0"/>
              <a:t>Feeling </a:t>
            </a:r>
            <a:r>
              <a:rPr lang="en-CA" sz="3600" b="1" i="1" dirty="0" smtClean="0"/>
              <a:t>engaged</a:t>
            </a:r>
            <a:r>
              <a:rPr lang="en-CA" sz="3600" b="1" dirty="0" smtClean="0"/>
              <a:t>?</a:t>
            </a:r>
          </a:p>
          <a:p>
            <a:pPr marL="114300" indent="0" eaLnBrk="1" fontAlgn="auto" hangingPunct="1">
              <a:spcAft>
                <a:spcPts val="0"/>
              </a:spcAft>
              <a:buFont typeface="Wingdings 2"/>
              <a:buNone/>
              <a:defRPr/>
            </a:pPr>
            <a:endParaRPr lang="fr-CA" sz="3600" b="1" dirty="0"/>
          </a:p>
          <a:p>
            <a:pPr marL="365760" indent="-283464" eaLnBrk="1" fontAlgn="auto" hangingPunct="1">
              <a:spcAft>
                <a:spcPts val="0"/>
              </a:spcAft>
              <a:buFont typeface="Wingdings 2"/>
              <a:buChar char=""/>
              <a:defRPr/>
            </a:pPr>
            <a:endParaRPr lang="fr-CA" dirty="0"/>
          </a:p>
        </p:txBody>
      </p:sp>
      <p:sp>
        <p:nvSpPr>
          <p:cNvPr id="4" name="Slide Number Placeholder 3"/>
          <p:cNvSpPr>
            <a:spLocks noGrp="1"/>
          </p:cNvSpPr>
          <p:nvPr>
            <p:ph type="sldNum" sz="quarter" idx="12"/>
          </p:nvPr>
        </p:nvSpPr>
        <p:spPr/>
        <p:txBody>
          <a:bodyPr/>
          <a:lstStyle/>
          <a:p>
            <a:pPr>
              <a:defRPr/>
            </a:pPr>
            <a:fld id="{7295C7FB-4282-4556-91E6-691A8FDD46DD}"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295400" y="1447800"/>
            <a:ext cx="7499350" cy="4800600"/>
          </a:xfrm>
        </p:spPr>
        <p:txBody>
          <a:bodyPr/>
          <a:lstStyle/>
          <a:p>
            <a:pPr marL="365125" lvl="1" indent="-282575" algn="ctr">
              <a:spcBef>
                <a:spcPts val="600"/>
              </a:spcBef>
              <a:buSzPct val="80000"/>
              <a:buFont typeface="Verdana" pitchFamily="34" charset="0"/>
              <a:buNone/>
            </a:pPr>
            <a:r>
              <a:rPr lang="en-US" sz="3200" b="1" smtClean="0">
                <a:solidFill>
                  <a:srgbClr val="0070C0"/>
                </a:solidFill>
              </a:rPr>
              <a:t>   </a:t>
            </a:r>
            <a:r>
              <a:rPr lang="en-US" sz="4000" b="1" smtClean="0">
                <a:solidFill>
                  <a:srgbClr val="FF0000"/>
                </a:solidFill>
              </a:rPr>
              <a:t>A membership strategy based primarily on acquiring new members does </a:t>
            </a:r>
            <a:r>
              <a:rPr lang="en-US" sz="4000" b="1" u="sng" smtClean="0">
                <a:solidFill>
                  <a:srgbClr val="FF0000"/>
                </a:solidFill>
              </a:rPr>
              <a:t>not</a:t>
            </a:r>
            <a:r>
              <a:rPr lang="en-US" sz="4000" b="1" smtClean="0">
                <a:solidFill>
                  <a:srgbClr val="FF0000"/>
                </a:solidFill>
              </a:rPr>
              <a:t> produce sustained membership growth.</a:t>
            </a:r>
          </a:p>
          <a:p>
            <a:endParaRPr lang="en-US" smtClean="0"/>
          </a:p>
        </p:txBody>
      </p:sp>
      <p:sp>
        <p:nvSpPr>
          <p:cNvPr id="4" name="Slide Number Placeholder 3"/>
          <p:cNvSpPr>
            <a:spLocks noGrp="1"/>
          </p:cNvSpPr>
          <p:nvPr>
            <p:ph type="sldNum" sz="quarter" idx="12"/>
          </p:nvPr>
        </p:nvSpPr>
        <p:spPr/>
        <p:txBody>
          <a:bodyPr/>
          <a:lstStyle/>
          <a:p>
            <a:pPr>
              <a:defRPr/>
            </a:pPr>
            <a:fld id="{089A9F86-FBE6-47A7-A8F1-906EE8D1E6E4}"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1219200" y="1066800"/>
            <a:ext cx="7759700" cy="1509713"/>
          </a:xfrm>
        </p:spPr>
        <p:txBody>
          <a:bodyPr>
            <a:normAutofit/>
          </a:bodyPr>
          <a:lstStyle/>
          <a:p>
            <a:pPr eaLnBrk="1" fontAlgn="auto" hangingPunct="1">
              <a:spcAft>
                <a:spcPts val="0"/>
              </a:spcAft>
              <a:buFont typeface="Wingdings 2"/>
              <a:buNone/>
              <a:defRPr/>
            </a:pPr>
            <a:r>
              <a:rPr lang="fr-CA" sz="3600" dirty="0" err="1" smtClean="0"/>
              <a:t>How’s</a:t>
            </a:r>
            <a:r>
              <a:rPr lang="fr-CA" sz="3600" dirty="0" smtClean="0"/>
              <a:t> </a:t>
            </a:r>
            <a:r>
              <a:rPr lang="fr-CA" sz="3600" dirty="0" err="1" smtClean="0"/>
              <a:t>our</a:t>
            </a:r>
            <a:r>
              <a:rPr lang="fr-CA" sz="3600" dirty="0" smtClean="0"/>
              <a:t> club </a:t>
            </a:r>
            <a:r>
              <a:rPr lang="fr-CA" sz="3600" dirty="0" err="1" smtClean="0"/>
              <a:t>doing</a:t>
            </a:r>
            <a:r>
              <a:rPr lang="fr-CA" sz="3600" dirty="0" smtClean="0"/>
              <a:t>?</a:t>
            </a:r>
            <a:endParaRPr lang="fr-CA" sz="3600" dirty="0"/>
          </a:p>
        </p:txBody>
      </p:sp>
      <p:sp>
        <p:nvSpPr>
          <p:cNvPr id="5" name="Slide Number Placeholder 4"/>
          <p:cNvSpPr>
            <a:spLocks noGrp="1"/>
          </p:cNvSpPr>
          <p:nvPr>
            <p:ph type="sldNum" sz="quarter" idx="12"/>
          </p:nvPr>
        </p:nvSpPr>
        <p:spPr/>
        <p:txBody>
          <a:bodyPr/>
          <a:lstStyle/>
          <a:p>
            <a:pPr>
              <a:defRPr/>
            </a:pPr>
            <a:fld id="{27FC1F6B-5152-4B0F-9AAE-D45C7590C9D3}" type="slidenum">
              <a:rPr lang="en-US" smtClean="0"/>
              <a:pPr>
                <a:defRPr/>
              </a:pPr>
              <a:t>30</a:t>
            </a:fld>
            <a:endParaRPr lang="en-US"/>
          </a:p>
        </p:txBody>
      </p:sp>
      <p:sp>
        <p:nvSpPr>
          <p:cNvPr id="6" name="Titre 3"/>
          <p:cNvSpPr txBox="1">
            <a:spLocks/>
          </p:cNvSpPr>
          <p:nvPr/>
        </p:nvSpPr>
        <p:spPr>
          <a:xfrm>
            <a:off x="762000" y="3352800"/>
            <a:ext cx="7696200" cy="914400"/>
          </a:xfrm>
          <a:prstGeom prst="rect">
            <a:avLst/>
          </a:prstGeom>
        </p:spPr>
        <p:txBody>
          <a:bodyPr>
            <a:normAutofit fontScale="25000" lnSpcReduction="20000"/>
          </a:bodyPr>
          <a:lstStyle/>
          <a:p>
            <a:pPr fontAlgn="auto">
              <a:lnSpc>
                <a:spcPts val="4500"/>
              </a:lnSpc>
              <a:spcAft>
                <a:spcPts val="0"/>
              </a:spcAft>
              <a:defRPr/>
            </a:pPr>
            <a:r>
              <a:rPr lang="en-CA" sz="144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Do we provide good value?</a:t>
            </a:r>
            <a:r>
              <a:rPr lang="en-CA" sz="40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a:r>
            <a:br>
              <a:rPr lang="en-CA" sz="40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br>
            <a:endParaRPr lang="en-CA" sz="40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8" name="Titre 3"/>
          <p:cNvSpPr txBox="1">
            <a:spLocks/>
          </p:cNvSpPr>
          <p:nvPr/>
        </p:nvSpPr>
        <p:spPr>
          <a:xfrm>
            <a:off x="762000" y="4114800"/>
            <a:ext cx="8382000" cy="914400"/>
          </a:xfrm>
          <a:prstGeom prst="rect">
            <a:avLst/>
          </a:prstGeom>
        </p:spPr>
        <p:txBody>
          <a:bodyPr>
            <a:normAutofit fontScale="25000" lnSpcReduction="20000"/>
          </a:bodyPr>
          <a:lstStyle/>
          <a:p>
            <a:pPr fontAlgn="auto">
              <a:lnSpc>
                <a:spcPts val="4500"/>
              </a:lnSpc>
              <a:spcAft>
                <a:spcPts val="0"/>
              </a:spcAft>
              <a:defRPr/>
            </a:pPr>
            <a:r>
              <a:rPr lang="en-CA" sz="144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Do we have a good product?</a:t>
            </a:r>
            <a:r>
              <a:rPr lang="en-CA" sz="40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a:r>
            <a:br>
              <a:rPr lang="en-CA" sz="40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br>
            <a:endParaRPr lang="en-CA" sz="40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Our “Product”</a:t>
            </a:r>
            <a:endParaRPr lang="fr-CA" dirty="0">
              <a:solidFill>
                <a:schemeClr val="tx2">
                  <a:satMod val="130000"/>
                </a:schemeClr>
              </a:solidFill>
            </a:endParaRPr>
          </a:p>
        </p:txBody>
      </p:sp>
      <p:sp>
        <p:nvSpPr>
          <p:cNvPr id="43011" name="Espace réservé du contenu 2"/>
          <p:cNvSpPr>
            <a:spLocks noGrp="1"/>
          </p:cNvSpPr>
          <p:nvPr>
            <p:ph idx="1"/>
          </p:nvPr>
        </p:nvSpPr>
        <p:spPr>
          <a:xfrm>
            <a:off x="1219200" y="1447800"/>
            <a:ext cx="7620000" cy="4800600"/>
          </a:xfrm>
        </p:spPr>
        <p:txBody>
          <a:bodyPr/>
          <a:lstStyle/>
          <a:p>
            <a:pPr eaLnBrk="1" hangingPunct="1"/>
            <a:r>
              <a:rPr lang="en-CA" dirty="0" smtClean="0"/>
              <a:t>Is our club nourishing for                     our members?</a:t>
            </a:r>
          </a:p>
          <a:p>
            <a:pPr eaLnBrk="1" hangingPunct="1"/>
            <a:endParaRPr lang="en-CA" sz="1000" dirty="0" smtClean="0"/>
          </a:p>
          <a:p>
            <a:pPr eaLnBrk="1" hangingPunct="1"/>
            <a:r>
              <a:rPr lang="en-CA" dirty="0" smtClean="0"/>
              <a:t>Do we have interesting or </a:t>
            </a:r>
          </a:p>
          <a:p>
            <a:pPr eaLnBrk="1" hangingPunct="1">
              <a:buFont typeface="Wingdings 2" charset="2"/>
              <a:buNone/>
            </a:pPr>
            <a:r>
              <a:rPr lang="en-CA" dirty="0" smtClean="0"/>
              <a:t>   boring weekly programs?</a:t>
            </a:r>
          </a:p>
          <a:p>
            <a:pPr eaLnBrk="1" hangingPunct="1"/>
            <a:endParaRPr lang="en-CA" sz="1000" dirty="0" smtClean="0"/>
          </a:p>
          <a:p>
            <a:pPr eaLnBrk="1" hangingPunct="1"/>
            <a:r>
              <a:rPr lang="en-CA" dirty="0" smtClean="0"/>
              <a:t>Do we go through the</a:t>
            </a:r>
          </a:p>
          <a:p>
            <a:pPr marL="82550" indent="0" eaLnBrk="1" hangingPunct="1">
              <a:buNone/>
            </a:pPr>
            <a:r>
              <a:rPr lang="en-CA" dirty="0"/>
              <a:t> </a:t>
            </a:r>
            <a:r>
              <a:rPr lang="en-CA" dirty="0" smtClean="0"/>
              <a:t>  same routine week after</a:t>
            </a:r>
          </a:p>
          <a:p>
            <a:pPr eaLnBrk="1" hangingPunct="1">
              <a:buNone/>
            </a:pPr>
            <a:r>
              <a:rPr lang="en-CA" dirty="0"/>
              <a:t> </a:t>
            </a:r>
            <a:r>
              <a:rPr lang="en-CA" dirty="0" smtClean="0"/>
              <a:t>  week</a:t>
            </a:r>
            <a:r>
              <a:rPr lang="en-CA" dirty="0"/>
              <a:t>? Year </a:t>
            </a:r>
            <a:r>
              <a:rPr lang="en-CA" dirty="0" smtClean="0"/>
              <a:t>after year?</a:t>
            </a:r>
          </a:p>
          <a:p>
            <a:pPr eaLnBrk="1" hangingPunct="1">
              <a:buFont typeface="Wingdings 2" charset="2"/>
              <a:buNone/>
            </a:pPr>
            <a:endParaRPr lang="en-CA" dirty="0" smtClean="0"/>
          </a:p>
          <a:p>
            <a:pPr eaLnBrk="1" hangingPunct="1"/>
            <a:endParaRPr lang="en-CA" dirty="0" smtClean="0"/>
          </a:p>
          <a:p>
            <a:pPr eaLnBrk="1" hangingPunct="1"/>
            <a:endParaRPr lang="fr-CA" dirty="0" smtClean="0"/>
          </a:p>
        </p:txBody>
      </p:sp>
      <p:pic>
        <p:nvPicPr>
          <p:cNvPr id="43012" name="Picture 3" descr="Juggler.jpg"/>
          <p:cNvPicPr>
            <a:picLocks noChangeAspect="1"/>
          </p:cNvPicPr>
          <p:nvPr/>
        </p:nvPicPr>
        <p:blipFill>
          <a:blip r:embed="rId3" cstate="print"/>
          <a:srcRect/>
          <a:stretch>
            <a:fillRect/>
          </a:stretch>
        </p:blipFill>
        <p:spPr bwMode="auto">
          <a:xfrm>
            <a:off x="6400800" y="609600"/>
            <a:ext cx="2606675" cy="40671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4524602-F702-4272-BC70-D3CC480B62AB}" type="slidenum">
              <a:rPr lang="en-US" smtClean="0"/>
              <a:pPr>
                <a:defRPr/>
              </a:pPr>
              <a:t>31</a:t>
            </a:fld>
            <a:endParaRPr lang="en-US"/>
          </a:p>
        </p:txBody>
      </p:sp>
      <p:sp>
        <p:nvSpPr>
          <p:cNvPr id="6" name="Espace réservé du contenu 2"/>
          <p:cNvSpPr txBox="1">
            <a:spLocks/>
          </p:cNvSpPr>
          <p:nvPr/>
        </p:nvSpPr>
        <p:spPr bwMode="auto">
          <a:xfrm>
            <a:off x="6275388" y="4724400"/>
            <a:ext cx="2944812" cy="990600"/>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charset="2"/>
              <a:buNone/>
              <a:defRPr/>
            </a:pPr>
            <a:r>
              <a:rPr lang="en-CA" dirty="0">
                <a:latin typeface="+mn-lt"/>
              </a:rPr>
              <a:t>Try something other than </a:t>
            </a:r>
            <a:r>
              <a:rPr lang="en-CA" dirty="0" smtClean="0">
                <a:latin typeface="+mn-lt"/>
              </a:rPr>
              <a:t>speakers (talkers)</a:t>
            </a:r>
            <a:endParaRPr lang="en-CA" dirty="0">
              <a:latin typeface="+mn-lt"/>
            </a:endParaRPr>
          </a:p>
          <a:p>
            <a:pPr marL="365125" indent="-282575">
              <a:spcBef>
                <a:spcPts val="600"/>
              </a:spcBef>
              <a:buClr>
                <a:schemeClr val="accent1"/>
              </a:buClr>
              <a:buSzPct val="80000"/>
              <a:defRPr/>
            </a:pPr>
            <a:endParaRPr lang="fr-CA" sz="3200"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en-CA" dirty="0" smtClean="0">
                <a:solidFill>
                  <a:srgbClr val="FF0000"/>
                </a:solidFill>
              </a:rPr>
              <a:t>Our “Product”</a:t>
            </a:r>
            <a:endParaRPr lang="en-CA" dirty="0">
              <a:solidFill>
                <a:srgbClr val="FF0000"/>
              </a:solidFill>
            </a:endParaRPr>
          </a:p>
        </p:txBody>
      </p:sp>
      <p:sp>
        <p:nvSpPr>
          <p:cNvPr id="3" name="Espace réservé du contenu 2"/>
          <p:cNvSpPr>
            <a:spLocks noGrp="1"/>
          </p:cNvSpPr>
          <p:nvPr>
            <p:ph idx="1"/>
          </p:nvPr>
        </p:nvSpPr>
        <p:spPr/>
        <p:txBody>
          <a:bodyPr>
            <a:normAutofit/>
          </a:bodyPr>
          <a:lstStyle/>
          <a:p>
            <a:pPr marL="365760" indent="-283464" eaLnBrk="1" fontAlgn="auto" hangingPunct="1">
              <a:spcAft>
                <a:spcPts val="0"/>
              </a:spcAft>
              <a:buFont typeface="Wingdings 2"/>
              <a:buChar char=""/>
              <a:defRPr/>
            </a:pPr>
            <a:r>
              <a:rPr lang="en-CA" dirty="0" smtClean="0"/>
              <a:t>Is the day and time of our meeting still the best?</a:t>
            </a:r>
          </a:p>
          <a:p>
            <a:pPr marL="411480" lvl="1" indent="0" eaLnBrk="1" fontAlgn="auto" hangingPunct="1">
              <a:spcAft>
                <a:spcPts val="0"/>
              </a:spcAft>
              <a:buFont typeface="Verdana"/>
              <a:buNone/>
              <a:defRPr/>
            </a:pPr>
            <a:endParaRPr lang="en-CA" sz="1000" dirty="0" smtClean="0"/>
          </a:p>
          <a:p>
            <a:pPr marL="365760" indent="-283464" eaLnBrk="1" fontAlgn="auto" hangingPunct="1">
              <a:spcAft>
                <a:spcPts val="0"/>
              </a:spcAft>
              <a:buFont typeface="Wingdings 2"/>
              <a:buChar char=""/>
              <a:defRPr/>
            </a:pPr>
            <a:r>
              <a:rPr lang="en-CA" dirty="0" smtClean="0">
                <a:solidFill>
                  <a:srgbClr val="FF0000"/>
                </a:solidFill>
              </a:rPr>
              <a:t>Are people receiving enough value for their </a:t>
            </a:r>
            <a:r>
              <a:rPr lang="en-CA" u="sng" dirty="0" smtClean="0">
                <a:solidFill>
                  <a:srgbClr val="FF0000"/>
                </a:solidFill>
              </a:rPr>
              <a:t>time</a:t>
            </a:r>
            <a:r>
              <a:rPr lang="en-CA" dirty="0" smtClean="0">
                <a:solidFill>
                  <a:srgbClr val="FF0000"/>
                </a:solidFill>
              </a:rPr>
              <a:t>, money and effort?</a:t>
            </a:r>
          </a:p>
          <a:p>
            <a:pPr marL="82296" indent="0" eaLnBrk="1" fontAlgn="auto" hangingPunct="1">
              <a:spcAft>
                <a:spcPts val="0"/>
              </a:spcAft>
              <a:buNone/>
              <a:defRPr/>
            </a:pPr>
            <a:endParaRPr lang="en-CA" sz="1000" dirty="0" smtClean="0"/>
          </a:p>
          <a:p>
            <a:pPr marL="365760" lvl="1" indent="-283464" eaLnBrk="1" fontAlgn="auto" hangingPunct="1">
              <a:spcBef>
                <a:spcPts val="600"/>
              </a:spcBef>
              <a:spcAft>
                <a:spcPts val="0"/>
              </a:spcAft>
              <a:buSzPct val="80000"/>
              <a:buFont typeface="Wingdings 2"/>
              <a:buChar char=""/>
              <a:defRPr/>
            </a:pPr>
            <a:r>
              <a:rPr lang="en-CA" sz="3200" dirty="0" smtClean="0"/>
              <a:t>Are we offering service activities that meet the needs and preferences of our members?</a:t>
            </a:r>
          </a:p>
          <a:p>
            <a:pPr marL="365760" indent="-283464" eaLnBrk="1" fontAlgn="auto" hangingPunct="1">
              <a:spcAft>
                <a:spcPts val="0"/>
              </a:spcAft>
              <a:buFont typeface="Wingdings 2"/>
              <a:buChar char=""/>
              <a:defRPr/>
            </a:pPr>
            <a:endParaRPr lang="en-CA" dirty="0"/>
          </a:p>
        </p:txBody>
      </p:sp>
      <p:sp>
        <p:nvSpPr>
          <p:cNvPr id="4" name="Slide Number Placeholder 3"/>
          <p:cNvSpPr>
            <a:spLocks noGrp="1"/>
          </p:cNvSpPr>
          <p:nvPr>
            <p:ph type="sldNum" sz="quarter" idx="12"/>
          </p:nvPr>
        </p:nvSpPr>
        <p:spPr/>
        <p:txBody>
          <a:bodyPr/>
          <a:lstStyle/>
          <a:p>
            <a:pPr>
              <a:defRPr/>
            </a:pPr>
            <a:fld id="{5C595CBB-0A42-44EF-8898-4EA45B3DE508}"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57400"/>
            <a:ext cx="7499350" cy="1143000"/>
          </a:xfrm>
        </p:spPr>
        <p:txBody>
          <a:bodyPr/>
          <a:lstStyle/>
          <a:p>
            <a:pPr algn="ctr">
              <a:defRPr/>
            </a:pPr>
            <a:r>
              <a:rPr lang="en-US" b="1" i="1" dirty="0" smtClean="0">
                <a:solidFill>
                  <a:srgbClr val="FF0000"/>
                </a:solidFill>
              </a:rPr>
              <a:t>10 </a:t>
            </a:r>
            <a:r>
              <a:rPr lang="en-US" b="1" i="1" dirty="0" smtClean="0">
                <a:solidFill>
                  <a:srgbClr val="FF0000"/>
                </a:solidFill>
              </a:rPr>
              <a:t>M</a:t>
            </a:r>
            <a:r>
              <a:rPr lang="en-US" b="1" i="1" dirty="0" smtClean="0">
                <a:solidFill>
                  <a:srgbClr val="FF0000"/>
                </a:solidFill>
              </a:rPr>
              <a:t>inute </a:t>
            </a:r>
            <a:r>
              <a:rPr lang="en-US" b="1" i="1" dirty="0" smtClean="0">
                <a:solidFill>
                  <a:srgbClr val="FF0000"/>
                </a:solidFill>
              </a:rPr>
              <a:t>B</a:t>
            </a:r>
            <a:r>
              <a:rPr lang="en-US" b="1" i="1" dirty="0" smtClean="0">
                <a:solidFill>
                  <a:srgbClr val="FF0000"/>
                </a:solidFill>
              </a:rPr>
              <a:t>reak</a:t>
            </a:r>
            <a:endParaRPr lang="en-US" sz="4800" b="1" i="1" dirty="0">
              <a:solidFill>
                <a:srgbClr val="FF0000"/>
              </a:solidFill>
            </a:endParaRPr>
          </a:p>
        </p:txBody>
      </p:sp>
      <p:sp>
        <p:nvSpPr>
          <p:cNvPr id="4" name="Slide Number Placeholder 3"/>
          <p:cNvSpPr>
            <a:spLocks noGrp="1"/>
          </p:cNvSpPr>
          <p:nvPr>
            <p:ph type="sldNum" sz="quarter" idx="12"/>
          </p:nvPr>
        </p:nvSpPr>
        <p:spPr/>
        <p:txBody>
          <a:bodyPr/>
          <a:lstStyle/>
          <a:p>
            <a:pPr>
              <a:defRPr/>
            </a:pPr>
            <a:fld id="{944D7911-A3B6-4637-B712-D8C51FBC53B8}"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57400"/>
            <a:ext cx="7499350" cy="1143000"/>
          </a:xfrm>
        </p:spPr>
        <p:txBody>
          <a:bodyPr/>
          <a:lstStyle/>
          <a:p>
            <a:pPr algn="ctr">
              <a:defRPr/>
            </a:pPr>
            <a:r>
              <a:rPr lang="en-US" b="1" i="1" dirty="0" smtClean="0">
                <a:solidFill>
                  <a:srgbClr val="FF0000"/>
                </a:solidFill>
              </a:rPr>
              <a:t>Finding </a:t>
            </a:r>
            <a:r>
              <a:rPr lang="en-US" sz="4800" b="1" i="1" dirty="0" smtClean="0">
                <a:solidFill>
                  <a:srgbClr val="FF0000"/>
                </a:solidFill>
              </a:rPr>
              <a:t>Solutions</a:t>
            </a:r>
            <a:endParaRPr lang="en-US" sz="4800" b="1" i="1" dirty="0">
              <a:solidFill>
                <a:srgbClr val="FF0000"/>
              </a:solidFill>
            </a:endParaRPr>
          </a:p>
        </p:txBody>
      </p:sp>
      <p:sp>
        <p:nvSpPr>
          <p:cNvPr id="4" name="Slide Number Placeholder 3"/>
          <p:cNvSpPr>
            <a:spLocks noGrp="1"/>
          </p:cNvSpPr>
          <p:nvPr>
            <p:ph type="sldNum" sz="quarter" idx="12"/>
          </p:nvPr>
        </p:nvSpPr>
        <p:spPr/>
        <p:txBody>
          <a:bodyPr/>
          <a:lstStyle/>
          <a:p>
            <a:pPr>
              <a:defRPr/>
            </a:pPr>
            <a:fld id="{944D7911-A3B6-4637-B712-D8C51FBC53B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28600"/>
            <a:ext cx="7499350" cy="1143000"/>
          </a:xfrm>
        </p:spPr>
        <p:txBody>
          <a:bodyPr>
            <a:normAutofit/>
          </a:bodyPr>
          <a:lstStyle/>
          <a:p>
            <a:pPr algn="ctr" eaLnBrk="1" fontAlgn="auto" hangingPunct="1">
              <a:spcAft>
                <a:spcPts val="0"/>
              </a:spcAft>
              <a:defRPr/>
            </a:pPr>
            <a:r>
              <a:rPr lang="en-US" sz="3400" dirty="0" smtClean="0">
                <a:solidFill>
                  <a:srgbClr val="FF0000"/>
                </a:solidFill>
              </a:rPr>
              <a:t>Business Success – Rotary Success</a:t>
            </a:r>
            <a:endParaRPr lang="en-US" sz="3400" dirty="0">
              <a:solidFill>
                <a:srgbClr val="FF0000"/>
              </a:solidFill>
            </a:endParaRPr>
          </a:p>
        </p:txBody>
      </p:sp>
      <p:sp>
        <p:nvSpPr>
          <p:cNvPr id="3" name="Content Placeholder 2"/>
          <p:cNvSpPr>
            <a:spLocks noGrp="1"/>
          </p:cNvSpPr>
          <p:nvPr>
            <p:ph idx="1"/>
          </p:nvPr>
        </p:nvSpPr>
        <p:spPr>
          <a:xfrm>
            <a:off x="1143000" y="1371600"/>
            <a:ext cx="7696200" cy="5334000"/>
          </a:xfrm>
        </p:spPr>
        <p:txBody>
          <a:bodyPr>
            <a:normAutofit fontScale="92500"/>
          </a:bodyPr>
          <a:lstStyle/>
          <a:p>
            <a:pPr marL="365760" indent="-283464" algn="ctr" eaLnBrk="1" fontAlgn="auto" hangingPunct="1">
              <a:spcAft>
                <a:spcPts val="0"/>
              </a:spcAft>
              <a:buFont typeface="Wingdings 2"/>
              <a:buNone/>
              <a:defRPr/>
            </a:pPr>
            <a:r>
              <a:rPr lang="en-US" sz="3900" b="1" i="1" dirty="0" smtClean="0"/>
              <a:t>Businesses succeed or fail by how well they create value for their customers. </a:t>
            </a:r>
          </a:p>
          <a:p>
            <a:pPr marL="365760" indent="-283464" eaLnBrk="1" fontAlgn="auto" hangingPunct="1">
              <a:spcAft>
                <a:spcPts val="0"/>
              </a:spcAft>
              <a:buFont typeface="Wingdings 2"/>
              <a:buChar char=""/>
              <a:defRPr/>
            </a:pPr>
            <a:r>
              <a:rPr lang="en-US" sz="3400" b="1" dirty="0" smtClean="0"/>
              <a:t>Treat </a:t>
            </a:r>
            <a:r>
              <a:rPr lang="en-US" sz="3400" dirty="0" smtClean="0"/>
              <a:t>Rotarians as </a:t>
            </a:r>
            <a:r>
              <a:rPr lang="en-US" sz="3400" u="sng" dirty="0" smtClean="0"/>
              <a:t>customers</a:t>
            </a:r>
            <a:r>
              <a:rPr lang="en-US" sz="3400" dirty="0" smtClean="0"/>
              <a:t> you can’t afford to lose.</a:t>
            </a:r>
          </a:p>
          <a:p>
            <a:pPr marL="365760" indent="-283464" eaLnBrk="1" fontAlgn="auto" hangingPunct="1">
              <a:spcAft>
                <a:spcPts val="0"/>
              </a:spcAft>
              <a:buFont typeface="Wingdings 2"/>
              <a:buChar char=""/>
              <a:defRPr/>
            </a:pPr>
            <a:r>
              <a:rPr lang="en-US" sz="3400" b="1" dirty="0" smtClean="0"/>
              <a:t>Assess</a:t>
            </a:r>
            <a:r>
              <a:rPr lang="en-US" sz="3400" dirty="0" smtClean="0"/>
              <a:t> club practices, then implement changes to maintain a strong, vibrant club.</a:t>
            </a:r>
          </a:p>
          <a:p>
            <a:pPr marL="365760" indent="-283464" eaLnBrk="1" fontAlgn="auto" hangingPunct="1">
              <a:spcAft>
                <a:spcPts val="0"/>
              </a:spcAft>
              <a:buFont typeface="Wingdings 2"/>
              <a:buChar char=""/>
              <a:defRPr/>
            </a:pPr>
            <a:r>
              <a:rPr lang="en-US" sz="3400" dirty="0" smtClean="0"/>
              <a:t>Overriding concept:  “</a:t>
            </a:r>
            <a:r>
              <a:rPr lang="en-US" sz="3400" b="1" dirty="0" smtClean="0"/>
              <a:t>We will do everything possible to satisfy the needs and provide value for our members.”</a:t>
            </a:r>
            <a:endParaRPr lang="en-US" sz="3400"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3BC5813E-C1F4-4ECD-87B8-9A8F6F51A6B7}"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Club Member Survey</a:t>
            </a:r>
            <a:endParaRPr lang="en-US" dirty="0">
              <a:solidFill>
                <a:schemeClr val="tx2">
                  <a:satMod val="130000"/>
                </a:schemeClr>
              </a:solidFill>
            </a:endParaRPr>
          </a:p>
        </p:txBody>
      </p:sp>
      <p:sp>
        <p:nvSpPr>
          <p:cNvPr id="40963" name="Content Placeholder 2"/>
          <p:cNvSpPr>
            <a:spLocks noGrp="1"/>
          </p:cNvSpPr>
          <p:nvPr>
            <p:ph idx="1"/>
          </p:nvPr>
        </p:nvSpPr>
        <p:spPr>
          <a:xfrm>
            <a:off x="1295400" y="1447800"/>
            <a:ext cx="7696200" cy="4800600"/>
          </a:xfrm>
        </p:spPr>
        <p:txBody>
          <a:bodyPr/>
          <a:lstStyle/>
          <a:p>
            <a:pPr marL="82550" indent="0" eaLnBrk="1" hangingPunct="1">
              <a:buNone/>
              <a:defRPr/>
            </a:pPr>
            <a:r>
              <a:rPr lang="en-US" b="1" i="1" dirty="0" smtClean="0"/>
              <a:t>Find out how to deliver better value.</a:t>
            </a:r>
          </a:p>
          <a:p>
            <a:pPr marL="82550" indent="0" eaLnBrk="1" hangingPunct="1">
              <a:buNone/>
              <a:defRPr/>
            </a:pPr>
            <a:r>
              <a:rPr lang="en-US" b="1" dirty="0" smtClean="0"/>
              <a:t>Conduct a 100% Member Survey</a:t>
            </a:r>
          </a:p>
          <a:p>
            <a:pPr marL="596900" indent="-514350" eaLnBrk="1" hangingPunct="1">
              <a:buFont typeface="Wingdings 2" charset="2"/>
              <a:buNone/>
              <a:defRPr/>
            </a:pPr>
            <a:r>
              <a:rPr lang="en-US" sz="3400" dirty="0" smtClean="0"/>
              <a:t>1. Use survey at Appendix 9 of the District Membership Plan</a:t>
            </a:r>
            <a:endParaRPr lang="en-US" sz="3400" b="1" dirty="0" smtClean="0"/>
          </a:p>
          <a:p>
            <a:pPr marL="596900" indent="-514350" eaLnBrk="1" hangingPunct="1">
              <a:buFont typeface="Wingdings 2" charset="2"/>
              <a:buNone/>
              <a:defRPr/>
            </a:pPr>
            <a:r>
              <a:rPr lang="en-US" sz="3400" b="1" dirty="0" smtClean="0"/>
              <a:t>2. </a:t>
            </a:r>
            <a:r>
              <a:rPr lang="en-US" sz="3400" dirty="0" err="1" smtClean="0"/>
              <a:t>SurveyMonkey</a:t>
            </a:r>
            <a:r>
              <a:rPr lang="en-US" sz="3400" dirty="0" smtClean="0"/>
              <a:t> – good tool for the survey</a:t>
            </a:r>
          </a:p>
          <a:p>
            <a:pPr marL="596900" indent="-514350" eaLnBrk="1" hangingPunct="1">
              <a:buFont typeface="Wingdings 2" charset="2"/>
              <a:buNone/>
              <a:defRPr/>
            </a:pPr>
            <a:r>
              <a:rPr lang="en-US" sz="3400" dirty="0" smtClean="0"/>
              <a:t>3. Why 100%?  To find out why the non-attendees are skipping meetings.</a:t>
            </a:r>
          </a:p>
          <a:p>
            <a:pPr lvl="1" eaLnBrk="1" hangingPunct="1">
              <a:defRPr/>
            </a:pPr>
            <a:endParaRPr lang="en-US" b="1" dirty="0" smtClean="0"/>
          </a:p>
          <a:p>
            <a:pPr lvl="1" eaLnBrk="1" hangingPunct="1">
              <a:defRPr/>
            </a:pPr>
            <a:endParaRPr lang="en-US" dirty="0" smtClean="0"/>
          </a:p>
        </p:txBody>
      </p:sp>
      <p:sp>
        <p:nvSpPr>
          <p:cNvPr id="5" name="Slide Number Placeholder 4"/>
          <p:cNvSpPr>
            <a:spLocks noGrp="1"/>
          </p:cNvSpPr>
          <p:nvPr>
            <p:ph type="sldNum" sz="quarter" idx="12"/>
          </p:nvPr>
        </p:nvSpPr>
        <p:spPr/>
        <p:txBody>
          <a:bodyPr/>
          <a:lstStyle/>
          <a:p>
            <a:pPr>
              <a:defRPr/>
            </a:pPr>
            <a:fld id="{15C77846-8663-45F4-95E6-E1195A752666}"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Exit Interviews</a:t>
            </a:r>
            <a:endParaRPr lang="en-US" dirty="0">
              <a:solidFill>
                <a:schemeClr val="tx2">
                  <a:satMod val="130000"/>
                </a:schemeClr>
              </a:solidFill>
            </a:endParaRPr>
          </a:p>
        </p:txBody>
      </p:sp>
      <p:sp>
        <p:nvSpPr>
          <p:cNvPr id="48131" name="Content Placeholder 2"/>
          <p:cNvSpPr>
            <a:spLocks noGrp="1"/>
          </p:cNvSpPr>
          <p:nvPr>
            <p:ph idx="1"/>
          </p:nvPr>
        </p:nvSpPr>
        <p:spPr>
          <a:xfrm>
            <a:off x="1295400" y="1447800"/>
            <a:ext cx="7696200" cy="1219200"/>
          </a:xfrm>
        </p:spPr>
        <p:txBody>
          <a:bodyPr/>
          <a:lstStyle/>
          <a:p>
            <a:pPr marL="82550" indent="0" eaLnBrk="1" hangingPunct="1">
              <a:buNone/>
            </a:pPr>
            <a:r>
              <a:rPr lang="en-US" b="1" i="1" dirty="0" smtClean="0"/>
              <a:t>Find out what could be done better.</a:t>
            </a:r>
            <a:endParaRPr lang="en-US" b="1" dirty="0" smtClean="0"/>
          </a:p>
          <a:p>
            <a:pPr eaLnBrk="1" hangingPunct="1"/>
            <a:r>
              <a:rPr lang="en-US" b="1" dirty="0" smtClean="0"/>
              <a:t>Conduct exit Interviews</a:t>
            </a:r>
          </a:p>
        </p:txBody>
      </p:sp>
      <p:pic>
        <p:nvPicPr>
          <p:cNvPr id="48132" name="Picture 4" descr="C:\Users\George\Documents\1Family\1Dad\1Rotary\1 Membership\lunch-meeting2.jpg"/>
          <p:cNvPicPr>
            <a:picLocks noChangeAspect="1" noChangeArrowheads="1"/>
          </p:cNvPicPr>
          <p:nvPr/>
        </p:nvPicPr>
        <p:blipFill>
          <a:blip r:embed="rId3" cstate="print"/>
          <a:srcRect/>
          <a:stretch>
            <a:fillRect/>
          </a:stretch>
        </p:blipFill>
        <p:spPr bwMode="auto">
          <a:xfrm>
            <a:off x="4953000" y="2667000"/>
            <a:ext cx="3795713" cy="39211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3FF8A6C-A500-40FB-9B5E-78B73105E460}" type="slidenum">
              <a:rPr lang="en-US" smtClean="0"/>
              <a:pPr>
                <a:defRPr/>
              </a:pPr>
              <a:t>37</a:t>
            </a:fld>
            <a:endParaRPr lang="en-US"/>
          </a:p>
        </p:txBody>
      </p:sp>
      <p:sp>
        <p:nvSpPr>
          <p:cNvPr id="6" name="Content Placeholder 2"/>
          <p:cNvSpPr txBox="1">
            <a:spLocks/>
          </p:cNvSpPr>
          <p:nvPr/>
        </p:nvSpPr>
        <p:spPr bwMode="auto">
          <a:xfrm>
            <a:off x="1219200" y="2819400"/>
            <a:ext cx="3733800" cy="3962400"/>
          </a:xfrm>
          <a:prstGeom prst="rect">
            <a:avLst/>
          </a:prstGeom>
          <a:noFill/>
          <a:ln w="9525">
            <a:noFill/>
            <a:miter lim="800000"/>
            <a:headEnd/>
            <a:tailEnd/>
          </a:ln>
        </p:spPr>
        <p:txBody>
          <a:bodyPr/>
          <a:lstStyle/>
          <a:p>
            <a:pPr marL="639763" lvl="1" indent="-236538">
              <a:spcBef>
                <a:spcPts val="550"/>
              </a:spcBef>
              <a:buClr>
                <a:schemeClr val="accent1"/>
              </a:buClr>
              <a:buFont typeface="Verdana" pitchFamily="34" charset="0"/>
              <a:buChar char="◦"/>
              <a:defRPr/>
            </a:pPr>
            <a:r>
              <a:rPr lang="en-US" sz="3200" dirty="0">
                <a:latin typeface="+mn-lt"/>
              </a:rPr>
              <a:t>One on one – over lunch</a:t>
            </a:r>
          </a:p>
          <a:p>
            <a:pPr marL="639763" lvl="1" indent="-236538">
              <a:spcBef>
                <a:spcPts val="550"/>
              </a:spcBef>
              <a:buClr>
                <a:schemeClr val="accent1"/>
              </a:buClr>
              <a:buFont typeface="Verdana" pitchFamily="34" charset="0"/>
              <a:buChar char="◦"/>
              <a:defRPr/>
            </a:pPr>
            <a:r>
              <a:rPr lang="en-US" sz="3200" dirty="0">
                <a:latin typeface="+mn-lt"/>
              </a:rPr>
              <a:t>Find out the </a:t>
            </a:r>
            <a:r>
              <a:rPr lang="en-US" sz="3200" u="sng" dirty="0">
                <a:latin typeface="+mn-lt"/>
              </a:rPr>
              <a:t>real</a:t>
            </a:r>
            <a:r>
              <a:rPr lang="en-US" sz="3200" dirty="0">
                <a:latin typeface="+mn-lt"/>
              </a:rPr>
              <a:t> reasons for leaving</a:t>
            </a:r>
          </a:p>
          <a:p>
            <a:pPr marL="639763" lvl="1" indent="-236538">
              <a:spcBef>
                <a:spcPts val="550"/>
              </a:spcBef>
              <a:buClr>
                <a:schemeClr val="accent1"/>
              </a:buClr>
              <a:buFont typeface="Verdana" pitchFamily="34" charset="0"/>
              <a:buChar char="◦"/>
              <a:defRPr/>
            </a:pPr>
            <a:endParaRPr lang="en-US" sz="28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200"/>
            <a:ext cx="7497763" cy="1143000"/>
          </a:xfrm>
        </p:spPr>
        <p:txBody>
          <a:bodyPr>
            <a:normAutofit fontScale="90000"/>
          </a:bodyPr>
          <a:lstStyle/>
          <a:p>
            <a:pPr eaLnBrk="1" hangingPunct="1">
              <a:defRPr/>
            </a:pPr>
            <a:r>
              <a:rPr lang="en-US" sz="5400" b="1" dirty="0" smtClean="0"/>
              <a:t>Engaging Your Members</a:t>
            </a:r>
          </a:p>
        </p:txBody>
      </p:sp>
      <p:sp>
        <p:nvSpPr>
          <p:cNvPr id="3" name="Slide Number Placeholder 2"/>
          <p:cNvSpPr>
            <a:spLocks noGrp="1"/>
          </p:cNvSpPr>
          <p:nvPr>
            <p:ph type="sldNum" sz="quarter" idx="12"/>
          </p:nvPr>
        </p:nvSpPr>
        <p:spPr/>
        <p:txBody>
          <a:bodyPr/>
          <a:lstStyle/>
          <a:p>
            <a:pPr>
              <a:defRPr/>
            </a:pPr>
            <a:fld id="{330DC67E-6EF4-4CFD-B26A-DB15210AA3DC}"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0000"/>
                </a:solidFill>
              </a:rPr>
              <a:t>Engage</a:t>
            </a:r>
            <a:r>
              <a:rPr lang="en-US" dirty="0" smtClean="0">
                <a:solidFill>
                  <a:srgbClr val="FF0000"/>
                </a:solidFill>
              </a:rPr>
              <a:t> – Some Definitions</a:t>
            </a:r>
            <a:endParaRPr lang="en-US" dirty="0">
              <a:solidFill>
                <a:srgbClr val="FF0000"/>
              </a:solidFill>
            </a:endParaRPr>
          </a:p>
        </p:txBody>
      </p:sp>
      <p:sp>
        <p:nvSpPr>
          <p:cNvPr id="3" name="Content Placeholder 2"/>
          <p:cNvSpPr>
            <a:spLocks noGrp="1"/>
          </p:cNvSpPr>
          <p:nvPr>
            <p:ph idx="1"/>
          </p:nvPr>
        </p:nvSpPr>
        <p:spPr/>
        <p:txBody>
          <a:bodyPr/>
          <a:lstStyle/>
          <a:p>
            <a:pPr marL="82550" indent="0">
              <a:buNone/>
              <a:defRPr/>
            </a:pPr>
            <a:r>
              <a:rPr lang="en-US" cap="small" dirty="0" smtClean="0"/>
              <a:t>Involve, Engross, Immerse, Enthrall</a:t>
            </a:r>
          </a:p>
          <a:p>
            <a:pPr>
              <a:buFont typeface="Wingdings 2" pitchFamily="18" charset="2"/>
              <a:buChar char=""/>
              <a:defRPr/>
            </a:pPr>
            <a:r>
              <a:rPr lang="en-US" dirty="0" smtClean="0"/>
              <a:t>To begin and to carry on an activity </a:t>
            </a:r>
          </a:p>
          <a:p>
            <a:pPr>
              <a:buFont typeface="Wingdings 2" pitchFamily="18" charset="2"/>
              <a:buChar char=""/>
              <a:defRPr/>
            </a:pPr>
            <a:r>
              <a:rPr lang="en-US" dirty="0" smtClean="0"/>
              <a:t>To do or take part in something </a:t>
            </a:r>
          </a:p>
          <a:p>
            <a:pPr>
              <a:buFont typeface="Wingdings 2" pitchFamily="18" charset="2"/>
              <a:buChar char=""/>
              <a:defRPr/>
            </a:pPr>
            <a:r>
              <a:rPr lang="en-US" dirty="0" smtClean="0"/>
              <a:t>To come together and                  interlock - like gears                         being </a:t>
            </a:r>
            <a:r>
              <a:rPr lang="en-US" i="1" dirty="0" smtClean="0"/>
              <a:t>engaged</a:t>
            </a:r>
            <a:r>
              <a:rPr lang="en-US" dirty="0"/>
              <a:t> </a:t>
            </a:r>
            <a:endParaRPr lang="en-US" dirty="0" smtClean="0"/>
          </a:p>
          <a:p>
            <a:pPr>
              <a:buNone/>
              <a:defRPr/>
            </a:pPr>
            <a:r>
              <a:rPr lang="en-US" i="1" dirty="0" smtClean="0"/>
              <a:t>                             keyway?</a:t>
            </a:r>
          </a:p>
          <a:p>
            <a:pPr>
              <a:buFont typeface="Wingdings 2" pitchFamily="18" charset="2"/>
              <a:buNone/>
              <a:defRPr/>
            </a:pPr>
            <a:endParaRPr lang="en-US" dirty="0"/>
          </a:p>
        </p:txBody>
      </p:sp>
      <p:sp>
        <p:nvSpPr>
          <p:cNvPr id="5" name="Slide Number Placeholder 4"/>
          <p:cNvSpPr>
            <a:spLocks noGrp="1"/>
          </p:cNvSpPr>
          <p:nvPr>
            <p:ph type="sldNum" sz="quarter" idx="12"/>
          </p:nvPr>
        </p:nvSpPr>
        <p:spPr/>
        <p:txBody>
          <a:bodyPr/>
          <a:lstStyle/>
          <a:p>
            <a:pPr>
              <a:defRPr/>
            </a:pPr>
            <a:fld id="{3849FC32-C1E4-4F05-8AF4-A6FB40906D00}" type="slidenum">
              <a:rPr lang="en-US" smtClean="0"/>
              <a:pPr>
                <a:defRPr/>
              </a:pPr>
              <a:t>39</a:t>
            </a:fld>
            <a:endParaRPr lang="en-US"/>
          </a:p>
        </p:txBody>
      </p:sp>
      <p:pic>
        <p:nvPicPr>
          <p:cNvPr id="6" name="Picture 2" descr="http://amaroksociety.org/wordpress/wp-content/uploads/2011/12/Rotary-International-Logo.jpg"/>
          <p:cNvPicPr>
            <a:picLocks noChangeAspect="1" noChangeArrowheads="1"/>
          </p:cNvPicPr>
          <p:nvPr/>
        </p:nvPicPr>
        <p:blipFill>
          <a:blip r:embed="rId2" cstate="print"/>
          <a:srcRect/>
          <a:stretch>
            <a:fillRect/>
          </a:stretch>
        </p:blipFill>
        <p:spPr bwMode="auto">
          <a:xfrm>
            <a:off x="6400800" y="4543816"/>
            <a:ext cx="2055607"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Why Membership is Important</a:t>
            </a:r>
            <a:endParaRPr lang="en-US" dirty="0">
              <a:solidFill>
                <a:schemeClr val="tx2">
                  <a:satMod val="130000"/>
                </a:schemeClr>
              </a:solidFill>
            </a:endParaRPr>
          </a:p>
        </p:txBody>
      </p:sp>
      <p:sp>
        <p:nvSpPr>
          <p:cNvPr id="17411" name="Content Placeholder 2"/>
          <p:cNvSpPr>
            <a:spLocks noGrp="1"/>
          </p:cNvSpPr>
          <p:nvPr>
            <p:ph idx="1"/>
          </p:nvPr>
        </p:nvSpPr>
        <p:spPr/>
        <p:txBody>
          <a:bodyPr/>
          <a:lstStyle/>
          <a:p>
            <a:pPr eaLnBrk="1" hangingPunct="1"/>
            <a:r>
              <a:rPr lang="en-US" dirty="0" smtClean="0"/>
              <a:t>Rotary membership worldwide</a:t>
            </a:r>
          </a:p>
          <a:p>
            <a:pPr lvl="1" eaLnBrk="1" hangingPunct="1"/>
            <a:r>
              <a:rPr lang="en-US" dirty="0" smtClean="0"/>
              <a:t>1.2 million members</a:t>
            </a:r>
          </a:p>
          <a:p>
            <a:pPr lvl="1" eaLnBrk="1" hangingPunct="1"/>
            <a:r>
              <a:rPr lang="en-US" dirty="0" smtClean="0"/>
              <a:t>No change in past 10 years</a:t>
            </a:r>
          </a:p>
          <a:p>
            <a:pPr lvl="1" eaLnBrk="1" hangingPunct="1"/>
            <a:r>
              <a:rPr lang="en-US" dirty="0" smtClean="0"/>
              <a:t>North American clubs – losing members</a:t>
            </a:r>
          </a:p>
          <a:p>
            <a:pPr lvl="1" eaLnBrk="1" hangingPunct="1"/>
            <a:r>
              <a:rPr lang="en-US" dirty="0" smtClean="0"/>
              <a:t>Rest of world – gaining members</a:t>
            </a:r>
          </a:p>
        </p:txBody>
      </p:sp>
      <p:sp>
        <p:nvSpPr>
          <p:cNvPr id="4" name="Slide Number Placeholder 3"/>
          <p:cNvSpPr>
            <a:spLocks noGrp="1"/>
          </p:cNvSpPr>
          <p:nvPr>
            <p:ph type="sldNum" sz="quarter" idx="12"/>
          </p:nvPr>
        </p:nvSpPr>
        <p:spPr/>
        <p:txBody>
          <a:bodyPr/>
          <a:lstStyle/>
          <a:p>
            <a:pPr>
              <a:defRPr/>
            </a:pPr>
            <a:fld id="{A60A4E94-DE86-4D32-87C5-52713FE8844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fontAlgn="auto" hangingPunct="1">
              <a:spcAft>
                <a:spcPts val="0"/>
              </a:spcAft>
              <a:defRPr/>
            </a:pPr>
            <a:r>
              <a:rPr lang="en-US" sz="4000" b="1" dirty="0" smtClean="0"/>
              <a:t>Engaging Members</a:t>
            </a:r>
            <a:endParaRPr lang="en-US" sz="4000" dirty="0" smtClean="0">
              <a:solidFill>
                <a:schemeClr val="tx2">
                  <a:satMod val="130000"/>
                </a:schemeClr>
              </a:solidFill>
            </a:endParaRPr>
          </a:p>
        </p:txBody>
      </p:sp>
      <p:sp>
        <p:nvSpPr>
          <p:cNvPr id="51203" name="Content Placeholder 2"/>
          <p:cNvSpPr>
            <a:spLocks noGrp="1"/>
          </p:cNvSpPr>
          <p:nvPr>
            <p:ph idx="1"/>
          </p:nvPr>
        </p:nvSpPr>
        <p:spPr>
          <a:xfrm>
            <a:off x="457200" y="1600200"/>
            <a:ext cx="8229600" cy="4724400"/>
          </a:xfrm>
        </p:spPr>
        <p:txBody>
          <a:bodyPr/>
          <a:lstStyle/>
          <a:p>
            <a:pPr eaLnBrk="1" hangingPunct="1">
              <a:buFont typeface="Arial" charset="0"/>
              <a:buNone/>
            </a:pPr>
            <a:endParaRPr lang="en-US" sz="1900" smtClean="0"/>
          </a:p>
          <a:p>
            <a:pPr eaLnBrk="1" hangingPunct="1">
              <a:buFont typeface="Arial" charset="0"/>
              <a:buNone/>
            </a:pPr>
            <a:endParaRPr lang="en-US" sz="1900" smtClean="0"/>
          </a:p>
          <a:p>
            <a:pPr lvl="1" eaLnBrk="1" hangingPunct="1">
              <a:buFont typeface="Wingdings" charset="2"/>
              <a:buChar char="Ø"/>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E4463399-886A-4BCE-8675-041E9557E87D}" type="slidenum">
              <a:rPr lang="en-US"/>
              <a:pPr>
                <a:defRPr/>
              </a:pPr>
              <a:t>40</a:t>
            </a:fld>
            <a:endParaRPr lang="en-US"/>
          </a:p>
        </p:txBody>
      </p:sp>
      <p:sp>
        <p:nvSpPr>
          <p:cNvPr id="7" name="Content Placeholder 2"/>
          <p:cNvSpPr txBox="1">
            <a:spLocks/>
          </p:cNvSpPr>
          <p:nvPr/>
        </p:nvSpPr>
        <p:spPr bwMode="auto">
          <a:xfrm>
            <a:off x="1143000" y="1371600"/>
            <a:ext cx="7620000" cy="4953000"/>
          </a:xfrm>
          <a:prstGeom prst="rect">
            <a:avLst/>
          </a:prstGeom>
          <a:noFill/>
          <a:ln w="9525">
            <a:noFill/>
            <a:miter lim="800000"/>
            <a:headEnd/>
            <a:tailEnd/>
          </a:ln>
        </p:spPr>
        <p:txBody>
          <a:bodyPr>
            <a:normAutofit fontScale="47500" lnSpcReduction="20000"/>
          </a:bodyPr>
          <a:lstStyle/>
          <a:p>
            <a:pPr marL="800100" lvl="1" indent="-342900" fontAlgn="auto">
              <a:spcBef>
                <a:spcPct val="20000"/>
              </a:spcBef>
              <a:spcAft>
                <a:spcPts val="0"/>
              </a:spcAft>
              <a:defRPr/>
            </a:pPr>
            <a:r>
              <a:rPr lang="en-US" sz="4600" b="1" i="1" dirty="0">
                <a:latin typeface="+mn-lt"/>
              </a:rPr>
              <a:t>The largest loss of new members happens </a:t>
            </a:r>
            <a:r>
              <a:rPr lang="en-US" sz="4600" b="1" i="1" dirty="0" smtClean="0">
                <a:latin typeface="+mn-lt"/>
              </a:rPr>
              <a:t>within the </a:t>
            </a:r>
            <a:r>
              <a:rPr lang="en-US" sz="4600" b="1" i="1" dirty="0">
                <a:latin typeface="+mn-lt"/>
              </a:rPr>
              <a:t>first </a:t>
            </a:r>
            <a:r>
              <a:rPr lang="en-US" sz="4600" b="1" i="1" dirty="0" smtClean="0">
                <a:latin typeface="+mn-lt"/>
              </a:rPr>
              <a:t>six months of </a:t>
            </a:r>
            <a:r>
              <a:rPr lang="en-US" sz="4600" b="1" i="1" dirty="0">
                <a:latin typeface="+mn-lt"/>
              </a:rPr>
              <a:t>joining a Rotary Club</a:t>
            </a:r>
            <a:r>
              <a:rPr lang="en-US" sz="4600" b="1" i="1" dirty="0" smtClean="0">
                <a:latin typeface="+mn-lt"/>
              </a:rPr>
              <a:t>.</a:t>
            </a:r>
          </a:p>
          <a:p>
            <a:pPr lvl="1" fontAlgn="auto">
              <a:spcBef>
                <a:spcPct val="20000"/>
              </a:spcBef>
              <a:spcAft>
                <a:spcPts val="0"/>
              </a:spcAft>
              <a:defRPr/>
            </a:pPr>
            <a:r>
              <a:rPr lang="en-US" sz="4600" b="1" i="1" dirty="0" smtClean="0">
                <a:latin typeface="+mn-lt"/>
              </a:rPr>
              <a:t>The 2</a:t>
            </a:r>
            <a:r>
              <a:rPr lang="en-US" sz="4600" b="1" i="1" baseline="30000" dirty="0" smtClean="0">
                <a:latin typeface="+mn-lt"/>
              </a:rPr>
              <a:t>nd</a:t>
            </a:r>
            <a:r>
              <a:rPr lang="en-US" sz="4600" b="1" i="1" dirty="0" smtClean="0">
                <a:latin typeface="+mn-lt"/>
              </a:rPr>
              <a:t> largest loss occurs within the first 3 years.</a:t>
            </a:r>
            <a:endParaRPr lang="en-US" sz="4600" b="1" i="1" dirty="0">
              <a:latin typeface="+mn-lt"/>
            </a:endParaRPr>
          </a:p>
          <a:p>
            <a:pPr marL="800100" lvl="1" indent="-342900" fontAlgn="auto">
              <a:spcBef>
                <a:spcPct val="20000"/>
              </a:spcBef>
              <a:spcAft>
                <a:spcPts val="0"/>
              </a:spcAft>
              <a:defRPr/>
            </a:pPr>
            <a:endParaRPr lang="en-US" sz="4600" b="1" i="1" dirty="0">
              <a:latin typeface="+mn-lt"/>
            </a:endParaRPr>
          </a:p>
          <a:p>
            <a:pPr marL="342900" indent="-342900" fontAlgn="auto">
              <a:spcBef>
                <a:spcPct val="20000"/>
              </a:spcBef>
              <a:spcAft>
                <a:spcPts val="0"/>
              </a:spcAft>
              <a:defRPr/>
            </a:pPr>
            <a:r>
              <a:rPr lang="en-US" sz="4600" b="1" dirty="0">
                <a:latin typeface="+mn-lt"/>
              </a:rPr>
              <a:t>Need to Change Our Way of Thinking</a:t>
            </a:r>
          </a:p>
          <a:p>
            <a:pPr marL="800100" lvl="1" indent="-342900" fontAlgn="auto">
              <a:spcBef>
                <a:spcPct val="20000"/>
              </a:spcBef>
              <a:spcAft>
                <a:spcPts val="0"/>
              </a:spcAft>
              <a:defRPr/>
            </a:pPr>
            <a:r>
              <a:rPr lang="en-US" sz="4600" b="1" dirty="0">
                <a:latin typeface="+mn-lt"/>
              </a:rPr>
              <a:t>Retaining Members </a:t>
            </a:r>
            <a:r>
              <a:rPr lang="en-US" sz="4600" b="1" dirty="0">
                <a:latin typeface="+mn-lt"/>
                <a:sym typeface="Wingdings" pitchFamily="2" charset="2"/>
              </a:rPr>
              <a:t></a:t>
            </a:r>
            <a:r>
              <a:rPr lang="en-US" sz="4600" b="1" dirty="0">
                <a:latin typeface="+mn-lt"/>
              </a:rPr>
              <a:t> Engaging Members</a:t>
            </a:r>
          </a:p>
          <a:p>
            <a:pPr marL="800100" lvl="1" indent="-342900" fontAlgn="auto">
              <a:spcBef>
                <a:spcPct val="20000"/>
              </a:spcBef>
              <a:spcAft>
                <a:spcPts val="0"/>
              </a:spcAft>
              <a:defRPr/>
            </a:pPr>
            <a:endParaRPr lang="en-US" sz="4600" b="1" dirty="0">
              <a:latin typeface="+mn-lt"/>
            </a:endParaRPr>
          </a:p>
          <a:p>
            <a:pPr marL="342900" lvl="1" indent="-342900" fontAlgn="auto">
              <a:spcBef>
                <a:spcPct val="20000"/>
              </a:spcBef>
              <a:spcAft>
                <a:spcPts val="0"/>
              </a:spcAft>
              <a:defRPr/>
            </a:pPr>
            <a:r>
              <a:rPr lang="en-US" sz="4600" b="1" dirty="0">
                <a:latin typeface="+mn-lt"/>
              </a:rPr>
              <a:t>Some Words for Engagement</a:t>
            </a:r>
          </a:p>
          <a:p>
            <a:pPr marL="800100" lvl="2" indent="-342900" fontAlgn="auto">
              <a:spcBef>
                <a:spcPct val="20000"/>
              </a:spcBef>
              <a:spcAft>
                <a:spcPts val="0"/>
              </a:spcAft>
              <a:buFont typeface="Wingdings" pitchFamily="2" charset="2"/>
              <a:buChar char="Ø"/>
              <a:defRPr/>
            </a:pPr>
            <a:r>
              <a:rPr lang="en-US" sz="4600" b="1" dirty="0">
                <a:latin typeface="+mn-lt"/>
              </a:rPr>
              <a:t>Interested</a:t>
            </a:r>
          </a:p>
          <a:p>
            <a:pPr marL="800100" lvl="2" indent="-342900" fontAlgn="auto">
              <a:spcBef>
                <a:spcPct val="20000"/>
              </a:spcBef>
              <a:spcAft>
                <a:spcPts val="0"/>
              </a:spcAft>
              <a:buFont typeface="Wingdings" pitchFamily="2" charset="2"/>
              <a:buChar char="Ø"/>
              <a:defRPr/>
            </a:pPr>
            <a:r>
              <a:rPr lang="en-US" sz="4600" b="1" dirty="0">
                <a:latin typeface="+mn-lt"/>
              </a:rPr>
              <a:t>Active</a:t>
            </a:r>
          </a:p>
          <a:p>
            <a:pPr marL="800100" lvl="2" indent="-342900" fontAlgn="auto">
              <a:spcBef>
                <a:spcPct val="20000"/>
              </a:spcBef>
              <a:spcAft>
                <a:spcPts val="0"/>
              </a:spcAft>
              <a:buFont typeface="Wingdings" pitchFamily="2" charset="2"/>
              <a:buChar char="Ø"/>
              <a:defRPr/>
            </a:pPr>
            <a:r>
              <a:rPr lang="en-US" sz="4600" b="1" dirty="0">
                <a:latin typeface="+mn-lt"/>
              </a:rPr>
              <a:t>Excited</a:t>
            </a:r>
          </a:p>
          <a:p>
            <a:pPr marL="800100" lvl="2" indent="-342900" fontAlgn="auto">
              <a:spcBef>
                <a:spcPct val="20000"/>
              </a:spcBef>
              <a:spcAft>
                <a:spcPts val="0"/>
              </a:spcAft>
              <a:buFont typeface="Wingdings" pitchFamily="2" charset="2"/>
              <a:buChar char="Ø"/>
              <a:defRPr/>
            </a:pPr>
            <a:r>
              <a:rPr lang="en-US" sz="4600" b="1" dirty="0">
                <a:latin typeface="+mn-lt"/>
              </a:rPr>
              <a:t>Involved</a:t>
            </a:r>
          </a:p>
          <a:p>
            <a:pPr marL="800100" lvl="1" indent="-342900" fontAlgn="auto">
              <a:spcBef>
                <a:spcPct val="20000"/>
              </a:spcBef>
              <a:spcAft>
                <a:spcPts val="0"/>
              </a:spcAft>
              <a:defRPr/>
            </a:pPr>
            <a:endParaRPr lang="en-US" sz="2300" b="1" dirty="0">
              <a:latin typeface="+mn-lt"/>
            </a:endParaRPr>
          </a:p>
          <a:p>
            <a:pPr marL="342900" indent="-342900" fontAlgn="auto">
              <a:spcBef>
                <a:spcPct val="20000"/>
              </a:spcBef>
              <a:spcAft>
                <a:spcPts val="0"/>
              </a:spcAft>
              <a:buFont typeface="Arial" pitchFamily="34" charset="0"/>
              <a:buNone/>
              <a:defRPr/>
            </a:pPr>
            <a:endParaRPr lang="en-US" sz="2200" dirty="0">
              <a:latin typeface="+mn-lt"/>
            </a:endParaRPr>
          </a:p>
          <a:p>
            <a:pPr marL="800100" lvl="1" indent="-342900" fontAlgn="auto">
              <a:spcBef>
                <a:spcPct val="20000"/>
              </a:spcBef>
              <a:spcAft>
                <a:spcPts val="0"/>
              </a:spcAft>
              <a:defRPr/>
            </a:pPr>
            <a:endParaRPr lang="en-US" sz="2800" dirty="0">
              <a:latin typeface="+mn-lt"/>
            </a:endParaRPr>
          </a:p>
          <a:p>
            <a:pPr fontAlgn="auto">
              <a:spcBef>
                <a:spcPts val="0"/>
              </a:spcBef>
              <a:spcAft>
                <a:spcPts val="0"/>
              </a:spcAft>
              <a:defRPr/>
            </a:pPr>
            <a:r>
              <a:rPr lang="en-US" sz="2000" dirty="0">
                <a:latin typeface="+mn-lt"/>
              </a:rPr>
              <a:t> </a:t>
            </a:r>
            <a:r>
              <a:rPr lang="en-US" sz="1400" dirty="0">
                <a:latin typeface="+mn-lt"/>
              </a:rPr>
              <a:t> </a:t>
            </a:r>
            <a:endParaRPr lang="en-US" sz="2400" b="1" dirty="0">
              <a:latin typeface="+mn-lt"/>
            </a:endParaRPr>
          </a:p>
          <a:p>
            <a:pPr marL="342900" indent="-342900" fontAlgn="auto">
              <a:spcBef>
                <a:spcPct val="20000"/>
              </a:spcBef>
              <a:spcAft>
                <a:spcPts val="0"/>
              </a:spcAft>
              <a:buFont typeface="Wingdings" pitchFamily="2" charset="2"/>
              <a:buChar char="Ø"/>
              <a:defRPr/>
            </a:pPr>
            <a:endParaRPr lang="en-US" sz="2000" b="1" dirty="0">
              <a:latin typeface="+mn-lt"/>
            </a:endParaRPr>
          </a:p>
          <a:p>
            <a:pPr marL="800100" lvl="1" indent="-342900" fontAlgn="auto">
              <a:spcBef>
                <a:spcPct val="20000"/>
              </a:spcBef>
              <a:spcAft>
                <a:spcPts val="0"/>
              </a:spcAft>
              <a:defRPr/>
            </a:pPr>
            <a:endParaRPr lang="en-US" sz="2000" dirty="0">
              <a:latin typeface="+mn-lt"/>
            </a:endParaRPr>
          </a:p>
          <a:p>
            <a:pPr marL="342900" indent="-342900" fontAlgn="auto">
              <a:spcBef>
                <a:spcPct val="20000"/>
              </a:spcBef>
              <a:spcAft>
                <a:spcPts val="0"/>
              </a:spcAft>
              <a:buFont typeface="Arial" pitchFamily="34" charset="0"/>
              <a:buNone/>
              <a:defRPr/>
            </a:pPr>
            <a:endParaRPr lang="en-US" sz="1900" dirty="0">
              <a:latin typeface="+mn-lt"/>
            </a:endParaRPr>
          </a:p>
          <a:p>
            <a:pPr marL="742950" lvl="1" indent="-285750" fontAlgn="auto">
              <a:spcBef>
                <a:spcPct val="20000"/>
              </a:spcBef>
              <a:spcAft>
                <a:spcPts val="0"/>
              </a:spcAft>
              <a:buFont typeface="Wingdings" pitchFamily="2" charset="2"/>
              <a:buChar char="Ø"/>
              <a:defRPr/>
            </a:pPr>
            <a:endParaRPr lang="en-US" sz="2000" dirty="0">
              <a:latin typeface="+mn-lt"/>
            </a:endParaRPr>
          </a:p>
          <a:p>
            <a:pPr marL="342900" indent="-342900" fontAlgn="auto">
              <a:spcBef>
                <a:spcPct val="20000"/>
              </a:spcBef>
              <a:spcAft>
                <a:spcPts val="0"/>
              </a:spcAft>
              <a:buFont typeface="Arial" pitchFamily="34" charset="0"/>
              <a:buNone/>
              <a:defRPr/>
            </a:pPr>
            <a:endParaRPr lang="en-US" sz="2000" dirty="0">
              <a:latin typeface="+mn-lt"/>
            </a:endParaRPr>
          </a:p>
          <a:p>
            <a:pPr marL="342900" indent="-342900" fontAlgn="auto">
              <a:spcBef>
                <a:spcPct val="20000"/>
              </a:spcBef>
              <a:spcAft>
                <a:spcPts val="0"/>
              </a:spcAft>
              <a:buFont typeface="Arial" pitchFamily="34" charset="0"/>
              <a:buNone/>
              <a:defRPr/>
            </a:pPr>
            <a:endParaRPr lang="en-US" sz="2000" dirty="0">
              <a:latin typeface="+mn-lt"/>
            </a:endParaRPr>
          </a:p>
          <a:p>
            <a:pPr marL="342900" indent="-342900" fontAlgn="auto">
              <a:spcBef>
                <a:spcPct val="20000"/>
              </a:spcBef>
              <a:spcAft>
                <a:spcPts val="0"/>
              </a:spcAft>
              <a:buFont typeface="Arial" pitchFamily="34" charset="0"/>
              <a:buNone/>
              <a:defRPr/>
            </a:pPr>
            <a:endParaRPr lang="en-US" sz="2000" dirty="0">
              <a:latin typeface="+mn-lt"/>
            </a:endParaRPr>
          </a:p>
          <a:p>
            <a:pPr marL="342900" indent="-342900" fontAlgn="auto">
              <a:spcBef>
                <a:spcPct val="20000"/>
              </a:spcBef>
              <a:spcAft>
                <a:spcPts val="0"/>
              </a:spcAft>
              <a:buFont typeface="Arial" pitchFamily="34" charset="0"/>
              <a:buNone/>
              <a:defRPr/>
            </a:pPr>
            <a:endParaRPr lang="en-US" sz="2000" dirty="0">
              <a:latin typeface="+mn-lt"/>
            </a:endParaRPr>
          </a:p>
          <a:p>
            <a:pPr marL="342900" indent="-342900" fontAlgn="auto">
              <a:spcBef>
                <a:spcPct val="20000"/>
              </a:spcBef>
              <a:spcAft>
                <a:spcPts val="0"/>
              </a:spcAft>
              <a:buFont typeface="Arial" pitchFamily="34" charset="0"/>
              <a:buNone/>
              <a:defRPr/>
            </a:pPr>
            <a:endParaRPr lang="en-US" sz="3200" dirty="0">
              <a:latin typeface="+mn-lt"/>
            </a:endParaRPr>
          </a:p>
          <a:p>
            <a:pPr marL="342900" indent="-342900" fontAlgn="auto">
              <a:spcBef>
                <a:spcPct val="20000"/>
              </a:spcBef>
              <a:spcAft>
                <a:spcPts val="0"/>
              </a:spcAft>
              <a:buFont typeface="Arial" pitchFamily="34" charset="0"/>
              <a:buNone/>
              <a:defRPr/>
            </a:pPr>
            <a:endParaRPr lang="en-US" sz="3200" dirty="0">
              <a:latin typeface="+mn-lt"/>
            </a:endParaRPr>
          </a:p>
          <a:p>
            <a:pPr marL="342900" indent="-342900" fontAlgn="auto">
              <a:spcBef>
                <a:spcPct val="20000"/>
              </a:spcBef>
              <a:spcAft>
                <a:spcPts val="0"/>
              </a:spcAft>
              <a:buFont typeface="Arial" pitchFamily="34" charset="0"/>
              <a:buNone/>
              <a:defRPr/>
            </a:pPr>
            <a:endParaRPr lang="en-US" sz="3200" dirty="0">
              <a:latin typeface="+mn-lt"/>
            </a:endParaRPr>
          </a:p>
          <a:p>
            <a:pPr marL="342900" indent="-342900" fontAlgn="auto">
              <a:spcBef>
                <a:spcPct val="20000"/>
              </a:spcBef>
              <a:spcAft>
                <a:spcPts val="0"/>
              </a:spcAft>
              <a:buFont typeface="Arial" pitchFamily="34" charset="0"/>
              <a:buNone/>
              <a:defRPr/>
            </a:pPr>
            <a:endParaRPr lang="en-US" sz="3200" dirty="0">
              <a:latin typeface="+mn-lt"/>
            </a:endParaRPr>
          </a:p>
          <a:p>
            <a:pPr marL="342900" indent="-342900" fontAlgn="auto">
              <a:spcBef>
                <a:spcPct val="20000"/>
              </a:spcBef>
              <a:spcAft>
                <a:spcPts val="0"/>
              </a:spcAft>
              <a:buFont typeface="Arial" pitchFamily="34" charset="0"/>
              <a:buNone/>
              <a:defRPr/>
            </a:pPr>
            <a:endParaRPr lang="en-US" sz="3200" dirty="0">
              <a:latin typeface="+mn-lt"/>
            </a:endParaRPr>
          </a:p>
          <a:p>
            <a:pPr marL="342900" indent="-342900" fontAlgn="auto">
              <a:spcBef>
                <a:spcPct val="20000"/>
              </a:spcBef>
              <a:spcAft>
                <a:spcPts val="0"/>
              </a:spcAft>
              <a:buFont typeface="Arial" pitchFamily="34" charset="0"/>
              <a:buNone/>
              <a:defRPr/>
            </a:pPr>
            <a:endParaRPr lang="en-US" sz="3200" dirty="0">
              <a:latin typeface="+mn-lt"/>
            </a:endParaRPr>
          </a:p>
          <a:p>
            <a:pPr marL="342900" indent="-342900" fontAlgn="auto">
              <a:spcBef>
                <a:spcPct val="20000"/>
              </a:spcBef>
              <a:spcAft>
                <a:spcPts val="0"/>
              </a:spcAft>
              <a:buFont typeface="Arial" pitchFamily="34" charset="0"/>
              <a:buNone/>
              <a:defRPr/>
            </a:pPr>
            <a:endParaRPr lang="en-US" sz="3200"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pic>
        <p:nvPicPr>
          <p:cNvPr id="51206" name="Picture 7" descr="Vibrant Club.jpg"/>
          <p:cNvPicPr>
            <a:picLocks noChangeAspect="1"/>
          </p:cNvPicPr>
          <p:nvPr/>
        </p:nvPicPr>
        <p:blipFill>
          <a:blip r:embed="rId3" cstate="print"/>
          <a:srcRect/>
          <a:stretch>
            <a:fillRect/>
          </a:stretch>
        </p:blipFill>
        <p:spPr bwMode="auto">
          <a:xfrm>
            <a:off x="5715000" y="3429000"/>
            <a:ext cx="2981325" cy="312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38400"/>
            <a:ext cx="7499350" cy="1143000"/>
          </a:xfrm>
        </p:spPr>
        <p:txBody>
          <a:bodyPr>
            <a:normAutofit fontScale="90000"/>
          </a:bodyPr>
          <a:lstStyle/>
          <a:p>
            <a:pPr algn="ctr">
              <a:defRPr/>
            </a:pPr>
            <a:r>
              <a:rPr lang="en-US" b="1" i="1" dirty="0" smtClean="0">
                <a:solidFill>
                  <a:srgbClr val="FF0000"/>
                </a:solidFill>
              </a:rPr>
              <a:t>Ideas for Making Meetings More Engaging </a:t>
            </a:r>
            <a:endParaRPr lang="en-US" b="1" i="1" dirty="0">
              <a:solidFill>
                <a:srgbClr val="FF0000"/>
              </a:solidFill>
            </a:endParaRPr>
          </a:p>
        </p:txBody>
      </p:sp>
      <p:sp>
        <p:nvSpPr>
          <p:cNvPr id="3" name="Slide Number Placeholder 2"/>
          <p:cNvSpPr>
            <a:spLocks noGrp="1"/>
          </p:cNvSpPr>
          <p:nvPr>
            <p:ph type="sldNum" sz="quarter" idx="12"/>
          </p:nvPr>
        </p:nvSpPr>
        <p:spPr/>
        <p:txBody>
          <a:bodyPr/>
          <a:lstStyle/>
          <a:p>
            <a:pPr>
              <a:defRPr/>
            </a:pPr>
            <a:fld id="{B1BA9910-EE2D-419F-988D-641383EB6112}"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52400"/>
            <a:ext cx="7499350" cy="1143000"/>
          </a:xfrm>
        </p:spPr>
        <p:txBody>
          <a:bodyPr/>
          <a:lstStyle/>
          <a:p>
            <a:pPr eaLnBrk="1" fontAlgn="auto" hangingPunct="1">
              <a:spcAft>
                <a:spcPts val="0"/>
              </a:spcAft>
              <a:defRPr/>
            </a:pPr>
            <a:r>
              <a:rPr lang="en-US" dirty="0" smtClean="0">
                <a:solidFill>
                  <a:schemeClr val="tx2">
                    <a:satMod val="130000"/>
                  </a:schemeClr>
                </a:solidFill>
              </a:rPr>
              <a:t>Engaging Meetings - Agenda</a:t>
            </a:r>
            <a:endParaRPr lang="en-US" dirty="0">
              <a:solidFill>
                <a:schemeClr val="tx2">
                  <a:satMod val="130000"/>
                </a:schemeClr>
              </a:solidFill>
            </a:endParaRPr>
          </a:p>
        </p:txBody>
      </p:sp>
      <p:sp>
        <p:nvSpPr>
          <p:cNvPr id="3" name="Content Placeholder 2"/>
          <p:cNvSpPr>
            <a:spLocks noGrp="1"/>
          </p:cNvSpPr>
          <p:nvPr>
            <p:ph idx="1"/>
          </p:nvPr>
        </p:nvSpPr>
        <p:spPr>
          <a:xfrm>
            <a:off x="990600" y="1447800"/>
            <a:ext cx="8153400" cy="5029200"/>
          </a:xfrm>
        </p:spPr>
        <p:txBody>
          <a:bodyPr>
            <a:normAutofit fontScale="62500" lnSpcReduction="20000"/>
          </a:bodyPr>
          <a:lstStyle/>
          <a:p>
            <a:pPr marL="596646" indent="-514350" eaLnBrk="1" fontAlgn="auto" hangingPunct="1">
              <a:spcAft>
                <a:spcPts val="0"/>
              </a:spcAft>
              <a:buFont typeface="Wingdings 2"/>
              <a:buNone/>
              <a:defRPr/>
            </a:pPr>
            <a:r>
              <a:rPr lang="en-US" dirty="0" smtClean="0"/>
              <a:t>		</a:t>
            </a:r>
            <a:endParaRPr lang="en-US" sz="7200" dirty="0" smtClean="0"/>
          </a:p>
          <a:p>
            <a:pPr marL="596646" indent="-514350" eaLnBrk="1" fontAlgn="auto" hangingPunct="1">
              <a:spcAft>
                <a:spcPts val="0"/>
              </a:spcAft>
              <a:buFont typeface="Wingdings 2"/>
              <a:buNone/>
              <a:defRPr/>
            </a:pPr>
            <a:r>
              <a:rPr lang="en-US" sz="5400" dirty="0" smtClean="0"/>
              <a:t>1. Start every meeting with a funny story </a:t>
            </a:r>
            <a:r>
              <a:rPr lang="en-US" sz="3100" i="1" dirty="0" smtClean="0"/>
              <a:t>(use Sonny’s 83 funny stories)</a:t>
            </a:r>
          </a:p>
          <a:p>
            <a:pPr marL="596646" indent="-514350" eaLnBrk="1" fontAlgn="auto" hangingPunct="1">
              <a:spcAft>
                <a:spcPts val="0"/>
              </a:spcAft>
              <a:buFont typeface="Wingdings 2"/>
              <a:buNone/>
              <a:defRPr/>
            </a:pPr>
            <a:r>
              <a:rPr lang="en-US" sz="5400" dirty="0" smtClean="0"/>
              <a:t>2. Rotary Minute  </a:t>
            </a:r>
            <a:r>
              <a:rPr lang="en-US" sz="2900" dirty="0" smtClean="0"/>
              <a:t>(Life of Paul Harris or Rotary Magazine)</a:t>
            </a:r>
          </a:p>
          <a:p>
            <a:pPr marL="596646" indent="-514350" eaLnBrk="1" fontAlgn="auto" hangingPunct="1">
              <a:spcAft>
                <a:spcPts val="0"/>
              </a:spcAft>
              <a:buNone/>
              <a:defRPr/>
            </a:pPr>
            <a:r>
              <a:rPr lang="en-US" sz="5400" dirty="0" smtClean="0"/>
              <a:t>3. Rotary Moment </a:t>
            </a:r>
            <a:r>
              <a:rPr lang="en-US" sz="2900" i="1" dirty="0" smtClean="0"/>
              <a:t>(2-3 minutes, short video, or passionate/ inspirational talk)</a:t>
            </a:r>
            <a:r>
              <a:rPr lang="en-US" sz="4400" dirty="0" smtClean="0"/>
              <a:t> </a:t>
            </a:r>
            <a:r>
              <a:rPr lang="en-US" sz="2600" b="1" dirty="0" smtClean="0">
                <a:hlinkClick r:id="rId3"/>
              </a:rPr>
              <a:t>http://www.youtube.com/watch?feature=player_embedded&amp;v=Ubqc7_MnBeE</a:t>
            </a:r>
            <a:r>
              <a:rPr lang="en-US" sz="2600" b="1" dirty="0" smtClean="0"/>
              <a:t> </a:t>
            </a:r>
          </a:p>
          <a:p>
            <a:pPr marL="596646" indent="-514350" eaLnBrk="1" fontAlgn="auto" hangingPunct="1">
              <a:spcAft>
                <a:spcPts val="0"/>
              </a:spcAft>
              <a:buFont typeface="Wingdings 2"/>
              <a:buNone/>
              <a:defRPr/>
            </a:pPr>
            <a:r>
              <a:rPr lang="en-US" sz="5400" dirty="0" smtClean="0"/>
              <a:t>4. Foundation minute every other meeting </a:t>
            </a:r>
            <a:r>
              <a:rPr lang="en-US" sz="2900" dirty="0" smtClean="0"/>
              <a:t>(good things the Rotary Foundation is doing)</a:t>
            </a:r>
          </a:p>
          <a:p>
            <a:pPr marL="596646" indent="-514350" eaLnBrk="1" fontAlgn="auto" hangingPunct="1">
              <a:spcAft>
                <a:spcPts val="0"/>
              </a:spcAft>
              <a:buFont typeface="Wingdings 2"/>
              <a:buNone/>
              <a:defRPr/>
            </a:pPr>
            <a:r>
              <a:rPr lang="en-US" sz="5400" dirty="0" smtClean="0"/>
              <a:t>5. Classification talk every other meeting </a:t>
            </a:r>
            <a:r>
              <a:rPr lang="en-US" i="1" dirty="0" smtClean="0"/>
              <a:t>(10 minutes, format available</a:t>
            </a:r>
            <a:r>
              <a:rPr lang="en-US" sz="2900" i="1" dirty="0" smtClean="0"/>
              <a:t>)      Julie,  </a:t>
            </a:r>
            <a:r>
              <a:rPr lang="en-US" sz="2900" i="1" dirty="0" smtClean="0"/>
              <a:t>E</a:t>
            </a:r>
            <a:r>
              <a:rPr lang="en-US" sz="2900" i="1" dirty="0" smtClean="0"/>
              <a:t>rika</a:t>
            </a:r>
            <a:endParaRPr lang="en-US" sz="2900" i="1" dirty="0" smtClean="0"/>
          </a:p>
          <a:p>
            <a:pPr marL="1117854" lvl="2" indent="-514350" eaLnBrk="1" fontAlgn="auto" hangingPunct="1">
              <a:spcAft>
                <a:spcPts val="0"/>
              </a:spcAft>
              <a:buFont typeface="Wingdings 2"/>
              <a:buNone/>
              <a:defRPr/>
            </a:pPr>
            <a:endParaRPr lang="en-US" sz="7200" u="sng" dirty="0" smtClean="0"/>
          </a:p>
        </p:txBody>
      </p:sp>
      <p:sp>
        <p:nvSpPr>
          <p:cNvPr id="4" name="Slide Number Placeholder 3"/>
          <p:cNvSpPr>
            <a:spLocks noGrp="1"/>
          </p:cNvSpPr>
          <p:nvPr>
            <p:ph type="sldNum" sz="quarter" idx="12"/>
          </p:nvPr>
        </p:nvSpPr>
        <p:spPr/>
        <p:txBody>
          <a:bodyPr/>
          <a:lstStyle/>
          <a:p>
            <a:pPr>
              <a:defRPr/>
            </a:pPr>
            <a:fld id="{DBE981E2-73A3-4AF0-92EC-1DEEE17D60A4}"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Engaging Meetings - Agenda</a:t>
            </a:r>
            <a:endParaRPr lang="en-US" dirty="0">
              <a:solidFill>
                <a:schemeClr val="tx2">
                  <a:satMod val="130000"/>
                </a:schemeClr>
              </a:solidFill>
            </a:endParaRPr>
          </a:p>
        </p:txBody>
      </p:sp>
      <p:sp>
        <p:nvSpPr>
          <p:cNvPr id="3" name="Content Placeholder 2"/>
          <p:cNvSpPr>
            <a:spLocks noGrp="1"/>
          </p:cNvSpPr>
          <p:nvPr>
            <p:ph idx="1"/>
          </p:nvPr>
        </p:nvSpPr>
        <p:spPr>
          <a:xfrm>
            <a:off x="990600" y="1447800"/>
            <a:ext cx="8458200" cy="5029200"/>
          </a:xfrm>
        </p:spPr>
        <p:txBody>
          <a:bodyPr>
            <a:normAutofit fontScale="40000" lnSpcReduction="20000"/>
          </a:bodyPr>
          <a:lstStyle/>
          <a:p>
            <a:pPr marL="596646" indent="-514350" eaLnBrk="1" fontAlgn="auto" hangingPunct="1">
              <a:spcAft>
                <a:spcPts val="0"/>
              </a:spcAft>
              <a:buFont typeface="Wingdings 2"/>
              <a:buNone/>
              <a:defRPr/>
            </a:pPr>
            <a:r>
              <a:rPr lang="en-US" dirty="0" smtClean="0"/>
              <a:t>		</a:t>
            </a:r>
            <a:endParaRPr lang="en-US" sz="7200" dirty="0" smtClean="0"/>
          </a:p>
          <a:p>
            <a:pPr marL="596646" indent="-514350" eaLnBrk="1" fontAlgn="auto" hangingPunct="1">
              <a:spcAft>
                <a:spcPts val="0"/>
              </a:spcAft>
              <a:buFont typeface="Wingdings 2" charset="2"/>
              <a:buNone/>
              <a:defRPr/>
            </a:pPr>
            <a:r>
              <a:rPr lang="en-US" sz="8000" dirty="0" smtClean="0"/>
              <a:t>  6. </a:t>
            </a:r>
            <a:r>
              <a:rPr lang="en-US" sz="8000" dirty="0" smtClean="0"/>
              <a:t>Present</a:t>
            </a:r>
            <a:r>
              <a:rPr lang="en-US" sz="8000" dirty="0" smtClean="0"/>
              <a:t> </a:t>
            </a:r>
            <a:r>
              <a:rPr lang="en-US" sz="8000" dirty="0" smtClean="0"/>
              <a:t>programs to Inform, Inspire,   </a:t>
            </a:r>
          </a:p>
          <a:p>
            <a:pPr marL="596646" indent="-514350" eaLnBrk="1" fontAlgn="auto" hangingPunct="1">
              <a:spcAft>
                <a:spcPts val="0"/>
              </a:spcAft>
              <a:buFont typeface="Wingdings 2" charset="2"/>
              <a:buNone/>
              <a:defRPr/>
            </a:pPr>
            <a:r>
              <a:rPr lang="en-US" sz="8000" dirty="0"/>
              <a:t> </a:t>
            </a:r>
            <a:r>
              <a:rPr lang="en-US" sz="8000" dirty="0" smtClean="0"/>
              <a:t>     Educate, or Entertain your members.</a:t>
            </a:r>
          </a:p>
          <a:p>
            <a:pPr marL="596646" indent="-514350" eaLnBrk="1" fontAlgn="auto" hangingPunct="1">
              <a:spcAft>
                <a:spcPts val="0"/>
              </a:spcAft>
              <a:buFont typeface="Wingdings 2"/>
              <a:buNone/>
              <a:defRPr/>
            </a:pPr>
            <a:r>
              <a:rPr lang="en-US" sz="8000" dirty="0" smtClean="0"/>
              <a:t>  7. Shy away from speakers wanting or </a:t>
            </a:r>
            <a:br>
              <a:rPr lang="en-US" sz="8000" dirty="0" smtClean="0"/>
            </a:br>
            <a:r>
              <a:rPr lang="en-US" sz="8000" dirty="0" smtClean="0"/>
              <a:t>  selling something</a:t>
            </a:r>
          </a:p>
          <a:p>
            <a:pPr marL="596646" indent="-514350" eaLnBrk="1" fontAlgn="auto" hangingPunct="1">
              <a:spcAft>
                <a:spcPts val="0"/>
              </a:spcAft>
              <a:buFont typeface="Wingdings 2"/>
              <a:buNone/>
              <a:defRPr/>
            </a:pPr>
            <a:r>
              <a:rPr lang="en-US" sz="8000" dirty="0" smtClean="0"/>
              <a:t>  8. Happy dollars OK but don’t pass the hat</a:t>
            </a:r>
          </a:p>
          <a:p>
            <a:pPr marL="596646" indent="-514350" eaLnBrk="1" fontAlgn="auto" hangingPunct="1">
              <a:spcAft>
                <a:spcPts val="0"/>
              </a:spcAft>
              <a:buFont typeface="Wingdings 2"/>
              <a:buNone/>
              <a:defRPr/>
            </a:pPr>
            <a:r>
              <a:rPr lang="en-US" sz="8500" dirty="0" smtClean="0"/>
              <a:t>  9. Fines???</a:t>
            </a:r>
            <a:r>
              <a:rPr lang="en-US" sz="5100" dirty="0" smtClean="0"/>
              <a:t> (Can be overdone and hurtful.)</a:t>
            </a:r>
          </a:p>
          <a:p>
            <a:pPr marL="596646" indent="-514350" eaLnBrk="1" fontAlgn="auto" hangingPunct="1">
              <a:spcAft>
                <a:spcPts val="0"/>
              </a:spcAft>
              <a:buFont typeface="Wingdings 2"/>
              <a:buNone/>
              <a:defRPr/>
            </a:pPr>
            <a:r>
              <a:rPr lang="en-US" sz="8500" dirty="0" smtClean="0"/>
              <a:t>10. Close meeting with Inspirational </a:t>
            </a:r>
          </a:p>
          <a:p>
            <a:pPr marL="596646" indent="-514350" eaLnBrk="1" fontAlgn="auto" hangingPunct="1">
              <a:spcAft>
                <a:spcPts val="0"/>
              </a:spcAft>
              <a:buFont typeface="Wingdings 2"/>
              <a:buNone/>
              <a:defRPr/>
            </a:pPr>
            <a:r>
              <a:rPr lang="en-US" sz="8500" dirty="0"/>
              <a:t>	</a:t>
            </a:r>
            <a:r>
              <a:rPr lang="en-US" sz="8500" dirty="0" smtClean="0"/>
              <a:t>	message </a:t>
            </a:r>
            <a:r>
              <a:rPr lang="en-US" sz="8500" i="1" dirty="0" smtClean="0"/>
              <a:t>e.g.</a:t>
            </a:r>
            <a:r>
              <a:rPr lang="en-US" sz="8500" dirty="0" smtClean="0"/>
              <a:t> a poem or quotation.</a:t>
            </a:r>
          </a:p>
          <a:p>
            <a:pPr marL="596646" indent="-514350" eaLnBrk="1" fontAlgn="auto" hangingPunct="1">
              <a:spcAft>
                <a:spcPts val="0"/>
              </a:spcAft>
              <a:buFont typeface="Wingdings 2"/>
              <a:buNone/>
              <a:defRPr/>
            </a:pPr>
            <a:endParaRPr lang="en-US" sz="7200" dirty="0" smtClean="0"/>
          </a:p>
          <a:p>
            <a:pPr marL="596646" indent="-514350" eaLnBrk="1" fontAlgn="auto" hangingPunct="1">
              <a:spcAft>
                <a:spcPts val="0"/>
              </a:spcAft>
              <a:buFont typeface="Wingdings 2"/>
              <a:buNone/>
              <a:defRPr/>
            </a:pPr>
            <a:r>
              <a:rPr lang="en-US" sz="7200" b="1" i="1" dirty="0" smtClean="0">
                <a:solidFill>
                  <a:srgbClr val="FF0000"/>
                </a:solidFill>
              </a:rPr>
              <a:t>     Suggestion:  Prepare the day before!</a:t>
            </a:r>
          </a:p>
          <a:p>
            <a:pPr marL="1117854" lvl="2" indent="-514350" eaLnBrk="1" fontAlgn="auto" hangingPunct="1">
              <a:spcAft>
                <a:spcPts val="0"/>
              </a:spcAft>
              <a:buFont typeface="Wingdings 2"/>
              <a:buNone/>
              <a:defRPr/>
            </a:pPr>
            <a:endParaRPr lang="en-US" sz="7200" u="sng" dirty="0" smtClean="0"/>
          </a:p>
        </p:txBody>
      </p:sp>
      <p:sp>
        <p:nvSpPr>
          <p:cNvPr id="4" name="Slide Number Placeholder 3"/>
          <p:cNvSpPr>
            <a:spLocks noGrp="1"/>
          </p:cNvSpPr>
          <p:nvPr>
            <p:ph type="sldNum" sz="quarter" idx="12"/>
          </p:nvPr>
        </p:nvSpPr>
        <p:spPr/>
        <p:txBody>
          <a:bodyPr/>
          <a:lstStyle/>
          <a:p>
            <a:pPr>
              <a:defRPr/>
            </a:pPr>
            <a:fld id="{BB142C36-7EAA-4B7F-8D80-B9ECF7E25D26}" type="slidenum">
              <a:rPr lang="en-US" smtClean="0"/>
              <a:pPr>
                <a:defRPr/>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dissolv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924800" cy="914400"/>
          </a:xfrm>
        </p:spPr>
        <p:txBody>
          <a:bodyPr>
            <a:normAutofit/>
          </a:bodyPr>
          <a:lstStyle/>
          <a:p>
            <a:pPr eaLnBrk="1" fontAlgn="auto" hangingPunct="1">
              <a:spcAft>
                <a:spcPts val="0"/>
              </a:spcAft>
              <a:defRPr/>
            </a:pPr>
            <a:r>
              <a:rPr lang="en-US" dirty="0" smtClean="0">
                <a:solidFill>
                  <a:schemeClr val="tx2">
                    <a:satMod val="130000"/>
                  </a:schemeClr>
                </a:solidFill>
              </a:rPr>
              <a:t>Engaging Meetings – Adaptive ?</a:t>
            </a:r>
            <a:endParaRPr lang="en-US" dirty="0">
              <a:solidFill>
                <a:schemeClr val="tx2">
                  <a:satMod val="130000"/>
                </a:schemeClr>
              </a:solidFill>
            </a:endParaRPr>
          </a:p>
        </p:txBody>
      </p:sp>
      <p:sp>
        <p:nvSpPr>
          <p:cNvPr id="5" name="Content Placeholder 4"/>
          <p:cNvSpPr>
            <a:spLocks noGrp="1"/>
          </p:cNvSpPr>
          <p:nvPr>
            <p:ph idx="1"/>
          </p:nvPr>
        </p:nvSpPr>
        <p:spPr>
          <a:xfrm>
            <a:off x="1066800" y="1295400"/>
            <a:ext cx="8077200" cy="5257800"/>
          </a:xfrm>
        </p:spPr>
        <p:txBody>
          <a:bodyPr/>
          <a:lstStyle/>
          <a:p>
            <a:pPr eaLnBrk="1" hangingPunct="1"/>
            <a:r>
              <a:rPr lang="en-US" dirty="0" smtClean="0"/>
              <a:t>Once or twice a month – completely change the agenda.</a:t>
            </a:r>
          </a:p>
          <a:p>
            <a:pPr lvl="1" eaLnBrk="1" hangingPunct="1"/>
            <a:r>
              <a:rPr lang="en-US" dirty="0" smtClean="0"/>
              <a:t>Members meet to plan or perform work service projects</a:t>
            </a:r>
          </a:p>
          <a:p>
            <a:pPr lvl="1" eaLnBrk="1" hangingPunct="1"/>
            <a:r>
              <a:rPr lang="en-US" dirty="0" smtClean="0"/>
              <a:t>2-4 clubs have a joint Rotary meeting to share excellent speakers, fun, &amp; fellowship </a:t>
            </a:r>
          </a:p>
          <a:p>
            <a:pPr lvl="1" eaLnBrk="1" hangingPunct="1"/>
            <a:r>
              <a:rPr lang="en-US" dirty="0" smtClean="0"/>
              <a:t>Social event</a:t>
            </a:r>
          </a:p>
          <a:p>
            <a:pPr lvl="1" eaLnBrk="1" hangingPunct="1"/>
            <a:r>
              <a:rPr lang="en-US" dirty="0" smtClean="0"/>
              <a:t>Networking opportunities</a:t>
            </a:r>
          </a:p>
          <a:p>
            <a:pPr eaLnBrk="1" hangingPunct="1"/>
            <a:r>
              <a:rPr lang="en-US" dirty="0" smtClean="0"/>
              <a:t>Assistant Governor has joint Lunch/Dinner meeting with area Presidents (good ideas shared)</a:t>
            </a:r>
          </a:p>
          <a:p>
            <a:pPr lvl="1" eaLnBrk="1" hangingPunct="1"/>
            <a:endParaRPr lang="en-US" dirty="0" smtClean="0"/>
          </a:p>
          <a:p>
            <a:pPr lvl="1" eaLnBrk="1" hangingPunct="1"/>
            <a:endParaRPr lang="en-US" dirty="0" smtClean="0"/>
          </a:p>
        </p:txBody>
      </p:sp>
      <p:sp>
        <p:nvSpPr>
          <p:cNvPr id="4" name="Slide Number Placeholder 3"/>
          <p:cNvSpPr>
            <a:spLocks noGrp="1"/>
          </p:cNvSpPr>
          <p:nvPr>
            <p:ph type="sldNum" sz="quarter" idx="12"/>
          </p:nvPr>
        </p:nvSpPr>
        <p:spPr/>
        <p:txBody>
          <a:bodyPr/>
          <a:lstStyle/>
          <a:p>
            <a:pPr>
              <a:defRPr/>
            </a:pPr>
            <a:fld id="{D0825739-8D5C-46F8-8003-982A198786B4}"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down)">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497763" cy="1143000"/>
          </a:xfrm>
        </p:spPr>
        <p:txBody>
          <a:bodyPr/>
          <a:lstStyle/>
          <a:p>
            <a:pPr eaLnBrk="1" fontAlgn="auto" hangingPunct="1">
              <a:spcAft>
                <a:spcPts val="0"/>
              </a:spcAft>
              <a:defRPr/>
            </a:pPr>
            <a:r>
              <a:rPr lang="en-US" dirty="0" smtClean="0">
                <a:solidFill>
                  <a:schemeClr val="tx2">
                    <a:satMod val="130000"/>
                  </a:schemeClr>
                </a:solidFill>
              </a:rPr>
              <a:t>Joint Meetings &amp; Projects</a:t>
            </a:r>
            <a:endParaRPr lang="en-US" dirty="0">
              <a:solidFill>
                <a:schemeClr val="tx2">
                  <a:satMod val="130000"/>
                </a:schemeClr>
              </a:solidFill>
            </a:endParaRPr>
          </a:p>
        </p:txBody>
      </p:sp>
      <p:sp>
        <p:nvSpPr>
          <p:cNvPr id="4" name="Slide Number Placeholder 3"/>
          <p:cNvSpPr>
            <a:spLocks noGrp="1"/>
          </p:cNvSpPr>
          <p:nvPr>
            <p:ph type="sldNum" sz="quarter" idx="12"/>
          </p:nvPr>
        </p:nvSpPr>
        <p:spPr/>
        <p:txBody>
          <a:bodyPr/>
          <a:lstStyle/>
          <a:p>
            <a:pPr>
              <a:defRPr/>
            </a:pPr>
            <a:fld id="{C5449A36-F35B-4C71-A004-5925A2E39FD4}" type="slidenum">
              <a:rPr lang="en-US" smtClean="0"/>
              <a:pPr>
                <a:defRPr/>
              </a:pPr>
              <a:t>45</a:t>
            </a:fld>
            <a:endParaRPr lang="en-US"/>
          </a:p>
        </p:txBody>
      </p:sp>
      <p:sp>
        <p:nvSpPr>
          <p:cNvPr id="6" name="Content Placeholder 4"/>
          <p:cNvSpPr txBox="1">
            <a:spLocks/>
          </p:cNvSpPr>
          <p:nvPr/>
        </p:nvSpPr>
        <p:spPr bwMode="auto">
          <a:xfrm>
            <a:off x="1066800" y="5486400"/>
            <a:ext cx="8077200" cy="1371600"/>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charset="2"/>
              <a:buChar char=""/>
              <a:defRPr/>
            </a:pPr>
            <a:r>
              <a:rPr lang="en-US" sz="2800" dirty="0">
                <a:latin typeface="+mn-lt"/>
              </a:rPr>
              <a:t>Clubs </a:t>
            </a:r>
            <a:r>
              <a:rPr lang="en-US" sz="2800" dirty="0" smtClean="0">
                <a:latin typeface="+mn-lt"/>
              </a:rPr>
              <a:t>combine to </a:t>
            </a:r>
            <a:r>
              <a:rPr lang="en-US" sz="2800" dirty="0">
                <a:latin typeface="+mn-lt"/>
              </a:rPr>
              <a:t>work the same service project</a:t>
            </a:r>
          </a:p>
          <a:p>
            <a:pPr marL="365125" indent="-282575">
              <a:spcBef>
                <a:spcPts val="600"/>
              </a:spcBef>
              <a:buClr>
                <a:schemeClr val="accent1"/>
              </a:buClr>
              <a:buSzPct val="80000"/>
              <a:buFont typeface="Wingdings 2" charset="2"/>
              <a:buChar char=""/>
              <a:defRPr/>
            </a:pPr>
            <a:r>
              <a:rPr lang="en-US" sz="2800" dirty="0">
                <a:latin typeface="+mn-lt"/>
              </a:rPr>
              <a:t>Sunrise,  Noon &amp; Interact – River </a:t>
            </a:r>
            <a:r>
              <a:rPr lang="en-US" sz="2800" dirty="0" smtClean="0">
                <a:latin typeface="+mn-lt"/>
              </a:rPr>
              <a:t>Cleanup</a:t>
            </a:r>
            <a:endParaRPr lang="en-US" sz="2800" dirty="0">
              <a:latin typeface="+mn-lt"/>
            </a:endParaRPr>
          </a:p>
          <a:p>
            <a:pPr marL="365125" indent="-282575">
              <a:spcBef>
                <a:spcPts val="600"/>
              </a:spcBef>
              <a:buClr>
                <a:schemeClr val="accent1"/>
              </a:buClr>
              <a:buSzPct val="80000"/>
              <a:buFont typeface="Wingdings 2" charset="2"/>
              <a:buChar char=""/>
              <a:defRPr/>
            </a:pPr>
            <a:endParaRPr lang="en-US" sz="3200" dirty="0">
              <a:latin typeface="+mn-lt"/>
            </a:endParaRPr>
          </a:p>
          <a:p>
            <a:pPr marL="365125" indent="-282575">
              <a:spcBef>
                <a:spcPts val="600"/>
              </a:spcBef>
              <a:buClr>
                <a:schemeClr val="accent1"/>
              </a:buClr>
              <a:buSzPct val="80000"/>
              <a:buFont typeface="Wingdings 2" charset="2"/>
              <a:buChar char=""/>
              <a:defRPr/>
            </a:pPr>
            <a:endParaRPr lang="en-US" sz="3200" dirty="0">
              <a:latin typeface="+mn-lt"/>
            </a:endParaRPr>
          </a:p>
        </p:txBody>
      </p:sp>
      <p:pic>
        <p:nvPicPr>
          <p:cNvPr id="56325" name="Picture 5" descr="C:\Users\Owner\Documents\1Family\1Dad\1Rotary\1 Satellite Club\Photos\River Clean Up\River Clean up - before 1.jpg"/>
          <p:cNvPicPr>
            <a:picLocks noChangeAspect="1" noChangeArrowheads="1"/>
          </p:cNvPicPr>
          <p:nvPr/>
        </p:nvPicPr>
        <p:blipFill>
          <a:blip r:embed="rId3" cstate="print"/>
          <a:srcRect/>
          <a:stretch>
            <a:fillRect/>
          </a:stretch>
        </p:blipFill>
        <p:spPr bwMode="auto">
          <a:xfrm>
            <a:off x="76200" y="1052513"/>
            <a:ext cx="8915400" cy="4433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497763" cy="1143000"/>
          </a:xfrm>
        </p:spPr>
        <p:txBody>
          <a:bodyPr/>
          <a:lstStyle/>
          <a:p>
            <a:pPr eaLnBrk="1" fontAlgn="auto" hangingPunct="1">
              <a:spcAft>
                <a:spcPts val="0"/>
              </a:spcAft>
              <a:defRPr/>
            </a:pPr>
            <a:r>
              <a:rPr lang="en-US" dirty="0" smtClean="0">
                <a:solidFill>
                  <a:schemeClr val="tx2">
                    <a:satMod val="130000"/>
                  </a:schemeClr>
                </a:solidFill>
              </a:rPr>
              <a:t>White River Clean Up</a:t>
            </a:r>
            <a:endParaRPr lang="en-US" dirty="0">
              <a:solidFill>
                <a:schemeClr val="tx2">
                  <a:satMod val="130000"/>
                </a:schemeClr>
              </a:solidFill>
            </a:endParaRPr>
          </a:p>
        </p:txBody>
      </p:sp>
      <p:sp>
        <p:nvSpPr>
          <p:cNvPr id="4" name="Slide Number Placeholder 3"/>
          <p:cNvSpPr>
            <a:spLocks noGrp="1"/>
          </p:cNvSpPr>
          <p:nvPr>
            <p:ph type="sldNum" sz="quarter" idx="12"/>
          </p:nvPr>
        </p:nvSpPr>
        <p:spPr/>
        <p:txBody>
          <a:bodyPr/>
          <a:lstStyle/>
          <a:p>
            <a:pPr>
              <a:defRPr/>
            </a:pPr>
            <a:fld id="{F4AA1981-2F40-4D44-A2A3-74033488B6A8}" type="slidenum">
              <a:rPr lang="en-US" smtClean="0"/>
              <a:pPr>
                <a:defRPr/>
              </a:pPr>
              <a:t>46</a:t>
            </a:fld>
            <a:endParaRPr lang="en-US"/>
          </a:p>
        </p:txBody>
      </p:sp>
      <p:pic>
        <p:nvPicPr>
          <p:cNvPr id="57348" name="Picture 2" descr="C:\Users\Owner\Documents\1Family\1Dad\1Rotary\1 Satellite Club\Photos\River Clean Up\all the junk.jpg"/>
          <p:cNvPicPr>
            <a:picLocks noChangeAspect="1" noChangeArrowheads="1"/>
          </p:cNvPicPr>
          <p:nvPr/>
        </p:nvPicPr>
        <p:blipFill>
          <a:blip r:embed="rId3" cstate="print"/>
          <a:srcRect/>
          <a:stretch>
            <a:fillRect/>
          </a:stretch>
        </p:blipFill>
        <p:spPr bwMode="auto">
          <a:xfrm>
            <a:off x="533400" y="838200"/>
            <a:ext cx="8380413" cy="3352800"/>
          </a:xfrm>
          <a:prstGeom prst="rect">
            <a:avLst/>
          </a:prstGeom>
          <a:noFill/>
          <a:ln w="9525">
            <a:noFill/>
            <a:miter lim="800000"/>
            <a:headEnd/>
            <a:tailEnd/>
          </a:ln>
        </p:spPr>
      </p:pic>
      <p:pic>
        <p:nvPicPr>
          <p:cNvPr id="57349" name="Picture 3" descr="C:\Users\Owner\Documents\1Family\1Dad\1Rotary\1 Satellite Club\Photos\River Clean Up\Canoe 2.jpg"/>
          <p:cNvPicPr>
            <a:picLocks noChangeAspect="1" noChangeArrowheads="1"/>
          </p:cNvPicPr>
          <p:nvPr/>
        </p:nvPicPr>
        <p:blipFill>
          <a:blip r:embed="rId4" cstate="print"/>
          <a:srcRect/>
          <a:stretch>
            <a:fillRect/>
          </a:stretch>
        </p:blipFill>
        <p:spPr bwMode="auto">
          <a:xfrm>
            <a:off x="-457200" y="4267200"/>
            <a:ext cx="5299075" cy="2417763"/>
          </a:xfrm>
          <a:prstGeom prst="rect">
            <a:avLst/>
          </a:prstGeom>
          <a:noFill/>
          <a:ln w="9525">
            <a:noFill/>
            <a:miter lim="800000"/>
            <a:headEnd/>
            <a:tailEnd/>
          </a:ln>
        </p:spPr>
      </p:pic>
      <p:pic>
        <p:nvPicPr>
          <p:cNvPr id="57350" name="Picture 4" descr="C:\Users\Owner\Documents\1Family\1Dad\1Rotary\1 Satellite Club\Photos\River Clean Up\Brooke Davies (Interact) Sonny Holt, Randy Garner, Anne Silloway 2.jpg"/>
          <p:cNvPicPr>
            <a:picLocks noChangeAspect="1" noChangeArrowheads="1"/>
          </p:cNvPicPr>
          <p:nvPr/>
        </p:nvPicPr>
        <p:blipFill>
          <a:blip r:embed="rId5" cstate="print"/>
          <a:srcRect/>
          <a:stretch>
            <a:fillRect/>
          </a:stretch>
        </p:blipFill>
        <p:spPr bwMode="auto">
          <a:xfrm>
            <a:off x="4924425" y="3798888"/>
            <a:ext cx="4298950" cy="305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430AB22-53E3-4700-BAAA-ADAC85DF5DA6}" type="slidenum">
              <a:rPr lang="en-US"/>
              <a:pPr>
                <a:defRPr/>
              </a:pPr>
              <a:t>47</a:t>
            </a:fld>
            <a:endParaRPr lang="en-US"/>
          </a:p>
        </p:txBody>
      </p:sp>
      <p:sp>
        <p:nvSpPr>
          <p:cNvPr id="4099" name="Title 1"/>
          <p:cNvSpPr>
            <a:spLocks noGrp="1"/>
          </p:cNvSpPr>
          <p:nvPr>
            <p:ph type="title" idx="4294967295"/>
          </p:nvPr>
        </p:nvSpPr>
        <p:spPr>
          <a:xfrm>
            <a:off x="1295400" y="228600"/>
            <a:ext cx="7086600" cy="1143000"/>
          </a:xfrm>
        </p:spPr>
        <p:txBody>
          <a:bodyPr/>
          <a:lstStyle/>
          <a:p>
            <a:pPr eaLnBrk="1" fontAlgn="auto" hangingPunct="1">
              <a:spcAft>
                <a:spcPts val="0"/>
              </a:spcAft>
              <a:defRPr/>
            </a:pPr>
            <a:r>
              <a:rPr lang="en-US" sz="4000" dirty="0" smtClean="0">
                <a:solidFill>
                  <a:schemeClr val="tx2">
                    <a:satMod val="130000"/>
                  </a:schemeClr>
                </a:solidFill>
              </a:rPr>
              <a:t>Engaging</a:t>
            </a:r>
          </a:p>
        </p:txBody>
      </p:sp>
      <p:pic>
        <p:nvPicPr>
          <p:cNvPr id="59396" name="Picture 2" descr="C:\Users\Marsha\AppData\Local\Microsoft\Windows\Temporary Internet Files\Content.IE5\B4SMHCHU\MC900431517[1].png"/>
          <p:cNvPicPr>
            <a:picLocks noChangeAspect="1" noChangeArrowheads="1"/>
          </p:cNvPicPr>
          <p:nvPr/>
        </p:nvPicPr>
        <p:blipFill>
          <a:blip r:embed="rId3" cstate="print"/>
          <a:srcRect/>
          <a:stretch>
            <a:fillRect/>
          </a:stretch>
        </p:blipFill>
        <p:spPr bwMode="auto">
          <a:xfrm>
            <a:off x="5105400" y="442913"/>
            <a:ext cx="1447800" cy="1538287"/>
          </a:xfrm>
          <a:prstGeom prst="rect">
            <a:avLst/>
          </a:prstGeom>
          <a:noFill/>
          <a:ln w="9525">
            <a:noFill/>
            <a:miter lim="800000"/>
            <a:headEnd/>
            <a:tailEnd/>
          </a:ln>
        </p:spPr>
      </p:pic>
      <p:sp>
        <p:nvSpPr>
          <p:cNvPr id="59397" name="TextBox 15"/>
          <p:cNvSpPr txBox="1">
            <a:spLocks noChangeArrowheads="1"/>
          </p:cNvSpPr>
          <p:nvPr/>
        </p:nvSpPr>
        <p:spPr bwMode="auto">
          <a:xfrm>
            <a:off x="1295400" y="1447800"/>
            <a:ext cx="7467600" cy="5379934"/>
          </a:xfrm>
          <a:prstGeom prst="rect">
            <a:avLst/>
          </a:prstGeom>
          <a:noFill/>
          <a:ln w="9525">
            <a:noFill/>
            <a:miter lim="800000"/>
            <a:headEnd/>
            <a:tailEnd/>
          </a:ln>
        </p:spPr>
        <p:txBody>
          <a:bodyPr>
            <a:spAutoFit/>
          </a:bodyPr>
          <a:lstStyle/>
          <a:p>
            <a:r>
              <a:rPr lang="en-US" sz="2800" b="1" dirty="0">
                <a:latin typeface="Gill Sans MT" pitchFamily="34" charset="0"/>
                <a:cs typeface="Arial" charset="0"/>
              </a:rPr>
              <a:t>Web Connected</a:t>
            </a:r>
            <a:r>
              <a:rPr lang="en-US" sz="2800" dirty="0">
                <a:latin typeface="Gill Sans MT" pitchFamily="34" charset="0"/>
                <a:cs typeface="Arial" charset="0"/>
              </a:rPr>
              <a:t> </a:t>
            </a:r>
          </a:p>
          <a:p>
            <a:pPr>
              <a:buFont typeface="Arial" charset="0"/>
              <a:buChar char="•"/>
            </a:pPr>
            <a:r>
              <a:rPr lang="en-US" sz="2800" dirty="0">
                <a:latin typeface="Gill Sans MT" pitchFamily="34" charset="0"/>
                <a:cs typeface="Arial" charset="0"/>
              </a:rPr>
              <a:t> Website/Facebook</a:t>
            </a:r>
          </a:p>
          <a:p>
            <a:pPr marL="914400" lvl="1" indent="-457200">
              <a:buFont typeface="Wingdings" panose="05000000000000000000" pitchFamily="2" charset="2"/>
              <a:buChar char="ü"/>
            </a:pPr>
            <a:r>
              <a:rPr lang="en-US" sz="2800" dirty="0" smtClean="0">
                <a:latin typeface="Gill Sans MT" pitchFamily="34" charset="0"/>
                <a:cs typeface="Arial" charset="0"/>
              </a:rPr>
              <a:t>Make </a:t>
            </a:r>
            <a:r>
              <a:rPr lang="en-US" sz="2800" dirty="0">
                <a:latin typeface="Gill Sans MT" pitchFamily="34" charset="0"/>
                <a:cs typeface="Arial" charset="0"/>
              </a:rPr>
              <a:t>your members proud to see a dynamic web site, kept </a:t>
            </a:r>
            <a:r>
              <a:rPr lang="en-US" sz="2800" dirty="0" smtClean="0">
                <a:latin typeface="Gill Sans MT" pitchFamily="34" charset="0"/>
                <a:cs typeface="Arial" charset="0"/>
              </a:rPr>
              <a:t>current </a:t>
            </a:r>
            <a:r>
              <a:rPr lang="en-US" sz="2800" dirty="0">
                <a:latin typeface="Gill Sans MT" pitchFamily="34" charset="0"/>
                <a:cs typeface="Arial" charset="0"/>
              </a:rPr>
              <a:t>with action photos</a:t>
            </a:r>
          </a:p>
          <a:p>
            <a:pPr marL="628650" lvl="1" indent="-171450">
              <a:buFont typeface="Wingdings" panose="05000000000000000000" pitchFamily="2" charset="2"/>
              <a:buChar char="ü"/>
            </a:pPr>
            <a:endParaRPr lang="en-US" sz="1000" dirty="0">
              <a:latin typeface="Gill Sans MT" pitchFamily="34" charset="0"/>
              <a:cs typeface="Arial" charset="0"/>
            </a:endParaRPr>
          </a:p>
          <a:p>
            <a:pPr marL="914400" lvl="1" indent="-457200">
              <a:buFont typeface="Wingdings" panose="05000000000000000000" pitchFamily="2" charset="2"/>
              <a:buChar char="ü"/>
            </a:pPr>
            <a:r>
              <a:rPr lang="en-US" sz="2800" dirty="0" smtClean="0">
                <a:latin typeface="Gill Sans MT" pitchFamily="34" charset="0"/>
                <a:cs typeface="Arial" charset="0"/>
              </a:rPr>
              <a:t>Lets </a:t>
            </a:r>
            <a:r>
              <a:rPr lang="en-US" sz="2800" dirty="0">
                <a:latin typeface="Gill Sans MT" pitchFamily="34" charset="0"/>
                <a:cs typeface="Arial" charset="0"/>
              </a:rPr>
              <a:t>new members and potential members know who you </a:t>
            </a:r>
            <a:r>
              <a:rPr lang="en-US" sz="2800" dirty="0" smtClean="0">
                <a:latin typeface="Gill Sans MT" pitchFamily="34" charset="0"/>
                <a:cs typeface="Arial" charset="0"/>
              </a:rPr>
              <a:t>are </a:t>
            </a:r>
            <a:r>
              <a:rPr lang="en-US" sz="2800" dirty="0">
                <a:latin typeface="Gill Sans MT" pitchFamily="34" charset="0"/>
                <a:cs typeface="Arial" charset="0"/>
              </a:rPr>
              <a:t>and what you do</a:t>
            </a:r>
          </a:p>
          <a:p>
            <a:r>
              <a:rPr lang="en-US" sz="1000" dirty="0">
                <a:latin typeface="Gill Sans MT" pitchFamily="34" charset="0"/>
                <a:cs typeface="Arial" charset="0"/>
              </a:rPr>
              <a:t>       </a:t>
            </a:r>
          </a:p>
          <a:p>
            <a:pPr>
              <a:buFont typeface="Arial" charset="0"/>
              <a:buChar char="•"/>
            </a:pPr>
            <a:r>
              <a:rPr lang="en-US" sz="2800" dirty="0">
                <a:latin typeface="Gill Sans MT" pitchFamily="34" charset="0"/>
                <a:cs typeface="Arial" charset="0"/>
              </a:rPr>
              <a:t> Add </a:t>
            </a:r>
            <a:r>
              <a:rPr lang="en-US" sz="2800" dirty="0" smtClean="0">
                <a:latin typeface="Gill Sans MT" pitchFamily="34" charset="0"/>
                <a:cs typeface="Arial" charset="0"/>
              </a:rPr>
              <a:t>links </a:t>
            </a:r>
            <a:r>
              <a:rPr lang="en-US" sz="2800" dirty="0">
                <a:latin typeface="Gill Sans MT" pitchFamily="34" charset="0"/>
                <a:cs typeface="Arial" charset="0"/>
              </a:rPr>
              <a:t>to </a:t>
            </a:r>
            <a:r>
              <a:rPr lang="en-US" sz="2800" dirty="0" smtClean="0">
                <a:latin typeface="Gill Sans MT" pitchFamily="34" charset="0"/>
                <a:cs typeface="Arial" charset="0"/>
              </a:rPr>
              <a:t>members’ </a:t>
            </a:r>
            <a:r>
              <a:rPr lang="en-US" sz="2800" dirty="0">
                <a:latin typeface="Gill Sans MT" pitchFamily="34" charset="0"/>
                <a:cs typeface="Arial" charset="0"/>
              </a:rPr>
              <a:t>business </a:t>
            </a:r>
            <a:r>
              <a:rPr lang="en-US" sz="2800" dirty="0" smtClean="0">
                <a:latin typeface="Gill Sans MT" pitchFamily="34" charset="0"/>
                <a:cs typeface="Arial" charset="0"/>
              </a:rPr>
              <a:t>websites</a:t>
            </a:r>
            <a:endParaRPr lang="en-US" sz="2800" dirty="0">
              <a:latin typeface="Gill Sans MT" pitchFamily="34" charset="0"/>
              <a:cs typeface="Arial" charset="0"/>
            </a:endParaRPr>
          </a:p>
          <a:p>
            <a:endParaRPr lang="en-US" sz="1000" dirty="0">
              <a:latin typeface="Gill Sans MT" pitchFamily="34" charset="0"/>
              <a:cs typeface="Arial" charset="0"/>
            </a:endParaRPr>
          </a:p>
          <a:p>
            <a:pPr>
              <a:buFont typeface="Arial" charset="0"/>
              <a:buChar char="•"/>
            </a:pPr>
            <a:r>
              <a:rPr lang="en-US" sz="2800" dirty="0">
                <a:latin typeface="Gill Sans MT" pitchFamily="34" charset="0"/>
                <a:cs typeface="Arial" charset="0"/>
              </a:rPr>
              <a:t> Make dues easy to pay </a:t>
            </a:r>
            <a:r>
              <a:rPr lang="en-US" sz="2800" dirty="0" smtClean="0">
                <a:latin typeface="Gill Sans MT" pitchFamily="34" charset="0"/>
                <a:cs typeface="Arial" charset="0"/>
              </a:rPr>
              <a:t>on-line</a:t>
            </a:r>
            <a:endParaRPr lang="en-US" sz="2800" dirty="0">
              <a:latin typeface="Gill Sans MT" pitchFamily="34" charset="0"/>
              <a:cs typeface="Arial" charset="0"/>
            </a:endParaRPr>
          </a:p>
          <a:p>
            <a:pPr marL="1257300" lvl="2" indent="-342900">
              <a:spcBef>
                <a:spcPct val="20000"/>
              </a:spcBef>
            </a:pPr>
            <a:r>
              <a:rPr lang="en-US" sz="2800" b="1" dirty="0">
                <a:latin typeface="Gill Sans MT" pitchFamily="34" charset="0"/>
                <a:cs typeface="Arial" charset="0"/>
              </a:rPr>
              <a:t> </a:t>
            </a:r>
            <a:endParaRPr lang="en-US" sz="2800" dirty="0">
              <a:latin typeface="Gill Sans MT" pitchFamily="34"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5095DD2-BA09-4CA0-8AD5-723A2AA27851}" type="slidenum">
              <a:rPr lang="en-US"/>
              <a:pPr>
                <a:defRPr/>
              </a:pPr>
              <a:t>48</a:t>
            </a:fld>
            <a:endParaRPr lang="en-US" dirty="0"/>
          </a:p>
        </p:txBody>
      </p:sp>
      <p:sp>
        <p:nvSpPr>
          <p:cNvPr id="4099" name="Title 1"/>
          <p:cNvSpPr>
            <a:spLocks noGrp="1"/>
          </p:cNvSpPr>
          <p:nvPr>
            <p:ph type="title" idx="4294967295"/>
          </p:nvPr>
        </p:nvSpPr>
        <p:spPr>
          <a:xfrm>
            <a:off x="1491685" y="152400"/>
            <a:ext cx="7086600" cy="685800"/>
          </a:xfrm>
        </p:spPr>
        <p:txBody>
          <a:bodyPr>
            <a:normAutofit fontScale="90000"/>
          </a:bodyPr>
          <a:lstStyle/>
          <a:p>
            <a:pPr eaLnBrk="1" fontAlgn="auto" hangingPunct="1">
              <a:spcAft>
                <a:spcPts val="0"/>
              </a:spcAft>
              <a:defRPr/>
            </a:pPr>
            <a:r>
              <a:rPr lang="en-US" sz="4000" dirty="0" smtClean="0">
                <a:solidFill>
                  <a:schemeClr val="tx2">
                    <a:satMod val="130000"/>
                  </a:schemeClr>
                </a:solidFill>
              </a:rPr>
              <a:t>Engaging Newer Members</a:t>
            </a:r>
          </a:p>
        </p:txBody>
      </p:sp>
      <p:sp>
        <p:nvSpPr>
          <p:cNvPr id="58372" name="Content Placeholder 2"/>
          <p:cNvSpPr txBox="1">
            <a:spLocks/>
          </p:cNvSpPr>
          <p:nvPr/>
        </p:nvSpPr>
        <p:spPr bwMode="auto">
          <a:xfrm>
            <a:off x="457200" y="1676400"/>
            <a:ext cx="762000" cy="990600"/>
          </a:xfrm>
          <a:prstGeom prst="rect">
            <a:avLst/>
          </a:prstGeom>
          <a:noFill/>
          <a:ln w="9525">
            <a:noFill/>
            <a:miter lim="800000"/>
            <a:headEnd/>
            <a:tailEnd/>
          </a:ln>
        </p:spPr>
        <p:txBody>
          <a:bodyPr/>
          <a:lstStyle/>
          <a:p>
            <a:pPr marL="342900" indent="-342900">
              <a:spcBef>
                <a:spcPct val="20000"/>
              </a:spcBef>
              <a:buFont typeface="Wingdings" charset="2"/>
              <a:buChar char="Ø"/>
            </a:pPr>
            <a:endParaRPr lang="en-US" sz="1900">
              <a:latin typeface="Gill Sans MT" pitchFamily="34" charset="0"/>
            </a:endParaRPr>
          </a:p>
          <a:p>
            <a:pPr marL="742950" lvl="1" indent="-285750">
              <a:spcBef>
                <a:spcPct val="20000"/>
              </a:spcBef>
              <a:buFont typeface="Wingdings" charset="2"/>
              <a:buChar char="Ø"/>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Char char="•"/>
            </a:pPr>
            <a:endParaRPr lang="en-US" sz="3200">
              <a:latin typeface="Gill Sans MT" pitchFamily="34" charset="0"/>
            </a:endParaRPr>
          </a:p>
        </p:txBody>
      </p:sp>
      <p:pic>
        <p:nvPicPr>
          <p:cNvPr id="58373" name="Picture 3" descr="C:\Users\Marsha\AppData\Local\Microsoft\Windows\Temporary Internet Files\Content.IE5\B4SMHCHU\MC900071116[1].wmf"/>
          <p:cNvPicPr>
            <a:picLocks noChangeAspect="1" noChangeArrowheads="1"/>
          </p:cNvPicPr>
          <p:nvPr/>
        </p:nvPicPr>
        <p:blipFill>
          <a:blip r:embed="rId3" cstate="print"/>
          <a:srcRect/>
          <a:stretch>
            <a:fillRect/>
          </a:stretch>
        </p:blipFill>
        <p:spPr bwMode="auto">
          <a:xfrm>
            <a:off x="-228600" y="1447800"/>
            <a:ext cx="2133600" cy="2349500"/>
          </a:xfrm>
          <a:prstGeom prst="rect">
            <a:avLst/>
          </a:prstGeom>
          <a:noFill/>
          <a:ln w="9525">
            <a:noFill/>
            <a:miter lim="800000"/>
            <a:headEnd/>
            <a:tailEnd/>
          </a:ln>
        </p:spPr>
      </p:pic>
      <p:sp>
        <p:nvSpPr>
          <p:cNvPr id="58374" name="TextBox 14"/>
          <p:cNvSpPr txBox="1">
            <a:spLocks noChangeArrowheads="1"/>
          </p:cNvSpPr>
          <p:nvPr/>
        </p:nvSpPr>
        <p:spPr bwMode="auto">
          <a:xfrm>
            <a:off x="762000" y="1066800"/>
            <a:ext cx="8153400" cy="5238357"/>
          </a:xfrm>
          <a:prstGeom prst="rect">
            <a:avLst/>
          </a:prstGeom>
          <a:noFill/>
          <a:ln w="9525">
            <a:noFill/>
            <a:miter lim="800000"/>
            <a:headEnd/>
            <a:tailEnd/>
          </a:ln>
        </p:spPr>
        <p:txBody>
          <a:bodyPr wrap="square">
            <a:spAutoFit/>
          </a:bodyPr>
          <a:lstStyle/>
          <a:p>
            <a:pPr marL="1257300" lvl="2" indent="-342900">
              <a:spcBef>
                <a:spcPct val="20000"/>
              </a:spcBef>
            </a:pPr>
            <a:r>
              <a:rPr lang="en-US" sz="3200" b="1" u="sng" dirty="0">
                <a:latin typeface="Gill Sans MT" pitchFamily="34" charset="0"/>
              </a:rPr>
              <a:t>Mentoring </a:t>
            </a:r>
            <a:endParaRPr lang="en-US" sz="3200" u="sng" dirty="0">
              <a:latin typeface="Gill Sans MT" pitchFamily="34" charset="0"/>
            </a:endParaRPr>
          </a:p>
          <a:p>
            <a:pPr marL="1257300" lvl="2" indent="-342900">
              <a:spcBef>
                <a:spcPct val="20000"/>
              </a:spcBef>
            </a:pPr>
            <a:r>
              <a:rPr lang="en-US" sz="2000" dirty="0">
                <a:latin typeface="Gill Sans MT" pitchFamily="34" charset="0"/>
              </a:rPr>
              <a:t>	</a:t>
            </a:r>
            <a:r>
              <a:rPr lang="en-US" sz="2800" dirty="0">
                <a:latin typeface="Gill Sans MT" pitchFamily="34" charset="0"/>
              </a:rPr>
              <a:t>- Pair new members with experienced </a:t>
            </a:r>
            <a:r>
              <a:rPr lang="en-US" sz="2800" dirty="0" smtClean="0">
                <a:latin typeface="Gill Sans MT" pitchFamily="34" charset="0"/>
              </a:rPr>
              <a:t>  </a:t>
            </a:r>
          </a:p>
          <a:p>
            <a:pPr marL="1257300" lvl="2" indent="-342900">
              <a:spcBef>
                <a:spcPct val="20000"/>
              </a:spcBef>
            </a:pPr>
            <a:r>
              <a:rPr lang="en-US" sz="2800" dirty="0">
                <a:latin typeface="Gill Sans MT" pitchFamily="34" charset="0"/>
              </a:rPr>
              <a:t> </a:t>
            </a:r>
            <a:r>
              <a:rPr lang="en-US" sz="2800" dirty="0" smtClean="0">
                <a:latin typeface="Gill Sans MT" pitchFamily="34" charset="0"/>
              </a:rPr>
              <a:t>     members</a:t>
            </a:r>
            <a:r>
              <a:rPr lang="en-US" sz="2800" dirty="0">
                <a:latin typeface="Gill Sans MT" pitchFamily="34" charset="0"/>
              </a:rPr>
              <a:t>. </a:t>
            </a:r>
          </a:p>
          <a:p>
            <a:pPr marL="1257300" lvl="2" indent="-342900">
              <a:spcBef>
                <a:spcPct val="20000"/>
              </a:spcBef>
            </a:pPr>
            <a:r>
              <a:rPr lang="en-US" sz="2800" dirty="0">
                <a:latin typeface="Gill Sans MT" pitchFamily="34" charset="0"/>
              </a:rPr>
              <a:t>	- Have new members do “Spokes” </a:t>
            </a:r>
            <a:endParaRPr lang="en-US" sz="2800" dirty="0" smtClean="0">
              <a:latin typeface="Gill Sans MT" pitchFamily="34" charset="0"/>
            </a:endParaRPr>
          </a:p>
          <a:p>
            <a:pPr marL="1257300" lvl="2" indent="-342900">
              <a:spcBef>
                <a:spcPct val="20000"/>
              </a:spcBef>
            </a:pPr>
            <a:r>
              <a:rPr lang="en-US" sz="2800" i="1" dirty="0">
                <a:latin typeface="Gill Sans MT" pitchFamily="34" charset="0"/>
              </a:rPr>
              <a:t> </a:t>
            </a:r>
            <a:r>
              <a:rPr lang="en-US" sz="2800" i="1" dirty="0" smtClean="0">
                <a:latin typeface="Gill Sans MT" pitchFamily="34" charset="0"/>
              </a:rPr>
              <a:t>          </a:t>
            </a:r>
            <a:r>
              <a:rPr lang="en-US" sz="2000" i="1" dirty="0" smtClean="0">
                <a:latin typeface="Gill Sans MT" pitchFamily="34" charset="0"/>
              </a:rPr>
              <a:t>(</a:t>
            </a:r>
            <a:r>
              <a:rPr lang="en-US" sz="2000" i="1" dirty="0">
                <a:latin typeface="Gill Sans MT" pitchFamily="34" charset="0"/>
              </a:rPr>
              <a:t>Appendix 6. in membership plan)</a:t>
            </a:r>
          </a:p>
          <a:p>
            <a:pPr marL="1257300" lvl="2" indent="-342900">
              <a:spcBef>
                <a:spcPct val="20000"/>
              </a:spcBef>
            </a:pPr>
            <a:r>
              <a:rPr lang="en-US" sz="2800" dirty="0">
                <a:latin typeface="Gill Sans MT" pitchFamily="34" charset="0"/>
              </a:rPr>
              <a:t>	- Sit together at meetings</a:t>
            </a:r>
          </a:p>
          <a:p>
            <a:pPr marL="1257300" lvl="2" indent="-342900">
              <a:spcBef>
                <a:spcPct val="20000"/>
              </a:spcBef>
            </a:pPr>
            <a:r>
              <a:rPr lang="en-US" sz="2800" dirty="0">
                <a:latin typeface="Gill Sans MT" pitchFamily="34" charset="0"/>
              </a:rPr>
              <a:t>	- Discuss Rotary history, club history, past </a:t>
            </a:r>
            <a:endParaRPr lang="en-US" sz="2800" dirty="0" smtClean="0">
              <a:latin typeface="Gill Sans MT" pitchFamily="34" charset="0"/>
            </a:endParaRPr>
          </a:p>
          <a:p>
            <a:pPr marL="1257300" lvl="2" indent="-342900">
              <a:spcBef>
                <a:spcPct val="20000"/>
              </a:spcBef>
            </a:pPr>
            <a:r>
              <a:rPr lang="en-US" sz="2800" dirty="0">
                <a:latin typeface="Gill Sans MT" pitchFamily="34" charset="0"/>
              </a:rPr>
              <a:t> </a:t>
            </a:r>
            <a:r>
              <a:rPr lang="en-US" sz="2800" dirty="0" smtClean="0">
                <a:latin typeface="Gill Sans MT" pitchFamily="34" charset="0"/>
              </a:rPr>
              <a:t>     projects</a:t>
            </a:r>
            <a:endParaRPr lang="en-US" sz="2800" dirty="0">
              <a:latin typeface="Gill Sans MT" pitchFamily="34" charset="0"/>
            </a:endParaRPr>
          </a:p>
          <a:p>
            <a:pPr marL="1257300" lvl="2" indent="-342900">
              <a:spcBef>
                <a:spcPct val="20000"/>
              </a:spcBef>
            </a:pPr>
            <a:r>
              <a:rPr lang="en-US" sz="2800" dirty="0">
                <a:latin typeface="Gill Sans MT" pitchFamily="34" charset="0"/>
              </a:rPr>
              <a:t>    - Encourage them to join current and </a:t>
            </a:r>
            <a:endParaRPr lang="en-US" sz="2800" dirty="0" smtClean="0">
              <a:latin typeface="Gill Sans MT" pitchFamily="34" charset="0"/>
            </a:endParaRPr>
          </a:p>
          <a:p>
            <a:pPr marL="1257300" lvl="2" indent="-342900">
              <a:spcBef>
                <a:spcPct val="20000"/>
              </a:spcBef>
            </a:pPr>
            <a:r>
              <a:rPr lang="en-US" sz="2800" dirty="0">
                <a:latin typeface="Gill Sans MT" pitchFamily="34" charset="0"/>
              </a:rPr>
              <a:t> </a:t>
            </a:r>
            <a:r>
              <a:rPr lang="en-US" sz="2800" dirty="0" smtClean="0">
                <a:latin typeface="Gill Sans MT" pitchFamily="34" charset="0"/>
              </a:rPr>
              <a:t>      future </a:t>
            </a:r>
            <a:r>
              <a:rPr lang="en-US" sz="2800" dirty="0">
                <a:latin typeface="Gill Sans MT" pitchFamily="34" charset="0"/>
              </a:rPr>
              <a:t>projects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58B7493-0721-44BC-85CD-7F64338AD9D8}" type="slidenum">
              <a:rPr lang="en-US"/>
              <a:pPr>
                <a:defRPr/>
              </a:pPr>
              <a:t>49</a:t>
            </a:fld>
            <a:endParaRPr lang="en-US" dirty="0"/>
          </a:p>
        </p:txBody>
      </p:sp>
      <p:sp>
        <p:nvSpPr>
          <p:cNvPr id="6147" name="Title 1"/>
          <p:cNvSpPr>
            <a:spLocks noGrp="1"/>
          </p:cNvSpPr>
          <p:nvPr>
            <p:ph type="title" idx="4294967295"/>
          </p:nvPr>
        </p:nvSpPr>
        <p:spPr>
          <a:xfrm>
            <a:off x="1066800" y="228600"/>
            <a:ext cx="7086600" cy="1143000"/>
          </a:xfrm>
        </p:spPr>
        <p:txBody>
          <a:bodyPr>
            <a:normAutofit fontScale="90000"/>
          </a:bodyPr>
          <a:lstStyle/>
          <a:p>
            <a:pPr eaLnBrk="1" fontAlgn="auto" hangingPunct="1">
              <a:spcAft>
                <a:spcPts val="0"/>
              </a:spcAft>
              <a:defRPr/>
            </a:pPr>
            <a:r>
              <a:rPr lang="en-US" sz="4400" dirty="0" smtClean="0">
                <a:solidFill>
                  <a:schemeClr val="tx2">
                    <a:satMod val="130000"/>
                  </a:schemeClr>
                </a:solidFill>
              </a:rPr>
              <a:t>Engaging New Members</a:t>
            </a:r>
            <a:r>
              <a:rPr lang="en-US" sz="800" dirty="0" smtClean="0">
                <a:solidFill>
                  <a:schemeClr val="tx2">
                    <a:satMod val="130000"/>
                  </a:schemeClr>
                </a:solidFill>
              </a:rPr>
              <a:t/>
            </a:r>
            <a:br>
              <a:rPr lang="en-US" sz="800" dirty="0" smtClean="0">
                <a:solidFill>
                  <a:schemeClr val="tx2">
                    <a:satMod val="130000"/>
                  </a:schemeClr>
                </a:solidFill>
              </a:rPr>
            </a:br>
            <a:endParaRPr lang="en-US" sz="4000" dirty="0" smtClean="0">
              <a:solidFill>
                <a:schemeClr val="tx2">
                  <a:satMod val="130000"/>
                </a:schemeClr>
              </a:solidFill>
            </a:endParaRPr>
          </a:p>
        </p:txBody>
      </p:sp>
      <p:sp>
        <p:nvSpPr>
          <p:cNvPr id="60420" name="Content Placeholder 2"/>
          <p:cNvSpPr>
            <a:spLocks noGrp="1"/>
          </p:cNvSpPr>
          <p:nvPr>
            <p:ph idx="4294967295"/>
          </p:nvPr>
        </p:nvSpPr>
        <p:spPr>
          <a:xfrm>
            <a:off x="7377113" y="2362200"/>
            <a:ext cx="1766887" cy="635000"/>
          </a:xfrm>
        </p:spPr>
        <p:txBody>
          <a:bodyPr/>
          <a:lstStyle/>
          <a:p>
            <a:pPr eaLnBrk="1" hangingPunct="1">
              <a:buFont typeface="Arial" charset="0"/>
              <a:buNone/>
            </a:pPr>
            <a:endParaRPr lang="en-US" sz="1900" smtClean="0"/>
          </a:p>
          <a:p>
            <a:pPr eaLnBrk="1" hangingPunct="1">
              <a:buFont typeface="Arial" charset="0"/>
              <a:buNone/>
            </a:pPr>
            <a:endParaRPr lang="en-US" sz="1900" smtClean="0"/>
          </a:p>
          <a:p>
            <a:pPr lvl="1" eaLnBrk="1" hangingPunct="1">
              <a:buFont typeface="Wingdings" charset="2"/>
              <a:buChar char="Ø"/>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endParaRPr lang="en-US" smtClean="0"/>
          </a:p>
        </p:txBody>
      </p:sp>
      <p:sp>
        <p:nvSpPr>
          <p:cNvPr id="6042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sp>
        <p:nvSpPr>
          <p:cNvPr id="60422" name="Rectangle 7"/>
          <p:cNvSpPr>
            <a:spLocks noChangeArrowheads="1"/>
          </p:cNvSpPr>
          <p:nvPr/>
        </p:nvSpPr>
        <p:spPr bwMode="auto">
          <a:xfrm>
            <a:off x="1676400" y="1302588"/>
            <a:ext cx="7391400" cy="4093428"/>
          </a:xfrm>
          <a:prstGeom prst="rect">
            <a:avLst/>
          </a:prstGeom>
          <a:noFill/>
          <a:ln w="9525">
            <a:noFill/>
            <a:miter lim="800000"/>
            <a:headEnd/>
            <a:tailEnd/>
          </a:ln>
        </p:spPr>
        <p:txBody>
          <a:bodyPr wrap="square" anchor="ctr">
            <a:spAutoFit/>
          </a:bodyPr>
          <a:lstStyle/>
          <a:p>
            <a:pPr algn="just"/>
            <a:r>
              <a:rPr lang="en-US" sz="3200" b="1" dirty="0">
                <a:solidFill>
                  <a:srgbClr val="312F38"/>
                </a:solidFill>
                <a:latin typeface="Gill Sans MT" pitchFamily="34" charset="0"/>
                <a:ea typeface="Times New Roman" pitchFamily="18" charset="0"/>
                <a:cs typeface="Arial" charset="0"/>
              </a:rPr>
              <a:t>Quick Hands-On </a:t>
            </a:r>
            <a:r>
              <a:rPr lang="en-US" sz="3200" b="1" dirty="0" smtClean="0">
                <a:solidFill>
                  <a:srgbClr val="312F38"/>
                </a:solidFill>
                <a:latin typeface="Gill Sans MT" pitchFamily="34" charset="0"/>
                <a:ea typeface="Times New Roman" pitchFamily="18" charset="0"/>
                <a:cs typeface="Arial" charset="0"/>
              </a:rPr>
              <a:t>Projects</a:t>
            </a:r>
            <a:endParaRPr lang="en-US" sz="1000" b="1" dirty="0" smtClean="0">
              <a:solidFill>
                <a:srgbClr val="312F38"/>
              </a:solidFill>
              <a:latin typeface="Gill Sans MT" pitchFamily="34" charset="0"/>
              <a:ea typeface="Times New Roman" pitchFamily="18" charset="0"/>
              <a:cs typeface="Arial" charset="0"/>
            </a:endParaRPr>
          </a:p>
          <a:p>
            <a:pPr algn="just"/>
            <a:endParaRPr lang="en-US" sz="1200" b="1" dirty="0">
              <a:solidFill>
                <a:srgbClr val="312F38"/>
              </a:solidFill>
              <a:latin typeface="Gill Sans MT" pitchFamily="34" charset="0"/>
              <a:ea typeface="Times New Roman" pitchFamily="18" charset="0"/>
              <a:cs typeface="Arial" charset="0"/>
            </a:endParaRPr>
          </a:p>
          <a:p>
            <a:r>
              <a:rPr lang="en-US" sz="2800" dirty="0">
                <a:solidFill>
                  <a:srgbClr val="312F38"/>
                </a:solidFill>
                <a:latin typeface="Gill Sans MT" pitchFamily="34" charset="0"/>
                <a:ea typeface="Times New Roman" pitchFamily="18" charset="0"/>
                <a:cs typeface="Arial" charset="0"/>
              </a:rPr>
              <a:t>     - Conduct a single or multi-club ‘hands-on’ </a:t>
            </a:r>
            <a:endParaRPr lang="en-US" sz="2800" dirty="0" smtClean="0">
              <a:solidFill>
                <a:srgbClr val="312F38"/>
              </a:solidFill>
              <a:latin typeface="Gill Sans MT" pitchFamily="34" charset="0"/>
              <a:ea typeface="Times New Roman" pitchFamily="18" charset="0"/>
              <a:cs typeface="Arial" charset="0"/>
            </a:endParaRPr>
          </a:p>
          <a:p>
            <a:r>
              <a:rPr lang="en-US" sz="2800" dirty="0">
                <a:solidFill>
                  <a:srgbClr val="312F38"/>
                </a:solidFill>
                <a:latin typeface="Gill Sans MT" pitchFamily="34" charset="0"/>
                <a:ea typeface="Times New Roman" pitchFamily="18" charset="0"/>
                <a:cs typeface="Arial" charset="0"/>
              </a:rPr>
              <a:t> </a:t>
            </a:r>
            <a:r>
              <a:rPr lang="en-US" sz="2800" dirty="0" smtClean="0">
                <a:solidFill>
                  <a:srgbClr val="312F38"/>
                </a:solidFill>
                <a:latin typeface="Gill Sans MT" pitchFamily="34" charset="0"/>
                <a:ea typeface="Times New Roman" pitchFamily="18" charset="0"/>
                <a:cs typeface="Arial" charset="0"/>
              </a:rPr>
              <a:t>       community </a:t>
            </a:r>
            <a:r>
              <a:rPr lang="en-US" sz="2800" dirty="0">
                <a:solidFill>
                  <a:srgbClr val="312F38"/>
                </a:solidFill>
                <a:latin typeface="Gill Sans MT" pitchFamily="34" charset="0"/>
                <a:ea typeface="Times New Roman" pitchFamily="18" charset="0"/>
                <a:cs typeface="Arial" charset="0"/>
              </a:rPr>
              <a:t>project – no longer than two </a:t>
            </a:r>
            <a:endParaRPr lang="en-US" sz="2800" dirty="0" smtClean="0">
              <a:solidFill>
                <a:srgbClr val="312F38"/>
              </a:solidFill>
              <a:latin typeface="Gill Sans MT" pitchFamily="34" charset="0"/>
              <a:ea typeface="Times New Roman" pitchFamily="18" charset="0"/>
              <a:cs typeface="Arial" charset="0"/>
            </a:endParaRPr>
          </a:p>
          <a:p>
            <a:r>
              <a:rPr lang="en-US" sz="2800" dirty="0">
                <a:solidFill>
                  <a:srgbClr val="312F38"/>
                </a:solidFill>
                <a:latin typeface="Gill Sans MT" pitchFamily="34" charset="0"/>
                <a:ea typeface="Times New Roman" pitchFamily="18" charset="0"/>
                <a:cs typeface="Arial" charset="0"/>
              </a:rPr>
              <a:t> </a:t>
            </a:r>
            <a:r>
              <a:rPr lang="en-US" sz="2800" dirty="0" smtClean="0">
                <a:solidFill>
                  <a:srgbClr val="312F38"/>
                </a:solidFill>
                <a:latin typeface="Gill Sans MT" pitchFamily="34" charset="0"/>
                <a:ea typeface="Times New Roman" pitchFamily="18" charset="0"/>
                <a:cs typeface="Arial" charset="0"/>
              </a:rPr>
              <a:t>       hours</a:t>
            </a:r>
            <a:endParaRPr lang="en-US" sz="2800" dirty="0">
              <a:solidFill>
                <a:srgbClr val="312F38"/>
              </a:solidFill>
              <a:latin typeface="Gill Sans MT" pitchFamily="34" charset="0"/>
              <a:ea typeface="Times New Roman" pitchFamily="18" charset="0"/>
              <a:cs typeface="Arial" charset="0"/>
            </a:endParaRPr>
          </a:p>
          <a:p>
            <a:endParaRPr lang="en-US" sz="1000" dirty="0">
              <a:solidFill>
                <a:srgbClr val="312F38"/>
              </a:solidFill>
              <a:latin typeface="Gill Sans MT" pitchFamily="34" charset="0"/>
              <a:ea typeface="Times New Roman" pitchFamily="18" charset="0"/>
              <a:cs typeface="Arial" charset="0"/>
            </a:endParaRPr>
          </a:p>
          <a:p>
            <a:r>
              <a:rPr lang="en-US" sz="2800" dirty="0">
                <a:solidFill>
                  <a:srgbClr val="312F38"/>
                </a:solidFill>
                <a:latin typeface="Gill Sans MT" pitchFamily="34" charset="0"/>
                <a:ea typeface="Times New Roman" pitchFamily="18" charset="0"/>
                <a:cs typeface="Arial" charset="0"/>
              </a:rPr>
              <a:t>     - Introduces the excitement and </a:t>
            </a:r>
            <a:endParaRPr lang="en-US" sz="2800" dirty="0" smtClean="0">
              <a:solidFill>
                <a:srgbClr val="312F38"/>
              </a:solidFill>
              <a:latin typeface="Gill Sans MT" pitchFamily="34" charset="0"/>
              <a:ea typeface="Times New Roman" pitchFamily="18" charset="0"/>
              <a:cs typeface="Arial" charset="0"/>
            </a:endParaRPr>
          </a:p>
          <a:p>
            <a:r>
              <a:rPr lang="en-US" sz="2800" dirty="0">
                <a:solidFill>
                  <a:srgbClr val="312F38"/>
                </a:solidFill>
                <a:latin typeface="Gill Sans MT" pitchFamily="34" charset="0"/>
                <a:ea typeface="Times New Roman" pitchFamily="18" charset="0"/>
                <a:cs typeface="Arial" charset="0"/>
              </a:rPr>
              <a:t> </a:t>
            </a:r>
            <a:r>
              <a:rPr lang="en-US" sz="2800" dirty="0" smtClean="0">
                <a:solidFill>
                  <a:srgbClr val="312F38"/>
                </a:solidFill>
                <a:latin typeface="Gill Sans MT" pitchFamily="34" charset="0"/>
                <a:ea typeface="Times New Roman" pitchFamily="18" charset="0"/>
                <a:cs typeface="Arial" charset="0"/>
              </a:rPr>
              <a:t>      satisfaction  </a:t>
            </a:r>
            <a:r>
              <a:rPr lang="en-US" sz="2800" dirty="0">
                <a:solidFill>
                  <a:srgbClr val="312F38"/>
                </a:solidFill>
                <a:latin typeface="Gill Sans MT" pitchFamily="34" charset="0"/>
                <a:ea typeface="Times New Roman" pitchFamily="18" charset="0"/>
                <a:cs typeface="Arial" charset="0"/>
              </a:rPr>
              <a:t>of doing service and seeing </a:t>
            </a:r>
            <a:endParaRPr lang="en-US" sz="2800" dirty="0" smtClean="0">
              <a:solidFill>
                <a:srgbClr val="312F38"/>
              </a:solidFill>
              <a:latin typeface="Gill Sans MT" pitchFamily="34" charset="0"/>
              <a:ea typeface="Times New Roman" pitchFamily="18" charset="0"/>
              <a:cs typeface="Arial" charset="0"/>
            </a:endParaRPr>
          </a:p>
          <a:p>
            <a:r>
              <a:rPr lang="en-US" sz="2800" dirty="0">
                <a:solidFill>
                  <a:srgbClr val="312F38"/>
                </a:solidFill>
                <a:latin typeface="Gill Sans MT" pitchFamily="34" charset="0"/>
                <a:ea typeface="Times New Roman" pitchFamily="18" charset="0"/>
                <a:cs typeface="Arial" charset="0"/>
              </a:rPr>
              <a:t> </a:t>
            </a:r>
            <a:r>
              <a:rPr lang="en-US" sz="2800" dirty="0" smtClean="0">
                <a:solidFill>
                  <a:srgbClr val="312F38"/>
                </a:solidFill>
                <a:latin typeface="Gill Sans MT" pitchFamily="34" charset="0"/>
                <a:ea typeface="Times New Roman" pitchFamily="18" charset="0"/>
                <a:cs typeface="Arial" charset="0"/>
              </a:rPr>
              <a:t>      Rotarians </a:t>
            </a:r>
            <a:r>
              <a:rPr lang="en-US" sz="2800" dirty="0">
                <a:solidFill>
                  <a:srgbClr val="312F38"/>
                </a:solidFill>
                <a:latin typeface="Gill Sans MT" pitchFamily="34" charset="0"/>
                <a:ea typeface="Times New Roman" pitchFamily="18" charset="0"/>
                <a:cs typeface="Arial" charset="0"/>
              </a:rPr>
              <a:t>in action</a:t>
            </a:r>
          </a:p>
          <a:p>
            <a:endParaRPr lang="en-US" sz="1000" dirty="0">
              <a:solidFill>
                <a:srgbClr val="312F38"/>
              </a:solidFill>
              <a:latin typeface="Gill Sans MT" pitchFamily="34" charset="0"/>
              <a:ea typeface="Times New Roman" pitchFamily="18" charset="0"/>
              <a:cs typeface="Arial" charset="0"/>
            </a:endParaRPr>
          </a:p>
          <a:p>
            <a:r>
              <a:rPr lang="en-US" sz="2800" dirty="0">
                <a:solidFill>
                  <a:srgbClr val="312F38"/>
                </a:solidFill>
                <a:latin typeface="Gill Sans MT" pitchFamily="34" charset="0"/>
                <a:ea typeface="Times New Roman" pitchFamily="18" charset="0"/>
                <a:cs typeface="Arial" charset="0"/>
              </a:rPr>
              <a:t>     - Document with pictures and/or videos</a:t>
            </a:r>
            <a:endParaRPr lang="en-US" sz="2800" dirty="0">
              <a:latin typeface="Gill Sans MT" pitchFamily="34" charset="0"/>
              <a:ea typeface="Times New Roman" pitchFamily="18" charset="0"/>
              <a:cs typeface="Arial" charset="0"/>
            </a:endParaRPr>
          </a:p>
        </p:txBody>
      </p:sp>
      <p:pic>
        <p:nvPicPr>
          <p:cNvPr id="60423" name="Picture 26" descr="C:\Users\Marsha\AppData\Local\Microsoft\Windows\Temporary Internet Files\Content.IE5\ENDUUAPQ\MC900198095[1].wmf"/>
          <p:cNvPicPr>
            <a:picLocks noChangeAspect="1" noChangeArrowheads="1"/>
          </p:cNvPicPr>
          <p:nvPr/>
        </p:nvPicPr>
        <p:blipFill>
          <a:blip r:embed="rId3" cstate="print"/>
          <a:srcRect/>
          <a:stretch>
            <a:fillRect/>
          </a:stretch>
        </p:blipFill>
        <p:spPr bwMode="auto">
          <a:xfrm>
            <a:off x="-152400" y="1143000"/>
            <a:ext cx="1697038"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The North American Problem</a:t>
            </a:r>
            <a:endParaRPr lang="en-US" dirty="0">
              <a:solidFill>
                <a:schemeClr val="tx2">
                  <a:satMod val="130000"/>
                </a:schemeClr>
              </a:solidFill>
            </a:endParaRPr>
          </a:p>
        </p:txBody>
      </p:sp>
      <p:sp>
        <p:nvSpPr>
          <p:cNvPr id="1028" name="Content Placeholder 2"/>
          <p:cNvSpPr>
            <a:spLocks noGrp="1"/>
          </p:cNvSpPr>
          <p:nvPr>
            <p:ph idx="1"/>
          </p:nvPr>
        </p:nvSpPr>
        <p:spPr/>
        <p:txBody>
          <a:bodyPr/>
          <a:lstStyle/>
          <a:p>
            <a:pPr eaLnBrk="1" hangingPunct="1"/>
            <a:endParaRPr lang="en-US" smtClean="0"/>
          </a:p>
        </p:txBody>
      </p:sp>
      <p:graphicFrame>
        <p:nvGraphicFramePr>
          <p:cNvPr id="1026" name="Object 3"/>
          <p:cNvGraphicFramePr>
            <a:graphicFrameLocks noChangeAspect="1"/>
          </p:cNvGraphicFramePr>
          <p:nvPr/>
        </p:nvGraphicFramePr>
        <p:xfrm>
          <a:off x="1524000" y="1206500"/>
          <a:ext cx="7429500" cy="5418138"/>
        </p:xfrm>
        <a:graphic>
          <a:graphicData uri="http://schemas.openxmlformats.org/presentationml/2006/ole">
            <p:oleObj spid="_x0000_s1051" name="Worksheet" r:id="rId4" imgW="8763122" imgH="6391290" progId="Excel.Sheet.8">
              <p:embed/>
            </p:oleObj>
          </a:graphicData>
        </a:graphic>
      </p:graphicFrame>
      <p:sp>
        <p:nvSpPr>
          <p:cNvPr id="1029" name="TextBox 4"/>
          <p:cNvSpPr txBox="1">
            <a:spLocks noChangeArrowheads="1"/>
          </p:cNvSpPr>
          <p:nvPr/>
        </p:nvSpPr>
        <p:spPr bwMode="auto">
          <a:xfrm>
            <a:off x="3048000" y="4198938"/>
            <a:ext cx="3886200" cy="830262"/>
          </a:xfrm>
          <a:prstGeom prst="rect">
            <a:avLst/>
          </a:prstGeom>
          <a:noFill/>
          <a:ln w="9525">
            <a:noFill/>
            <a:miter lim="800000"/>
            <a:headEnd/>
            <a:tailEnd/>
          </a:ln>
        </p:spPr>
        <p:txBody>
          <a:bodyPr>
            <a:spAutoFit/>
          </a:bodyPr>
          <a:lstStyle/>
          <a:p>
            <a:r>
              <a:rPr lang="en-US" sz="2400">
                <a:latin typeface="Gill Sans MT" pitchFamily="34" charset="0"/>
              </a:rPr>
              <a:t>1996 = 445,000 members,</a:t>
            </a:r>
          </a:p>
          <a:p>
            <a:r>
              <a:rPr lang="en-US" sz="2400">
                <a:latin typeface="Gill Sans MT" pitchFamily="34" charset="0"/>
              </a:rPr>
              <a:t>2012 = 380,000 members. </a:t>
            </a:r>
          </a:p>
        </p:txBody>
      </p:sp>
      <p:sp>
        <p:nvSpPr>
          <p:cNvPr id="6" name="Slide Number Placeholder 5"/>
          <p:cNvSpPr>
            <a:spLocks noGrp="1"/>
          </p:cNvSpPr>
          <p:nvPr>
            <p:ph type="sldNum" sz="quarter" idx="12"/>
          </p:nvPr>
        </p:nvSpPr>
        <p:spPr/>
        <p:txBody>
          <a:bodyPr/>
          <a:lstStyle/>
          <a:p>
            <a:pPr>
              <a:defRPr/>
            </a:pPr>
            <a:fld id="{310C355B-230D-47B9-9FB2-A6200B3C54DA}"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19D227A-BE7E-4A54-A66F-96F6ADE24550}" type="slidenum">
              <a:rPr lang="en-US"/>
              <a:pPr>
                <a:defRPr/>
              </a:pPr>
              <a:t>50</a:t>
            </a:fld>
            <a:endParaRPr lang="en-US" dirty="0"/>
          </a:p>
        </p:txBody>
      </p:sp>
      <p:sp>
        <p:nvSpPr>
          <p:cNvPr id="6147" name="Title 1"/>
          <p:cNvSpPr>
            <a:spLocks noGrp="1"/>
          </p:cNvSpPr>
          <p:nvPr>
            <p:ph type="title" idx="4294967295"/>
          </p:nvPr>
        </p:nvSpPr>
        <p:spPr>
          <a:xfrm>
            <a:off x="1066800" y="228600"/>
            <a:ext cx="7086600" cy="1143000"/>
          </a:xfrm>
        </p:spPr>
        <p:txBody>
          <a:bodyPr/>
          <a:lstStyle/>
          <a:p>
            <a:pPr eaLnBrk="1" fontAlgn="auto" hangingPunct="1">
              <a:spcAft>
                <a:spcPts val="0"/>
              </a:spcAft>
              <a:defRPr/>
            </a:pPr>
            <a:r>
              <a:rPr lang="en-US" sz="4000" dirty="0" smtClean="0">
                <a:solidFill>
                  <a:schemeClr val="tx2">
                    <a:satMod val="130000"/>
                  </a:schemeClr>
                </a:solidFill>
              </a:rPr>
              <a:t>Engaging New Members</a:t>
            </a:r>
          </a:p>
        </p:txBody>
      </p:sp>
      <p:sp>
        <p:nvSpPr>
          <p:cNvPr id="61444" name="Content Placeholder 2"/>
          <p:cNvSpPr>
            <a:spLocks noGrp="1"/>
          </p:cNvSpPr>
          <p:nvPr>
            <p:ph idx="4294967295"/>
          </p:nvPr>
        </p:nvSpPr>
        <p:spPr>
          <a:xfrm>
            <a:off x="7377113" y="2362200"/>
            <a:ext cx="1766887" cy="635000"/>
          </a:xfrm>
        </p:spPr>
        <p:txBody>
          <a:bodyPr/>
          <a:lstStyle/>
          <a:p>
            <a:pPr eaLnBrk="1" hangingPunct="1">
              <a:buFont typeface="Arial" charset="0"/>
              <a:buNone/>
            </a:pPr>
            <a:endParaRPr lang="en-US" sz="1900" smtClean="0"/>
          </a:p>
          <a:p>
            <a:pPr eaLnBrk="1" hangingPunct="1">
              <a:buFont typeface="Arial" charset="0"/>
              <a:buNone/>
            </a:pPr>
            <a:endParaRPr lang="en-US" sz="1900" smtClean="0"/>
          </a:p>
          <a:p>
            <a:pPr lvl="1" eaLnBrk="1" hangingPunct="1">
              <a:buFont typeface="Wingdings" charset="2"/>
              <a:buChar char="Ø"/>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endParaRPr lang="en-US" smtClean="0"/>
          </a:p>
        </p:txBody>
      </p:sp>
      <p:sp>
        <p:nvSpPr>
          <p:cNvPr id="6144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sp>
        <p:nvSpPr>
          <p:cNvPr id="61446" name="Rectangle 7"/>
          <p:cNvSpPr>
            <a:spLocks noChangeArrowheads="1"/>
          </p:cNvSpPr>
          <p:nvPr/>
        </p:nvSpPr>
        <p:spPr bwMode="auto">
          <a:xfrm>
            <a:off x="2209800" y="1110099"/>
            <a:ext cx="7010400" cy="4801314"/>
          </a:xfrm>
          <a:prstGeom prst="rect">
            <a:avLst/>
          </a:prstGeom>
          <a:noFill/>
          <a:ln w="9525">
            <a:noFill/>
            <a:miter lim="800000"/>
            <a:headEnd/>
            <a:tailEnd/>
          </a:ln>
        </p:spPr>
        <p:txBody>
          <a:bodyPr anchor="ctr">
            <a:spAutoFit/>
          </a:bodyPr>
          <a:lstStyle/>
          <a:p>
            <a:pPr algn="just"/>
            <a:r>
              <a:rPr lang="en-US" sz="3200" b="1" dirty="0">
                <a:latin typeface="Gill Sans MT" pitchFamily="34" charset="0"/>
                <a:ea typeface="Times New Roman" pitchFamily="18" charset="0"/>
                <a:cs typeface="Arial" charset="0"/>
              </a:rPr>
              <a:t>First year Committees</a:t>
            </a:r>
          </a:p>
          <a:p>
            <a:pPr algn="just"/>
            <a:endParaRPr lang="en-US" sz="3200" b="1" dirty="0">
              <a:latin typeface="Gill Sans MT" pitchFamily="34" charset="0"/>
              <a:ea typeface="Times New Roman" pitchFamily="18" charset="0"/>
              <a:cs typeface="Arial" charset="0"/>
            </a:endParaRPr>
          </a:p>
          <a:p>
            <a:pPr>
              <a:buFont typeface="Wingdings" charset="2"/>
              <a:buChar char="Ø"/>
            </a:pPr>
            <a:r>
              <a:rPr lang="en-US" sz="3200" dirty="0">
                <a:latin typeface="Gill Sans MT" pitchFamily="34" charset="0"/>
                <a:ea typeface="Times New Roman" pitchFamily="18" charset="0"/>
                <a:cs typeface="Arial" charset="0"/>
              </a:rPr>
              <a:t>The club puts up $100 to </a:t>
            </a:r>
            <a:r>
              <a:rPr lang="en-US" sz="3200" dirty="0" smtClean="0">
                <a:latin typeface="Gill Sans MT" pitchFamily="34" charset="0"/>
                <a:ea typeface="Times New Roman" pitchFamily="18" charset="0"/>
                <a:cs typeface="Arial" charset="0"/>
              </a:rPr>
              <a:t>500, then</a:t>
            </a:r>
            <a:endParaRPr lang="en-US" sz="3200" dirty="0">
              <a:latin typeface="Gill Sans MT" pitchFamily="34" charset="0"/>
              <a:ea typeface="Times New Roman" pitchFamily="18" charset="0"/>
              <a:cs typeface="Arial" charset="0"/>
            </a:endParaRPr>
          </a:p>
          <a:p>
            <a:pPr>
              <a:buFont typeface="Wingdings" charset="2"/>
              <a:buChar char="Ø"/>
            </a:pPr>
            <a:endParaRPr lang="en-US" sz="3200" dirty="0">
              <a:latin typeface="Gill Sans MT" pitchFamily="34" charset="0"/>
              <a:ea typeface="Times New Roman" pitchFamily="18" charset="0"/>
              <a:cs typeface="Arial" charset="0"/>
            </a:endParaRPr>
          </a:p>
          <a:p>
            <a:pPr marL="457200" indent="-457200">
              <a:buFont typeface="Wingdings" panose="05000000000000000000" pitchFamily="2" charset="2"/>
              <a:buChar char="§"/>
            </a:pPr>
            <a:r>
              <a:rPr lang="en-US" sz="2800" dirty="0" smtClean="0">
                <a:latin typeface="Gill Sans MT" pitchFamily="34" charset="0"/>
                <a:ea typeface="Times New Roman" pitchFamily="18" charset="0"/>
                <a:cs typeface="Arial" charset="0"/>
              </a:rPr>
              <a:t>Challenges </a:t>
            </a:r>
            <a:r>
              <a:rPr lang="en-US" sz="2800" dirty="0">
                <a:latin typeface="Gill Sans MT" pitchFamily="34" charset="0"/>
                <a:ea typeface="Times New Roman" pitchFamily="18" charset="0"/>
                <a:cs typeface="Arial" charset="0"/>
              </a:rPr>
              <a:t>new members to find the next community </a:t>
            </a:r>
            <a:r>
              <a:rPr lang="en-US" sz="2800" u="sng" dirty="0">
                <a:latin typeface="Gill Sans MT" pitchFamily="34" charset="0"/>
                <a:ea typeface="Times New Roman" pitchFamily="18" charset="0"/>
                <a:cs typeface="Arial" charset="0"/>
              </a:rPr>
              <a:t>service project </a:t>
            </a:r>
            <a:r>
              <a:rPr lang="en-US" sz="2800" dirty="0">
                <a:latin typeface="Gill Sans MT" pitchFamily="34" charset="0"/>
                <a:ea typeface="Times New Roman" pitchFamily="18" charset="0"/>
                <a:cs typeface="Arial" charset="0"/>
              </a:rPr>
              <a:t>for the club. </a:t>
            </a:r>
          </a:p>
          <a:p>
            <a:endParaRPr lang="en-US" sz="1000" dirty="0">
              <a:latin typeface="Gill Sans MT" pitchFamily="34" charset="0"/>
              <a:ea typeface="Times New Roman" pitchFamily="18" charset="0"/>
              <a:cs typeface="Arial" charset="0"/>
            </a:endParaRPr>
          </a:p>
          <a:p>
            <a:pPr marL="457200" indent="-457200">
              <a:buFont typeface="Wingdings" panose="05000000000000000000" pitchFamily="2" charset="2"/>
              <a:buChar char="§"/>
            </a:pPr>
            <a:r>
              <a:rPr lang="en-US" sz="2800" dirty="0" smtClean="0">
                <a:latin typeface="Gill Sans MT" pitchFamily="34" charset="0"/>
                <a:ea typeface="Times New Roman" pitchFamily="18" charset="0"/>
                <a:cs typeface="Arial" charset="0"/>
              </a:rPr>
              <a:t>This </a:t>
            </a:r>
            <a:r>
              <a:rPr lang="en-US" sz="2800" dirty="0">
                <a:latin typeface="Gill Sans MT" pitchFamily="34" charset="0"/>
                <a:ea typeface="Times New Roman" pitchFamily="18" charset="0"/>
                <a:cs typeface="Arial" charset="0"/>
              </a:rPr>
              <a:t>helps them to learn about how Rotary works while keeping them “Engaged”</a:t>
            </a:r>
          </a:p>
        </p:txBody>
      </p:sp>
      <p:pic>
        <p:nvPicPr>
          <p:cNvPr id="61447" name="Picture 7"/>
          <p:cNvPicPr>
            <a:picLocks noChangeAspect="1" noChangeArrowheads="1"/>
          </p:cNvPicPr>
          <p:nvPr/>
        </p:nvPicPr>
        <p:blipFill>
          <a:blip r:embed="rId3" cstate="print"/>
          <a:srcRect/>
          <a:stretch>
            <a:fillRect/>
          </a:stretch>
        </p:blipFill>
        <p:spPr bwMode="auto">
          <a:xfrm>
            <a:off x="0" y="1447800"/>
            <a:ext cx="19812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293EE5A-B3E9-4234-B30D-891E5CAC6767}" type="slidenum">
              <a:rPr lang="en-US"/>
              <a:pPr>
                <a:defRPr/>
              </a:pPr>
              <a:t>51</a:t>
            </a:fld>
            <a:endParaRPr lang="en-US" dirty="0"/>
          </a:p>
        </p:txBody>
      </p:sp>
      <p:sp>
        <p:nvSpPr>
          <p:cNvPr id="6147" name="Title 1"/>
          <p:cNvSpPr>
            <a:spLocks noGrp="1"/>
          </p:cNvSpPr>
          <p:nvPr>
            <p:ph type="title" idx="4294967295"/>
          </p:nvPr>
        </p:nvSpPr>
        <p:spPr>
          <a:xfrm>
            <a:off x="1066800" y="228600"/>
            <a:ext cx="7086600" cy="1143000"/>
          </a:xfrm>
        </p:spPr>
        <p:txBody>
          <a:bodyPr/>
          <a:lstStyle/>
          <a:p>
            <a:pPr eaLnBrk="1" fontAlgn="auto" hangingPunct="1">
              <a:spcAft>
                <a:spcPts val="0"/>
              </a:spcAft>
              <a:defRPr/>
            </a:pPr>
            <a:r>
              <a:rPr lang="en-US" sz="4000" dirty="0" smtClean="0">
                <a:solidFill>
                  <a:schemeClr val="tx2">
                    <a:satMod val="130000"/>
                  </a:schemeClr>
                </a:solidFill>
              </a:rPr>
              <a:t>Engaging New Members</a:t>
            </a:r>
          </a:p>
        </p:txBody>
      </p:sp>
      <p:sp>
        <p:nvSpPr>
          <p:cNvPr id="62468" name="Content Placeholder 2"/>
          <p:cNvSpPr txBox="1">
            <a:spLocks/>
          </p:cNvSpPr>
          <p:nvPr/>
        </p:nvSpPr>
        <p:spPr bwMode="auto">
          <a:xfrm>
            <a:off x="457200" y="1676400"/>
            <a:ext cx="762000" cy="990600"/>
          </a:xfrm>
          <a:prstGeom prst="rect">
            <a:avLst/>
          </a:prstGeom>
          <a:noFill/>
          <a:ln w="9525">
            <a:noFill/>
            <a:miter lim="800000"/>
            <a:headEnd/>
            <a:tailEnd/>
          </a:ln>
        </p:spPr>
        <p:txBody>
          <a:bodyPr/>
          <a:lstStyle/>
          <a:p>
            <a:pPr marL="342900" indent="-342900">
              <a:spcBef>
                <a:spcPct val="20000"/>
              </a:spcBef>
              <a:buFont typeface="Wingdings" charset="2"/>
              <a:buChar char="Ø"/>
            </a:pPr>
            <a:endParaRPr lang="en-US" sz="1900">
              <a:latin typeface="Gill Sans MT" pitchFamily="34" charset="0"/>
            </a:endParaRPr>
          </a:p>
          <a:p>
            <a:pPr marL="742950" lvl="1" indent="-285750">
              <a:spcBef>
                <a:spcPct val="20000"/>
              </a:spcBef>
              <a:buFont typeface="Wingdings" charset="2"/>
              <a:buChar char="Ø"/>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Char char="•"/>
            </a:pPr>
            <a:endParaRPr lang="en-US" sz="3200">
              <a:latin typeface="Gill Sans MT" pitchFamily="34" charset="0"/>
            </a:endParaRPr>
          </a:p>
        </p:txBody>
      </p:sp>
      <p:sp>
        <p:nvSpPr>
          <p:cNvPr id="6246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sp>
        <p:nvSpPr>
          <p:cNvPr id="62470" name="Rectangle 7"/>
          <p:cNvSpPr>
            <a:spLocks noChangeArrowheads="1"/>
          </p:cNvSpPr>
          <p:nvPr/>
        </p:nvSpPr>
        <p:spPr bwMode="auto">
          <a:xfrm>
            <a:off x="1066800" y="672118"/>
            <a:ext cx="7467600" cy="5816977"/>
          </a:xfrm>
          <a:prstGeom prst="rect">
            <a:avLst/>
          </a:prstGeom>
          <a:noFill/>
          <a:ln w="9525">
            <a:noFill/>
            <a:miter lim="800000"/>
            <a:headEnd/>
            <a:tailEnd/>
          </a:ln>
        </p:spPr>
        <p:txBody>
          <a:bodyPr anchor="ctr">
            <a:spAutoFit/>
          </a:bodyPr>
          <a:lstStyle/>
          <a:p>
            <a:endParaRPr lang="en-US" sz="3200" b="1" dirty="0" smtClean="0">
              <a:latin typeface="Gill Sans MT" pitchFamily="34" charset="0"/>
            </a:endParaRPr>
          </a:p>
          <a:p>
            <a:r>
              <a:rPr lang="en-US" sz="3200" b="1" dirty="0" smtClean="0">
                <a:latin typeface="Gill Sans MT" pitchFamily="34" charset="0"/>
              </a:rPr>
              <a:t>Leadership </a:t>
            </a:r>
            <a:r>
              <a:rPr lang="en-US" sz="3200" b="1" dirty="0">
                <a:latin typeface="Gill Sans MT" pitchFamily="34" charset="0"/>
              </a:rPr>
              <a:t>Training </a:t>
            </a:r>
            <a:endParaRPr lang="en-US" sz="3200" dirty="0">
              <a:latin typeface="Gill Sans MT" pitchFamily="34" charset="0"/>
            </a:endParaRPr>
          </a:p>
          <a:p>
            <a:endParaRPr lang="en-US" sz="2800" dirty="0" smtClean="0">
              <a:latin typeface="Gill Sans MT" pitchFamily="34" charset="0"/>
            </a:endParaRPr>
          </a:p>
          <a:p>
            <a:pPr marL="457200" indent="-457200">
              <a:buFont typeface="Wingdings" panose="05000000000000000000" pitchFamily="2" charset="2"/>
              <a:buChar char="v"/>
            </a:pPr>
            <a:r>
              <a:rPr lang="en-US" sz="2800" dirty="0" smtClean="0">
                <a:latin typeface="Gill Sans MT" pitchFamily="34" charset="0"/>
              </a:rPr>
              <a:t>New </a:t>
            </a:r>
            <a:r>
              <a:rPr lang="en-US" sz="2800" dirty="0">
                <a:latin typeface="Gill Sans MT" pitchFamily="34" charset="0"/>
              </a:rPr>
              <a:t>members should be </a:t>
            </a:r>
            <a:r>
              <a:rPr lang="en-US" sz="2800" u="sng" dirty="0">
                <a:latin typeface="Gill Sans MT" pitchFamily="34" charset="0"/>
              </a:rPr>
              <a:t>informed</a:t>
            </a:r>
            <a:r>
              <a:rPr lang="en-US" sz="2800" dirty="0">
                <a:latin typeface="Gill Sans MT" pitchFamily="34" charset="0"/>
              </a:rPr>
              <a:t>, </a:t>
            </a:r>
            <a:r>
              <a:rPr lang="en-US" sz="2800" u="sng" dirty="0">
                <a:latin typeface="Gill Sans MT" pitchFamily="34" charset="0"/>
              </a:rPr>
              <a:t>encouraged</a:t>
            </a:r>
            <a:r>
              <a:rPr lang="en-US" sz="2800" dirty="0">
                <a:latin typeface="Gill Sans MT" pitchFamily="34" charset="0"/>
              </a:rPr>
              <a:t> and </a:t>
            </a:r>
            <a:r>
              <a:rPr lang="en-US" sz="2800" u="sng" dirty="0">
                <a:latin typeface="Gill Sans MT" pitchFamily="34" charset="0"/>
              </a:rPr>
              <a:t>financed</a:t>
            </a:r>
            <a:r>
              <a:rPr lang="en-US" sz="2800" dirty="0">
                <a:latin typeface="Gill Sans MT" pitchFamily="34" charset="0"/>
              </a:rPr>
              <a:t> by their </a:t>
            </a:r>
            <a:r>
              <a:rPr lang="en-US" sz="2800" dirty="0" smtClean="0">
                <a:latin typeface="Gill Sans MT" pitchFamily="34" charset="0"/>
              </a:rPr>
              <a:t>clubs </a:t>
            </a:r>
            <a:r>
              <a:rPr lang="en-US" sz="2800" dirty="0">
                <a:latin typeface="Gill Sans MT" pitchFamily="34" charset="0"/>
              </a:rPr>
              <a:t>to attend the Rotary Leadership Institute.  </a:t>
            </a:r>
            <a:r>
              <a:rPr lang="en-US" sz="2800" dirty="0" smtClean="0">
                <a:latin typeface="Gill Sans MT" pitchFamily="34" charset="0"/>
              </a:rPr>
              <a:t>    </a:t>
            </a:r>
          </a:p>
          <a:p>
            <a:r>
              <a:rPr lang="en-US" sz="2800" dirty="0" smtClean="0">
                <a:latin typeface="Gill Sans MT" pitchFamily="34" charset="0"/>
              </a:rPr>
              <a:t> </a:t>
            </a:r>
            <a:r>
              <a:rPr lang="en-US" sz="2800" dirty="0">
                <a:latin typeface="Gill Sans MT" pitchFamily="34" charset="0"/>
              </a:rPr>
              <a:t> </a:t>
            </a:r>
            <a:r>
              <a:rPr lang="en-US" sz="2800" dirty="0" smtClean="0">
                <a:latin typeface="Gill Sans MT" pitchFamily="34" charset="0"/>
              </a:rPr>
              <a:t>            (</a:t>
            </a:r>
            <a:r>
              <a:rPr lang="en-US" sz="2000" dirty="0" smtClean="0">
                <a:latin typeface="Gill Sans MT" pitchFamily="34" charset="0"/>
              </a:rPr>
              <a:t>District </a:t>
            </a:r>
            <a:r>
              <a:rPr lang="en-US" sz="2000" dirty="0">
                <a:latin typeface="Gill Sans MT" pitchFamily="34" charset="0"/>
              </a:rPr>
              <a:t>will help </a:t>
            </a:r>
            <a:r>
              <a:rPr lang="en-US" sz="2000" dirty="0" smtClean="0">
                <a:latin typeface="Gill Sans MT" pitchFamily="34" charset="0"/>
              </a:rPr>
              <a:t>with cost.)</a:t>
            </a:r>
            <a:endParaRPr lang="en-US" sz="2000" dirty="0">
              <a:latin typeface="Gill Sans MT" pitchFamily="34" charset="0"/>
            </a:endParaRPr>
          </a:p>
          <a:p>
            <a:pPr marL="285750" indent="-285750">
              <a:buFont typeface="Wingdings" panose="05000000000000000000" pitchFamily="2" charset="2"/>
              <a:buChar char="v"/>
            </a:pPr>
            <a:endParaRPr lang="en-US" sz="1600" dirty="0">
              <a:latin typeface="Gill Sans MT" pitchFamily="34" charset="0"/>
            </a:endParaRPr>
          </a:p>
          <a:p>
            <a:pPr marL="457200" indent="-457200">
              <a:buFont typeface="Wingdings" panose="05000000000000000000" pitchFamily="2" charset="2"/>
              <a:buChar char="v"/>
            </a:pPr>
            <a:r>
              <a:rPr lang="en-US" sz="2800" dirty="0" smtClean="0">
                <a:latin typeface="Gill Sans MT" pitchFamily="34" charset="0"/>
              </a:rPr>
              <a:t>Encourage </a:t>
            </a:r>
            <a:r>
              <a:rPr lang="en-US" sz="2800" dirty="0">
                <a:latin typeface="Gill Sans MT" pitchFamily="34" charset="0"/>
              </a:rPr>
              <a:t>groups of club members (old and new) to attend together and then to report back to the club one proposal for innovation and/or a new project.</a:t>
            </a:r>
          </a:p>
          <a:p>
            <a:r>
              <a:rPr lang="en-US" sz="2000" dirty="0">
                <a:latin typeface="Gill Sans MT" pitchFamily="34" charset="0"/>
              </a:rPr>
              <a:t> </a:t>
            </a:r>
          </a:p>
          <a:p>
            <a:pPr algn="just"/>
            <a:r>
              <a:rPr lang="en-US" sz="2000" b="1" dirty="0">
                <a:solidFill>
                  <a:srgbClr val="312F38"/>
                </a:solidFill>
                <a:latin typeface="Gill Sans MT" pitchFamily="34" charset="0"/>
                <a:ea typeface="Times New Roman" pitchFamily="18" charset="0"/>
                <a:cs typeface="Arial" charset="0"/>
              </a:rPr>
              <a:t> </a:t>
            </a:r>
            <a:endParaRPr lang="en-US" sz="2000" dirty="0">
              <a:latin typeface="Gill Sans MT" pitchFamily="34" charset="0"/>
              <a:cs typeface="Arial" charset="0"/>
            </a:endParaRPr>
          </a:p>
        </p:txBody>
      </p:sp>
      <p:pic>
        <p:nvPicPr>
          <p:cNvPr id="62471" name="Picture 53"/>
          <p:cNvPicPr>
            <a:picLocks noChangeAspect="1" noChangeArrowheads="1"/>
          </p:cNvPicPr>
          <p:nvPr/>
        </p:nvPicPr>
        <p:blipFill>
          <a:blip r:embed="rId3" cstate="print"/>
          <a:srcRect/>
          <a:stretch>
            <a:fillRect/>
          </a:stretch>
        </p:blipFill>
        <p:spPr bwMode="auto">
          <a:xfrm>
            <a:off x="7118350" y="457200"/>
            <a:ext cx="187325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0CA6BF9-59DA-4234-867C-2FCE8188D347}" type="slidenum">
              <a:rPr lang="en-US"/>
              <a:pPr>
                <a:defRPr/>
              </a:pPr>
              <a:t>52</a:t>
            </a:fld>
            <a:endParaRPr lang="en-US"/>
          </a:p>
        </p:txBody>
      </p:sp>
      <p:sp>
        <p:nvSpPr>
          <p:cNvPr id="5123" name="Title 1"/>
          <p:cNvSpPr>
            <a:spLocks noGrp="1"/>
          </p:cNvSpPr>
          <p:nvPr>
            <p:ph type="title" idx="4294967295"/>
          </p:nvPr>
        </p:nvSpPr>
        <p:spPr>
          <a:xfrm>
            <a:off x="1219200" y="304800"/>
            <a:ext cx="6781800" cy="1143000"/>
          </a:xfrm>
        </p:spPr>
        <p:txBody>
          <a:bodyPr/>
          <a:lstStyle/>
          <a:p>
            <a:pPr eaLnBrk="1" fontAlgn="auto" hangingPunct="1">
              <a:spcAft>
                <a:spcPts val="0"/>
              </a:spcAft>
              <a:defRPr/>
            </a:pPr>
            <a:r>
              <a:rPr lang="en-US" sz="4000" dirty="0" smtClean="0">
                <a:solidFill>
                  <a:schemeClr val="tx2">
                    <a:satMod val="130000"/>
                  </a:schemeClr>
                </a:solidFill>
              </a:rPr>
              <a:t>Interacting</a:t>
            </a:r>
          </a:p>
        </p:txBody>
      </p:sp>
      <p:sp>
        <p:nvSpPr>
          <p:cNvPr id="63492" name="Content Placeholder 2"/>
          <p:cNvSpPr>
            <a:spLocks noGrp="1"/>
          </p:cNvSpPr>
          <p:nvPr>
            <p:ph idx="4294967295"/>
          </p:nvPr>
        </p:nvSpPr>
        <p:spPr>
          <a:xfrm>
            <a:off x="7377113" y="2362200"/>
            <a:ext cx="1766887" cy="635000"/>
          </a:xfrm>
        </p:spPr>
        <p:txBody>
          <a:bodyPr/>
          <a:lstStyle/>
          <a:p>
            <a:pPr eaLnBrk="1" hangingPunct="1">
              <a:buFont typeface="Arial" charset="0"/>
              <a:buNone/>
            </a:pPr>
            <a:endParaRPr lang="en-US" sz="1900" smtClean="0"/>
          </a:p>
          <a:p>
            <a:pPr eaLnBrk="1" hangingPunct="1">
              <a:buFont typeface="Arial" charset="0"/>
              <a:buNone/>
            </a:pPr>
            <a:endParaRPr lang="en-US" sz="1900" smtClean="0"/>
          </a:p>
          <a:p>
            <a:pPr lvl="1" eaLnBrk="1" hangingPunct="1">
              <a:buFont typeface="Wingdings" charset="2"/>
              <a:buChar char="Ø"/>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endParaRPr lang="en-US" smtClean="0"/>
          </a:p>
        </p:txBody>
      </p:sp>
      <p:sp>
        <p:nvSpPr>
          <p:cNvPr id="63493" name="Content Placeholder 2"/>
          <p:cNvSpPr txBox="1">
            <a:spLocks/>
          </p:cNvSpPr>
          <p:nvPr/>
        </p:nvSpPr>
        <p:spPr bwMode="auto">
          <a:xfrm>
            <a:off x="457200" y="1676400"/>
            <a:ext cx="762000" cy="990600"/>
          </a:xfrm>
          <a:prstGeom prst="rect">
            <a:avLst/>
          </a:prstGeom>
          <a:noFill/>
          <a:ln w="9525">
            <a:noFill/>
            <a:miter lim="800000"/>
            <a:headEnd/>
            <a:tailEnd/>
          </a:ln>
        </p:spPr>
        <p:txBody>
          <a:bodyPr/>
          <a:lstStyle/>
          <a:p>
            <a:pPr marL="342900" indent="-342900">
              <a:spcBef>
                <a:spcPct val="20000"/>
              </a:spcBef>
              <a:buFont typeface="Wingdings" charset="2"/>
              <a:buChar char="Ø"/>
            </a:pPr>
            <a:endParaRPr lang="en-US" sz="1900">
              <a:latin typeface="Gill Sans MT" pitchFamily="34" charset="0"/>
            </a:endParaRPr>
          </a:p>
          <a:p>
            <a:pPr marL="742950" lvl="1" indent="-285750">
              <a:spcBef>
                <a:spcPct val="20000"/>
              </a:spcBef>
              <a:buFont typeface="Wingdings" charset="2"/>
              <a:buChar char="Ø"/>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Char char="•"/>
            </a:pPr>
            <a:endParaRPr lang="en-US" sz="3200">
              <a:latin typeface="Gill Sans MT" pitchFamily="34" charset="0"/>
            </a:endParaRPr>
          </a:p>
        </p:txBody>
      </p:sp>
      <p:sp>
        <p:nvSpPr>
          <p:cNvPr id="63494"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pic>
        <p:nvPicPr>
          <p:cNvPr id="63495" name="Picture 9"/>
          <p:cNvPicPr>
            <a:picLocks noChangeAspect="1" noChangeArrowheads="1"/>
          </p:cNvPicPr>
          <p:nvPr/>
        </p:nvPicPr>
        <p:blipFill>
          <a:blip r:embed="rId3" cstate="print"/>
          <a:srcRect/>
          <a:stretch>
            <a:fillRect/>
          </a:stretch>
        </p:blipFill>
        <p:spPr bwMode="auto">
          <a:xfrm>
            <a:off x="6763543" y="488072"/>
            <a:ext cx="1497013" cy="1524000"/>
          </a:xfrm>
          <a:prstGeom prst="rect">
            <a:avLst/>
          </a:prstGeom>
          <a:noFill/>
          <a:ln w="9525">
            <a:noFill/>
            <a:miter lim="800000"/>
            <a:headEnd/>
            <a:tailEnd/>
          </a:ln>
        </p:spPr>
      </p:pic>
      <p:sp>
        <p:nvSpPr>
          <p:cNvPr id="63496" name="Rectangle 7"/>
          <p:cNvSpPr>
            <a:spLocks noChangeArrowheads="1"/>
          </p:cNvSpPr>
          <p:nvPr/>
        </p:nvSpPr>
        <p:spPr bwMode="auto">
          <a:xfrm>
            <a:off x="1143000" y="1446499"/>
            <a:ext cx="6477000" cy="4339650"/>
          </a:xfrm>
          <a:prstGeom prst="rect">
            <a:avLst/>
          </a:prstGeom>
          <a:noFill/>
          <a:ln w="9525">
            <a:noFill/>
            <a:miter lim="800000"/>
            <a:headEnd/>
            <a:tailEnd/>
          </a:ln>
        </p:spPr>
        <p:txBody>
          <a:bodyPr anchor="ctr">
            <a:spAutoFit/>
          </a:bodyPr>
          <a:lstStyle/>
          <a:p>
            <a:r>
              <a:rPr lang="en-US" sz="3200" b="1" dirty="0">
                <a:solidFill>
                  <a:srgbClr val="312F38"/>
                </a:solidFill>
                <a:latin typeface="Gill Sans MT" pitchFamily="34" charset="0"/>
                <a:ea typeface="Times New Roman" pitchFamily="18" charset="0"/>
                <a:cs typeface="Arial" charset="0"/>
              </a:rPr>
              <a:t>How Do You </a:t>
            </a:r>
            <a:r>
              <a:rPr lang="en-US" sz="3200" b="1" dirty="0" smtClean="0">
                <a:solidFill>
                  <a:srgbClr val="312F38"/>
                </a:solidFill>
                <a:latin typeface="Gill Sans MT" pitchFamily="34" charset="0"/>
                <a:ea typeface="Times New Roman" pitchFamily="18" charset="0"/>
                <a:cs typeface="Arial" charset="0"/>
              </a:rPr>
              <a:t>Interact?</a:t>
            </a:r>
          </a:p>
          <a:p>
            <a:pPr marL="457200" indent="-457200">
              <a:buFont typeface="Wingdings" panose="05000000000000000000" pitchFamily="2" charset="2"/>
              <a:buChar char="Ø"/>
            </a:pPr>
            <a:r>
              <a:rPr lang="en-US" sz="2800" dirty="0" smtClean="0">
                <a:solidFill>
                  <a:srgbClr val="312F38"/>
                </a:solidFill>
                <a:latin typeface="Gill Sans MT" pitchFamily="34" charset="0"/>
                <a:ea typeface="Times New Roman" pitchFamily="18" charset="0"/>
                <a:cs typeface="Arial" charset="0"/>
              </a:rPr>
              <a:t>Start an Interact Club with middle/high school students (ages 12 and up)</a:t>
            </a:r>
          </a:p>
          <a:p>
            <a:pPr marL="171450" indent="-171450">
              <a:buFont typeface="Wingdings" panose="05000000000000000000" pitchFamily="2" charset="2"/>
              <a:buChar char="Ø"/>
            </a:pPr>
            <a:endParaRPr lang="en-US" sz="1000" dirty="0">
              <a:solidFill>
                <a:srgbClr val="312F38"/>
              </a:solidFill>
              <a:latin typeface="Gill Sans MT" pitchFamily="34" charset="0"/>
              <a:ea typeface="Times New Roman" pitchFamily="18" charset="0"/>
              <a:cs typeface="Arial" charset="0"/>
            </a:endParaRPr>
          </a:p>
          <a:p>
            <a:pPr marL="457200" indent="-457200">
              <a:buFont typeface="Wingdings" panose="05000000000000000000" pitchFamily="2" charset="2"/>
              <a:buChar char="Ø"/>
            </a:pPr>
            <a:r>
              <a:rPr lang="en-US" sz="2800" dirty="0" smtClean="0">
                <a:solidFill>
                  <a:srgbClr val="312F38"/>
                </a:solidFill>
                <a:latin typeface="Gill Sans MT" pitchFamily="34" charset="0"/>
                <a:ea typeface="Times New Roman" pitchFamily="18" charset="0"/>
                <a:cs typeface="Arial" charset="0"/>
              </a:rPr>
              <a:t>Encourage </a:t>
            </a:r>
            <a:r>
              <a:rPr lang="en-US" sz="2800" dirty="0">
                <a:solidFill>
                  <a:srgbClr val="312F38"/>
                </a:solidFill>
                <a:latin typeface="Gill Sans MT" pitchFamily="34" charset="0"/>
                <a:ea typeface="Times New Roman" pitchFamily="18" charset="0"/>
                <a:cs typeface="Arial" charset="0"/>
              </a:rPr>
              <a:t>new members to participate in starting a club </a:t>
            </a:r>
          </a:p>
          <a:p>
            <a:pPr marL="171450" indent="-171450">
              <a:buFont typeface="Wingdings" panose="05000000000000000000" pitchFamily="2" charset="2"/>
              <a:buChar char="Ø"/>
            </a:pPr>
            <a:endParaRPr lang="en-US" sz="1000" dirty="0">
              <a:solidFill>
                <a:srgbClr val="312F38"/>
              </a:solidFill>
              <a:latin typeface="Gill Sans MT" pitchFamily="34" charset="0"/>
              <a:ea typeface="Times New Roman" pitchFamily="18" charset="0"/>
              <a:cs typeface="Arial" charset="0"/>
            </a:endParaRPr>
          </a:p>
          <a:p>
            <a:pPr marL="457200" indent="-457200">
              <a:buFont typeface="Wingdings" panose="05000000000000000000" pitchFamily="2" charset="2"/>
              <a:buChar char="Ø"/>
            </a:pPr>
            <a:r>
              <a:rPr lang="en-US" sz="2800" dirty="0" smtClean="0">
                <a:solidFill>
                  <a:srgbClr val="312F38"/>
                </a:solidFill>
                <a:latin typeface="Gill Sans MT" pitchFamily="34" charset="0"/>
                <a:ea typeface="Times New Roman" pitchFamily="18" charset="0"/>
                <a:cs typeface="Arial" charset="0"/>
              </a:rPr>
              <a:t>If </a:t>
            </a:r>
            <a:r>
              <a:rPr lang="en-US" sz="2800" dirty="0">
                <a:solidFill>
                  <a:srgbClr val="312F38"/>
                </a:solidFill>
                <a:latin typeface="Gill Sans MT" pitchFamily="34" charset="0"/>
                <a:ea typeface="Times New Roman" pitchFamily="18" charset="0"/>
                <a:cs typeface="Arial" charset="0"/>
              </a:rPr>
              <a:t>club </a:t>
            </a:r>
            <a:r>
              <a:rPr lang="en-US" sz="2800" dirty="0" smtClean="0">
                <a:solidFill>
                  <a:srgbClr val="312F38"/>
                </a:solidFill>
                <a:latin typeface="Gill Sans MT" pitchFamily="34" charset="0"/>
                <a:ea typeface="Times New Roman" pitchFamily="18" charset="0"/>
                <a:cs typeface="Arial" charset="0"/>
              </a:rPr>
              <a:t>is already established, </a:t>
            </a:r>
            <a:r>
              <a:rPr lang="en-US" sz="2800" dirty="0">
                <a:solidFill>
                  <a:srgbClr val="312F38"/>
                </a:solidFill>
                <a:latin typeface="Gill Sans MT" pitchFamily="34" charset="0"/>
                <a:ea typeface="Times New Roman" pitchFamily="18" charset="0"/>
                <a:cs typeface="Arial" charset="0"/>
              </a:rPr>
              <a:t>have them attend your </a:t>
            </a:r>
            <a:r>
              <a:rPr lang="en-US" sz="2800" dirty="0" smtClean="0">
                <a:solidFill>
                  <a:srgbClr val="312F38"/>
                </a:solidFill>
                <a:latin typeface="Gill Sans MT" pitchFamily="34" charset="0"/>
                <a:ea typeface="Times New Roman" pitchFamily="18" charset="0"/>
                <a:cs typeface="Arial" charset="0"/>
              </a:rPr>
              <a:t>meeting; then do </a:t>
            </a:r>
            <a:r>
              <a:rPr lang="en-US" sz="2800" dirty="0">
                <a:solidFill>
                  <a:srgbClr val="312F38"/>
                </a:solidFill>
                <a:latin typeface="Gill Sans MT" pitchFamily="34" charset="0"/>
                <a:ea typeface="Times New Roman" pitchFamily="18" charset="0"/>
                <a:cs typeface="Arial" charset="0"/>
              </a:rPr>
              <a:t>things together</a:t>
            </a:r>
            <a:endParaRPr lang="en-US" sz="2800" dirty="0">
              <a:latin typeface="Gill Sans MT" pitchFamily="34"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5895E5-DD64-4DB7-9E89-DAAC963DD5EC}" type="slidenum">
              <a:rPr lang="en-US"/>
              <a:pPr>
                <a:defRPr/>
              </a:pPr>
              <a:t>53</a:t>
            </a:fld>
            <a:endParaRPr lang="en-US"/>
          </a:p>
        </p:txBody>
      </p:sp>
      <p:sp>
        <p:nvSpPr>
          <p:cNvPr id="5123" name="Title 1"/>
          <p:cNvSpPr>
            <a:spLocks noGrp="1"/>
          </p:cNvSpPr>
          <p:nvPr>
            <p:ph type="title" idx="4294967295"/>
          </p:nvPr>
        </p:nvSpPr>
        <p:spPr>
          <a:xfrm>
            <a:off x="1219200" y="304800"/>
            <a:ext cx="6781800" cy="1143000"/>
          </a:xfrm>
        </p:spPr>
        <p:txBody>
          <a:bodyPr/>
          <a:lstStyle/>
          <a:p>
            <a:pPr eaLnBrk="1" fontAlgn="auto" hangingPunct="1">
              <a:spcAft>
                <a:spcPts val="0"/>
              </a:spcAft>
              <a:defRPr/>
            </a:pPr>
            <a:r>
              <a:rPr lang="en-US" sz="4000" dirty="0" smtClean="0">
                <a:solidFill>
                  <a:schemeClr val="tx2">
                    <a:satMod val="130000"/>
                  </a:schemeClr>
                </a:solidFill>
              </a:rPr>
              <a:t>Interacting</a:t>
            </a:r>
          </a:p>
        </p:txBody>
      </p:sp>
      <p:sp>
        <p:nvSpPr>
          <p:cNvPr id="64516" name="Content Placeholder 2"/>
          <p:cNvSpPr>
            <a:spLocks noGrp="1"/>
          </p:cNvSpPr>
          <p:nvPr>
            <p:ph idx="4294967295"/>
          </p:nvPr>
        </p:nvSpPr>
        <p:spPr>
          <a:xfrm>
            <a:off x="7377113" y="2362200"/>
            <a:ext cx="1766887" cy="635000"/>
          </a:xfrm>
        </p:spPr>
        <p:txBody>
          <a:bodyPr/>
          <a:lstStyle/>
          <a:p>
            <a:pPr eaLnBrk="1" hangingPunct="1">
              <a:buFont typeface="Arial" charset="0"/>
              <a:buNone/>
            </a:pPr>
            <a:endParaRPr lang="en-US" sz="1900" smtClean="0"/>
          </a:p>
          <a:p>
            <a:pPr eaLnBrk="1" hangingPunct="1">
              <a:buFont typeface="Arial" charset="0"/>
              <a:buNone/>
            </a:pPr>
            <a:endParaRPr lang="en-US" sz="1900" smtClean="0"/>
          </a:p>
          <a:p>
            <a:pPr lvl="1" eaLnBrk="1" hangingPunct="1">
              <a:buFont typeface="Wingdings" charset="2"/>
              <a:buChar char="Ø"/>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endParaRPr lang="en-US" smtClean="0"/>
          </a:p>
        </p:txBody>
      </p:sp>
      <p:sp>
        <p:nvSpPr>
          <p:cNvPr id="64517" name="Content Placeholder 2"/>
          <p:cNvSpPr txBox="1">
            <a:spLocks/>
          </p:cNvSpPr>
          <p:nvPr/>
        </p:nvSpPr>
        <p:spPr bwMode="auto">
          <a:xfrm>
            <a:off x="457200" y="1676400"/>
            <a:ext cx="762000" cy="990600"/>
          </a:xfrm>
          <a:prstGeom prst="rect">
            <a:avLst/>
          </a:prstGeom>
          <a:noFill/>
          <a:ln w="9525">
            <a:noFill/>
            <a:miter lim="800000"/>
            <a:headEnd/>
            <a:tailEnd/>
          </a:ln>
        </p:spPr>
        <p:txBody>
          <a:bodyPr/>
          <a:lstStyle/>
          <a:p>
            <a:pPr marL="342900" indent="-342900">
              <a:spcBef>
                <a:spcPct val="20000"/>
              </a:spcBef>
              <a:buFont typeface="Wingdings" charset="2"/>
              <a:buChar char="Ø"/>
            </a:pPr>
            <a:endParaRPr lang="en-US" sz="1900">
              <a:latin typeface="Gill Sans MT" pitchFamily="34" charset="0"/>
            </a:endParaRPr>
          </a:p>
          <a:p>
            <a:pPr marL="742950" lvl="1" indent="-285750">
              <a:spcBef>
                <a:spcPct val="20000"/>
              </a:spcBef>
              <a:buFont typeface="Wingdings" charset="2"/>
              <a:buChar char="Ø"/>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20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None/>
            </a:pPr>
            <a:endParaRPr lang="en-US" sz="3200">
              <a:latin typeface="Gill Sans MT" pitchFamily="34" charset="0"/>
            </a:endParaRPr>
          </a:p>
          <a:p>
            <a:pPr marL="342900" indent="-342900">
              <a:spcBef>
                <a:spcPct val="20000"/>
              </a:spcBef>
              <a:buFont typeface="Arial" charset="0"/>
              <a:buChar char="•"/>
            </a:pPr>
            <a:endParaRPr lang="en-US" sz="3200">
              <a:latin typeface="Gill Sans MT" pitchFamily="34" charset="0"/>
            </a:endParaRPr>
          </a:p>
        </p:txBody>
      </p:sp>
      <p:sp>
        <p:nvSpPr>
          <p:cNvPr id="64518"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sp>
        <p:nvSpPr>
          <p:cNvPr id="64519" name="Rectangle 7"/>
          <p:cNvSpPr>
            <a:spLocks noChangeArrowheads="1"/>
          </p:cNvSpPr>
          <p:nvPr/>
        </p:nvSpPr>
        <p:spPr bwMode="auto">
          <a:xfrm>
            <a:off x="1447800" y="1662688"/>
            <a:ext cx="6629400" cy="3754874"/>
          </a:xfrm>
          <a:prstGeom prst="rect">
            <a:avLst/>
          </a:prstGeom>
          <a:noFill/>
          <a:ln w="9525">
            <a:noFill/>
            <a:miter lim="800000"/>
            <a:headEnd/>
            <a:tailEnd/>
          </a:ln>
        </p:spPr>
        <p:txBody>
          <a:bodyPr anchor="ctr">
            <a:spAutoFit/>
          </a:bodyPr>
          <a:lstStyle/>
          <a:p>
            <a:pPr algn="just"/>
            <a:r>
              <a:rPr lang="en-US" sz="3200" b="1" dirty="0">
                <a:solidFill>
                  <a:srgbClr val="312F38"/>
                </a:solidFill>
                <a:latin typeface="Gill Sans MT" pitchFamily="34" charset="0"/>
                <a:ea typeface="Times New Roman" pitchFamily="18" charset="0"/>
                <a:cs typeface="Arial" charset="0"/>
              </a:rPr>
              <a:t>Career Share</a:t>
            </a:r>
          </a:p>
          <a:p>
            <a:pPr marL="457200" indent="-457200">
              <a:buFont typeface="Arial" panose="020B0604020202020204" pitchFamily="34" charset="0"/>
              <a:buChar char="•"/>
            </a:pPr>
            <a:r>
              <a:rPr lang="en-US" sz="2800" dirty="0" smtClean="0">
                <a:latin typeface="Gill Sans MT" pitchFamily="34" charset="0"/>
                <a:ea typeface="Times New Roman" pitchFamily="18" charset="0"/>
                <a:cs typeface="Arial" charset="0"/>
              </a:rPr>
              <a:t>Organizing </a:t>
            </a:r>
            <a:r>
              <a:rPr lang="en-US" sz="2800" dirty="0">
                <a:latin typeface="Gill Sans MT" pitchFamily="34" charset="0"/>
                <a:ea typeface="Times New Roman" pitchFamily="18" charset="0"/>
                <a:cs typeface="Arial" charset="0"/>
              </a:rPr>
              <a:t>and conducting a </a:t>
            </a:r>
            <a:r>
              <a:rPr lang="en-US" sz="2800" dirty="0" smtClean="0">
                <a:latin typeface="Gill Sans MT" pitchFamily="34" charset="0"/>
                <a:ea typeface="Times New Roman" pitchFamily="18" charset="0"/>
                <a:cs typeface="Arial" charset="0"/>
              </a:rPr>
              <a:t>single or </a:t>
            </a:r>
            <a:r>
              <a:rPr lang="en-US" sz="2800" dirty="0">
                <a:latin typeface="Gill Sans MT" pitchFamily="34" charset="0"/>
                <a:ea typeface="Times New Roman" pitchFamily="18" charset="0"/>
                <a:cs typeface="Arial" charset="0"/>
              </a:rPr>
              <a:t>multi-club "Career Fair“, or "Career Day”, or “Job Shadowing“ event for local </a:t>
            </a:r>
            <a:r>
              <a:rPr lang="en-US" sz="2800" dirty="0" smtClean="0">
                <a:latin typeface="Gill Sans MT" pitchFamily="34" charset="0"/>
                <a:ea typeface="Times New Roman" pitchFamily="18" charset="0"/>
                <a:cs typeface="Arial" charset="0"/>
              </a:rPr>
              <a:t>middle and/or high school</a:t>
            </a:r>
            <a:endParaRPr lang="en-US" sz="2800" dirty="0">
              <a:latin typeface="Gill Sans MT" pitchFamily="34" charset="0"/>
              <a:ea typeface="Times New Roman" pitchFamily="18" charset="0"/>
              <a:cs typeface="Arial" charset="0"/>
            </a:endParaRPr>
          </a:p>
          <a:p>
            <a:pPr marL="171450" indent="-171450">
              <a:buFont typeface="Arial" panose="020B0604020202020204" pitchFamily="34" charset="0"/>
              <a:buChar char="•"/>
            </a:pPr>
            <a:endParaRPr lang="en-US" sz="1000" dirty="0">
              <a:latin typeface="Gill Sans MT" pitchFamily="34" charset="0"/>
              <a:ea typeface="Times New Roman" pitchFamily="18" charset="0"/>
              <a:cs typeface="Arial" charset="0"/>
            </a:endParaRPr>
          </a:p>
          <a:p>
            <a:pPr marL="457200" indent="-457200">
              <a:buFont typeface="Arial" panose="020B0604020202020204" pitchFamily="34" charset="0"/>
              <a:buChar char="•"/>
            </a:pPr>
            <a:r>
              <a:rPr lang="en-US" sz="2800" dirty="0" smtClean="0">
                <a:latin typeface="Gill Sans MT" pitchFamily="34" charset="0"/>
                <a:ea typeface="Times New Roman" pitchFamily="18" charset="0"/>
                <a:cs typeface="Arial" charset="0"/>
              </a:rPr>
              <a:t>Encourage </a:t>
            </a:r>
            <a:r>
              <a:rPr lang="en-US" sz="2800" dirty="0">
                <a:latin typeface="Gill Sans MT" pitchFamily="34" charset="0"/>
                <a:ea typeface="Times New Roman" pitchFamily="18" charset="0"/>
                <a:cs typeface="Arial" charset="0"/>
              </a:rPr>
              <a:t>new members to participate or lead this event</a:t>
            </a:r>
          </a:p>
          <a:p>
            <a:pPr algn="just"/>
            <a:r>
              <a:rPr lang="en-US" sz="2800" dirty="0">
                <a:solidFill>
                  <a:srgbClr val="312F38"/>
                </a:solidFill>
                <a:latin typeface="Gill Sans MT" pitchFamily="34" charset="0"/>
                <a:ea typeface="Times New Roman" pitchFamily="18" charset="0"/>
                <a:cs typeface="Arial" charset="0"/>
              </a:rPr>
              <a:t> </a:t>
            </a:r>
            <a:endParaRPr lang="en-US" sz="2800" dirty="0">
              <a:latin typeface="Gill Sans MT" pitchFamily="34"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497763" cy="1143000"/>
          </a:xfrm>
        </p:spPr>
        <p:txBody>
          <a:bodyPr/>
          <a:lstStyle/>
          <a:p>
            <a:pPr eaLnBrk="1" fontAlgn="auto" hangingPunct="1">
              <a:spcAft>
                <a:spcPts val="0"/>
              </a:spcAft>
              <a:defRPr/>
            </a:pPr>
            <a:r>
              <a:rPr lang="en-US" dirty="0" smtClean="0">
                <a:solidFill>
                  <a:schemeClr val="tx2">
                    <a:satMod val="130000"/>
                  </a:schemeClr>
                </a:solidFill>
              </a:rPr>
              <a:t>Revamp Your Organization</a:t>
            </a:r>
            <a:endParaRPr lang="en-US" dirty="0">
              <a:solidFill>
                <a:schemeClr val="tx2">
                  <a:satMod val="130000"/>
                </a:schemeClr>
              </a:solidFill>
            </a:endParaRPr>
          </a:p>
        </p:txBody>
      </p:sp>
      <p:sp>
        <p:nvSpPr>
          <p:cNvPr id="65539" name="Content Placeholder 4"/>
          <p:cNvSpPr>
            <a:spLocks noGrp="1"/>
          </p:cNvSpPr>
          <p:nvPr>
            <p:ph idx="1"/>
          </p:nvPr>
        </p:nvSpPr>
        <p:spPr>
          <a:xfrm>
            <a:off x="1435100" y="1447800"/>
            <a:ext cx="7708900" cy="4800600"/>
          </a:xfrm>
        </p:spPr>
        <p:txBody>
          <a:bodyPr/>
          <a:lstStyle/>
          <a:p>
            <a:pPr marL="82550" indent="0" eaLnBrk="1" hangingPunct="1">
              <a:buNone/>
            </a:pPr>
            <a:endParaRPr lang="en-US" sz="1000" dirty="0" smtClean="0"/>
          </a:p>
          <a:p>
            <a:pPr eaLnBrk="1" hangingPunct="1"/>
            <a:r>
              <a:rPr lang="en-US" dirty="0" smtClean="0"/>
              <a:t>Allow newer members to chair club committees</a:t>
            </a:r>
          </a:p>
          <a:p>
            <a:pPr eaLnBrk="1" hangingPunct="1"/>
            <a:r>
              <a:rPr lang="en-US" dirty="0" smtClean="0"/>
              <a:t>Infuse new blood into your board of directors</a:t>
            </a:r>
          </a:p>
          <a:p>
            <a:pPr eaLnBrk="1" hangingPunct="1"/>
            <a:r>
              <a:rPr lang="en-US" dirty="0" smtClean="0"/>
              <a:t>Example:</a:t>
            </a:r>
          </a:p>
          <a:p>
            <a:pPr lvl="1" eaLnBrk="1" hangingPunct="1"/>
            <a:r>
              <a:rPr lang="en-US" dirty="0" smtClean="0"/>
              <a:t>Pigeon Cove Rotary - new Board of Directors</a:t>
            </a:r>
          </a:p>
        </p:txBody>
      </p:sp>
      <p:sp>
        <p:nvSpPr>
          <p:cNvPr id="4" name="Slide Number Placeholder 3"/>
          <p:cNvSpPr>
            <a:spLocks noGrp="1"/>
          </p:cNvSpPr>
          <p:nvPr>
            <p:ph type="sldNum" sz="quarter" idx="12"/>
          </p:nvPr>
        </p:nvSpPr>
        <p:spPr/>
        <p:txBody>
          <a:bodyPr/>
          <a:lstStyle/>
          <a:p>
            <a:pPr>
              <a:defRPr/>
            </a:pPr>
            <a:fld id="{B4663F3C-76E5-4E2F-BEBF-9F421C6BB84B}"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497763" cy="1143000"/>
          </a:xfrm>
        </p:spPr>
        <p:txBody>
          <a:bodyPr/>
          <a:lstStyle/>
          <a:p>
            <a:pPr algn="ctr" eaLnBrk="1" fontAlgn="auto" hangingPunct="1">
              <a:spcAft>
                <a:spcPts val="0"/>
              </a:spcAft>
              <a:defRPr/>
            </a:pPr>
            <a:r>
              <a:rPr lang="en-US" dirty="0" smtClean="0">
                <a:solidFill>
                  <a:schemeClr val="tx2">
                    <a:satMod val="130000"/>
                  </a:schemeClr>
                </a:solidFill>
              </a:rPr>
              <a:t>Pigeon Cove’s New Directors</a:t>
            </a:r>
            <a:endParaRPr lang="en-US" dirty="0">
              <a:solidFill>
                <a:schemeClr val="tx2">
                  <a:satMod val="130000"/>
                </a:schemeClr>
              </a:solidFill>
            </a:endParaRPr>
          </a:p>
        </p:txBody>
      </p:sp>
      <p:pic>
        <p:nvPicPr>
          <p:cNvPr id="66563" name="Picture 5" descr="Bikers.jpg"/>
          <p:cNvPicPr>
            <a:picLocks noChangeAspect="1"/>
          </p:cNvPicPr>
          <p:nvPr/>
        </p:nvPicPr>
        <p:blipFill>
          <a:blip r:embed="rId3" cstate="print"/>
          <a:srcRect/>
          <a:stretch>
            <a:fillRect/>
          </a:stretch>
        </p:blipFill>
        <p:spPr bwMode="auto">
          <a:xfrm>
            <a:off x="1143000" y="1828800"/>
            <a:ext cx="7924800" cy="4794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7CB1652-BC00-4D75-8ACF-80AE75EAF9BB}"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0000"/>
                </a:solidFill>
              </a:rPr>
              <a:t>Membership Quiz</a:t>
            </a:r>
            <a:endParaRPr lang="en-US" dirty="0">
              <a:solidFill>
                <a:srgbClr val="FF0000"/>
              </a:solidFill>
            </a:endParaRPr>
          </a:p>
        </p:txBody>
      </p:sp>
      <p:sp>
        <p:nvSpPr>
          <p:cNvPr id="3" name="Content Placeholder 2"/>
          <p:cNvSpPr>
            <a:spLocks noGrp="1"/>
          </p:cNvSpPr>
          <p:nvPr>
            <p:ph idx="1"/>
          </p:nvPr>
        </p:nvSpPr>
        <p:spPr/>
        <p:txBody>
          <a:bodyPr/>
          <a:lstStyle/>
          <a:p>
            <a:pPr>
              <a:buFont typeface="Wingdings 2" pitchFamily="18" charset="2"/>
              <a:buChar char=""/>
              <a:defRPr/>
            </a:pPr>
            <a:r>
              <a:rPr lang="en-US" dirty="0" smtClean="0"/>
              <a:t>Best way to increase membership is to:</a:t>
            </a:r>
          </a:p>
          <a:p>
            <a:pPr marL="917575" lvl="1" indent="-514350">
              <a:buFont typeface="+mj-lt"/>
              <a:buAutoNum type="arabicPeriod"/>
              <a:defRPr/>
            </a:pPr>
            <a:r>
              <a:rPr lang="en-US" sz="3000" dirty="0" smtClean="0"/>
              <a:t>Advertise in newspapers &amp; public media </a:t>
            </a:r>
          </a:p>
          <a:p>
            <a:pPr marL="917575" lvl="1" indent="-514350">
              <a:buFont typeface="+mj-lt"/>
              <a:buAutoNum type="arabicPeriod"/>
              <a:defRPr/>
            </a:pPr>
            <a:r>
              <a:rPr lang="en-US" sz="3000" dirty="0" smtClean="0"/>
              <a:t>Wear Rotary pin every day</a:t>
            </a:r>
          </a:p>
          <a:p>
            <a:pPr marL="917575" lvl="1" indent="-514350">
              <a:buFont typeface="+mj-lt"/>
              <a:buAutoNum type="arabicPeriod"/>
              <a:defRPr/>
            </a:pPr>
            <a:r>
              <a:rPr lang="en-US" sz="3000" dirty="0" smtClean="0"/>
              <a:t>Simply ask people to join.</a:t>
            </a:r>
          </a:p>
          <a:p>
            <a:pPr marL="917575" lvl="1" indent="-514350">
              <a:buFont typeface="+mj-lt"/>
              <a:buAutoNum type="arabicPeriod"/>
              <a:defRPr/>
            </a:pPr>
            <a:r>
              <a:rPr lang="en-US" sz="3000" dirty="0" smtClean="0"/>
              <a:t>Ask members to bring in another member</a:t>
            </a:r>
          </a:p>
          <a:p>
            <a:pPr marL="917575" lvl="1" indent="-514350">
              <a:buFont typeface="+mj-lt"/>
              <a:buAutoNum type="arabicPeriod"/>
              <a:defRPr/>
            </a:pPr>
            <a:r>
              <a:rPr lang="en-US" sz="3000" dirty="0" smtClean="0"/>
              <a:t>Provide value to members</a:t>
            </a:r>
          </a:p>
          <a:p>
            <a:pPr marL="917575" lvl="1" indent="-514350">
              <a:buFont typeface="+mj-lt"/>
              <a:buAutoNum type="arabicPeriod"/>
              <a:defRPr/>
            </a:pPr>
            <a:endParaRPr lang="en-US" dirty="0" smtClean="0"/>
          </a:p>
          <a:p>
            <a:pPr marL="917575" lvl="1" indent="-514350">
              <a:buFont typeface="+mj-lt"/>
              <a:buAutoNum type="arabicPeriod"/>
              <a:defRPr/>
            </a:pPr>
            <a:endParaRPr lang="en-US" dirty="0" smtClean="0"/>
          </a:p>
          <a:p>
            <a:pPr lvl="1">
              <a:defRPr/>
            </a:pPr>
            <a:endParaRPr lang="en-US" dirty="0"/>
          </a:p>
        </p:txBody>
      </p:sp>
      <p:sp>
        <p:nvSpPr>
          <p:cNvPr id="4" name="Slide Number Placeholder 3"/>
          <p:cNvSpPr>
            <a:spLocks noGrp="1"/>
          </p:cNvSpPr>
          <p:nvPr>
            <p:ph type="sldNum" sz="quarter" idx="12"/>
          </p:nvPr>
        </p:nvSpPr>
        <p:spPr/>
        <p:txBody>
          <a:bodyPr/>
          <a:lstStyle/>
          <a:p>
            <a:pPr>
              <a:defRPr/>
            </a:pPr>
            <a:fld id="{6F44857B-9530-4E30-A89C-2F938180DCEC}"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smtClean="0">
                <a:solidFill>
                  <a:schemeClr val="tx2">
                    <a:satMod val="130000"/>
                  </a:schemeClr>
                </a:solidFill>
              </a:rPr>
              <a:t>In short:</a:t>
            </a:r>
            <a:endParaRPr lang="fr-CA" dirty="0">
              <a:solidFill>
                <a:schemeClr val="tx2">
                  <a:satMod val="130000"/>
                </a:schemeClr>
              </a:solidFill>
            </a:endParaRPr>
          </a:p>
        </p:txBody>
      </p:sp>
      <p:sp>
        <p:nvSpPr>
          <p:cNvPr id="3" name="Espace réservé du contenu 2"/>
          <p:cNvSpPr>
            <a:spLocks noGrp="1"/>
          </p:cNvSpPr>
          <p:nvPr>
            <p:ph idx="1"/>
          </p:nvPr>
        </p:nvSpPr>
        <p:spPr/>
        <p:txBody>
          <a:bodyPr>
            <a:normAutofit/>
          </a:bodyPr>
          <a:lstStyle/>
          <a:p>
            <a:pPr marL="365760" indent="-283464" eaLnBrk="1" fontAlgn="auto" hangingPunct="1">
              <a:spcAft>
                <a:spcPts val="0"/>
              </a:spcAft>
              <a:buFont typeface="Wingdings 2"/>
              <a:buChar char=""/>
              <a:defRPr/>
            </a:pPr>
            <a:r>
              <a:rPr lang="fr-CA" dirty="0" err="1" smtClean="0"/>
              <a:t>Provide</a:t>
            </a:r>
            <a:r>
              <a:rPr lang="fr-CA" dirty="0" smtClean="0"/>
              <a:t> </a:t>
            </a:r>
            <a:r>
              <a:rPr lang="fr-CA" b="1" dirty="0" smtClean="0"/>
              <a:t>value</a:t>
            </a:r>
            <a:r>
              <a:rPr lang="fr-CA" dirty="0" smtClean="0"/>
              <a:t> to </a:t>
            </a:r>
            <a:r>
              <a:rPr lang="fr-CA" dirty="0" err="1" smtClean="0"/>
              <a:t>your</a:t>
            </a:r>
            <a:r>
              <a:rPr lang="fr-CA" dirty="0" smtClean="0"/>
              <a:t> </a:t>
            </a:r>
            <a:r>
              <a:rPr lang="fr-CA" dirty="0" err="1" smtClean="0"/>
              <a:t>members</a:t>
            </a:r>
            <a:r>
              <a:rPr lang="fr-CA" dirty="0" smtClean="0"/>
              <a:t>.</a:t>
            </a:r>
          </a:p>
          <a:p>
            <a:pPr marL="365760" indent="-283464" eaLnBrk="1" fontAlgn="auto" hangingPunct="1">
              <a:spcAft>
                <a:spcPts val="0"/>
              </a:spcAft>
              <a:buFont typeface="Wingdings 2" charset="2"/>
              <a:buNone/>
              <a:defRPr/>
            </a:pPr>
            <a:endParaRPr lang="fr-CA" sz="1100" dirty="0" smtClean="0"/>
          </a:p>
          <a:p>
            <a:pPr marL="365760" indent="-283464" eaLnBrk="1" fontAlgn="auto" hangingPunct="1">
              <a:spcAft>
                <a:spcPts val="0"/>
              </a:spcAft>
              <a:buFont typeface="Wingdings 2"/>
              <a:buChar char=""/>
              <a:defRPr/>
            </a:pPr>
            <a:r>
              <a:rPr lang="en-CA" dirty="0" smtClean="0"/>
              <a:t>Change what has to be changed </a:t>
            </a:r>
            <a:r>
              <a:rPr lang="fr-CA" dirty="0" smtClean="0"/>
              <a:t>to </a:t>
            </a:r>
            <a:r>
              <a:rPr lang="fr-CA" b="1" dirty="0" smtClean="0"/>
              <a:t>engage</a:t>
            </a:r>
            <a:r>
              <a:rPr lang="fr-CA" dirty="0" smtClean="0"/>
              <a:t> and </a:t>
            </a:r>
            <a:r>
              <a:rPr lang="fr-CA" dirty="0" err="1" smtClean="0"/>
              <a:t>keep</a:t>
            </a:r>
            <a:r>
              <a:rPr lang="fr-CA" dirty="0" smtClean="0"/>
              <a:t> </a:t>
            </a:r>
            <a:r>
              <a:rPr lang="fr-CA" dirty="0" err="1" smtClean="0"/>
              <a:t>current</a:t>
            </a:r>
            <a:r>
              <a:rPr lang="fr-CA" dirty="0" smtClean="0"/>
              <a:t> </a:t>
            </a:r>
            <a:r>
              <a:rPr lang="fr-CA" dirty="0" err="1" smtClean="0"/>
              <a:t>members</a:t>
            </a:r>
            <a:r>
              <a:rPr lang="fr-CA" dirty="0" smtClean="0"/>
              <a:t>.</a:t>
            </a:r>
          </a:p>
          <a:p>
            <a:pPr marL="82296" indent="0" eaLnBrk="1" fontAlgn="auto" hangingPunct="1">
              <a:spcAft>
                <a:spcPts val="0"/>
              </a:spcAft>
              <a:buNone/>
              <a:defRPr/>
            </a:pPr>
            <a:endParaRPr lang="fr-CA" sz="1100" dirty="0" smtClean="0"/>
          </a:p>
          <a:p>
            <a:pPr marL="365760" indent="-283464" eaLnBrk="1" fontAlgn="auto" hangingPunct="1">
              <a:spcAft>
                <a:spcPts val="0"/>
              </a:spcAft>
              <a:buFont typeface="Wingdings 2"/>
              <a:buChar char=""/>
              <a:defRPr/>
            </a:pPr>
            <a:r>
              <a:rPr lang="en-CA" dirty="0" smtClean="0"/>
              <a:t>Make sure all members are </a:t>
            </a:r>
            <a:r>
              <a:rPr lang="en-CA" b="1" dirty="0" smtClean="0"/>
              <a:t>involved</a:t>
            </a:r>
            <a:r>
              <a:rPr lang="en-CA" dirty="0" smtClean="0"/>
              <a:t> and that we meet their </a:t>
            </a:r>
            <a:r>
              <a:rPr lang="en-CA" b="1" dirty="0" smtClean="0"/>
              <a:t>expectations.</a:t>
            </a:r>
          </a:p>
          <a:p>
            <a:pPr marL="365760" indent="-283464" eaLnBrk="1" fontAlgn="auto" hangingPunct="1">
              <a:spcAft>
                <a:spcPts val="0"/>
              </a:spcAft>
              <a:buFont typeface="Wingdings 2"/>
              <a:buNone/>
              <a:defRPr/>
            </a:pPr>
            <a:endParaRPr lang="en-CA" sz="1000" dirty="0" smtClean="0"/>
          </a:p>
          <a:p>
            <a:pPr marL="365760" indent="-283464" eaLnBrk="1" fontAlgn="auto" hangingPunct="1">
              <a:spcAft>
                <a:spcPts val="0"/>
              </a:spcAft>
              <a:buFont typeface="Wingdings 2"/>
              <a:buChar char=""/>
              <a:defRPr/>
            </a:pPr>
            <a:r>
              <a:rPr lang="en-CA" dirty="0" smtClean="0"/>
              <a:t>Do all of the above </a:t>
            </a:r>
            <a:r>
              <a:rPr lang="en-CA" u="sng" dirty="0" smtClean="0"/>
              <a:t>first,</a:t>
            </a:r>
            <a:r>
              <a:rPr lang="en-CA" dirty="0" smtClean="0"/>
              <a:t> then </a:t>
            </a:r>
          </a:p>
          <a:p>
            <a:pPr marL="356934" lvl="1" indent="0" eaLnBrk="1" fontAlgn="auto" hangingPunct="1">
              <a:spcAft>
                <a:spcPts val="0"/>
              </a:spcAft>
              <a:buNone/>
              <a:defRPr/>
            </a:pPr>
            <a:r>
              <a:rPr lang="en-CA" i="1" dirty="0" smtClean="0"/>
              <a:t>Tell your Story to </a:t>
            </a:r>
            <a:r>
              <a:rPr lang="en-CA" b="1" i="1" dirty="0" smtClean="0"/>
              <a:t>attract </a:t>
            </a:r>
            <a:r>
              <a:rPr lang="en-CA" i="1" dirty="0" smtClean="0"/>
              <a:t>new members</a:t>
            </a:r>
          </a:p>
          <a:p>
            <a:pPr marL="114300" indent="0" eaLnBrk="1" fontAlgn="auto" hangingPunct="1">
              <a:spcAft>
                <a:spcPts val="0"/>
              </a:spcAft>
              <a:buFont typeface="Wingdings 2"/>
              <a:buNone/>
              <a:defRPr/>
            </a:pPr>
            <a:endParaRPr lang="en-CA" dirty="0" smtClean="0"/>
          </a:p>
          <a:p>
            <a:pPr marL="365760" indent="-283464" eaLnBrk="1" fontAlgn="auto" hangingPunct="1">
              <a:spcAft>
                <a:spcPts val="0"/>
              </a:spcAft>
              <a:buFont typeface="Wingdings 2"/>
              <a:buChar char=""/>
              <a:defRPr/>
            </a:pPr>
            <a:endParaRPr lang="en-CA" dirty="0" smtClean="0"/>
          </a:p>
        </p:txBody>
      </p:sp>
      <p:sp>
        <p:nvSpPr>
          <p:cNvPr id="4" name="Slide Number Placeholder 3"/>
          <p:cNvSpPr>
            <a:spLocks noGrp="1"/>
          </p:cNvSpPr>
          <p:nvPr>
            <p:ph type="sldNum" sz="quarter" idx="12"/>
          </p:nvPr>
        </p:nvSpPr>
        <p:spPr/>
        <p:txBody>
          <a:bodyPr/>
          <a:lstStyle/>
          <a:p>
            <a:pPr>
              <a:defRPr/>
            </a:pPr>
            <a:fld id="{3E1EF3D0-C825-4412-89BD-80D3CFFF70CD}" type="slidenum">
              <a:rPr lang="en-US" smtClean="0"/>
              <a:pPr>
                <a:defRPr/>
              </a:pPr>
              <a:t>57</a:t>
            </a:fld>
            <a:endParaRPr lang="en-US"/>
          </a:p>
        </p:txBody>
      </p:sp>
      <p:pic>
        <p:nvPicPr>
          <p:cNvPr id="67589" name="Picture 6" descr="http://greysanatomycast.info/wp-content/uploads/2014/07/happy-face-image.jpg"/>
          <p:cNvPicPr>
            <a:picLocks noChangeAspect="1" noChangeArrowheads="1"/>
          </p:cNvPicPr>
          <p:nvPr/>
        </p:nvPicPr>
        <p:blipFill>
          <a:blip r:embed="rId3" cstate="print"/>
          <a:srcRect/>
          <a:stretch>
            <a:fillRect/>
          </a:stretch>
        </p:blipFill>
        <p:spPr bwMode="auto">
          <a:xfrm>
            <a:off x="7063145" y="-9395"/>
            <a:ext cx="1779230" cy="153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200"/>
            <a:ext cx="7497763" cy="1143000"/>
          </a:xfrm>
        </p:spPr>
        <p:txBody>
          <a:bodyPr>
            <a:normAutofit/>
          </a:bodyPr>
          <a:lstStyle/>
          <a:p>
            <a:pPr algn="ctr" eaLnBrk="1" hangingPunct="1">
              <a:defRPr/>
            </a:pPr>
            <a:r>
              <a:rPr lang="en-US" sz="4800" b="1" i="1" dirty="0" smtClean="0">
                <a:solidFill>
                  <a:srgbClr val="FF0000"/>
                </a:solidFill>
              </a:rPr>
              <a:t>10 Minute Break</a:t>
            </a:r>
            <a:endParaRPr lang="en-US" sz="5400" b="1" dirty="0" smtClean="0"/>
          </a:p>
        </p:txBody>
      </p:sp>
      <p:sp>
        <p:nvSpPr>
          <p:cNvPr id="3" name="Slide Number Placeholder 2"/>
          <p:cNvSpPr>
            <a:spLocks noGrp="1"/>
          </p:cNvSpPr>
          <p:nvPr>
            <p:ph type="sldNum" sz="quarter" idx="12"/>
          </p:nvPr>
        </p:nvSpPr>
        <p:spPr/>
        <p:txBody>
          <a:bodyPr/>
          <a:lstStyle/>
          <a:p>
            <a:pPr>
              <a:defRPr/>
            </a:pPr>
            <a:fld id="{0546BD11-CA06-48F7-AA20-2930D741F215}"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200"/>
            <a:ext cx="7497763" cy="1143000"/>
          </a:xfrm>
        </p:spPr>
        <p:txBody>
          <a:bodyPr>
            <a:normAutofit fontScale="90000"/>
          </a:bodyPr>
          <a:lstStyle/>
          <a:p>
            <a:pPr algn="ctr" eaLnBrk="1" hangingPunct="1">
              <a:defRPr/>
            </a:pPr>
            <a:r>
              <a:rPr lang="en-US" sz="5400" b="1" dirty="0" smtClean="0"/>
              <a:t>Attracting New Members</a:t>
            </a:r>
          </a:p>
        </p:txBody>
      </p:sp>
      <p:sp>
        <p:nvSpPr>
          <p:cNvPr id="3" name="Slide Number Placeholder 2"/>
          <p:cNvSpPr>
            <a:spLocks noGrp="1"/>
          </p:cNvSpPr>
          <p:nvPr>
            <p:ph type="sldNum" sz="quarter" idx="12"/>
          </p:nvPr>
        </p:nvSpPr>
        <p:spPr/>
        <p:txBody>
          <a:bodyPr/>
          <a:lstStyle/>
          <a:p>
            <a:pPr>
              <a:defRPr/>
            </a:pPr>
            <a:fld id="{0546BD11-CA06-48F7-AA20-2930D741F215}"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Losing Members in North America</a:t>
            </a:r>
            <a:endParaRPr lang="en-US" dirty="0">
              <a:solidFill>
                <a:schemeClr val="tx2">
                  <a:satMod val="130000"/>
                </a:schemeClr>
              </a:solidFill>
            </a:endParaRPr>
          </a:p>
        </p:txBody>
      </p:sp>
      <p:sp>
        <p:nvSpPr>
          <p:cNvPr id="18435" name="Content Placeholder 2"/>
          <p:cNvSpPr>
            <a:spLocks noGrp="1"/>
          </p:cNvSpPr>
          <p:nvPr>
            <p:ph idx="1"/>
          </p:nvPr>
        </p:nvSpPr>
        <p:spPr/>
        <p:txBody>
          <a:bodyPr/>
          <a:lstStyle/>
          <a:p>
            <a:pPr eaLnBrk="1" hangingPunct="1"/>
            <a:r>
              <a:rPr lang="en-US" dirty="0" smtClean="0"/>
              <a:t>Past 4 years.  </a:t>
            </a:r>
          </a:p>
          <a:p>
            <a:pPr lvl="1" eaLnBrk="1" hangingPunct="1"/>
            <a:r>
              <a:rPr lang="en-US" dirty="0" smtClean="0"/>
              <a:t>Brought in 40,000 new members per year </a:t>
            </a:r>
          </a:p>
          <a:p>
            <a:pPr lvl="1" eaLnBrk="1" hangingPunct="1"/>
            <a:r>
              <a:rPr lang="en-US" dirty="0" smtClean="0"/>
              <a:t>But lost 50,000 members per year</a:t>
            </a:r>
          </a:p>
          <a:p>
            <a:pPr lvl="1" eaLnBrk="1" hangingPunct="1"/>
            <a:r>
              <a:rPr lang="en-US" b="1" dirty="0" smtClean="0"/>
              <a:t>Net loss of 10,000 members per year.</a:t>
            </a:r>
          </a:p>
          <a:p>
            <a:pPr eaLnBrk="1" hangingPunct="1"/>
            <a:r>
              <a:rPr lang="en-US" dirty="0" smtClean="0"/>
              <a:t>Conclusions – are the following valid??</a:t>
            </a:r>
          </a:p>
          <a:p>
            <a:pPr lvl="1" eaLnBrk="1" hangingPunct="1"/>
            <a:r>
              <a:rPr lang="en-US" dirty="0" smtClean="0"/>
              <a:t>North American Clubs are older - members are just dying off ?</a:t>
            </a:r>
          </a:p>
          <a:p>
            <a:pPr lvl="1" eaLnBrk="1" hangingPunct="1"/>
            <a:r>
              <a:rPr lang="en-US" dirty="0" smtClean="0"/>
              <a:t>Rest of world is building new clubs - much younger members ?</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F387FF57-8FE3-47CE-AEDF-F4F5497E2059}"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36600" y="3200400"/>
            <a:ext cx="7696200" cy="914400"/>
          </a:xfrm>
        </p:spPr>
        <p:txBody>
          <a:bodyPr>
            <a:normAutofit fontScale="90000"/>
          </a:bodyPr>
          <a:lstStyle/>
          <a:p>
            <a:pPr eaLnBrk="1" fontAlgn="auto" hangingPunct="1">
              <a:spcAft>
                <a:spcPts val="0"/>
              </a:spcAft>
              <a:defRPr/>
            </a:pPr>
            <a:r>
              <a:rPr lang="en-CA" dirty="0" smtClean="0">
                <a:solidFill>
                  <a:schemeClr val="tx2">
                    <a:satMod val="130000"/>
                  </a:schemeClr>
                </a:solidFill>
              </a:rPr>
              <a:t>Are we attractive?</a:t>
            </a:r>
            <a:br>
              <a:rPr lang="en-CA" dirty="0" smtClean="0">
                <a:solidFill>
                  <a:schemeClr val="tx2">
                    <a:satMod val="130000"/>
                  </a:schemeClr>
                </a:solidFill>
              </a:rPr>
            </a:br>
            <a:endParaRPr lang="en-CA" dirty="0">
              <a:solidFill>
                <a:schemeClr val="tx2">
                  <a:satMod val="130000"/>
                </a:schemeClr>
              </a:solidFill>
            </a:endParaRPr>
          </a:p>
        </p:txBody>
      </p:sp>
      <p:sp>
        <p:nvSpPr>
          <p:cNvPr id="7" name="Espace réservé du texte 6"/>
          <p:cNvSpPr>
            <a:spLocks noGrp="1"/>
          </p:cNvSpPr>
          <p:nvPr>
            <p:ph type="body" idx="1"/>
          </p:nvPr>
        </p:nvSpPr>
        <p:spPr>
          <a:xfrm>
            <a:off x="1219200" y="1066800"/>
            <a:ext cx="7759700" cy="1509713"/>
          </a:xfrm>
        </p:spPr>
        <p:txBody>
          <a:bodyPr>
            <a:normAutofit/>
          </a:bodyPr>
          <a:lstStyle/>
          <a:p>
            <a:pPr eaLnBrk="1" fontAlgn="auto" hangingPunct="1">
              <a:spcAft>
                <a:spcPts val="0"/>
              </a:spcAft>
              <a:buFont typeface="Wingdings 2"/>
              <a:buNone/>
              <a:defRPr/>
            </a:pPr>
            <a:r>
              <a:rPr lang="fr-CA" sz="3600" dirty="0" smtClean="0"/>
              <a:t>How </a:t>
            </a:r>
            <a:r>
              <a:rPr lang="fr-CA" sz="3600" dirty="0" err="1" smtClean="0"/>
              <a:t>is</a:t>
            </a:r>
            <a:r>
              <a:rPr lang="fr-CA" sz="3600" dirty="0" smtClean="0"/>
              <a:t> </a:t>
            </a:r>
            <a:r>
              <a:rPr lang="fr-CA" sz="3600" dirty="0" err="1" smtClean="0"/>
              <a:t>our</a:t>
            </a:r>
            <a:r>
              <a:rPr lang="fr-CA" sz="3600" dirty="0" smtClean="0"/>
              <a:t> club </a:t>
            </a:r>
            <a:r>
              <a:rPr lang="fr-CA" sz="3600" dirty="0" err="1" smtClean="0"/>
              <a:t>doing</a:t>
            </a:r>
            <a:r>
              <a:rPr lang="fr-CA" sz="3600" dirty="0" smtClean="0"/>
              <a:t>?</a:t>
            </a:r>
            <a:endParaRPr lang="fr-CA" sz="3600" dirty="0"/>
          </a:p>
        </p:txBody>
      </p:sp>
      <p:sp>
        <p:nvSpPr>
          <p:cNvPr id="5" name="Slide Number Placeholder 4"/>
          <p:cNvSpPr>
            <a:spLocks noGrp="1"/>
          </p:cNvSpPr>
          <p:nvPr>
            <p:ph type="sldNum" sz="quarter" idx="12"/>
          </p:nvPr>
        </p:nvSpPr>
        <p:spPr/>
        <p:txBody>
          <a:bodyPr/>
          <a:lstStyle/>
          <a:p>
            <a:pPr>
              <a:defRPr/>
            </a:pPr>
            <a:fld id="{CE3F4A85-5A2E-4A95-8AA0-ADCCD982E8F5}" type="slidenum">
              <a:rPr lang="en-US" smtClean="0"/>
              <a:pPr>
                <a:defRPr/>
              </a:pPr>
              <a:t>60</a:t>
            </a:fld>
            <a:endParaRPr lang="en-US"/>
          </a:p>
        </p:txBody>
      </p:sp>
      <p:sp>
        <p:nvSpPr>
          <p:cNvPr id="6" name="Titre 3"/>
          <p:cNvSpPr txBox="1">
            <a:spLocks/>
          </p:cNvSpPr>
          <p:nvPr/>
        </p:nvSpPr>
        <p:spPr>
          <a:xfrm>
            <a:off x="762000" y="4038600"/>
            <a:ext cx="7696200" cy="914400"/>
          </a:xfrm>
          <a:prstGeom prst="rect">
            <a:avLst/>
          </a:prstGeom>
        </p:spPr>
        <p:txBody>
          <a:bodyPr>
            <a:normAutofit fontScale="25000" lnSpcReduction="20000"/>
          </a:bodyPr>
          <a:lstStyle/>
          <a:p>
            <a:pPr fontAlgn="auto">
              <a:lnSpc>
                <a:spcPts val="4500"/>
              </a:lnSpc>
              <a:spcAft>
                <a:spcPts val="0"/>
              </a:spcAft>
              <a:defRPr/>
            </a:pPr>
            <a:r>
              <a:rPr lang="en-CA" sz="144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Do we provide good value?</a:t>
            </a:r>
            <a:r>
              <a:rPr lang="en-CA" sz="40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a:r>
            <a:br>
              <a:rPr lang="en-CA" sz="40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br>
            <a:endParaRPr lang="en-CA" sz="40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Thinking Outside the Box</a:t>
            </a:r>
            <a:endParaRPr lang="en-US" dirty="0">
              <a:solidFill>
                <a:schemeClr val="tx2">
                  <a:satMod val="130000"/>
                </a:schemeClr>
              </a:solidFill>
            </a:endParaRPr>
          </a:p>
        </p:txBody>
      </p:sp>
      <p:sp>
        <p:nvSpPr>
          <p:cNvPr id="70659" name="Content Placeholder 2"/>
          <p:cNvSpPr>
            <a:spLocks noGrp="1"/>
          </p:cNvSpPr>
          <p:nvPr>
            <p:ph idx="1"/>
          </p:nvPr>
        </p:nvSpPr>
        <p:spPr/>
        <p:txBody>
          <a:bodyPr/>
          <a:lstStyle/>
          <a:p>
            <a:pPr marL="82550" indent="0" algn="ctr" eaLnBrk="1" hangingPunct="1">
              <a:buNone/>
            </a:pPr>
            <a:r>
              <a:rPr lang="en-US" sz="4000" dirty="0" smtClean="0">
                <a:solidFill>
                  <a:srgbClr val="0070C0"/>
                </a:solidFill>
              </a:rPr>
              <a:t>“We need to ask questions and we need to open ourselves to the answers. </a:t>
            </a:r>
          </a:p>
          <a:p>
            <a:pPr marL="82550" indent="0" algn="ctr" eaLnBrk="1" hangingPunct="1">
              <a:buNone/>
            </a:pPr>
            <a:r>
              <a:rPr lang="en-US" sz="4000" dirty="0" smtClean="0">
                <a:solidFill>
                  <a:srgbClr val="0070C0"/>
                </a:solidFill>
              </a:rPr>
              <a:t>We cannot say ‘No, we will not do this,’ just because it has never been done before. ” </a:t>
            </a:r>
          </a:p>
          <a:p>
            <a:pPr eaLnBrk="1" hangingPunct="1">
              <a:buNone/>
            </a:pPr>
            <a:r>
              <a:rPr lang="en-US" sz="2400" i="1" dirty="0" smtClean="0">
                <a:solidFill>
                  <a:srgbClr val="0070C0"/>
                </a:solidFill>
              </a:rPr>
              <a:t>Past Rotary </a:t>
            </a:r>
            <a:r>
              <a:rPr lang="en-US" sz="2400" i="1" dirty="0">
                <a:solidFill>
                  <a:srgbClr val="0070C0"/>
                </a:solidFill>
              </a:rPr>
              <a:t>International President </a:t>
            </a:r>
            <a:r>
              <a:rPr lang="en-US" sz="2400" i="1" dirty="0" err="1" smtClean="0">
                <a:solidFill>
                  <a:srgbClr val="0070C0"/>
                </a:solidFill>
              </a:rPr>
              <a:t>Sakuji</a:t>
            </a:r>
            <a:r>
              <a:rPr lang="en-US" sz="2400" i="1" dirty="0" smtClean="0">
                <a:solidFill>
                  <a:srgbClr val="0070C0"/>
                </a:solidFill>
              </a:rPr>
              <a:t> Tanaka </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028F5F39-9A12-427C-AF16-DA51B51D3553}"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52400"/>
            <a:ext cx="7499350" cy="1143000"/>
          </a:xfrm>
        </p:spPr>
        <p:txBody>
          <a:bodyPr/>
          <a:lstStyle/>
          <a:p>
            <a:pPr eaLnBrk="1" fontAlgn="auto" hangingPunct="1">
              <a:spcAft>
                <a:spcPts val="0"/>
              </a:spcAft>
              <a:defRPr/>
            </a:pPr>
            <a:r>
              <a:rPr lang="en-US" dirty="0" smtClean="0">
                <a:solidFill>
                  <a:schemeClr val="tx2">
                    <a:satMod val="130000"/>
                  </a:schemeClr>
                </a:solidFill>
              </a:rPr>
              <a:t>Adaptive Clubs</a:t>
            </a:r>
            <a:endParaRPr lang="en-US" dirty="0">
              <a:solidFill>
                <a:schemeClr val="tx2">
                  <a:satMod val="130000"/>
                </a:schemeClr>
              </a:solidFill>
            </a:endParaRPr>
          </a:p>
        </p:txBody>
      </p:sp>
      <p:sp>
        <p:nvSpPr>
          <p:cNvPr id="71683" name="Content Placeholder 2"/>
          <p:cNvSpPr>
            <a:spLocks noGrp="1"/>
          </p:cNvSpPr>
          <p:nvPr>
            <p:ph idx="1"/>
          </p:nvPr>
        </p:nvSpPr>
        <p:spPr>
          <a:xfrm>
            <a:off x="3657599" y="1295400"/>
            <a:ext cx="5413375" cy="3657600"/>
          </a:xfrm>
        </p:spPr>
        <p:txBody>
          <a:bodyPr/>
          <a:lstStyle/>
          <a:p>
            <a:pPr eaLnBrk="1" hangingPunct="1"/>
            <a:r>
              <a:rPr lang="en-US" sz="2800" dirty="0" smtClean="0"/>
              <a:t>Katie </a:t>
            </a:r>
            <a:r>
              <a:rPr lang="en-US" sz="2800" dirty="0" err="1" smtClean="0"/>
              <a:t>Ischkin's</a:t>
            </a:r>
            <a:r>
              <a:rPr lang="en-US" sz="2800" dirty="0" smtClean="0"/>
              <a:t> club - </a:t>
            </a:r>
            <a:r>
              <a:rPr lang="en-US" sz="2800" i="1" dirty="0" smtClean="0"/>
              <a:t>South Metro Minneapolis Evenings </a:t>
            </a:r>
          </a:p>
          <a:p>
            <a:pPr lvl="2" eaLnBrk="1" hangingPunct="1"/>
            <a:r>
              <a:rPr lang="en-US" dirty="0" smtClean="0"/>
              <a:t>2 Evening meetings – no meals. </a:t>
            </a:r>
          </a:p>
          <a:p>
            <a:pPr lvl="2" eaLnBrk="1" hangingPunct="1"/>
            <a:r>
              <a:rPr lang="en-US" dirty="0" smtClean="0"/>
              <a:t>3rd meeting -happy hour/ </a:t>
            </a:r>
            <a:r>
              <a:rPr lang="en-US" u="sng" dirty="0" smtClean="0"/>
              <a:t>networking</a:t>
            </a:r>
            <a:r>
              <a:rPr lang="en-US" dirty="0" smtClean="0"/>
              <a:t> event at different locations</a:t>
            </a:r>
          </a:p>
          <a:p>
            <a:pPr lvl="2" eaLnBrk="1" hangingPunct="1"/>
            <a:r>
              <a:rPr lang="en-US" dirty="0" smtClean="0"/>
              <a:t>4th meeting is a hands-on volunteering opportunity.</a:t>
            </a:r>
          </a:p>
          <a:p>
            <a:pPr eaLnBrk="1" hangingPunct="1">
              <a:buFont typeface="Wingdings 2" charset="2"/>
              <a:buNone/>
            </a:pPr>
            <a:endParaRPr lang="en-US" sz="2400" i="1" dirty="0" smtClean="0"/>
          </a:p>
          <a:p>
            <a:pPr eaLnBrk="1" hangingPunct="1"/>
            <a:endParaRPr lang="en-US" dirty="0" smtClean="0"/>
          </a:p>
        </p:txBody>
      </p:sp>
      <p:pic>
        <p:nvPicPr>
          <p:cNvPr id="71684" name="Content Placeholder 3" descr="110120_ischkin.jpg"/>
          <p:cNvPicPr>
            <a:picLocks noChangeAspect="1"/>
          </p:cNvPicPr>
          <p:nvPr/>
        </p:nvPicPr>
        <p:blipFill>
          <a:blip r:embed="rId3" cstate="print"/>
          <a:srcRect/>
          <a:stretch>
            <a:fillRect/>
          </a:stretch>
        </p:blipFill>
        <p:spPr bwMode="auto">
          <a:xfrm>
            <a:off x="1143000" y="1295400"/>
            <a:ext cx="2590800" cy="3532188"/>
          </a:xfrm>
          <a:prstGeom prst="rect">
            <a:avLst/>
          </a:prstGeom>
          <a:noFill/>
          <a:ln w="9525">
            <a:noFill/>
            <a:miter lim="800000"/>
            <a:headEnd/>
            <a:tailEnd/>
          </a:ln>
        </p:spPr>
      </p:pic>
      <p:sp>
        <p:nvSpPr>
          <p:cNvPr id="5" name="Content Placeholder 2"/>
          <p:cNvSpPr txBox="1">
            <a:spLocks/>
          </p:cNvSpPr>
          <p:nvPr/>
        </p:nvSpPr>
        <p:spPr>
          <a:xfrm>
            <a:off x="990600" y="5105400"/>
            <a:ext cx="7467600" cy="1524000"/>
          </a:xfrm>
          <a:prstGeom prst="rect">
            <a:avLst/>
          </a:prstGeom>
        </p:spPr>
        <p:txBody>
          <a:bodyPr>
            <a:normAutofit fontScale="85000" lnSpcReduction="10000"/>
          </a:bodyPr>
          <a:lstStyle/>
          <a:p>
            <a:pPr marL="658368" lvl="2" fontAlgn="auto">
              <a:spcBef>
                <a:spcPct val="20000"/>
              </a:spcBef>
              <a:spcAft>
                <a:spcPts val="0"/>
              </a:spcAft>
              <a:buClr>
                <a:schemeClr val="accent2"/>
              </a:buClr>
              <a:defRPr/>
            </a:pPr>
            <a:r>
              <a:rPr lang="en-US" sz="2600" dirty="0">
                <a:latin typeface="+mn-lt"/>
              </a:rPr>
              <a:t>First Year </a:t>
            </a:r>
            <a:r>
              <a:rPr lang="en-US" sz="2600" dirty="0" smtClean="0">
                <a:latin typeface="+mn-lt"/>
              </a:rPr>
              <a:t>Results:  </a:t>
            </a:r>
          </a:p>
          <a:p>
            <a:pPr marL="1001268" lvl="2" indent="-342900" fontAlgn="auto">
              <a:spcBef>
                <a:spcPct val="20000"/>
              </a:spcBef>
              <a:spcAft>
                <a:spcPts val="0"/>
              </a:spcAft>
              <a:buClr>
                <a:schemeClr val="accent2"/>
              </a:buClr>
              <a:buFont typeface="Wingdings" panose="05000000000000000000" pitchFamily="2" charset="2"/>
              <a:buChar char="v"/>
              <a:defRPr/>
            </a:pPr>
            <a:r>
              <a:rPr lang="en-US" sz="2600" dirty="0" smtClean="0">
                <a:latin typeface="+mn-lt"/>
              </a:rPr>
              <a:t>One matching grant </a:t>
            </a:r>
            <a:r>
              <a:rPr lang="en-US" sz="2600" dirty="0">
                <a:latin typeface="+mn-lt"/>
              </a:rPr>
              <a:t>and </a:t>
            </a:r>
            <a:r>
              <a:rPr lang="en-US" sz="2600" dirty="0" smtClean="0">
                <a:latin typeface="+mn-lt"/>
              </a:rPr>
              <a:t>international service project</a:t>
            </a:r>
            <a:endParaRPr lang="en-US" sz="2600" dirty="0">
              <a:latin typeface="+mn-lt"/>
            </a:endParaRPr>
          </a:p>
          <a:p>
            <a:pPr marL="1001268" lvl="2" indent="-342900" fontAlgn="auto">
              <a:spcBef>
                <a:spcPct val="20000"/>
              </a:spcBef>
              <a:spcAft>
                <a:spcPts val="0"/>
              </a:spcAft>
              <a:buClr>
                <a:schemeClr val="accent2"/>
              </a:buClr>
              <a:buFont typeface="Wingdings" panose="05000000000000000000" pitchFamily="2" charset="2"/>
              <a:buChar char="v"/>
              <a:defRPr/>
            </a:pPr>
            <a:r>
              <a:rPr lang="en-US" sz="2600" dirty="0" smtClean="0">
                <a:latin typeface="+mn-lt"/>
              </a:rPr>
              <a:t>Plus ten (10) </a:t>
            </a:r>
            <a:r>
              <a:rPr lang="en-US" sz="2600" dirty="0">
                <a:latin typeface="+mn-lt"/>
              </a:rPr>
              <a:t>community service or hands-on volunteer efforts.</a:t>
            </a:r>
          </a:p>
          <a:p>
            <a:pPr marL="365760" indent="-283464" fontAlgn="auto">
              <a:spcBef>
                <a:spcPts val="600"/>
              </a:spcBef>
              <a:spcAft>
                <a:spcPts val="0"/>
              </a:spcAft>
              <a:buClr>
                <a:schemeClr val="accent1"/>
              </a:buClr>
              <a:buSzPct val="80000"/>
              <a:buFont typeface="Wingdings 2"/>
              <a:buNone/>
              <a:defRPr/>
            </a:pPr>
            <a:endParaRPr lang="en-US" sz="2400" i="1" dirty="0">
              <a:latin typeface="+mn-lt"/>
            </a:endParaRPr>
          </a:p>
          <a:p>
            <a:pPr marL="365760" indent="-283464" fontAlgn="auto">
              <a:spcBef>
                <a:spcPts val="600"/>
              </a:spcBef>
              <a:spcAft>
                <a:spcPts val="0"/>
              </a:spcAft>
              <a:buClr>
                <a:schemeClr val="accent1"/>
              </a:buClr>
              <a:buSzPct val="80000"/>
              <a:buFont typeface="Wingdings 2"/>
              <a:buChar char=""/>
              <a:defRPr/>
            </a:pPr>
            <a:endParaRPr lang="en-US" sz="3200" dirty="0">
              <a:latin typeface="+mn-lt"/>
            </a:endParaRPr>
          </a:p>
        </p:txBody>
      </p:sp>
      <p:sp>
        <p:nvSpPr>
          <p:cNvPr id="6" name="Slide Number Placeholder 5"/>
          <p:cNvSpPr>
            <a:spLocks noGrp="1"/>
          </p:cNvSpPr>
          <p:nvPr>
            <p:ph type="sldNum" sz="quarter" idx="12"/>
          </p:nvPr>
        </p:nvSpPr>
        <p:spPr/>
        <p:txBody>
          <a:bodyPr/>
          <a:lstStyle/>
          <a:p>
            <a:pPr>
              <a:defRPr/>
            </a:pPr>
            <a:fld id="{40B6EFCE-B3FB-4314-9089-3994663AFFF3}"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503238"/>
            <a:ext cx="7499350" cy="1020762"/>
          </a:xfrm>
        </p:spPr>
        <p:txBody>
          <a:bodyPr>
            <a:normAutofit fontScale="90000"/>
          </a:bodyPr>
          <a:lstStyle/>
          <a:p>
            <a:pPr eaLnBrk="1" fontAlgn="auto" hangingPunct="1">
              <a:spcAft>
                <a:spcPts val="0"/>
              </a:spcAft>
              <a:defRPr/>
            </a:pPr>
            <a:r>
              <a:rPr lang="en-US" dirty="0" smtClean="0">
                <a:solidFill>
                  <a:schemeClr val="tx2">
                    <a:satMod val="130000"/>
                  </a:schemeClr>
                </a:solidFill>
              </a:rPr>
              <a:t>Adaptive Clubs</a:t>
            </a:r>
            <a:br>
              <a:rPr lang="en-US" dirty="0" smtClean="0">
                <a:solidFill>
                  <a:schemeClr val="tx2">
                    <a:satMod val="130000"/>
                  </a:schemeClr>
                </a:solidFill>
              </a:rPr>
            </a:br>
            <a:endParaRPr lang="en-US" dirty="0">
              <a:solidFill>
                <a:schemeClr val="tx2">
                  <a:satMod val="130000"/>
                </a:schemeClr>
              </a:solidFill>
            </a:endParaRPr>
          </a:p>
        </p:txBody>
      </p:sp>
      <p:sp>
        <p:nvSpPr>
          <p:cNvPr id="5" name="Content Placeholder 2"/>
          <p:cNvSpPr txBox="1">
            <a:spLocks/>
          </p:cNvSpPr>
          <p:nvPr/>
        </p:nvSpPr>
        <p:spPr>
          <a:xfrm>
            <a:off x="914400" y="8382000"/>
            <a:ext cx="7467600" cy="1524000"/>
          </a:xfrm>
          <a:prstGeom prst="rect">
            <a:avLst/>
          </a:prstGeom>
        </p:spPr>
        <p:txBody>
          <a:bodyPr>
            <a:normAutofit fontScale="92500"/>
          </a:bodyPr>
          <a:lstStyle/>
          <a:p>
            <a:pPr marL="886968" lvl="2" indent="-228600" fontAlgn="auto">
              <a:spcBef>
                <a:spcPct val="20000"/>
              </a:spcBef>
              <a:spcAft>
                <a:spcPts val="0"/>
              </a:spcAft>
              <a:buClr>
                <a:schemeClr val="accent2"/>
              </a:buClr>
              <a:buFont typeface="Wingdings 2"/>
              <a:buChar char=""/>
              <a:defRPr/>
            </a:pPr>
            <a:r>
              <a:rPr lang="en-US" sz="2400" dirty="0">
                <a:latin typeface="+mn-lt"/>
              </a:rPr>
              <a:t>First Year Results</a:t>
            </a:r>
          </a:p>
          <a:p>
            <a:pPr marL="886968" lvl="2" indent="-228600" fontAlgn="auto">
              <a:spcBef>
                <a:spcPct val="20000"/>
              </a:spcBef>
              <a:spcAft>
                <a:spcPts val="0"/>
              </a:spcAft>
              <a:buClr>
                <a:schemeClr val="accent2"/>
              </a:buClr>
              <a:buFont typeface="Wingdings 2"/>
              <a:buChar char=""/>
              <a:defRPr/>
            </a:pPr>
            <a:r>
              <a:rPr lang="en-US" sz="2400" dirty="0">
                <a:latin typeface="+mn-lt"/>
              </a:rPr>
              <a:t>Matching Grant and International Service Project</a:t>
            </a:r>
          </a:p>
          <a:p>
            <a:pPr marL="886968" lvl="2" indent="-228600" fontAlgn="auto">
              <a:spcBef>
                <a:spcPct val="20000"/>
              </a:spcBef>
              <a:spcAft>
                <a:spcPts val="0"/>
              </a:spcAft>
              <a:buClr>
                <a:schemeClr val="accent2"/>
              </a:buClr>
              <a:buFont typeface="Wingdings 2"/>
              <a:buChar char=""/>
              <a:defRPr/>
            </a:pPr>
            <a:r>
              <a:rPr lang="en-US" sz="2400" dirty="0">
                <a:latin typeface="+mn-lt"/>
              </a:rPr>
              <a:t>10 community service or hands-on volunteer efforts.</a:t>
            </a:r>
          </a:p>
          <a:p>
            <a:pPr marL="365760" indent="-283464" fontAlgn="auto">
              <a:spcBef>
                <a:spcPts val="600"/>
              </a:spcBef>
              <a:spcAft>
                <a:spcPts val="0"/>
              </a:spcAft>
              <a:buClr>
                <a:schemeClr val="accent1"/>
              </a:buClr>
              <a:buSzPct val="80000"/>
              <a:buFont typeface="Wingdings 2"/>
              <a:buNone/>
              <a:defRPr/>
            </a:pPr>
            <a:endParaRPr lang="en-US" sz="2400" i="1" dirty="0">
              <a:latin typeface="+mn-lt"/>
            </a:endParaRPr>
          </a:p>
          <a:p>
            <a:pPr marL="365760" indent="-283464" fontAlgn="auto">
              <a:spcBef>
                <a:spcPts val="600"/>
              </a:spcBef>
              <a:spcAft>
                <a:spcPts val="0"/>
              </a:spcAft>
              <a:buClr>
                <a:schemeClr val="accent1"/>
              </a:buClr>
              <a:buSzPct val="80000"/>
              <a:buFont typeface="Wingdings 2"/>
              <a:buChar char=""/>
              <a:defRPr/>
            </a:pPr>
            <a:endParaRPr lang="en-US" sz="3200" dirty="0">
              <a:latin typeface="+mn-lt"/>
            </a:endParaRPr>
          </a:p>
        </p:txBody>
      </p:sp>
      <p:sp>
        <p:nvSpPr>
          <p:cNvPr id="6" name="Slide Number Placeholder 5"/>
          <p:cNvSpPr>
            <a:spLocks noGrp="1"/>
          </p:cNvSpPr>
          <p:nvPr>
            <p:ph type="sldNum" sz="quarter" idx="12"/>
          </p:nvPr>
        </p:nvSpPr>
        <p:spPr/>
        <p:txBody>
          <a:bodyPr/>
          <a:lstStyle/>
          <a:p>
            <a:pPr>
              <a:defRPr/>
            </a:pPr>
            <a:fld id="{6F962AAC-CDE3-4A87-B1F2-D8FC4BDAD275}" type="slidenum">
              <a:rPr lang="en-US" smtClean="0"/>
              <a:pPr>
                <a:defRPr/>
              </a:pPr>
              <a:t>63</a:t>
            </a:fld>
            <a:endParaRPr lang="en-US"/>
          </a:p>
        </p:txBody>
      </p:sp>
      <p:pic>
        <p:nvPicPr>
          <p:cNvPr id="72709" name="Picture 4" descr="C:\Users\Owner\Documents\1Family\1Dad\1Rotary\1 Satellite Club\Photos\4 March 2014\steve pipe 1.jpg"/>
          <p:cNvPicPr>
            <a:picLocks noGrp="1" noChangeAspect="1" noChangeArrowheads="1"/>
          </p:cNvPicPr>
          <p:nvPr>
            <p:ph idx="1"/>
          </p:nvPr>
        </p:nvPicPr>
        <p:blipFill>
          <a:blip r:embed="rId3" cstate="print"/>
          <a:srcRect/>
          <a:stretch>
            <a:fillRect/>
          </a:stretch>
        </p:blipFill>
        <p:spPr>
          <a:xfrm>
            <a:off x="4819737" y="3413342"/>
            <a:ext cx="4244975" cy="3810000"/>
          </a:xfrm>
          <a:noFill/>
        </p:spPr>
      </p:pic>
      <p:sp>
        <p:nvSpPr>
          <p:cNvPr id="10" name="Content Placeholder 2"/>
          <p:cNvSpPr txBox="1">
            <a:spLocks/>
          </p:cNvSpPr>
          <p:nvPr/>
        </p:nvSpPr>
        <p:spPr bwMode="auto">
          <a:xfrm>
            <a:off x="1066800" y="1066800"/>
            <a:ext cx="7543800" cy="3429000"/>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charset="2"/>
              <a:buChar char=""/>
              <a:defRPr/>
            </a:pPr>
            <a:r>
              <a:rPr lang="en-US" sz="3200" dirty="0">
                <a:latin typeface="+mn-lt"/>
              </a:rPr>
              <a:t>Randolph Rotary Sunrise – a Satellite club</a:t>
            </a:r>
          </a:p>
          <a:p>
            <a:pPr marL="639763" lvl="1" indent="-236538">
              <a:spcBef>
                <a:spcPts val="550"/>
              </a:spcBef>
              <a:buClr>
                <a:schemeClr val="accent1"/>
              </a:buClr>
              <a:buFont typeface="Verdana" pitchFamily="34" charset="0"/>
              <a:buChar char="◦"/>
              <a:defRPr/>
            </a:pPr>
            <a:r>
              <a:rPr lang="en-US" sz="2800" i="1" dirty="0">
                <a:latin typeface="+mn-lt"/>
              </a:rPr>
              <a:t>55 minutes – no meals</a:t>
            </a:r>
          </a:p>
          <a:p>
            <a:pPr marL="639763" lvl="1" indent="-236538">
              <a:spcBef>
                <a:spcPts val="550"/>
              </a:spcBef>
              <a:buClr>
                <a:schemeClr val="accent1"/>
              </a:buClr>
              <a:buFont typeface="Verdana" pitchFamily="34" charset="0"/>
              <a:buChar char="◦"/>
              <a:defRPr/>
            </a:pPr>
            <a:r>
              <a:rPr lang="en-US" sz="2800" i="1" dirty="0">
                <a:latin typeface="+mn-lt"/>
              </a:rPr>
              <a:t>1</a:t>
            </a:r>
            <a:r>
              <a:rPr lang="en-US" sz="2800" i="1" baseline="30000" dirty="0">
                <a:latin typeface="+mn-lt"/>
              </a:rPr>
              <a:t>st</a:t>
            </a:r>
            <a:r>
              <a:rPr lang="en-US" sz="2800" i="1" dirty="0">
                <a:latin typeface="+mn-lt"/>
              </a:rPr>
              <a:t> &amp; 3</a:t>
            </a:r>
            <a:r>
              <a:rPr lang="en-US" sz="2800" i="1" baseline="30000" dirty="0">
                <a:latin typeface="+mn-lt"/>
              </a:rPr>
              <a:t>rd</a:t>
            </a:r>
            <a:r>
              <a:rPr lang="en-US" sz="2800" i="1" dirty="0">
                <a:latin typeface="+mn-lt"/>
              </a:rPr>
              <a:t> Meetings – programs / speakers</a:t>
            </a:r>
          </a:p>
          <a:p>
            <a:pPr marL="365125" indent="-282575">
              <a:spcBef>
                <a:spcPts val="600"/>
              </a:spcBef>
              <a:buClr>
                <a:schemeClr val="accent1"/>
              </a:buClr>
              <a:buSzPct val="80000"/>
              <a:buFont typeface="Wingdings 2" charset="2"/>
              <a:buChar char=""/>
              <a:defRPr/>
            </a:pPr>
            <a:endParaRPr lang="en-US" sz="3200" i="1" dirty="0">
              <a:latin typeface="+mn-lt"/>
            </a:endParaRPr>
          </a:p>
          <a:p>
            <a:pPr marL="885825" lvl="2" indent="-228600">
              <a:spcBef>
                <a:spcPct val="20000"/>
              </a:spcBef>
              <a:buClr>
                <a:schemeClr val="accent2"/>
              </a:buClr>
              <a:buFont typeface="Wingdings 2" charset="2"/>
              <a:buChar char=""/>
              <a:defRPr/>
            </a:pPr>
            <a:endParaRPr lang="en-US" sz="2400" dirty="0">
              <a:latin typeface="+mn-lt"/>
            </a:endParaRPr>
          </a:p>
          <a:p>
            <a:pPr marL="885825" lvl="2" indent="-228600">
              <a:spcBef>
                <a:spcPct val="20000"/>
              </a:spcBef>
              <a:buClr>
                <a:schemeClr val="accent2"/>
              </a:buClr>
              <a:buFont typeface="Wingdings 2" charset="2"/>
              <a:buChar char=""/>
              <a:defRPr/>
            </a:pPr>
            <a:endParaRPr lang="en-US" sz="2400" dirty="0">
              <a:latin typeface="+mn-lt"/>
            </a:endParaRPr>
          </a:p>
          <a:p>
            <a:pPr marL="885825" lvl="2" indent="-228600">
              <a:spcBef>
                <a:spcPct val="20000"/>
              </a:spcBef>
              <a:buClr>
                <a:schemeClr val="accent2"/>
              </a:buClr>
              <a:buFont typeface="Wingdings 2" charset="2"/>
              <a:buChar char=""/>
              <a:defRPr/>
            </a:pPr>
            <a:endParaRPr lang="en-US" sz="2400" dirty="0">
              <a:latin typeface="+mn-lt"/>
            </a:endParaRPr>
          </a:p>
          <a:p>
            <a:pPr marL="885825" lvl="2" indent="-228600">
              <a:spcBef>
                <a:spcPct val="20000"/>
              </a:spcBef>
              <a:buClr>
                <a:schemeClr val="accent2"/>
              </a:buClr>
              <a:buFont typeface="Wingdings 2" charset="2"/>
              <a:buChar char=""/>
              <a:defRPr/>
            </a:pPr>
            <a:endParaRPr lang="en-US" sz="2400" dirty="0">
              <a:latin typeface="+mn-lt"/>
            </a:endParaRPr>
          </a:p>
        </p:txBody>
      </p:sp>
      <p:pic>
        <p:nvPicPr>
          <p:cNvPr id="72711" name="Picture 6" descr="C:\Users\Owner\Documents\1Family\1Dad\1Rotary\1 Satellite Club\Photos\14 Jan 2014\Beth Fiddle 2(LR).jpg"/>
          <p:cNvPicPr>
            <a:picLocks noChangeAspect="1" noChangeArrowheads="1"/>
          </p:cNvPicPr>
          <p:nvPr/>
        </p:nvPicPr>
        <p:blipFill>
          <a:blip r:embed="rId4" cstate="print"/>
          <a:srcRect/>
          <a:stretch>
            <a:fillRect/>
          </a:stretch>
        </p:blipFill>
        <p:spPr bwMode="auto">
          <a:xfrm>
            <a:off x="-490538" y="3429000"/>
            <a:ext cx="4833938" cy="315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000" dirty="0" smtClean="0">
                <a:solidFill>
                  <a:schemeClr val="tx2">
                    <a:satMod val="130000"/>
                  </a:schemeClr>
                </a:solidFill>
              </a:rPr>
              <a:t>Adaptive Clubs – Randolph Sunrise</a:t>
            </a:r>
            <a:r>
              <a:rPr lang="en-US" dirty="0" smtClean="0">
                <a:solidFill>
                  <a:schemeClr val="tx2">
                    <a:satMod val="130000"/>
                  </a:schemeClr>
                </a:solidFill>
              </a:rPr>
              <a:t/>
            </a:r>
            <a:br>
              <a:rPr lang="en-US" dirty="0" smtClean="0">
                <a:solidFill>
                  <a:schemeClr val="tx2">
                    <a:satMod val="130000"/>
                  </a:schemeClr>
                </a:solidFill>
              </a:rPr>
            </a:br>
            <a:endParaRPr lang="en-US" dirty="0">
              <a:solidFill>
                <a:schemeClr val="tx2">
                  <a:satMod val="130000"/>
                </a:schemeClr>
              </a:solidFill>
            </a:endParaRPr>
          </a:p>
        </p:txBody>
      </p:sp>
      <p:sp>
        <p:nvSpPr>
          <p:cNvPr id="73731" name="Content Placeholder 2"/>
          <p:cNvSpPr>
            <a:spLocks noGrp="1"/>
          </p:cNvSpPr>
          <p:nvPr>
            <p:ph idx="1"/>
          </p:nvPr>
        </p:nvSpPr>
        <p:spPr>
          <a:xfrm>
            <a:off x="1066800" y="914400"/>
            <a:ext cx="7543800" cy="5486400"/>
          </a:xfrm>
        </p:spPr>
        <p:txBody>
          <a:bodyPr/>
          <a:lstStyle/>
          <a:p>
            <a:pPr marL="403225" lvl="1" indent="0" eaLnBrk="1" hangingPunct="1">
              <a:buNone/>
            </a:pPr>
            <a:r>
              <a:rPr lang="en-US" i="1" dirty="0" smtClean="0"/>
              <a:t>2</a:t>
            </a:r>
            <a:r>
              <a:rPr lang="en-US" i="1" baseline="30000" dirty="0" smtClean="0"/>
              <a:t>nd</a:t>
            </a:r>
            <a:r>
              <a:rPr lang="en-US" i="1" dirty="0" smtClean="0"/>
              <a:t> &amp; 4</a:t>
            </a:r>
            <a:r>
              <a:rPr lang="en-US" i="1" baseline="30000" dirty="0" smtClean="0"/>
              <a:t>th</a:t>
            </a:r>
            <a:r>
              <a:rPr lang="en-US" i="1" dirty="0" smtClean="0"/>
              <a:t> Meetings, Adaptive</a:t>
            </a:r>
            <a:endParaRPr lang="en-US" sz="2000" i="1" dirty="0" smtClean="0"/>
          </a:p>
          <a:p>
            <a:pPr eaLnBrk="1" hangingPunct="1"/>
            <a:endParaRPr lang="en-US" i="1"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buFont typeface="Wingdings 2" charset="2"/>
              <a:buNone/>
            </a:pPr>
            <a:endParaRPr lang="en-US" i="1" dirty="0" smtClean="0"/>
          </a:p>
          <a:p>
            <a:pPr eaLnBrk="1" hangingPunct="1"/>
            <a:endParaRPr lang="en-US" dirty="0" smtClean="0"/>
          </a:p>
        </p:txBody>
      </p:sp>
      <p:sp>
        <p:nvSpPr>
          <p:cNvPr id="5" name="Content Placeholder 2"/>
          <p:cNvSpPr txBox="1">
            <a:spLocks/>
          </p:cNvSpPr>
          <p:nvPr/>
        </p:nvSpPr>
        <p:spPr>
          <a:xfrm>
            <a:off x="914400" y="8382000"/>
            <a:ext cx="7467600" cy="1524000"/>
          </a:xfrm>
          <a:prstGeom prst="rect">
            <a:avLst/>
          </a:prstGeom>
        </p:spPr>
        <p:txBody>
          <a:bodyPr>
            <a:normAutofit fontScale="92500"/>
          </a:bodyPr>
          <a:lstStyle/>
          <a:p>
            <a:pPr marL="886968" lvl="2" indent="-228600" fontAlgn="auto">
              <a:spcBef>
                <a:spcPct val="20000"/>
              </a:spcBef>
              <a:spcAft>
                <a:spcPts val="0"/>
              </a:spcAft>
              <a:buClr>
                <a:schemeClr val="accent2"/>
              </a:buClr>
              <a:buFont typeface="Wingdings 2"/>
              <a:buChar char=""/>
              <a:defRPr/>
            </a:pPr>
            <a:r>
              <a:rPr lang="en-US" sz="2400" dirty="0">
                <a:latin typeface="+mn-lt"/>
              </a:rPr>
              <a:t>First Year Results</a:t>
            </a:r>
          </a:p>
          <a:p>
            <a:pPr marL="886968" lvl="2" indent="-228600" fontAlgn="auto">
              <a:spcBef>
                <a:spcPct val="20000"/>
              </a:spcBef>
              <a:spcAft>
                <a:spcPts val="0"/>
              </a:spcAft>
              <a:buClr>
                <a:schemeClr val="accent2"/>
              </a:buClr>
              <a:buFont typeface="Wingdings 2"/>
              <a:buChar char=""/>
              <a:defRPr/>
            </a:pPr>
            <a:r>
              <a:rPr lang="en-US" sz="2400" dirty="0">
                <a:latin typeface="+mn-lt"/>
              </a:rPr>
              <a:t>Matching Grant and International Service Project</a:t>
            </a:r>
          </a:p>
          <a:p>
            <a:pPr marL="886968" lvl="2" indent="-228600" fontAlgn="auto">
              <a:spcBef>
                <a:spcPct val="20000"/>
              </a:spcBef>
              <a:spcAft>
                <a:spcPts val="0"/>
              </a:spcAft>
              <a:buClr>
                <a:schemeClr val="accent2"/>
              </a:buClr>
              <a:buFont typeface="Wingdings 2"/>
              <a:buChar char=""/>
              <a:defRPr/>
            </a:pPr>
            <a:r>
              <a:rPr lang="en-US" sz="2400" dirty="0">
                <a:latin typeface="+mn-lt"/>
              </a:rPr>
              <a:t>10 community service or hands-on volunteer efforts.</a:t>
            </a:r>
          </a:p>
          <a:p>
            <a:pPr marL="365760" indent="-283464" fontAlgn="auto">
              <a:spcBef>
                <a:spcPts val="600"/>
              </a:spcBef>
              <a:spcAft>
                <a:spcPts val="0"/>
              </a:spcAft>
              <a:buClr>
                <a:schemeClr val="accent1"/>
              </a:buClr>
              <a:buSzPct val="80000"/>
              <a:buFont typeface="Wingdings 2"/>
              <a:buNone/>
              <a:defRPr/>
            </a:pPr>
            <a:endParaRPr lang="en-US" sz="2400" i="1" dirty="0">
              <a:latin typeface="+mn-lt"/>
            </a:endParaRPr>
          </a:p>
          <a:p>
            <a:pPr marL="365760" indent="-283464" fontAlgn="auto">
              <a:spcBef>
                <a:spcPts val="600"/>
              </a:spcBef>
              <a:spcAft>
                <a:spcPts val="0"/>
              </a:spcAft>
              <a:buClr>
                <a:schemeClr val="accent1"/>
              </a:buClr>
              <a:buSzPct val="80000"/>
              <a:buFont typeface="Wingdings 2"/>
              <a:buChar char=""/>
              <a:defRPr/>
            </a:pPr>
            <a:endParaRPr lang="en-US" sz="3200" dirty="0">
              <a:latin typeface="+mn-lt"/>
            </a:endParaRPr>
          </a:p>
        </p:txBody>
      </p:sp>
      <p:sp>
        <p:nvSpPr>
          <p:cNvPr id="6" name="Slide Number Placeholder 5"/>
          <p:cNvSpPr>
            <a:spLocks noGrp="1"/>
          </p:cNvSpPr>
          <p:nvPr>
            <p:ph type="sldNum" sz="quarter" idx="12"/>
          </p:nvPr>
        </p:nvSpPr>
        <p:spPr/>
        <p:txBody>
          <a:bodyPr/>
          <a:lstStyle/>
          <a:p>
            <a:pPr>
              <a:defRPr/>
            </a:pPr>
            <a:fld id="{26B9DE8E-85A9-4A6D-9960-57BF272EF85A}" type="slidenum">
              <a:rPr lang="en-US" smtClean="0"/>
              <a:pPr>
                <a:defRPr/>
              </a:pPr>
              <a:t>64</a:t>
            </a:fld>
            <a:endParaRPr lang="en-US"/>
          </a:p>
        </p:txBody>
      </p:sp>
      <p:pic>
        <p:nvPicPr>
          <p:cNvPr id="73734" name="Picture 2" descr="C:\Users\Owner\Documents\1Family\1Dad\1Rotary\1 Satellite Club\Photos\4 Feb 2014\4 feb 4.jpg"/>
          <p:cNvPicPr>
            <a:picLocks noChangeAspect="1" noChangeArrowheads="1"/>
          </p:cNvPicPr>
          <p:nvPr/>
        </p:nvPicPr>
        <p:blipFill>
          <a:blip r:embed="rId3" cstate="print"/>
          <a:srcRect/>
          <a:stretch>
            <a:fillRect/>
          </a:stretch>
        </p:blipFill>
        <p:spPr bwMode="auto">
          <a:xfrm>
            <a:off x="938213" y="1524000"/>
            <a:ext cx="8205787" cy="2667000"/>
          </a:xfrm>
          <a:prstGeom prst="rect">
            <a:avLst/>
          </a:prstGeom>
          <a:noFill/>
          <a:ln w="9525">
            <a:noFill/>
            <a:miter lim="800000"/>
            <a:headEnd/>
            <a:tailEnd/>
          </a:ln>
        </p:spPr>
      </p:pic>
      <p:pic>
        <p:nvPicPr>
          <p:cNvPr id="73735" name="Picture 5" descr="C:\Users\Owner\Documents\1Family\1Dad\1Rotary\1 Satellite Club\Photos\10 Jun 2014\Member Ideas.jpg"/>
          <p:cNvPicPr>
            <a:picLocks noChangeAspect="1" noChangeArrowheads="1"/>
          </p:cNvPicPr>
          <p:nvPr/>
        </p:nvPicPr>
        <p:blipFill>
          <a:blip r:embed="rId4" cstate="print"/>
          <a:srcRect/>
          <a:stretch>
            <a:fillRect/>
          </a:stretch>
        </p:blipFill>
        <p:spPr bwMode="auto">
          <a:xfrm>
            <a:off x="457200" y="3505200"/>
            <a:ext cx="2514600" cy="3192463"/>
          </a:xfrm>
          <a:prstGeom prst="rect">
            <a:avLst/>
          </a:prstGeom>
          <a:noFill/>
          <a:ln w="9525">
            <a:noFill/>
            <a:miter lim="800000"/>
            <a:headEnd/>
            <a:tailEnd/>
          </a:ln>
        </p:spPr>
      </p:pic>
      <p:sp>
        <p:nvSpPr>
          <p:cNvPr id="73736" name="TextBox 8"/>
          <p:cNvSpPr txBox="1">
            <a:spLocks noChangeArrowheads="1"/>
          </p:cNvSpPr>
          <p:nvPr/>
        </p:nvSpPr>
        <p:spPr bwMode="auto">
          <a:xfrm>
            <a:off x="3124200" y="4191000"/>
            <a:ext cx="5991225" cy="2831544"/>
          </a:xfrm>
          <a:prstGeom prst="rect">
            <a:avLst/>
          </a:prstGeom>
          <a:noFill/>
          <a:ln w="9525">
            <a:noFill/>
            <a:miter lim="800000"/>
            <a:headEnd/>
            <a:tailEnd/>
          </a:ln>
        </p:spPr>
        <p:txBody>
          <a:bodyPr wrap="square">
            <a:spAutoFit/>
          </a:bodyPr>
          <a:lstStyle/>
          <a:p>
            <a:r>
              <a:rPr lang="en-US" sz="2000" b="1" i="1" dirty="0"/>
              <a:t>  </a:t>
            </a:r>
            <a:r>
              <a:rPr lang="en-US" sz="2000" b="1" i="1" dirty="0" smtClean="0"/>
              <a:t>No speaker – </a:t>
            </a:r>
          </a:p>
          <a:p>
            <a:r>
              <a:rPr lang="en-US" sz="2000" b="1" i="1" dirty="0" smtClean="0"/>
              <a:t>- Assessing community needs:</a:t>
            </a:r>
          </a:p>
          <a:p>
            <a:pPr lvl="1"/>
            <a:r>
              <a:rPr lang="en-US" sz="2000" b="1" i="1" dirty="0" smtClean="0"/>
              <a:t>Prioritizing, planning, conducting community projects (above)</a:t>
            </a:r>
          </a:p>
          <a:p>
            <a:pPr>
              <a:buFontTx/>
              <a:buChar char="-"/>
            </a:pPr>
            <a:r>
              <a:rPr lang="en-US" sz="2000" b="1" i="1" dirty="0" smtClean="0"/>
              <a:t>Membership development ideas (left)</a:t>
            </a:r>
          </a:p>
          <a:p>
            <a:pPr>
              <a:buFontTx/>
              <a:buChar char="-"/>
            </a:pPr>
            <a:r>
              <a:rPr lang="en-US" sz="2000" b="1" i="1" dirty="0" smtClean="0"/>
              <a:t>Classification talks:  knowing the members</a:t>
            </a:r>
          </a:p>
          <a:p>
            <a:endParaRPr lang="en-US" sz="2000" b="1" i="1" dirty="0" smtClean="0"/>
          </a:p>
          <a:p>
            <a:r>
              <a:rPr lang="en-US" sz="2000" b="1" i="1" dirty="0" smtClean="0"/>
              <a:t>5</a:t>
            </a:r>
            <a:r>
              <a:rPr lang="en-US" sz="2000" b="1" i="1" baseline="30000" dirty="0" smtClean="0"/>
              <a:t>th</a:t>
            </a:r>
            <a:r>
              <a:rPr lang="en-US" sz="2000" b="1" i="1" dirty="0" smtClean="0"/>
              <a:t> </a:t>
            </a:r>
            <a:r>
              <a:rPr lang="en-US" sz="2000" b="1" i="1" dirty="0"/>
              <a:t>Meeting - Social (Bar &amp; Grill)</a:t>
            </a:r>
          </a:p>
          <a:p>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Adaptive Clubs – Randolph Sunrise</a:t>
            </a:r>
            <a:br>
              <a:rPr lang="en-US" dirty="0" smtClean="0">
                <a:solidFill>
                  <a:schemeClr val="tx2">
                    <a:satMod val="130000"/>
                  </a:schemeClr>
                </a:solidFill>
              </a:rPr>
            </a:br>
            <a:endParaRPr lang="en-US" dirty="0">
              <a:solidFill>
                <a:schemeClr val="tx2">
                  <a:satMod val="130000"/>
                </a:schemeClr>
              </a:solidFill>
            </a:endParaRPr>
          </a:p>
        </p:txBody>
      </p:sp>
      <p:sp>
        <p:nvSpPr>
          <p:cNvPr id="73731" name="Content Placeholder 2"/>
          <p:cNvSpPr>
            <a:spLocks noGrp="1"/>
          </p:cNvSpPr>
          <p:nvPr>
            <p:ph idx="1"/>
          </p:nvPr>
        </p:nvSpPr>
        <p:spPr>
          <a:xfrm>
            <a:off x="1143000" y="1600200"/>
            <a:ext cx="7543800" cy="4953000"/>
          </a:xfrm>
        </p:spPr>
        <p:txBody>
          <a:bodyPr/>
          <a:lstStyle/>
          <a:p>
            <a:pPr marL="82550" indent="0">
              <a:buNone/>
            </a:pPr>
            <a:r>
              <a:rPr lang="en-US" b="1" dirty="0" smtClean="0"/>
              <a:t>Results </a:t>
            </a:r>
            <a:r>
              <a:rPr lang="en-US" sz="2800" b="1" dirty="0" smtClean="0"/>
              <a:t>(after the club’s first 6 months) </a:t>
            </a:r>
          </a:p>
          <a:p>
            <a:r>
              <a:rPr lang="en-US" dirty="0" smtClean="0"/>
              <a:t>19 Members</a:t>
            </a:r>
          </a:p>
          <a:p>
            <a:pPr lvl="1"/>
            <a:r>
              <a:rPr lang="en-US" dirty="0" smtClean="0"/>
              <a:t> 2 Young Leaders, 1 Family Member </a:t>
            </a:r>
          </a:p>
          <a:p>
            <a:r>
              <a:rPr lang="en-US" dirty="0" smtClean="0"/>
              <a:t>Over 80% weekly meeting attendance. </a:t>
            </a:r>
          </a:p>
          <a:p>
            <a:r>
              <a:rPr lang="en-US" dirty="0" smtClean="0"/>
              <a:t>6 community projects either planned, under way or completed </a:t>
            </a:r>
          </a:p>
          <a:p>
            <a:r>
              <a:rPr lang="en-US" dirty="0" smtClean="0"/>
              <a:t>Joint project with other clubs </a:t>
            </a:r>
          </a:p>
          <a:p>
            <a:r>
              <a:rPr lang="en-US" dirty="0" smtClean="0"/>
              <a:t>Received a $4,000 district grant </a:t>
            </a:r>
          </a:p>
          <a:p>
            <a:pPr eaLnBrk="1" hangingPunct="1"/>
            <a:endParaRPr lang="en-US" i="1"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buFont typeface="Wingdings 2" charset="2"/>
              <a:buNone/>
            </a:pPr>
            <a:endParaRPr lang="en-US" i="1" dirty="0" smtClean="0"/>
          </a:p>
          <a:p>
            <a:pPr eaLnBrk="1" hangingPunct="1"/>
            <a:endParaRPr lang="en-US" dirty="0" smtClean="0"/>
          </a:p>
        </p:txBody>
      </p:sp>
      <p:sp>
        <p:nvSpPr>
          <p:cNvPr id="5" name="Content Placeholder 2"/>
          <p:cNvSpPr txBox="1">
            <a:spLocks/>
          </p:cNvSpPr>
          <p:nvPr/>
        </p:nvSpPr>
        <p:spPr>
          <a:xfrm>
            <a:off x="914400" y="8382000"/>
            <a:ext cx="7467600" cy="1524000"/>
          </a:xfrm>
          <a:prstGeom prst="rect">
            <a:avLst/>
          </a:prstGeom>
        </p:spPr>
        <p:txBody>
          <a:bodyPr>
            <a:normAutofit fontScale="92500"/>
          </a:bodyPr>
          <a:lstStyle/>
          <a:p>
            <a:pPr marL="886968" lvl="2" indent="-228600" fontAlgn="auto">
              <a:spcBef>
                <a:spcPct val="20000"/>
              </a:spcBef>
              <a:spcAft>
                <a:spcPts val="0"/>
              </a:spcAft>
              <a:buClr>
                <a:schemeClr val="accent2"/>
              </a:buClr>
              <a:buFont typeface="Wingdings 2"/>
              <a:buChar char=""/>
              <a:defRPr/>
            </a:pPr>
            <a:r>
              <a:rPr lang="en-US" sz="2400" dirty="0">
                <a:latin typeface="+mn-lt"/>
              </a:rPr>
              <a:t>First Year Results</a:t>
            </a:r>
          </a:p>
          <a:p>
            <a:pPr marL="886968" lvl="2" indent="-228600" fontAlgn="auto">
              <a:spcBef>
                <a:spcPct val="20000"/>
              </a:spcBef>
              <a:spcAft>
                <a:spcPts val="0"/>
              </a:spcAft>
              <a:buClr>
                <a:schemeClr val="accent2"/>
              </a:buClr>
              <a:buFont typeface="Wingdings 2"/>
              <a:buChar char=""/>
              <a:defRPr/>
            </a:pPr>
            <a:r>
              <a:rPr lang="en-US" sz="2400" dirty="0">
                <a:latin typeface="+mn-lt"/>
              </a:rPr>
              <a:t>Matching Grant and International Service Project</a:t>
            </a:r>
          </a:p>
          <a:p>
            <a:pPr marL="886968" lvl="2" indent="-228600" fontAlgn="auto">
              <a:spcBef>
                <a:spcPct val="20000"/>
              </a:spcBef>
              <a:spcAft>
                <a:spcPts val="0"/>
              </a:spcAft>
              <a:buClr>
                <a:schemeClr val="accent2"/>
              </a:buClr>
              <a:buFont typeface="Wingdings 2"/>
              <a:buChar char=""/>
              <a:defRPr/>
            </a:pPr>
            <a:r>
              <a:rPr lang="en-US" sz="2400" dirty="0">
                <a:latin typeface="+mn-lt"/>
              </a:rPr>
              <a:t>10 community service or hands-on volunteer efforts.</a:t>
            </a:r>
          </a:p>
          <a:p>
            <a:pPr marL="365760" indent="-283464" fontAlgn="auto">
              <a:spcBef>
                <a:spcPts val="600"/>
              </a:spcBef>
              <a:spcAft>
                <a:spcPts val="0"/>
              </a:spcAft>
              <a:buClr>
                <a:schemeClr val="accent1"/>
              </a:buClr>
              <a:buSzPct val="80000"/>
              <a:buFont typeface="Wingdings 2"/>
              <a:buNone/>
              <a:defRPr/>
            </a:pPr>
            <a:endParaRPr lang="en-US" sz="2400" i="1" dirty="0">
              <a:latin typeface="+mn-lt"/>
            </a:endParaRPr>
          </a:p>
          <a:p>
            <a:pPr marL="365760" indent="-283464" fontAlgn="auto">
              <a:spcBef>
                <a:spcPts val="600"/>
              </a:spcBef>
              <a:spcAft>
                <a:spcPts val="0"/>
              </a:spcAft>
              <a:buClr>
                <a:schemeClr val="accent1"/>
              </a:buClr>
              <a:buSzPct val="80000"/>
              <a:buFont typeface="Wingdings 2"/>
              <a:buChar char=""/>
              <a:defRPr/>
            </a:pPr>
            <a:endParaRPr lang="en-US" sz="3200" dirty="0">
              <a:latin typeface="+mn-lt"/>
            </a:endParaRPr>
          </a:p>
        </p:txBody>
      </p:sp>
      <p:sp>
        <p:nvSpPr>
          <p:cNvPr id="6" name="Slide Number Placeholder 5"/>
          <p:cNvSpPr>
            <a:spLocks noGrp="1"/>
          </p:cNvSpPr>
          <p:nvPr>
            <p:ph type="sldNum" sz="quarter" idx="12"/>
          </p:nvPr>
        </p:nvSpPr>
        <p:spPr/>
        <p:txBody>
          <a:bodyPr/>
          <a:lstStyle/>
          <a:p>
            <a:pPr>
              <a:defRPr/>
            </a:pPr>
            <a:fld id="{26B9DE8E-85A9-4A6D-9960-57BF272EF85A}"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538" y="1041748"/>
            <a:ext cx="7499350" cy="563562"/>
          </a:xfrm>
        </p:spPr>
        <p:txBody>
          <a:bodyPr>
            <a:normAutofit fontScale="90000"/>
          </a:bodyPr>
          <a:lstStyle/>
          <a:p>
            <a:pPr eaLnBrk="1" fontAlgn="auto" hangingPunct="1">
              <a:spcAft>
                <a:spcPts val="0"/>
              </a:spcAft>
              <a:defRPr/>
            </a:pPr>
            <a:r>
              <a:rPr lang="en-US" dirty="0" smtClean="0"/>
              <a:t>Randolph Sunrise – Service Projects </a:t>
            </a:r>
            <a:br>
              <a:rPr lang="en-US" dirty="0" smtClean="0"/>
            </a:br>
            <a:r>
              <a:rPr lang="en-US" dirty="0" smtClean="0">
                <a:solidFill>
                  <a:schemeClr val="tx2">
                    <a:satMod val="130000"/>
                  </a:schemeClr>
                </a:solidFill>
              </a:rPr>
              <a:t/>
            </a:r>
            <a:br>
              <a:rPr lang="en-US" dirty="0" smtClean="0">
                <a:solidFill>
                  <a:schemeClr val="tx2">
                    <a:satMod val="130000"/>
                  </a:schemeClr>
                </a:solidFill>
              </a:rPr>
            </a:br>
            <a:endParaRPr lang="en-US" dirty="0">
              <a:solidFill>
                <a:schemeClr val="tx2">
                  <a:satMod val="130000"/>
                </a:schemeClr>
              </a:solidFill>
            </a:endParaRPr>
          </a:p>
        </p:txBody>
      </p:sp>
      <p:sp>
        <p:nvSpPr>
          <p:cNvPr id="73731" name="Content Placeholder 2"/>
          <p:cNvSpPr>
            <a:spLocks noGrp="1"/>
          </p:cNvSpPr>
          <p:nvPr>
            <p:ph idx="1"/>
          </p:nvPr>
        </p:nvSpPr>
        <p:spPr>
          <a:xfrm>
            <a:off x="1298575" y="1632450"/>
            <a:ext cx="7543800" cy="5486400"/>
          </a:xfrm>
        </p:spPr>
        <p:txBody>
          <a:bodyPr/>
          <a:lstStyle/>
          <a:p>
            <a:r>
              <a:rPr lang="en-US" dirty="0" smtClean="0"/>
              <a:t>“Walking for Wellness”:  completed </a:t>
            </a:r>
          </a:p>
          <a:p>
            <a:r>
              <a:rPr lang="en-US" dirty="0" smtClean="0"/>
              <a:t>Intergenerational dance:  completed </a:t>
            </a:r>
          </a:p>
          <a:p>
            <a:r>
              <a:rPr lang="en-US" dirty="0" smtClean="0"/>
              <a:t>Kids’ summer lunch:  completed </a:t>
            </a:r>
          </a:p>
          <a:p>
            <a:r>
              <a:rPr lang="en-US" dirty="0" smtClean="0"/>
              <a:t>Improve River Walk:  in planning </a:t>
            </a:r>
          </a:p>
          <a:p>
            <a:r>
              <a:rPr lang="en-US" dirty="0" smtClean="0"/>
              <a:t>8-mile bicycle path:  in planning </a:t>
            </a:r>
          </a:p>
          <a:p>
            <a:r>
              <a:rPr lang="en-US" dirty="0" smtClean="0"/>
              <a:t>Renovate </a:t>
            </a:r>
            <a:r>
              <a:rPr lang="en-US" dirty="0" err="1" smtClean="0"/>
              <a:t>Josyln</a:t>
            </a:r>
            <a:r>
              <a:rPr lang="en-US" dirty="0" smtClean="0"/>
              <a:t> House Seniors’ Home</a:t>
            </a:r>
          </a:p>
          <a:p>
            <a:pPr lvl="1"/>
            <a:r>
              <a:rPr lang="en-US" dirty="0" smtClean="0"/>
              <a:t>Being</a:t>
            </a:r>
            <a:r>
              <a:rPr lang="en-US" dirty="0" smtClean="0"/>
              <a:t> worked </a:t>
            </a:r>
            <a:r>
              <a:rPr lang="en-US" dirty="0" smtClean="0"/>
              <a:t>with </a:t>
            </a:r>
            <a:r>
              <a:rPr lang="en-US" dirty="0"/>
              <a:t>district </a:t>
            </a:r>
            <a:r>
              <a:rPr lang="en-US" dirty="0" smtClean="0"/>
              <a:t>grant</a:t>
            </a:r>
          </a:p>
          <a:p>
            <a:pPr eaLnBrk="1" hangingPunct="1"/>
            <a:endParaRPr lang="en-US" i="1"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buFont typeface="Wingdings 2" charset="2"/>
              <a:buNone/>
            </a:pPr>
            <a:endParaRPr lang="en-US" i="1" dirty="0" smtClean="0"/>
          </a:p>
          <a:p>
            <a:pPr eaLnBrk="1" hangingPunct="1"/>
            <a:endParaRPr lang="en-US" dirty="0" smtClean="0"/>
          </a:p>
        </p:txBody>
      </p:sp>
      <p:sp>
        <p:nvSpPr>
          <p:cNvPr id="5" name="Content Placeholder 2"/>
          <p:cNvSpPr txBox="1">
            <a:spLocks/>
          </p:cNvSpPr>
          <p:nvPr/>
        </p:nvSpPr>
        <p:spPr>
          <a:xfrm>
            <a:off x="914400" y="8382000"/>
            <a:ext cx="7467600" cy="1524000"/>
          </a:xfrm>
          <a:prstGeom prst="rect">
            <a:avLst/>
          </a:prstGeom>
        </p:spPr>
        <p:txBody>
          <a:bodyPr>
            <a:normAutofit fontScale="92500"/>
          </a:bodyPr>
          <a:lstStyle/>
          <a:p>
            <a:pPr marL="886968" lvl="2" indent="-228600" fontAlgn="auto">
              <a:spcBef>
                <a:spcPct val="20000"/>
              </a:spcBef>
              <a:spcAft>
                <a:spcPts val="0"/>
              </a:spcAft>
              <a:buClr>
                <a:schemeClr val="accent2"/>
              </a:buClr>
              <a:buFont typeface="Wingdings 2"/>
              <a:buChar char=""/>
              <a:defRPr/>
            </a:pPr>
            <a:r>
              <a:rPr lang="en-US" sz="2400" dirty="0">
                <a:latin typeface="+mn-lt"/>
              </a:rPr>
              <a:t>First Year Results</a:t>
            </a:r>
          </a:p>
          <a:p>
            <a:pPr marL="886968" lvl="2" indent="-228600" fontAlgn="auto">
              <a:spcBef>
                <a:spcPct val="20000"/>
              </a:spcBef>
              <a:spcAft>
                <a:spcPts val="0"/>
              </a:spcAft>
              <a:buClr>
                <a:schemeClr val="accent2"/>
              </a:buClr>
              <a:buFont typeface="Wingdings 2"/>
              <a:buChar char=""/>
              <a:defRPr/>
            </a:pPr>
            <a:r>
              <a:rPr lang="en-US" sz="2400" dirty="0">
                <a:latin typeface="+mn-lt"/>
              </a:rPr>
              <a:t>Matching Grant and International Service Project</a:t>
            </a:r>
          </a:p>
          <a:p>
            <a:pPr marL="886968" lvl="2" indent="-228600" fontAlgn="auto">
              <a:spcBef>
                <a:spcPct val="20000"/>
              </a:spcBef>
              <a:spcAft>
                <a:spcPts val="0"/>
              </a:spcAft>
              <a:buClr>
                <a:schemeClr val="accent2"/>
              </a:buClr>
              <a:buFont typeface="Wingdings 2"/>
              <a:buChar char=""/>
              <a:defRPr/>
            </a:pPr>
            <a:r>
              <a:rPr lang="en-US" sz="2400" dirty="0">
                <a:latin typeface="+mn-lt"/>
              </a:rPr>
              <a:t>10 community service or hands-on volunteer efforts.</a:t>
            </a:r>
          </a:p>
          <a:p>
            <a:pPr marL="365760" indent="-283464" fontAlgn="auto">
              <a:spcBef>
                <a:spcPts val="600"/>
              </a:spcBef>
              <a:spcAft>
                <a:spcPts val="0"/>
              </a:spcAft>
              <a:buClr>
                <a:schemeClr val="accent1"/>
              </a:buClr>
              <a:buSzPct val="80000"/>
              <a:buFont typeface="Wingdings 2"/>
              <a:buNone/>
              <a:defRPr/>
            </a:pPr>
            <a:endParaRPr lang="en-US" sz="2400" i="1" dirty="0">
              <a:latin typeface="+mn-lt"/>
            </a:endParaRPr>
          </a:p>
          <a:p>
            <a:pPr marL="365760" indent="-283464" fontAlgn="auto">
              <a:spcBef>
                <a:spcPts val="600"/>
              </a:spcBef>
              <a:spcAft>
                <a:spcPts val="0"/>
              </a:spcAft>
              <a:buClr>
                <a:schemeClr val="accent1"/>
              </a:buClr>
              <a:buSzPct val="80000"/>
              <a:buFont typeface="Wingdings 2"/>
              <a:buChar char=""/>
              <a:defRPr/>
            </a:pPr>
            <a:endParaRPr lang="en-US" sz="3200" dirty="0">
              <a:latin typeface="+mn-lt"/>
            </a:endParaRPr>
          </a:p>
        </p:txBody>
      </p:sp>
      <p:sp>
        <p:nvSpPr>
          <p:cNvPr id="6" name="Slide Number Placeholder 5"/>
          <p:cNvSpPr>
            <a:spLocks noGrp="1"/>
          </p:cNvSpPr>
          <p:nvPr>
            <p:ph type="sldNum" sz="quarter" idx="12"/>
          </p:nvPr>
        </p:nvSpPr>
        <p:spPr/>
        <p:txBody>
          <a:bodyPr/>
          <a:lstStyle/>
          <a:p>
            <a:pPr>
              <a:defRPr/>
            </a:pPr>
            <a:fld id="{26B9DE8E-85A9-4A6D-9960-57BF272EF85A}"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Satellite Clubs – a New Initiative</a:t>
            </a:r>
            <a:endParaRPr lang="en-US" dirty="0"/>
          </a:p>
        </p:txBody>
      </p:sp>
      <p:sp>
        <p:nvSpPr>
          <p:cNvPr id="3" name="Content Placeholder 2"/>
          <p:cNvSpPr>
            <a:spLocks noGrp="1"/>
          </p:cNvSpPr>
          <p:nvPr>
            <p:ph idx="1"/>
          </p:nvPr>
        </p:nvSpPr>
        <p:spPr>
          <a:xfrm>
            <a:off x="1435100" y="1447800"/>
            <a:ext cx="3594100" cy="5181600"/>
          </a:xfrm>
          <a:solidFill>
            <a:schemeClr val="accent1">
              <a:lumMod val="20000"/>
              <a:lumOff val="80000"/>
            </a:schemeClr>
          </a:solidFill>
        </p:spPr>
        <p:txBody>
          <a:bodyPr/>
          <a:lstStyle/>
          <a:p>
            <a:pPr marL="0" indent="0" algn="ctr" eaLnBrk="1" hangingPunct="1">
              <a:spcBef>
                <a:spcPct val="0"/>
              </a:spcBef>
              <a:buClrTx/>
              <a:buSzTx/>
              <a:buFont typeface="Wingdings 2" pitchFamily="18" charset="2"/>
              <a:buNone/>
              <a:defRPr/>
            </a:pPr>
            <a:r>
              <a:rPr lang="en-US" sz="4400" b="1" dirty="0" smtClean="0">
                <a:latin typeface="Monotype Corsiva" pitchFamily="66" charset="0"/>
              </a:rPr>
              <a:t>Building </a:t>
            </a:r>
          </a:p>
          <a:p>
            <a:pPr marL="0" indent="0" algn="ctr" eaLnBrk="1" hangingPunct="1">
              <a:spcBef>
                <a:spcPct val="0"/>
              </a:spcBef>
              <a:buClrTx/>
              <a:buSzTx/>
              <a:buFont typeface="Wingdings 2" pitchFamily="18" charset="2"/>
              <a:buNone/>
              <a:defRPr/>
            </a:pPr>
            <a:r>
              <a:rPr lang="en-US" sz="4400" b="1" dirty="0" smtClean="0">
                <a:latin typeface="Monotype Corsiva" pitchFamily="66" charset="0"/>
              </a:rPr>
              <a:t>a Satellite Club</a:t>
            </a:r>
          </a:p>
          <a:p>
            <a:pPr marL="0" indent="0" algn="ctr" eaLnBrk="1" hangingPunct="1">
              <a:lnSpc>
                <a:spcPts val="3000"/>
              </a:lnSpc>
              <a:spcBef>
                <a:spcPct val="0"/>
              </a:spcBef>
              <a:buClrTx/>
              <a:buSzTx/>
              <a:buFont typeface="Wingdings 2" pitchFamily="18" charset="2"/>
              <a:buNone/>
              <a:defRPr/>
            </a:pPr>
            <a:r>
              <a:rPr lang="en-US" sz="2800" b="1" i="1" dirty="0" smtClean="0">
                <a:latin typeface="Times New Roman" pitchFamily="18" charset="0"/>
              </a:rPr>
              <a:t>in </a:t>
            </a:r>
          </a:p>
          <a:p>
            <a:pPr marL="0" indent="0" algn="ctr" eaLnBrk="1" hangingPunct="1">
              <a:lnSpc>
                <a:spcPts val="3000"/>
              </a:lnSpc>
              <a:spcBef>
                <a:spcPct val="0"/>
              </a:spcBef>
              <a:buClrTx/>
              <a:buSzTx/>
              <a:buFont typeface="Wingdings 2" pitchFamily="18" charset="2"/>
              <a:buNone/>
              <a:defRPr/>
            </a:pPr>
            <a:r>
              <a:rPr lang="en-US" b="1" dirty="0" smtClean="0">
                <a:latin typeface="Times New Roman" pitchFamily="18" charset="0"/>
              </a:rPr>
              <a:t>3 Easy Steps</a:t>
            </a:r>
          </a:p>
          <a:p>
            <a:pPr marL="0" indent="0" algn="ctr" eaLnBrk="1" hangingPunct="1">
              <a:spcBef>
                <a:spcPct val="0"/>
              </a:spcBef>
              <a:buClrTx/>
              <a:buSzTx/>
              <a:buFont typeface="Wingdings 2" pitchFamily="18" charset="2"/>
              <a:buNone/>
              <a:defRPr/>
            </a:pPr>
            <a:endParaRPr lang="en-US" b="1" dirty="0" smtClean="0">
              <a:latin typeface="Times New Roman" pitchFamily="18" charset="0"/>
            </a:endParaRPr>
          </a:p>
          <a:p>
            <a:pPr marL="0" indent="0" algn="ctr" eaLnBrk="1" hangingPunct="1">
              <a:spcBef>
                <a:spcPct val="0"/>
              </a:spcBef>
              <a:buClrTx/>
              <a:buSzTx/>
              <a:buFont typeface="Wingdings 2" pitchFamily="18" charset="2"/>
              <a:buNone/>
              <a:defRPr/>
            </a:pPr>
            <a:endParaRPr lang="en-US" b="1" dirty="0" smtClean="0">
              <a:latin typeface="Times New Roman" pitchFamily="18" charset="0"/>
            </a:endParaRPr>
          </a:p>
          <a:p>
            <a:pPr marL="0" indent="0" algn="ctr" eaLnBrk="1" hangingPunct="1">
              <a:spcBef>
                <a:spcPct val="0"/>
              </a:spcBef>
              <a:buClrTx/>
              <a:buSzTx/>
              <a:buFont typeface="Wingdings 2" pitchFamily="18" charset="2"/>
              <a:buNone/>
              <a:defRPr/>
            </a:pPr>
            <a:endParaRPr lang="en-US" b="1" dirty="0" smtClean="0">
              <a:latin typeface="Times New Roman" pitchFamily="18" charset="0"/>
            </a:endParaRPr>
          </a:p>
          <a:p>
            <a:pPr marL="0" indent="0" algn="ctr" eaLnBrk="1" hangingPunct="1">
              <a:spcBef>
                <a:spcPct val="0"/>
              </a:spcBef>
              <a:buClrTx/>
              <a:buSzTx/>
              <a:buFont typeface="Wingdings 2" pitchFamily="18" charset="2"/>
              <a:buNone/>
              <a:defRPr/>
            </a:pPr>
            <a:endParaRPr lang="en-US" b="1" dirty="0" smtClean="0">
              <a:latin typeface="Times New Roman" pitchFamily="18" charset="0"/>
            </a:endParaRPr>
          </a:p>
          <a:p>
            <a:pPr algn="ctr">
              <a:buFont typeface="Wingdings 2" pitchFamily="18" charset="2"/>
              <a:buNone/>
              <a:defRPr/>
            </a:pPr>
            <a:r>
              <a:rPr lang="en-US" sz="1200" b="1" dirty="0" smtClean="0"/>
              <a:t>by:  Sonny Holt</a:t>
            </a:r>
          </a:p>
          <a:p>
            <a:pPr algn="ctr">
              <a:buFont typeface="Wingdings 2" pitchFamily="18" charset="2"/>
              <a:buNone/>
              <a:defRPr/>
            </a:pPr>
            <a:endParaRPr lang="en-US" sz="1200" b="1" dirty="0" smtClean="0"/>
          </a:p>
          <a:p>
            <a:pPr marL="0" algn="ctr">
              <a:spcBef>
                <a:spcPts val="0"/>
              </a:spcBef>
              <a:buFont typeface="Wingdings 2" pitchFamily="18" charset="2"/>
              <a:buNone/>
              <a:defRPr/>
            </a:pPr>
            <a:r>
              <a:rPr lang="en-US" sz="1400" b="1" dirty="0" smtClean="0"/>
              <a:t>by Sonny Holt</a:t>
            </a:r>
          </a:p>
          <a:p>
            <a:pPr marL="0" algn="ctr">
              <a:spcBef>
                <a:spcPts val="0"/>
              </a:spcBef>
              <a:buFont typeface="Wingdings 2" pitchFamily="18" charset="2"/>
              <a:buNone/>
              <a:defRPr/>
            </a:pPr>
            <a:r>
              <a:rPr lang="en-US" sz="1400" b="1" dirty="0" smtClean="0"/>
              <a:t>Membership Chair, District 7850</a:t>
            </a:r>
            <a:endParaRPr lang="en-US" sz="1400" dirty="0" smtClean="0"/>
          </a:p>
          <a:p>
            <a:pPr marL="0" indent="0" algn="ctr" eaLnBrk="1" hangingPunct="1">
              <a:spcBef>
                <a:spcPct val="0"/>
              </a:spcBef>
              <a:buClrTx/>
              <a:buSzTx/>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995C1944-F19C-4E0B-8AE1-D1E9A85D721D}" type="slidenum">
              <a:rPr lang="en-US" smtClean="0"/>
              <a:pPr>
                <a:defRPr/>
              </a:pPr>
              <a:t>67</a:t>
            </a:fld>
            <a:endParaRPr lang="en-US"/>
          </a:p>
        </p:txBody>
      </p:sp>
      <p:sp>
        <p:nvSpPr>
          <p:cNvPr id="7" name="Content Placeholder 2"/>
          <p:cNvSpPr txBox="1">
            <a:spLocks/>
          </p:cNvSpPr>
          <p:nvPr/>
        </p:nvSpPr>
        <p:spPr bwMode="auto">
          <a:xfrm>
            <a:off x="5410200" y="1371600"/>
            <a:ext cx="3365500" cy="4800600"/>
          </a:xfrm>
          <a:prstGeom prst="rect">
            <a:avLst/>
          </a:prstGeom>
          <a:noFill/>
          <a:ln w="9525">
            <a:noFill/>
            <a:miter lim="800000"/>
            <a:headEnd/>
            <a:tailEnd/>
          </a:ln>
        </p:spPr>
        <p:txBody>
          <a:bodyPr/>
          <a:lstStyle/>
          <a:p>
            <a:pPr>
              <a:buFont typeface="Wingdings 2" pitchFamily="18" charset="2"/>
              <a:buNone/>
              <a:defRPr/>
            </a:pPr>
            <a:r>
              <a:rPr lang="en-US" sz="3200" dirty="0">
                <a:latin typeface="+mn-lt"/>
              </a:rPr>
              <a:t>Advantages</a:t>
            </a:r>
            <a:endParaRPr lang="en-US" sz="2400" dirty="0">
              <a:latin typeface="+mn-lt"/>
            </a:endParaRPr>
          </a:p>
          <a:p>
            <a:pPr>
              <a:buFontTx/>
              <a:buChar char="-"/>
              <a:defRPr/>
            </a:pPr>
            <a:r>
              <a:rPr lang="en-US" sz="2400" dirty="0">
                <a:latin typeface="+mn-lt"/>
              </a:rPr>
              <a:t>  </a:t>
            </a:r>
            <a:r>
              <a:rPr lang="en-US" sz="2400" dirty="0" smtClean="0">
                <a:latin typeface="+mn-lt"/>
              </a:rPr>
              <a:t>Alternative </a:t>
            </a:r>
            <a:r>
              <a:rPr lang="en-US" sz="2400" dirty="0">
                <a:latin typeface="+mn-lt"/>
              </a:rPr>
              <a:t>meeting </a:t>
            </a:r>
            <a:endParaRPr lang="en-US" sz="2400" dirty="0" smtClean="0">
              <a:latin typeface="+mn-lt"/>
            </a:endParaRPr>
          </a:p>
          <a:p>
            <a:pPr>
              <a:defRPr/>
            </a:pPr>
            <a:r>
              <a:rPr lang="en-US" sz="2400" dirty="0" smtClean="0">
                <a:latin typeface="+mn-lt"/>
              </a:rPr>
              <a:t>   time </a:t>
            </a:r>
            <a:r>
              <a:rPr lang="en-US" sz="2400" dirty="0">
                <a:latin typeface="+mn-lt"/>
              </a:rPr>
              <a:t>and place</a:t>
            </a:r>
          </a:p>
          <a:p>
            <a:pPr>
              <a:buFontTx/>
              <a:buChar char="-"/>
              <a:defRPr/>
            </a:pPr>
            <a:r>
              <a:rPr lang="en-US" sz="2400" dirty="0">
                <a:latin typeface="+mn-lt"/>
              </a:rPr>
              <a:t> </a:t>
            </a:r>
            <a:r>
              <a:rPr lang="en-US" sz="2400" dirty="0" smtClean="0">
                <a:latin typeface="+mn-lt"/>
              </a:rPr>
              <a:t>“Theme” </a:t>
            </a:r>
            <a:r>
              <a:rPr lang="en-US" sz="2400" dirty="0">
                <a:latin typeface="+mn-lt"/>
              </a:rPr>
              <a:t>can be </a:t>
            </a:r>
            <a:r>
              <a:rPr lang="en-US" sz="2400" dirty="0" smtClean="0">
                <a:latin typeface="+mn-lt"/>
              </a:rPr>
              <a:t>  </a:t>
            </a:r>
          </a:p>
          <a:p>
            <a:pPr>
              <a:defRPr/>
            </a:pPr>
            <a:r>
              <a:rPr lang="en-US" sz="2400" dirty="0" smtClean="0">
                <a:latin typeface="+mn-lt"/>
              </a:rPr>
              <a:t>  different</a:t>
            </a:r>
            <a:endParaRPr lang="en-US" sz="2400" dirty="0">
              <a:latin typeface="+mn-lt"/>
            </a:endParaRPr>
          </a:p>
          <a:p>
            <a:pPr marL="800100" lvl="1" indent="-342900">
              <a:buFont typeface="Wingdings" panose="05000000000000000000" pitchFamily="2" charset="2"/>
              <a:buChar char="§"/>
              <a:defRPr/>
            </a:pPr>
            <a:r>
              <a:rPr lang="en-US" sz="2000" dirty="0" smtClean="0">
                <a:latin typeface="+mn-lt"/>
              </a:rPr>
              <a:t>Service-oriented</a:t>
            </a:r>
            <a:endParaRPr lang="en-US" sz="2000" dirty="0">
              <a:latin typeface="+mn-lt"/>
            </a:endParaRPr>
          </a:p>
          <a:p>
            <a:pPr marL="800100" lvl="1" indent="-342900">
              <a:buFont typeface="Wingdings" panose="05000000000000000000" pitchFamily="2" charset="2"/>
              <a:buChar char="§"/>
              <a:defRPr/>
            </a:pPr>
            <a:r>
              <a:rPr lang="en-US" sz="2000" dirty="0">
                <a:latin typeface="+mn-lt"/>
              </a:rPr>
              <a:t>Young professionals</a:t>
            </a:r>
          </a:p>
          <a:p>
            <a:pPr marL="800100" lvl="1" indent="-342900">
              <a:buFont typeface="Wingdings" panose="05000000000000000000" pitchFamily="2" charset="2"/>
              <a:buChar char="§"/>
              <a:defRPr/>
            </a:pPr>
            <a:r>
              <a:rPr lang="en-US" sz="2000" dirty="0">
                <a:latin typeface="+mn-lt"/>
              </a:rPr>
              <a:t>Family members</a:t>
            </a:r>
          </a:p>
          <a:p>
            <a:pPr marL="800100" lvl="1" indent="-342900">
              <a:buFont typeface="Wingdings" panose="05000000000000000000" pitchFamily="2" charset="2"/>
              <a:buChar char="§"/>
              <a:defRPr/>
            </a:pPr>
            <a:r>
              <a:rPr lang="en-US" sz="2000" dirty="0">
                <a:latin typeface="+mn-lt"/>
              </a:rPr>
              <a:t>Adaptive meetings</a:t>
            </a:r>
          </a:p>
          <a:p>
            <a:pPr>
              <a:buFontTx/>
              <a:buChar char="-"/>
              <a:defRPr/>
            </a:pPr>
            <a:r>
              <a:rPr lang="en-US" sz="2400" dirty="0">
                <a:latin typeface="+mn-lt"/>
              </a:rPr>
              <a:t> Increases </a:t>
            </a:r>
            <a:r>
              <a:rPr lang="en-US" sz="2400" dirty="0" smtClean="0">
                <a:latin typeface="+mn-lt"/>
              </a:rPr>
              <a:t>community </a:t>
            </a:r>
          </a:p>
          <a:p>
            <a:pPr>
              <a:defRPr/>
            </a:pPr>
            <a:r>
              <a:rPr lang="en-US" sz="2400" dirty="0">
                <a:latin typeface="+mn-lt"/>
              </a:rPr>
              <a:t> </a:t>
            </a:r>
            <a:r>
              <a:rPr lang="en-US" sz="2400" dirty="0" smtClean="0">
                <a:latin typeface="+mn-lt"/>
              </a:rPr>
              <a:t> awareness of Rotary</a:t>
            </a:r>
            <a:endParaRPr lang="en-US" sz="2400" dirty="0">
              <a:latin typeface="+mn-lt"/>
            </a:endParaRPr>
          </a:p>
          <a:p>
            <a:pPr>
              <a:buFontTx/>
              <a:buChar char="-"/>
              <a:defRPr/>
            </a:pPr>
            <a:r>
              <a:rPr lang="en-US" sz="2400" dirty="0">
                <a:latin typeface="+mn-lt"/>
              </a:rPr>
              <a:t> Builds </a:t>
            </a:r>
            <a:r>
              <a:rPr lang="en-US" sz="2400" dirty="0" smtClean="0">
                <a:latin typeface="+mn-lt"/>
              </a:rPr>
              <a:t>membership </a:t>
            </a:r>
          </a:p>
          <a:p>
            <a:pPr>
              <a:defRPr/>
            </a:pPr>
            <a:r>
              <a:rPr lang="en-US" sz="2400" dirty="0">
                <a:latin typeface="+mn-lt"/>
              </a:rPr>
              <a:t> </a:t>
            </a:r>
            <a:r>
              <a:rPr lang="en-US" sz="2400" dirty="0" smtClean="0">
                <a:latin typeface="+mn-lt"/>
              </a:rPr>
              <a:t> for sponsor </a:t>
            </a:r>
            <a:r>
              <a:rPr lang="en-US" sz="2400" dirty="0">
                <a:latin typeface="+mn-lt"/>
              </a:rPr>
              <a:t>club</a:t>
            </a:r>
          </a:p>
          <a:p>
            <a:pPr>
              <a:defRPr/>
            </a:pPr>
            <a:r>
              <a:rPr lang="en-US" sz="2400" dirty="0">
                <a:latin typeface="+mn-lt"/>
              </a:rPr>
              <a:t> </a:t>
            </a:r>
          </a:p>
        </p:txBody>
      </p:sp>
      <p:pic>
        <p:nvPicPr>
          <p:cNvPr id="74758" name="Picture 2" descr="satellite-earth.jpg"/>
          <p:cNvPicPr>
            <a:picLocks noChangeAspect="1" noChangeArrowheads="1"/>
          </p:cNvPicPr>
          <p:nvPr/>
        </p:nvPicPr>
        <p:blipFill>
          <a:blip r:embed="rId2" cstate="print"/>
          <a:srcRect/>
          <a:stretch>
            <a:fillRect/>
          </a:stretch>
        </p:blipFill>
        <p:spPr bwMode="auto">
          <a:xfrm>
            <a:off x="1828800" y="3733800"/>
            <a:ext cx="2816225"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Satellite Clubs</a:t>
            </a:r>
            <a:endParaRPr lang="en-US" dirty="0"/>
          </a:p>
        </p:txBody>
      </p:sp>
      <p:sp>
        <p:nvSpPr>
          <p:cNvPr id="75779" name="Content Placeholder 2"/>
          <p:cNvSpPr>
            <a:spLocks noGrp="1"/>
          </p:cNvSpPr>
          <p:nvPr>
            <p:ph idx="1"/>
          </p:nvPr>
        </p:nvSpPr>
        <p:spPr>
          <a:xfrm>
            <a:off x="1435100" y="1752600"/>
            <a:ext cx="7499350" cy="4495800"/>
          </a:xfrm>
        </p:spPr>
        <p:txBody>
          <a:bodyPr/>
          <a:lstStyle/>
          <a:p>
            <a:r>
              <a:rPr lang="en-US" dirty="0" smtClean="0"/>
              <a:t>Offers </a:t>
            </a:r>
            <a:r>
              <a:rPr lang="en-US" dirty="0" smtClean="0"/>
              <a:t>options for members to attend meetings that better accommodate their work schedule </a:t>
            </a:r>
            <a:r>
              <a:rPr lang="en-US" dirty="0" smtClean="0"/>
              <a:t>or </a:t>
            </a:r>
            <a:r>
              <a:rPr lang="en-US" dirty="0" smtClean="0"/>
              <a:t>focused on activities better suited to their needs.</a:t>
            </a:r>
          </a:p>
          <a:p>
            <a:pPr marL="82550" indent="0">
              <a:buNone/>
            </a:pPr>
            <a:endParaRPr lang="en-US" sz="1000" dirty="0" smtClean="0"/>
          </a:p>
          <a:p>
            <a:r>
              <a:rPr lang="en-US" dirty="0" smtClean="0"/>
              <a:t>ln same locality as the sponsor club</a:t>
            </a:r>
          </a:p>
          <a:p>
            <a:pPr marL="82550" indent="0">
              <a:buNone/>
            </a:pPr>
            <a:endParaRPr lang="en-US" sz="1000" dirty="0" smtClean="0"/>
          </a:p>
          <a:p>
            <a:r>
              <a:rPr lang="en-US" dirty="0" smtClean="0"/>
              <a:t>Submits annual report to sponsor</a:t>
            </a:r>
          </a:p>
          <a:p>
            <a:endParaRPr lang="en-US" dirty="0" smtClean="0"/>
          </a:p>
        </p:txBody>
      </p:sp>
      <p:sp>
        <p:nvSpPr>
          <p:cNvPr id="4" name="Slide Number Placeholder 3"/>
          <p:cNvSpPr>
            <a:spLocks noGrp="1"/>
          </p:cNvSpPr>
          <p:nvPr>
            <p:ph type="sldNum" sz="quarter" idx="12"/>
          </p:nvPr>
        </p:nvSpPr>
        <p:spPr/>
        <p:txBody>
          <a:bodyPr/>
          <a:lstStyle/>
          <a:p>
            <a:pPr>
              <a:defRPr/>
            </a:pPr>
            <a:fld id="{8800E8EF-E9B7-42BB-BAF6-FD4EB0DDB6F8}"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Satellite Clubs</a:t>
            </a:r>
            <a:endParaRPr lang="en-US" dirty="0"/>
          </a:p>
        </p:txBody>
      </p:sp>
      <p:sp>
        <p:nvSpPr>
          <p:cNvPr id="76803" name="Content Placeholder 2"/>
          <p:cNvSpPr>
            <a:spLocks noGrp="1"/>
          </p:cNvSpPr>
          <p:nvPr>
            <p:ph idx="1"/>
          </p:nvPr>
        </p:nvSpPr>
        <p:spPr/>
        <p:txBody>
          <a:bodyPr/>
          <a:lstStyle/>
          <a:p>
            <a:r>
              <a:rPr lang="en-US" dirty="0" smtClean="0"/>
              <a:t>Satellite members are also members of Sponsor Club </a:t>
            </a:r>
          </a:p>
          <a:p>
            <a:pPr marL="403225" lvl="1" indent="0">
              <a:buNone/>
            </a:pPr>
            <a:r>
              <a:rPr lang="en-US" dirty="0" smtClean="0"/>
              <a:t>   The </a:t>
            </a:r>
            <a:r>
              <a:rPr lang="en-US" b="1" i="1" dirty="0" smtClean="0"/>
              <a:t>only</a:t>
            </a:r>
            <a:r>
              <a:rPr lang="en-US" dirty="0" smtClean="0"/>
              <a:t> dual membership allowed by RI</a:t>
            </a:r>
          </a:p>
          <a:p>
            <a:r>
              <a:rPr lang="en-US" dirty="0" smtClean="0"/>
              <a:t>Title</a:t>
            </a:r>
            <a:r>
              <a:rPr lang="en-US" dirty="0" smtClean="0">
                <a:sym typeface="Wingdings" charset="2"/>
              </a:rPr>
              <a:t> (example)</a:t>
            </a:r>
            <a:endParaRPr lang="en-US" dirty="0" smtClean="0"/>
          </a:p>
          <a:p>
            <a:pPr marL="403225" lvl="1" indent="0">
              <a:buNone/>
            </a:pPr>
            <a:r>
              <a:rPr lang="en-US" dirty="0" smtClean="0"/>
              <a:t>    Rotary Satellite Club of Pigeon Cove (A </a:t>
            </a:r>
          </a:p>
          <a:p>
            <a:pPr marL="403225" lvl="1" indent="0">
              <a:buNone/>
            </a:pPr>
            <a:r>
              <a:rPr lang="en-US" dirty="0"/>
              <a:t> </a:t>
            </a:r>
            <a:r>
              <a:rPr lang="en-US" dirty="0" smtClean="0"/>
              <a:t>   satellite of Rotary Club of Pigeon Cove)</a:t>
            </a:r>
          </a:p>
          <a:p>
            <a:r>
              <a:rPr lang="en-US" dirty="0" smtClean="0"/>
              <a:t>Officers: </a:t>
            </a:r>
          </a:p>
          <a:p>
            <a:pPr marL="403225" lvl="1" indent="0">
              <a:buNone/>
            </a:pPr>
            <a:r>
              <a:rPr lang="en-US" dirty="0" smtClean="0"/>
              <a:t>Chair, immediate past Chair, Chair-elect, Secretary and Treasurer.</a:t>
            </a:r>
          </a:p>
          <a:p>
            <a:endParaRPr lang="en-US" dirty="0" smtClean="0"/>
          </a:p>
        </p:txBody>
      </p:sp>
      <p:sp>
        <p:nvSpPr>
          <p:cNvPr id="4" name="Slide Number Placeholder 3"/>
          <p:cNvSpPr>
            <a:spLocks noGrp="1"/>
          </p:cNvSpPr>
          <p:nvPr>
            <p:ph type="sldNum" sz="quarter" idx="12"/>
          </p:nvPr>
        </p:nvSpPr>
        <p:spPr/>
        <p:txBody>
          <a:bodyPr/>
          <a:lstStyle/>
          <a:p>
            <a:pPr>
              <a:defRPr/>
            </a:pPr>
            <a:fld id="{5A5F31FD-78D3-4E1D-9113-3094C38701C9}"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District 7850 Membership Results</a:t>
            </a:r>
            <a:endParaRPr lang="en-US" dirty="0"/>
          </a:p>
        </p:txBody>
      </p:sp>
      <p:sp>
        <p:nvSpPr>
          <p:cNvPr id="19459" name="Content Placeholder 2"/>
          <p:cNvSpPr>
            <a:spLocks noGrp="1"/>
          </p:cNvSpPr>
          <p:nvPr>
            <p:ph idx="1"/>
          </p:nvPr>
        </p:nvSpPr>
        <p:spPr>
          <a:xfrm>
            <a:off x="1143000" y="1371600"/>
            <a:ext cx="7708900" cy="4800600"/>
          </a:xfrm>
        </p:spPr>
        <p:txBody>
          <a:bodyPr/>
          <a:lstStyle/>
          <a:p>
            <a:r>
              <a:rPr lang="en-US" dirty="0" smtClean="0"/>
              <a:t>We had been holding steady around 1,600 </a:t>
            </a:r>
          </a:p>
          <a:p>
            <a:pPr lvl="1"/>
            <a:r>
              <a:rPr lang="en-US" dirty="0" smtClean="0"/>
              <a:t>Better than most North American districts</a:t>
            </a:r>
          </a:p>
          <a:p>
            <a:pPr lvl="1"/>
            <a:r>
              <a:rPr lang="en-US" dirty="0" smtClean="0"/>
              <a:t>But most recent results show a downtrend</a:t>
            </a:r>
          </a:p>
          <a:p>
            <a:pPr marL="403225" lvl="1" indent="0">
              <a:buNone/>
            </a:pPr>
            <a:r>
              <a:rPr lang="en-US" dirty="0" smtClean="0"/>
              <a:t>          </a:t>
            </a:r>
          </a:p>
          <a:p>
            <a:pPr>
              <a:buFont typeface="Wingdings 2" charset="2"/>
              <a:buNone/>
            </a:pPr>
            <a:r>
              <a:rPr lang="en-US" dirty="0" smtClean="0"/>
              <a:t>         Typical Results for One Year</a:t>
            </a:r>
          </a:p>
          <a:p>
            <a:r>
              <a:rPr lang="en-US" dirty="0" smtClean="0"/>
              <a:t>41 Clubs Gained 182 Members </a:t>
            </a:r>
            <a:r>
              <a:rPr lang="en-US" sz="2000" i="1" dirty="0" smtClean="0"/>
              <a:t> (for 2013-2014)</a:t>
            </a:r>
          </a:p>
          <a:p>
            <a:r>
              <a:rPr lang="en-US" dirty="0" smtClean="0"/>
              <a:t>But Lost 154 Members</a:t>
            </a:r>
          </a:p>
          <a:p>
            <a:pPr lvl="1"/>
            <a:r>
              <a:rPr lang="en-US" dirty="0" smtClean="0"/>
              <a:t>24 of the 154 passed away</a:t>
            </a:r>
          </a:p>
          <a:p>
            <a:r>
              <a:rPr lang="en-US" dirty="0" smtClean="0">
                <a:solidFill>
                  <a:srgbClr val="0070C0"/>
                </a:solidFill>
              </a:rPr>
              <a:t>Why did we lose the other 130?</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6D5DE840-C93E-49CF-819F-CD0FFE189B33}"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Attendance </a:t>
            </a:r>
            <a:r>
              <a:rPr lang="en-US" i="1" dirty="0" smtClean="0"/>
              <a:t>and</a:t>
            </a:r>
            <a:r>
              <a:rPr lang="en-US" dirty="0" smtClean="0"/>
              <a:t> Service</a:t>
            </a:r>
            <a:endParaRPr lang="en-US" dirty="0"/>
          </a:p>
        </p:txBody>
      </p:sp>
      <p:sp>
        <p:nvSpPr>
          <p:cNvPr id="77827" name="Content Placeholder 2"/>
          <p:cNvSpPr>
            <a:spLocks noGrp="1"/>
          </p:cNvSpPr>
          <p:nvPr>
            <p:ph idx="1"/>
          </p:nvPr>
        </p:nvSpPr>
        <p:spPr/>
        <p:txBody>
          <a:bodyPr/>
          <a:lstStyle/>
          <a:p>
            <a:r>
              <a:rPr lang="en-US" b="1" dirty="0" smtClean="0"/>
              <a:t>Members should:</a:t>
            </a:r>
          </a:p>
          <a:p>
            <a:pPr lvl="1"/>
            <a:endParaRPr lang="en-US" sz="800" u="sng" dirty="0" smtClean="0"/>
          </a:p>
          <a:p>
            <a:pPr lvl="1"/>
            <a:r>
              <a:rPr lang="en-US" sz="3200" dirty="0" smtClean="0"/>
              <a:t>attend or make up at least </a:t>
            </a:r>
            <a:r>
              <a:rPr lang="en-US" sz="3200" dirty="0"/>
              <a:t>5</a:t>
            </a:r>
            <a:r>
              <a:rPr lang="en-US" sz="3200" dirty="0" smtClean="0"/>
              <a:t>0 percent of club regular meetings </a:t>
            </a:r>
            <a:r>
              <a:rPr lang="en-US" sz="3200" u="sng" dirty="0" smtClean="0"/>
              <a:t>or engage in club projects, other events and activities for at least 12 hours in each half of the year</a:t>
            </a:r>
            <a:r>
              <a:rPr lang="en-US" sz="3200" dirty="0" smtClean="0"/>
              <a:t>, or a proportionate combination of both. </a:t>
            </a:r>
            <a:endParaRPr lang="en-US" sz="1800" i="1" dirty="0" smtClean="0"/>
          </a:p>
          <a:p>
            <a:pPr lvl="1">
              <a:buFont typeface="Verdana" pitchFamily="34" charset="0"/>
              <a:buNone/>
            </a:pPr>
            <a:r>
              <a:rPr lang="en-US" sz="3600" i="1" dirty="0" smtClean="0">
                <a:solidFill>
                  <a:srgbClr val="FF0000"/>
                </a:solidFill>
              </a:rPr>
              <a:t>An average of 2 hours per month or  30 minutes per week !</a:t>
            </a:r>
          </a:p>
        </p:txBody>
      </p:sp>
      <p:sp>
        <p:nvSpPr>
          <p:cNvPr id="4" name="Slide Number Placeholder 3"/>
          <p:cNvSpPr>
            <a:spLocks noGrp="1"/>
          </p:cNvSpPr>
          <p:nvPr>
            <p:ph type="sldNum" sz="quarter" idx="12"/>
          </p:nvPr>
        </p:nvSpPr>
        <p:spPr/>
        <p:txBody>
          <a:bodyPr/>
          <a:lstStyle/>
          <a:p>
            <a:pPr>
              <a:defRPr/>
            </a:pPr>
            <a:fld id="{4F491F7F-6EA4-4F18-B420-9400FBCBD203}"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Membership Categories</a:t>
            </a:r>
            <a:endParaRPr lang="en-US" dirty="0"/>
          </a:p>
        </p:txBody>
      </p:sp>
      <p:sp>
        <p:nvSpPr>
          <p:cNvPr id="78851" name="Content Placeholder 2"/>
          <p:cNvSpPr>
            <a:spLocks noGrp="1"/>
          </p:cNvSpPr>
          <p:nvPr>
            <p:ph idx="1"/>
          </p:nvPr>
        </p:nvSpPr>
        <p:spPr>
          <a:xfrm>
            <a:off x="1435100" y="1295400"/>
            <a:ext cx="7499350" cy="4800600"/>
          </a:xfrm>
        </p:spPr>
        <p:txBody>
          <a:bodyPr/>
          <a:lstStyle/>
          <a:p>
            <a:r>
              <a:rPr lang="en-US" b="1" dirty="0" smtClean="0"/>
              <a:t>Active</a:t>
            </a:r>
            <a:r>
              <a:rPr lang="en-US" dirty="0" smtClean="0"/>
              <a:t> – only active members may have the title “Rotarian”</a:t>
            </a:r>
          </a:p>
          <a:p>
            <a:r>
              <a:rPr lang="en-US" b="1" dirty="0" smtClean="0"/>
              <a:t>Honorary</a:t>
            </a:r>
            <a:r>
              <a:rPr lang="en-US" dirty="0" smtClean="0"/>
              <a:t> – </a:t>
            </a:r>
            <a:r>
              <a:rPr lang="en-US" sz="2800" dirty="0" smtClean="0"/>
              <a:t>term of such membership determined by the club’s board of directors</a:t>
            </a:r>
          </a:p>
          <a:p>
            <a:pPr lvl="1"/>
            <a:r>
              <a:rPr lang="en-US" dirty="0" smtClean="0"/>
              <a:t>exempt from the payment of admission fees and dues, and shall have no vote and shall not be eligible to hold any office in the club. </a:t>
            </a:r>
          </a:p>
          <a:p>
            <a:pPr lvl="1"/>
            <a:r>
              <a:rPr lang="en-US" u="sng" dirty="0" smtClean="0"/>
              <a:t>conferred only in exceptional cases</a:t>
            </a:r>
            <a:r>
              <a:rPr lang="en-US" dirty="0" smtClean="0"/>
              <a:t>, but </a:t>
            </a:r>
            <a:r>
              <a:rPr lang="en-US" u="sng" dirty="0" smtClean="0"/>
              <a:t>may not be conferred upon an active member by the members of his/her own club </a:t>
            </a:r>
            <a:r>
              <a:rPr lang="en-US" sz="1200" i="1" dirty="0" smtClean="0"/>
              <a:t>5.010 Rotary code Of Policies</a:t>
            </a:r>
          </a:p>
        </p:txBody>
      </p:sp>
      <p:sp>
        <p:nvSpPr>
          <p:cNvPr id="4" name="Slide Number Placeholder 3"/>
          <p:cNvSpPr>
            <a:spLocks noGrp="1"/>
          </p:cNvSpPr>
          <p:nvPr>
            <p:ph type="sldNum" sz="quarter" idx="12"/>
          </p:nvPr>
        </p:nvSpPr>
        <p:spPr/>
        <p:txBody>
          <a:bodyPr/>
          <a:lstStyle/>
          <a:p>
            <a:pPr>
              <a:defRPr/>
            </a:pPr>
            <a:fld id="{D5CF8FE6-BAB1-4963-A0D9-06DC4A347425}"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Types of Active Membership</a:t>
            </a:r>
            <a:endParaRPr lang="en-US" dirty="0"/>
          </a:p>
        </p:txBody>
      </p:sp>
      <p:sp>
        <p:nvSpPr>
          <p:cNvPr id="79875" name="Content Placeholder 2"/>
          <p:cNvSpPr>
            <a:spLocks noGrp="1"/>
          </p:cNvSpPr>
          <p:nvPr>
            <p:ph idx="1"/>
          </p:nvPr>
        </p:nvSpPr>
        <p:spPr/>
        <p:txBody>
          <a:bodyPr/>
          <a:lstStyle/>
          <a:p>
            <a:r>
              <a:rPr lang="en-US" dirty="0" smtClean="0"/>
              <a:t>Active 85</a:t>
            </a:r>
          </a:p>
          <a:p>
            <a:pPr lvl="1"/>
            <a:r>
              <a:rPr lang="en-US" dirty="0" smtClean="0"/>
              <a:t>if the member’s age and years of membership total 85 years or more and the member has notified the club secretary in writing of the member’s desire to be excused from attendance and the board has approved.</a:t>
            </a:r>
          </a:p>
          <a:p>
            <a:pPr lvl="1"/>
            <a:endParaRPr lang="en-US" dirty="0" smtClean="0"/>
          </a:p>
        </p:txBody>
      </p:sp>
      <p:sp>
        <p:nvSpPr>
          <p:cNvPr id="4" name="Slide Number Placeholder 3"/>
          <p:cNvSpPr>
            <a:spLocks noGrp="1"/>
          </p:cNvSpPr>
          <p:nvPr>
            <p:ph type="sldNum" sz="quarter" idx="12"/>
          </p:nvPr>
        </p:nvSpPr>
        <p:spPr/>
        <p:txBody>
          <a:bodyPr/>
          <a:lstStyle/>
          <a:p>
            <a:pPr>
              <a:defRPr/>
            </a:pPr>
            <a:fld id="{111D499E-01F3-4F02-AD6A-F39F1B33B73F}"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Membership Categories</a:t>
            </a:r>
            <a:endParaRPr lang="en-US" dirty="0"/>
          </a:p>
        </p:txBody>
      </p:sp>
      <p:sp>
        <p:nvSpPr>
          <p:cNvPr id="80899" name="Content Placeholder 2"/>
          <p:cNvSpPr>
            <a:spLocks noGrp="1"/>
          </p:cNvSpPr>
          <p:nvPr>
            <p:ph idx="1"/>
          </p:nvPr>
        </p:nvSpPr>
        <p:spPr/>
        <p:txBody>
          <a:bodyPr/>
          <a:lstStyle/>
          <a:p>
            <a:r>
              <a:rPr lang="en-US" smtClean="0"/>
              <a:t>Honorary vs Active Retired/85</a:t>
            </a:r>
          </a:p>
          <a:p>
            <a:pPr lvl="1"/>
            <a:r>
              <a:rPr lang="en-US" smtClean="0"/>
              <a:t>To “Honor” an outstanding member, a more appropriate  alternative than “Honorary” might be a special ceremony with the presentation of an award/plaque for meritorious service.</a:t>
            </a:r>
          </a:p>
          <a:p>
            <a:pPr lvl="1"/>
            <a:r>
              <a:rPr lang="en-US" smtClean="0"/>
              <a:t>And if applicable, changing the member’s status to “Active Retired/85”  That way the club does not lose an active member.</a:t>
            </a:r>
          </a:p>
          <a:p>
            <a:pPr lvl="1"/>
            <a:r>
              <a:rPr lang="en-US" smtClean="0"/>
              <a:t>Dues reduction may also be considered</a:t>
            </a:r>
          </a:p>
          <a:p>
            <a:pPr lvl="1"/>
            <a:endParaRPr lang="en-US" smtClean="0"/>
          </a:p>
        </p:txBody>
      </p:sp>
      <p:sp>
        <p:nvSpPr>
          <p:cNvPr id="4" name="Slide Number Placeholder 3"/>
          <p:cNvSpPr>
            <a:spLocks noGrp="1"/>
          </p:cNvSpPr>
          <p:nvPr>
            <p:ph type="sldNum" sz="quarter" idx="12"/>
          </p:nvPr>
        </p:nvSpPr>
        <p:spPr/>
        <p:txBody>
          <a:bodyPr/>
          <a:lstStyle/>
          <a:p>
            <a:pPr>
              <a:defRPr/>
            </a:pPr>
            <a:fld id="{9C043211-A539-4305-BB74-656689DD549B}"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20" y="2057400"/>
            <a:ext cx="7498080" cy="1143000"/>
          </a:xfrm>
        </p:spPr>
        <p:txBody>
          <a:bodyPr/>
          <a:lstStyle/>
          <a:p>
            <a:r>
              <a:rPr lang="en-US" dirty="0" smtClean="0"/>
              <a:t>Building Diversity in Your Club</a:t>
            </a:r>
            <a:endParaRPr lang="en-US" dirty="0"/>
          </a:p>
        </p:txBody>
      </p:sp>
      <p:sp>
        <p:nvSpPr>
          <p:cNvPr id="3" name="Slide Number Placeholder 2"/>
          <p:cNvSpPr>
            <a:spLocks noGrp="1"/>
          </p:cNvSpPr>
          <p:nvPr>
            <p:ph type="sldNum" sz="quarter" idx="12"/>
          </p:nvPr>
        </p:nvSpPr>
        <p:spPr/>
        <p:txBody>
          <a:bodyPr/>
          <a:lstStyle/>
          <a:p>
            <a:pPr>
              <a:defRPr/>
            </a:pPr>
            <a:fld id="{5507AB73-5F88-40A5-9D84-0FACE24A3653}"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Top Ten Clubs for Female Diversity</a:t>
            </a:r>
            <a:endParaRPr lang="en-US" dirty="0"/>
          </a:p>
        </p:txBody>
      </p:sp>
      <p:sp>
        <p:nvSpPr>
          <p:cNvPr id="80899" name="Content Placeholder 2"/>
          <p:cNvSpPr>
            <a:spLocks noGrp="1"/>
          </p:cNvSpPr>
          <p:nvPr>
            <p:ph idx="1"/>
          </p:nvPr>
        </p:nvSpPr>
        <p:spPr>
          <a:xfrm>
            <a:off x="2133600" y="1447800"/>
            <a:ext cx="5651500" cy="4800600"/>
          </a:xfrm>
        </p:spPr>
        <p:txBody>
          <a:bodyPr/>
          <a:lstStyle/>
          <a:p>
            <a:pPr lvl="1"/>
            <a:r>
              <a:rPr lang="en-US" dirty="0" err="1" smtClean="0"/>
              <a:t>Ossipee</a:t>
            </a:r>
            <a:r>
              <a:rPr lang="en-US" dirty="0" smtClean="0"/>
              <a:t> Valley		61%</a:t>
            </a:r>
          </a:p>
          <a:p>
            <a:pPr lvl="1"/>
            <a:r>
              <a:rPr lang="en-US" dirty="0" smtClean="0"/>
              <a:t>White Mountain	58%</a:t>
            </a:r>
          </a:p>
          <a:p>
            <a:pPr lvl="1"/>
            <a:r>
              <a:rPr lang="en-US" dirty="0" smtClean="0"/>
              <a:t>Cambridge Area	53%</a:t>
            </a:r>
          </a:p>
          <a:p>
            <a:pPr lvl="1"/>
            <a:r>
              <a:rPr lang="en-US" dirty="0" smtClean="0"/>
              <a:t>St. Hyacinth		50%</a:t>
            </a:r>
          </a:p>
          <a:p>
            <a:pPr lvl="1"/>
            <a:r>
              <a:rPr lang="en-US" dirty="0" smtClean="0"/>
              <a:t>Northfield		44%</a:t>
            </a:r>
          </a:p>
          <a:p>
            <a:pPr lvl="1"/>
            <a:r>
              <a:rPr lang="en-US" dirty="0" smtClean="0"/>
              <a:t>Littleton 		43%</a:t>
            </a:r>
          </a:p>
          <a:p>
            <a:pPr lvl="1"/>
            <a:r>
              <a:rPr lang="en-US" dirty="0" smtClean="0"/>
              <a:t>South Burlington	43%</a:t>
            </a:r>
          </a:p>
          <a:p>
            <a:pPr lvl="1"/>
            <a:r>
              <a:rPr lang="en-US" dirty="0" smtClean="0"/>
              <a:t>Burlington Sunrise	43%</a:t>
            </a:r>
          </a:p>
          <a:p>
            <a:pPr lvl="1"/>
            <a:r>
              <a:rPr lang="en-US" dirty="0" smtClean="0"/>
              <a:t>Essex			42%</a:t>
            </a:r>
          </a:p>
          <a:p>
            <a:pPr lvl="1"/>
            <a:r>
              <a:rPr lang="en-US" dirty="0" smtClean="0"/>
              <a:t>Lyndonville		42%</a:t>
            </a:r>
          </a:p>
          <a:p>
            <a:pPr lvl="1"/>
            <a:endParaRPr lang="en-US" dirty="0" smtClean="0"/>
          </a:p>
        </p:txBody>
      </p:sp>
      <p:sp>
        <p:nvSpPr>
          <p:cNvPr id="4" name="Slide Number Placeholder 3"/>
          <p:cNvSpPr>
            <a:spLocks noGrp="1"/>
          </p:cNvSpPr>
          <p:nvPr>
            <p:ph type="sldNum" sz="quarter" idx="12"/>
          </p:nvPr>
        </p:nvSpPr>
        <p:spPr/>
        <p:txBody>
          <a:bodyPr/>
          <a:lstStyle/>
          <a:p>
            <a:pPr>
              <a:defRPr/>
            </a:pPr>
            <a:fld id="{9C043211-A539-4305-BB74-656689DD549B}"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99350" cy="1417638"/>
          </a:xfrm>
        </p:spPr>
        <p:txBody>
          <a:bodyPr/>
          <a:lstStyle/>
          <a:p>
            <a:pPr algn="ctr">
              <a:defRPr/>
            </a:pPr>
            <a:r>
              <a:rPr lang="en-US" dirty="0" smtClean="0"/>
              <a:t>Building Diversity</a:t>
            </a:r>
            <a:endParaRPr lang="en-US" dirty="0"/>
          </a:p>
        </p:txBody>
      </p:sp>
      <p:sp>
        <p:nvSpPr>
          <p:cNvPr id="81923" name="Content Placeholder 2"/>
          <p:cNvSpPr>
            <a:spLocks noGrp="1"/>
          </p:cNvSpPr>
          <p:nvPr>
            <p:ph idx="1"/>
          </p:nvPr>
        </p:nvSpPr>
        <p:spPr>
          <a:xfrm>
            <a:off x="1435100" y="1219200"/>
            <a:ext cx="7499350" cy="5029200"/>
          </a:xfrm>
        </p:spPr>
        <p:txBody>
          <a:bodyPr/>
          <a:lstStyle/>
          <a:p>
            <a:r>
              <a:rPr lang="en-US" dirty="0" smtClean="0"/>
              <a:t>Family Plan Member </a:t>
            </a:r>
            <a:r>
              <a:rPr lang="en-US" sz="1600" dirty="0" smtClean="0"/>
              <a:t>(Appendix 10)</a:t>
            </a:r>
          </a:p>
          <a:p>
            <a:pPr lvl="1"/>
            <a:r>
              <a:rPr lang="en-US" dirty="0" smtClean="0"/>
              <a:t>Encourages spouses/partners (or any family member) to join Rotary by offering the incentive of reduced </a:t>
            </a:r>
            <a:r>
              <a:rPr lang="en-US" b="1" dirty="0" smtClean="0"/>
              <a:t>club</a:t>
            </a:r>
            <a:r>
              <a:rPr lang="en-US" dirty="0" smtClean="0"/>
              <a:t> dues and an incentive award of $20 from the </a:t>
            </a:r>
            <a:r>
              <a:rPr lang="en-US" b="1" dirty="0" smtClean="0"/>
              <a:t>District</a:t>
            </a:r>
            <a:r>
              <a:rPr lang="en-US" dirty="0" smtClean="0"/>
              <a:t>.</a:t>
            </a:r>
          </a:p>
          <a:p>
            <a:r>
              <a:rPr lang="en-US" dirty="0" smtClean="0"/>
              <a:t> Care Giver/Domestic Professional</a:t>
            </a:r>
          </a:p>
          <a:p>
            <a:pPr lvl="1"/>
            <a:r>
              <a:rPr lang="en-US" dirty="0" smtClean="0"/>
              <a:t>An adult of good character and good business, professional and/or community </a:t>
            </a:r>
            <a:r>
              <a:rPr lang="en-US" u="sng" dirty="0" smtClean="0"/>
              <a:t>reputation</a:t>
            </a:r>
            <a:r>
              <a:rPr lang="en-US" dirty="0" smtClean="0"/>
              <a:t>, having interrupted employment. or </a:t>
            </a:r>
            <a:r>
              <a:rPr lang="en-US" u="sng" dirty="0" smtClean="0"/>
              <a:t>having never worked in order to care for children or assist their spouses in their work</a:t>
            </a:r>
            <a:endParaRPr lang="en-US" sz="1800" i="1"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7EEE4546-40EA-4938-A3EE-CA28BBA0DC42}" type="slidenum">
              <a:rPr lang="en-US" smtClean="0"/>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499350" cy="1143000"/>
          </a:xfrm>
        </p:spPr>
        <p:txBody>
          <a:bodyPr/>
          <a:lstStyle/>
          <a:p>
            <a:pPr algn="ctr">
              <a:defRPr/>
            </a:pPr>
            <a:r>
              <a:rPr lang="en-US" dirty="0" smtClean="0"/>
              <a:t>Building Diversity</a:t>
            </a:r>
            <a:endParaRPr lang="en-US" dirty="0"/>
          </a:p>
        </p:txBody>
      </p:sp>
      <p:sp>
        <p:nvSpPr>
          <p:cNvPr id="82947" name="Content Placeholder 2"/>
          <p:cNvSpPr>
            <a:spLocks noGrp="1"/>
          </p:cNvSpPr>
          <p:nvPr>
            <p:ph idx="1"/>
          </p:nvPr>
        </p:nvSpPr>
        <p:spPr/>
        <p:txBody>
          <a:bodyPr/>
          <a:lstStyle/>
          <a:p>
            <a:r>
              <a:rPr lang="en-US" dirty="0" smtClean="0"/>
              <a:t>Young Leaders</a:t>
            </a:r>
          </a:p>
          <a:p>
            <a:pPr lvl="1"/>
            <a:r>
              <a:rPr lang="en-US" dirty="0" smtClean="0"/>
              <a:t>35 years or younger</a:t>
            </a:r>
          </a:p>
          <a:p>
            <a:pPr lvl="1"/>
            <a:r>
              <a:rPr lang="en-US" dirty="0" smtClean="0"/>
              <a:t>Offered the incentive of reduced club dues; also, the club receives an incentive award of $20 from the District.</a:t>
            </a:r>
          </a:p>
          <a:p>
            <a:pPr lvl="1"/>
            <a:r>
              <a:rPr lang="en-US" dirty="0" smtClean="0"/>
              <a:t>Required to recruit another member within 12 mos. to maintain status.</a:t>
            </a:r>
          </a:p>
          <a:p>
            <a:r>
              <a:rPr lang="en-US" sz="2000" dirty="0" smtClean="0"/>
              <a:t>Clubs may waive club dues and admission fees for members under the age of 35. </a:t>
            </a:r>
            <a:r>
              <a:rPr lang="en-US" sz="1600" dirty="0" smtClean="0"/>
              <a:t>(RI Code of Policies 5.040.2)</a:t>
            </a:r>
          </a:p>
          <a:p>
            <a:r>
              <a:rPr lang="en-US" sz="2000" dirty="0" smtClean="0"/>
              <a:t>In addition, clubs may provide payment  of district dues for new members in this age group,  </a:t>
            </a:r>
            <a:r>
              <a:rPr lang="en-US" sz="1600" dirty="0" smtClean="0"/>
              <a:t>(RI Code of Policies 5.040.2)</a:t>
            </a:r>
          </a:p>
          <a:p>
            <a:pPr lvl="1"/>
            <a:endParaRPr lang="en-US" dirty="0" smtClean="0"/>
          </a:p>
        </p:txBody>
      </p:sp>
      <p:sp>
        <p:nvSpPr>
          <p:cNvPr id="4" name="Slide Number Placeholder 3"/>
          <p:cNvSpPr>
            <a:spLocks noGrp="1"/>
          </p:cNvSpPr>
          <p:nvPr>
            <p:ph type="sldNum" sz="quarter" idx="12"/>
          </p:nvPr>
        </p:nvSpPr>
        <p:spPr/>
        <p:txBody>
          <a:bodyPr/>
          <a:lstStyle/>
          <a:p>
            <a:pPr>
              <a:defRPr/>
            </a:pPr>
            <a:fld id="{491A78B0-0343-40B0-B394-F21ABFAA7ADC}"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499350" cy="1143000"/>
          </a:xfrm>
        </p:spPr>
        <p:txBody>
          <a:bodyPr>
            <a:normAutofit fontScale="90000"/>
          </a:bodyPr>
          <a:lstStyle/>
          <a:p>
            <a:pPr algn="ctr" eaLnBrk="1" fontAlgn="auto" hangingPunct="1">
              <a:spcAft>
                <a:spcPts val="0"/>
              </a:spcAft>
              <a:defRPr/>
            </a:pPr>
            <a:r>
              <a:rPr lang="en-US" dirty="0" smtClean="0">
                <a:solidFill>
                  <a:schemeClr val="tx2">
                    <a:satMod val="130000"/>
                  </a:schemeClr>
                </a:solidFill>
              </a:rPr>
              <a:t>Benefits of Family &amp; Young Leaders Plans</a:t>
            </a:r>
            <a:endParaRPr lang="en-US" dirty="0">
              <a:solidFill>
                <a:schemeClr val="tx2">
                  <a:satMod val="130000"/>
                </a:schemeClr>
              </a:solidFill>
            </a:endParaRPr>
          </a:p>
        </p:txBody>
      </p:sp>
      <p:sp>
        <p:nvSpPr>
          <p:cNvPr id="83971" name="Content Placeholder 2"/>
          <p:cNvSpPr>
            <a:spLocks noGrp="1"/>
          </p:cNvSpPr>
          <p:nvPr>
            <p:ph idx="1"/>
          </p:nvPr>
        </p:nvSpPr>
        <p:spPr>
          <a:xfrm>
            <a:off x="1828800" y="1752600"/>
            <a:ext cx="7040563" cy="3657600"/>
          </a:xfrm>
        </p:spPr>
        <p:txBody>
          <a:bodyPr/>
          <a:lstStyle/>
          <a:p>
            <a:pPr eaLnBrk="1" hangingPunct="1"/>
            <a:r>
              <a:rPr lang="en-US" dirty="0" smtClean="0"/>
              <a:t>Helps address three problem areas</a:t>
            </a:r>
          </a:p>
          <a:p>
            <a:pPr marL="82550" indent="0" eaLnBrk="1" hangingPunct="1">
              <a:buNone/>
            </a:pPr>
            <a:r>
              <a:rPr lang="en-US" sz="1000" dirty="0" smtClean="0"/>
              <a:t> </a:t>
            </a:r>
          </a:p>
          <a:p>
            <a:pPr marL="917575" lvl="1" indent="-514350" eaLnBrk="1" hangingPunct="1">
              <a:buFont typeface="+mj-lt"/>
              <a:buAutoNum type="arabicPeriod"/>
            </a:pPr>
            <a:r>
              <a:rPr lang="en-US" dirty="0" smtClean="0"/>
              <a:t>Lack of diversity </a:t>
            </a:r>
          </a:p>
          <a:p>
            <a:pPr marL="917575" lvl="1" indent="-514350" eaLnBrk="1" hangingPunct="1">
              <a:buFont typeface="+mj-lt"/>
              <a:buAutoNum type="arabicPeriod"/>
            </a:pPr>
            <a:r>
              <a:rPr lang="en-US" dirty="0" smtClean="0"/>
              <a:t>Difficulty in recruiting younger professionals</a:t>
            </a:r>
          </a:p>
          <a:p>
            <a:pPr marL="917575" lvl="1" indent="-514350" eaLnBrk="1" hangingPunct="1">
              <a:buFont typeface="+mj-lt"/>
              <a:buAutoNum type="arabicPeriod"/>
            </a:pPr>
            <a:r>
              <a:rPr lang="en-US" dirty="0" smtClean="0"/>
              <a:t>Cost of membership</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DE71E758-D378-4EA9-BF81-78D4FD585FDA}"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499350" cy="1143000"/>
          </a:xfrm>
        </p:spPr>
        <p:txBody>
          <a:bodyPr>
            <a:noAutofit/>
          </a:bodyPr>
          <a:lstStyle/>
          <a:p>
            <a:pPr algn="ctr" eaLnBrk="1" fontAlgn="auto" hangingPunct="1">
              <a:spcAft>
                <a:spcPts val="0"/>
              </a:spcAft>
              <a:defRPr/>
            </a:pPr>
            <a:r>
              <a:rPr lang="en-US" sz="3200" dirty="0" smtClean="0">
                <a:solidFill>
                  <a:schemeClr val="tx2">
                    <a:satMod val="130000"/>
                  </a:schemeClr>
                </a:solidFill>
              </a:rPr>
              <a:t>Advantages of the the Family &amp; Young Leaders Plans</a:t>
            </a:r>
            <a:endParaRPr lang="en-US" sz="3200" dirty="0">
              <a:solidFill>
                <a:schemeClr val="tx2">
                  <a:satMod val="130000"/>
                </a:schemeClr>
              </a:solidFill>
            </a:endParaRPr>
          </a:p>
        </p:txBody>
      </p:sp>
      <p:sp>
        <p:nvSpPr>
          <p:cNvPr id="84995" name="Content Placeholder 2"/>
          <p:cNvSpPr>
            <a:spLocks noGrp="1"/>
          </p:cNvSpPr>
          <p:nvPr>
            <p:ph idx="1"/>
          </p:nvPr>
        </p:nvSpPr>
        <p:spPr>
          <a:xfrm>
            <a:off x="1676400" y="1447800"/>
            <a:ext cx="7040563" cy="5410200"/>
          </a:xfrm>
        </p:spPr>
        <p:txBody>
          <a:bodyPr/>
          <a:lstStyle/>
          <a:p>
            <a:r>
              <a:rPr lang="en-US" sz="2400" b="1" dirty="0" smtClean="0"/>
              <a:t>Important:  A reduction of club dues for certain categories of members does not necessarily mean that other members will have to make up the difference. </a:t>
            </a:r>
          </a:p>
          <a:p>
            <a:pPr lvl="1"/>
            <a:r>
              <a:rPr lang="en-US" sz="2200" dirty="0" smtClean="0"/>
              <a:t>Club receives monetary awards from district.</a:t>
            </a:r>
          </a:p>
          <a:p>
            <a:pPr lvl="1"/>
            <a:r>
              <a:rPr lang="en-US" sz="2200" dirty="0" smtClean="0"/>
              <a:t>More members means more club revenue.</a:t>
            </a:r>
          </a:p>
          <a:p>
            <a:pPr lvl="1"/>
            <a:r>
              <a:rPr lang="en-US" sz="2200" i="1" dirty="0" smtClean="0"/>
              <a:t>Pro rata </a:t>
            </a:r>
            <a:r>
              <a:rPr lang="en-US" sz="2200" dirty="0" smtClean="0"/>
              <a:t>share of fixed club costs like PETS ($275), district training ($250), and other administrative/operational fees will be reduced on a per member basis.</a:t>
            </a:r>
          </a:p>
          <a:p>
            <a:pPr lvl="1">
              <a:buFont typeface="Verdana" pitchFamily="34" charset="0"/>
              <a:buNone/>
            </a:pPr>
            <a:endParaRPr lang="en-US" sz="1000" u="sng" dirty="0" smtClean="0"/>
          </a:p>
          <a:p>
            <a:pPr>
              <a:buFont typeface="Wingdings 2" charset="2"/>
              <a:buNone/>
            </a:pPr>
            <a:r>
              <a:rPr lang="en-US" sz="2800" b="1" i="1" dirty="0" smtClean="0">
                <a:solidFill>
                  <a:srgbClr val="FF0000"/>
                </a:solidFill>
              </a:rPr>
              <a:t>Increasing membership tends to lower cost for all members over time.</a:t>
            </a:r>
          </a:p>
          <a:p>
            <a:pPr>
              <a:buFont typeface="Wingdings 2" charset="2"/>
              <a:buNone/>
            </a:pPr>
            <a:endParaRPr lang="en-US" sz="2600" u="sng"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DDA13540-182C-4896-BED7-B2CB86CA297C}"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District 7850 Membership Results</a:t>
            </a:r>
            <a:endParaRPr lang="en-US" dirty="0"/>
          </a:p>
        </p:txBody>
      </p:sp>
      <p:sp>
        <p:nvSpPr>
          <p:cNvPr id="20483" name="Content Placeholder 2"/>
          <p:cNvSpPr>
            <a:spLocks noGrp="1"/>
          </p:cNvSpPr>
          <p:nvPr>
            <p:ph idx="1"/>
          </p:nvPr>
        </p:nvSpPr>
        <p:spPr>
          <a:xfrm>
            <a:off x="1143000" y="1371600"/>
            <a:ext cx="7708900" cy="4800600"/>
          </a:xfrm>
        </p:spPr>
        <p:txBody>
          <a:bodyPr/>
          <a:lstStyle/>
          <a:p>
            <a:r>
              <a:rPr lang="en-US" dirty="0" smtClean="0"/>
              <a:t>Top ten clubs had net gain of </a:t>
            </a:r>
            <a:r>
              <a:rPr lang="en-US" dirty="0" smtClean="0">
                <a:solidFill>
                  <a:srgbClr val="0070C0"/>
                </a:solidFill>
              </a:rPr>
              <a:t>76</a:t>
            </a:r>
          </a:p>
          <a:p>
            <a:pPr lvl="1"/>
            <a:r>
              <a:rPr lang="en-US" dirty="0" smtClean="0"/>
              <a:t>Recruited 89</a:t>
            </a:r>
          </a:p>
          <a:p>
            <a:pPr lvl="1"/>
            <a:r>
              <a:rPr lang="en-US" dirty="0" smtClean="0"/>
              <a:t>Lost only  </a:t>
            </a:r>
            <a:r>
              <a:rPr lang="en-US" dirty="0" smtClean="0">
                <a:solidFill>
                  <a:srgbClr val="0070C0"/>
                </a:solidFill>
              </a:rPr>
              <a:t>13</a:t>
            </a:r>
            <a:r>
              <a:rPr lang="en-US" dirty="0" smtClean="0"/>
              <a:t> </a:t>
            </a:r>
            <a:endParaRPr lang="en-US" sz="1600" dirty="0" smtClean="0">
              <a:solidFill>
                <a:srgbClr val="0070C0"/>
              </a:solidFill>
            </a:endParaRPr>
          </a:p>
          <a:p>
            <a:r>
              <a:rPr lang="en-US" dirty="0" smtClean="0"/>
              <a:t>Bottom ten clubs - net loss of </a:t>
            </a:r>
            <a:r>
              <a:rPr lang="en-US" dirty="0" smtClean="0">
                <a:solidFill>
                  <a:srgbClr val="FF0000"/>
                </a:solidFill>
              </a:rPr>
              <a:t>49 </a:t>
            </a:r>
          </a:p>
          <a:p>
            <a:pPr lvl="1"/>
            <a:r>
              <a:rPr lang="en-US" dirty="0" smtClean="0"/>
              <a:t>Recruited 7 </a:t>
            </a:r>
          </a:p>
          <a:p>
            <a:pPr lvl="1"/>
            <a:r>
              <a:rPr lang="en-US" dirty="0" smtClean="0"/>
              <a:t>But lost  </a:t>
            </a:r>
            <a:r>
              <a:rPr lang="en-US" dirty="0" smtClean="0">
                <a:solidFill>
                  <a:srgbClr val="FF0000"/>
                </a:solidFill>
              </a:rPr>
              <a:t>56</a:t>
            </a:r>
            <a:r>
              <a:rPr lang="en-US" dirty="0" smtClean="0"/>
              <a:t> </a:t>
            </a:r>
            <a:endParaRPr lang="en-US" dirty="0" smtClean="0">
              <a:solidFill>
                <a:srgbClr val="FF0000"/>
              </a:solidFill>
            </a:endParaRPr>
          </a:p>
          <a:p>
            <a:r>
              <a:rPr lang="en-US" i="1" dirty="0" smtClean="0">
                <a:solidFill>
                  <a:srgbClr val="0070C0"/>
                </a:solidFill>
              </a:rPr>
              <a:t>Question:  Do members stay or leave Rotary based on what’s happening in their clubs?</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AAE163E4-1C83-4F1B-AB6D-F4F6035A218E}"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76200"/>
            <a:ext cx="7499350" cy="1143000"/>
          </a:xfrm>
        </p:spPr>
        <p:txBody>
          <a:bodyPr/>
          <a:lstStyle/>
          <a:p>
            <a:pPr eaLnBrk="1" fontAlgn="auto" hangingPunct="1">
              <a:spcAft>
                <a:spcPts val="0"/>
              </a:spcAft>
              <a:defRPr/>
            </a:pPr>
            <a:r>
              <a:rPr lang="en-US" dirty="0" smtClean="0">
                <a:solidFill>
                  <a:schemeClr val="tx2">
                    <a:satMod val="130000"/>
                  </a:schemeClr>
                </a:solidFill>
              </a:rPr>
              <a:t>The “Company Plan”</a:t>
            </a:r>
            <a:endParaRPr lang="en-US" dirty="0">
              <a:solidFill>
                <a:schemeClr val="tx2">
                  <a:satMod val="130000"/>
                </a:schemeClr>
              </a:solidFill>
            </a:endParaRPr>
          </a:p>
        </p:txBody>
      </p:sp>
      <p:sp>
        <p:nvSpPr>
          <p:cNvPr id="86019" name="Content Placeholder 2"/>
          <p:cNvSpPr>
            <a:spLocks noGrp="1"/>
          </p:cNvSpPr>
          <p:nvPr>
            <p:ph idx="1"/>
          </p:nvPr>
        </p:nvSpPr>
        <p:spPr>
          <a:xfrm>
            <a:off x="1646238" y="1143000"/>
            <a:ext cx="7192962" cy="5410200"/>
          </a:xfrm>
        </p:spPr>
        <p:txBody>
          <a:bodyPr/>
          <a:lstStyle/>
          <a:p>
            <a:pPr eaLnBrk="1" hangingPunct="1"/>
            <a:r>
              <a:rPr lang="en-US" dirty="0" smtClean="0"/>
              <a:t>Member(s) of company join as a unit.</a:t>
            </a:r>
          </a:p>
          <a:p>
            <a:pPr lvl="1" eaLnBrk="1" hangingPunct="1"/>
            <a:r>
              <a:rPr lang="en-US" dirty="0" smtClean="0"/>
              <a:t>Corporate executive plus up to 3 additional designees.</a:t>
            </a:r>
          </a:p>
          <a:p>
            <a:pPr lvl="1" eaLnBrk="1" hangingPunct="1"/>
            <a:r>
              <a:rPr lang="en-US" dirty="0" smtClean="0"/>
              <a:t>All are members.</a:t>
            </a:r>
          </a:p>
          <a:p>
            <a:pPr lvl="1" eaLnBrk="1" hangingPunct="1"/>
            <a:r>
              <a:rPr lang="en-US" dirty="0" smtClean="0"/>
              <a:t>Clubs have wide flexibility in administering this plan.</a:t>
            </a:r>
          </a:p>
          <a:p>
            <a:pPr lvl="1" eaLnBrk="1" hangingPunct="1"/>
            <a:r>
              <a:rPr lang="en-US" dirty="0" smtClean="0"/>
              <a:t>District provides guidance in the Membership Plan. </a:t>
            </a:r>
            <a:r>
              <a:rPr lang="en-US" sz="1800" i="1" dirty="0" smtClean="0"/>
              <a:t>(See Appendix 11)</a:t>
            </a:r>
          </a:p>
          <a:p>
            <a:pPr lvl="1" eaLnBrk="1" hangingPunct="1"/>
            <a:endParaRPr lang="en-US" dirty="0" smtClean="0"/>
          </a:p>
          <a:p>
            <a:pPr lvl="1" eaLnBrk="1" hangingPunct="1">
              <a:buFont typeface="Verdana" pitchFamily="34" charset="0"/>
              <a:buNone/>
            </a:pPr>
            <a:endParaRPr lang="en-US" dirty="0" smtClean="0"/>
          </a:p>
        </p:txBody>
      </p:sp>
      <p:sp>
        <p:nvSpPr>
          <p:cNvPr id="4" name="Slide Number Placeholder 3"/>
          <p:cNvSpPr>
            <a:spLocks noGrp="1"/>
          </p:cNvSpPr>
          <p:nvPr>
            <p:ph type="sldNum" sz="quarter" idx="12"/>
          </p:nvPr>
        </p:nvSpPr>
        <p:spPr/>
        <p:txBody>
          <a:bodyPr/>
          <a:lstStyle/>
          <a:p>
            <a:pPr>
              <a:defRPr/>
            </a:pPr>
            <a:fld id="{79367D09-7164-4250-AA8D-85433EA555A6}"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0"/>
            <a:ext cx="7497763" cy="1143000"/>
          </a:xfrm>
        </p:spPr>
        <p:txBody>
          <a:bodyPr/>
          <a:lstStyle/>
          <a:p>
            <a:pPr algn="ctr">
              <a:defRPr/>
            </a:pPr>
            <a:r>
              <a:rPr lang="en-US" dirty="0" smtClean="0"/>
              <a:t>Building New Clubs</a:t>
            </a:r>
            <a:endParaRPr lang="en-US" dirty="0"/>
          </a:p>
        </p:txBody>
      </p:sp>
      <p:sp>
        <p:nvSpPr>
          <p:cNvPr id="3" name="Slide Number Placeholder 2"/>
          <p:cNvSpPr>
            <a:spLocks noGrp="1"/>
          </p:cNvSpPr>
          <p:nvPr>
            <p:ph type="sldNum" sz="quarter" idx="12"/>
          </p:nvPr>
        </p:nvSpPr>
        <p:spPr/>
        <p:txBody>
          <a:bodyPr/>
          <a:lstStyle/>
          <a:p>
            <a:pPr>
              <a:defRPr/>
            </a:pPr>
            <a:fld id="{1CA32768-DF4B-4924-9079-49716FC6C566}"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96328" indent="-514350" eaLnBrk="1" fontAlgn="auto" hangingPunct="1">
              <a:spcAft>
                <a:spcPts val="0"/>
              </a:spcAft>
              <a:defRPr/>
            </a:pPr>
            <a:r>
              <a:rPr lang="en-US" sz="4400" dirty="0" smtClean="0"/>
              <a:t>District Goal and Results</a:t>
            </a:r>
          </a:p>
        </p:txBody>
      </p:sp>
      <p:sp>
        <p:nvSpPr>
          <p:cNvPr id="3" name="Content Placeholder 2"/>
          <p:cNvSpPr>
            <a:spLocks noGrp="1"/>
          </p:cNvSpPr>
          <p:nvPr>
            <p:ph idx="1"/>
          </p:nvPr>
        </p:nvSpPr>
        <p:spPr>
          <a:xfrm>
            <a:off x="914400" y="1447800"/>
            <a:ext cx="7924800" cy="4800600"/>
          </a:xfrm>
        </p:spPr>
        <p:txBody>
          <a:bodyPr>
            <a:normAutofit/>
          </a:bodyPr>
          <a:lstStyle/>
          <a:p>
            <a:pPr marL="870966" lvl="1" indent="-514350" eaLnBrk="1" fontAlgn="auto" hangingPunct="1">
              <a:spcAft>
                <a:spcPts val="0"/>
              </a:spcAft>
              <a:buClr>
                <a:srgbClr val="0070C0"/>
              </a:buClr>
              <a:defRPr/>
            </a:pPr>
            <a:r>
              <a:rPr lang="en-US" sz="3600" dirty="0" smtClean="0"/>
              <a:t>Goal:  One new club per year.</a:t>
            </a:r>
          </a:p>
          <a:p>
            <a:pPr marL="870966" lvl="1" indent="-514350" eaLnBrk="1" fontAlgn="auto" hangingPunct="1">
              <a:spcAft>
                <a:spcPts val="0"/>
              </a:spcAft>
              <a:buClr>
                <a:srgbClr val="0070C0"/>
              </a:buClr>
              <a:defRPr/>
            </a:pPr>
            <a:r>
              <a:rPr lang="en-US" sz="4000" dirty="0" smtClean="0"/>
              <a:t>Results: </a:t>
            </a:r>
          </a:p>
          <a:p>
            <a:pPr marL="1117028" lvl="2" indent="-514350" eaLnBrk="1" fontAlgn="auto" hangingPunct="1">
              <a:spcAft>
                <a:spcPts val="0"/>
              </a:spcAft>
              <a:buClr>
                <a:srgbClr val="0070C0"/>
              </a:buClr>
              <a:buFont typeface="Wingdings 2" pitchFamily="18" charset="2"/>
              <a:buChar char=""/>
              <a:defRPr/>
            </a:pPr>
            <a:r>
              <a:rPr lang="en-US" sz="3200" dirty="0" smtClean="0"/>
              <a:t>2012 – Drummondville </a:t>
            </a:r>
            <a:r>
              <a:rPr lang="en-US" sz="3200" dirty="0" err="1" smtClean="0"/>
              <a:t>Malouin</a:t>
            </a:r>
            <a:r>
              <a:rPr lang="en-US" sz="3200" dirty="0" smtClean="0"/>
              <a:t>, QC</a:t>
            </a:r>
          </a:p>
          <a:p>
            <a:pPr marL="1117028" lvl="2" indent="-514350" eaLnBrk="1" fontAlgn="auto" hangingPunct="1">
              <a:spcAft>
                <a:spcPts val="0"/>
              </a:spcAft>
              <a:buClr>
                <a:srgbClr val="0070C0"/>
              </a:buClr>
              <a:buFont typeface="Wingdings 2" pitchFamily="18" charset="2"/>
              <a:buChar char=""/>
              <a:defRPr/>
            </a:pPr>
            <a:r>
              <a:rPr lang="en-US" sz="3200" dirty="0" smtClean="0"/>
              <a:t>2013 – </a:t>
            </a:r>
            <a:r>
              <a:rPr lang="en-US" sz="3200" dirty="0" err="1" smtClean="0"/>
              <a:t>Ossipee</a:t>
            </a:r>
            <a:r>
              <a:rPr lang="en-US" sz="3200" dirty="0" smtClean="0"/>
              <a:t> Valley, NH</a:t>
            </a:r>
          </a:p>
          <a:p>
            <a:pPr marL="1117028" lvl="2" indent="-514350" eaLnBrk="1" fontAlgn="auto" hangingPunct="1">
              <a:spcAft>
                <a:spcPts val="0"/>
              </a:spcAft>
              <a:buClr>
                <a:srgbClr val="0070C0"/>
              </a:buClr>
              <a:buFont typeface="Wingdings 2" pitchFamily="18" charset="2"/>
              <a:buChar char=""/>
              <a:defRPr/>
            </a:pPr>
            <a:r>
              <a:rPr lang="en-US" sz="3200" dirty="0" smtClean="0"/>
              <a:t>2014 – Randolph Sunrise, VT (pending)</a:t>
            </a:r>
          </a:p>
          <a:p>
            <a:pPr marL="1328166" lvl="3" indent="-514350" eaLnBrk="1" fontAlgn="auto" hangingPunct="1">
              <a:spcAft>
                <a:spcPts val="0"/>
              </a:spcAft>
              <a:buClr>
                <a:schemeClr val="accent3"/>
              </a:buClr>
              <a:buFont typeface="Wingdings 2"/>
              <a:buNone/>
              <a:defRPr/>
            </a:pPr>
            <a:endParaRPr lang="en-US" dirty="0" smtClean="0"/>
          </a:p>
          <a:p>
            <a:pPr marL="1117854" lvl="2" indent="-514350" eaLnBrk="1" fontAlgn="auto" hangingPunct="1">
              <a:spcAft>
                <a:spcPts val="0"/>
              </a:spcAft>
              <a:buFont typeface="+mj-lt"/>
              <a:buAutoNum type="arabicPeriod"/>
              <a:defRPr/>
            </a:pPr>
            <a:endParaRPr lang="en-US" u="sng" dirty="0" smtClean="0"/>
          </a:p>
        </p:txBody>
      </p:sp>
      <p:sp>
        <p:nvSpPr>
          <p:cNvPr id="4" name="Slide Number Placeholder 3"/>
          <p:cNvSpPr>
            <a:spLocks noGrp="1"/>
          </p:cNvSpPr>
          <p:nvPr>
            <p:ph type="sldNum" sz="quarter" idx="12"/>
          </p:nvPr>
        </p:nvSpPr>
        <p:spPr/>
        <p:txBody>
          <a:bodyPr/>
          <a:lstStyle/>
          <a:p>
            <a:pPr>
              <a:defRPr/>
            </a:pPr>
            <a:fld id="{277C5D58-C849-44B8-906C-56F61E792F57}"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52400"/>
            <a:ext cx="7499350" cy="1143000"/>
          </a:xfrm>
        </p:spPr>
        <p:txBody>
          <a:bodyPr>
            <a:normAutofit/>
          </a:bodyPr>
          <a:lstStyle/>
          <a:p>
            <a:pPr algn="ctr" eaLnBrk="1" fontAlgn="auto" hangingPunct="1">
              <a:spcAft>
                <a:spcPts val="0"/>
              </a:spcAft>
              <a:defRPr/>
            </a:pPr>
            <a:r>
              <a:rPr lang="en-US" dirty="0" smtClean="0">
                <a:solidFill>
                  <a:schemeClr val="tx2">
                    <a:satMod val="130000"/>
                  </a:schemeClr>
                </a:solidFill>
              </a:rPr>
              <a:t>Satellite Clubs – a Great Option</a:t>
            </a:r>
            <a:endParaRPr lang="en-US" dirty="0">
              <a:solidFill>
                <a:schemeClr val="tx2">
                  <a:satMod val="130000"/>
                </a:schemeClr>
              </a:solidFill>
            </a:endParaRPr>
          </a:p>
        </p:txBody>
      </p:sp>
      <p:sp>
        <p:nvSpPr>
          <p:cNvPr id="3" name="Content Placeholder 2"/>
          <p:cNvSpPr>
            <a:spLocks noGrp="1"/>
          </p:cNvSpPr>
          <p:nvPr>
            <p:ph idx="1"/>
          </p:nvPr>
        </p:nvSpPr>
        <p:spPr>
          <a:xfrm>
            <a:off x="914400" y="1219200"/>
            <a:ext cx="8229600" cy="5105400"/>
          </a:xfrm>
        </p:spPr>
        <p:txBody>
          <a:bodyPr>
            <a:normAutofit fontScale="85000" lnSpcReduction="20000"/>
          </a:bodyPr>
          <a:lstStyle/>
          <a:p>
            <a:pPr marL="82804" indent="0" algn="ctr" eaLnBrk="1" fontAlgn="auto" hangingPunct="1">
              <a:spcAft>
                <a:spcPts val="0"/>
              </a:spcAft>
              <a:buNone/>
              <a:defRPr/>
            </a:pPr>
            <a:r>
              <a:rPr lang="en-US" b="1" dirty="0" smtClean="0"/>
              <a:t>Gives Community &amp; Members More Options </a:t>
            </a:r>
          </a:p>
          <a:p>
            <a:pPr marL="597154" indent="-514350" eaLnBrk="1" fontAlgn="auto" hangingPunct="1">
              <a:spcAft>
                <a:spcPts val="0"/>
              </a:spcAft>
              <a:buFont typeface="Wingdings 2" pitchFamily="18" charset="2"/>
              <a:buNone/>
              <a:defRPr/>
            </a:pPr>
            <a:endParaRPr lang="en-US" dirty="0" smtClean="0"/>
          </a:p>
          <a:p>
            <a:pPr marL="1117028" lvl="2" indent="-514350" eaLnBrk="1" fontAlgn="auto" hangingPunct="1">
              <a:spcAft>
                <a:spcPts val="0"/>
              </a:spcAft>
              <a:buClr>
                <a:schemeClr val="accent3"/>
              </a:buClr>
              <a:buFont typeface="Wingdings 2" pitchFamily="18" charset="2"/>
              <a:buNone/>
              <a:defRPr/>
            </a:pPr>
            <a:r>
              <a:rPr lang="en-US" sz="3300" b="1" u="sng" dirty="0" smtClean="0"/>
              <a:t>Sunrise</a:t>
            </a:r>
            <a:r>
              <a:rPr lang="en-US" sz="3300" b="1" dirty="0" smtClean="0"/>
              <a:t> </a:t>
            </a:r>
          </a:p>
          <a:p>
            <a:pPr marL="1117028" lvl="2" indent="-514350" eaLnBrk="1" fontAlgn="auto" hangingPunct="1">
              <a:spcAft>
                <a:spcPts val="0"/>
              </a:spcAft>
              <a:buClr>
                <a:schemeClr val="accent3"/>
              </a:buClr>
              <a:buFont typeface="Wingdings 2" pitchFamily="18" charset="2"/>
              <a:buNone/>
              <a:defRPr/>
            </a:pPr>
            <a:r>
              <a:rPr lang="en-US" sz="2800" dirty="0" smtClean="0"/>
              <a:t>(People who can’t make a lunch or dinner meeting)</a:t>
            </a:r>
          </a:p>
          <a:p>
            <a:pPr marL="1117028" lvl="2" indent="-514350" eaLnBrk="1" fontAlgn="auto" hangingPunct="1">
              <a:spcAft>
                <a:spcPts val="0"/>
              </a:spcAft>
              <a:buClr>
                <a:schemeClr val="accent3"/>
              </a:buClr>
              <a:buFont typeface="Wingdings 2" pitchFamily="18" charset="2"/>
              <a:buNone/>
              <a:defRPr/>
            </a:pPr>
            <a:endParaRPr lang="en-US" sz="2800" dirty="0" smtClean="0"/>
          </a:p>
          <a:p>
            <a:pPr marL="1117028" lvl="2" indent="-514350" eaLnBrk="1" fontAlgn="auto" hangingPunct="1">
              <a:spcAft>
                <a:spcPts val="0"/>
              </a:spcAft>
              <a:buClr>
                <a:schemeClr val="accent3"/>
              </a:buClr>
              <a:buFont typeface="Wingdings 2" pitchFamily="18" charset="2"/>
              <a:buNone/>
              <a:defRPr/>
            </a:pPr>
            <a:r>
              <a:rPr lang="en-US" sz="3100" b="1" u="sng" dirty="0" smtClean="0"/>
              <a:t>Weekend</a:t>
            </a:r>
            <a:r>
              <a:rPr lang="en-US" sz="3100" b="1" dirty="0" smtClean="0"/>
              <a:t> </a:t>
            </a:r>
          </a:p>
          <a:p>
            <a:pPr marL="1117028" lvl="2" indent="-514350" eaLnBrk="1" fontAlgn="auto" hangingPunct="1">
              <a:spcAft>
                <a:spcPts val="0"/>
              </a:spcAft>
              <a:buClr>
                <a:schemeClr val="accent3"/>
              </a:buClr>
              <a:buFont typeface="Wingdings 2" pitchFamily="18" charset="2"/>
              <a:buNone/>
              <a:defRPr/>
            </a:pPr>
            <a:r>
              <a:rPr lang="en-US" sz="2800" dirty="0" smtClean="0"/>
              <a:t>(Service-oriented, but busy or out of town weekdays) </a:t>
            </a:r>
          </a:p>
          <a:p>
            <a:pPr marL="1117028" lvl="2" indent="-514350" eaLnBrk="1" fontAlgn="auto" hangingPunct="1">
              <a:spcAft>
                <a:spcPts val="0"/>
              </a:spcAft>
              <a:buClr>
                <a:schemeClr val="accent3"/>
              </a:buClr>
              <a:buFont typeface="Wingdings 2" pitchFamily="18" charset="2"/>
              <a:buNone/>
              <a:defRPr/>
            </a:pPr>
            <a:endParaRPr lang="en-US" sz="2800" dirty="0" smtClean="0"/>
          </a:p>
          <a:p>
            <a:pPr marL="1117028" lvl="2" indent="-514350" eaLnBrk="1" fontAlgn="auto" hangingPunct="1">
              <a:spcAft>
                <a:spcPts val="0"/>
              </a:spcAft>
              <a:buClr>
                <a:schemeClr val="accent3"/>
              </a:buClr>
              <a:buFont typeface="Wingdings 2" pitchFamily="18" charset="2"/>
              <a:buNone/>
              <a:defRPr/>
            </a:pPr>
            <a:r>
              <a:rPr lang="en-US" sz="3100" b="1" u="sng" dirty="0" smtClean="0"/>
              <a:t>Young Professionals  </a:t>
            </a:r>
          </a:p>
          <a:p>
            <a:pPr marL="1117028" lvl="2" indent="-514350" eaLnBrk="1" fontAlgn="auto" hangingPunct="1">
              <a:spcAft>
                <a:spcPts val="0"/>
              </a:spcAft>
              <a:buClr>
                <a:schemeClr val="accent3"/>
              </a:buClr>
              <a:buFont typeface="Wingdings 2" pitchFamily="18" charset="2"/>
              <a:buNone/>
              <a:defRPr/>
            </a:pPr>
            <a:r>
              <a:rPr lang="en-US" sz="2800" dirty="0" smtClean="0"/>
              <a:t>(Adaptive meetings – lower cost - networking)</a:t>
            </a:r>
          </a:p>
          <a:p>
            <a:pPr marL="1117028" lvl="2" indent="-514350" eaLnBrk="1" fontAlgn="auto" hangingPunct="1">
              <a:spcAft>
                <a:spcPts val="0"/>
              </a:spcAft>
              <a:buClr>
                <a:schemeClr val="accent3"/>
              </a:buClr>
              <a:buFont typeface="Wingdings 2" pitchFamily="18" charset="2"/>
              <a:buNone/>
              <a:defRPr/>
            </a:pPr>
            <a:endParaRPr lang="en-US" sz="2800" dirty="0" smtClean="0"/>
          </a:p>
          <a:p>
            <a:pPr marL="1117028" lvl="2" indent="-514350" eaLnBrk="1" fontAlgn="auto" hangingPunct="1">
              <a:spcAft>
                <a:spcPts val="0"/>
              </a:spcAft>
              <a:buClr>
                <a:schemeClr val="accent3"/>
              </a:buClr>
              <a:buFont typeface="Wingdings 2" pitchFamily="18" charset="2"/>
              <a:buNone/>
              <a:defRPr/>
            </a:pPr>
            <a:r>
              <a:rPr lang="en-US" sz="2800" b="1" u="sng" dirty="0" smtClean="0"/>
              <a:t>E-Club</a:t>
            </a:r>
            <a:r>
              <a:rPr lang="en-US" sz="2800" b="1" dirty="0" smtClean="0"/>
              <a:t> </a:t>
            </a:r>
            <a:r>
              <a:rPr lang="en-US" sz="2800" dirty="0" smtClean="0"/>
              <a:t>  </a:t>
            </a:r>
          </a:p>
          <a:p>
            <a:pPr marL="1117028" lvl="2" indent="-514350" eaLnBrk="1" fontAlgn="auto" hangingPunct="1">
              <a:spcAft>
                <a:spcPts val="0"/>
              </a:spcAft>
              <a:buClr>
                <a:schemeClr val="accent3"/>
              </a:buClr>
              <a:buFont typeface="Wingdings 2" pitchFamily="18" charset="2"/>
              <a:buNone/>
              <a:defRPr/>
            </a:pPr>
            <a:r>
              <a:rPr lang="en-US" sz="2800" dirty="0" smtClean="0"/>
              <a:t>(No limit for E-Clubs – can be a hybrid </a:t>
            </a:r>
            <a:r>
              <a:rPr lang="en-US" sz="2800" i="1" dirty="0" smtClean="0"/>
              <a:t>i.e.,</a:t>
            </a:r>
            <a:r>
              <a:rPr lang="en-US" sz="2800" dirty="0" smtClean="0"/>
              <a:t> satellite/e-club)</a:t>
            </a:r>
          </a:p>
          <a:p>
            <a:pPr marL="1328166" lvl="3" indent="-514350" eaLnBrk="1" fontAlgn="auto" hangingPunct="1">
              <a:spcAft>
                <a:spcPts val="0"/>
              </a:spcAft>
              <a:buClr>
                <a:schemeClr val="accent3"/>
              </a:buClr>
              <a:buFont typeface="Wingdings 2"/>
              <a:buNone/>
              <a:defRPr/>
            </a:pPr>
            <a:endParaRPr lang="en-US" dirty="0" smtClean="0"/>
          </a:p>
          <a:p>
            <a:pPr marL="1328166" lvl="3" indent="-514350" eaLnBrk="1" fontAlgn="auto" hangingPunct="1">
              <a:spcAft>
                <a:spcPts val="0"/>
              </a:spcAft>
              <a:buClr>
                <a:schemeClr val="accent3"/>
              </a:buClr>
              <a:buFont typeface="Wingdings 2"/>
              <a:buNone/>
              <a:defRPr/>
            </a:pPr>
            <a:endParaRPr lang="en-US" dirty="0" smtClean="0"/>
          </a:p>
          <a:p>
            <a:pPr marL="1117854" lvl="2" indent="-514350" eaLnBrk="1" fontAlgn="auto" hangingPunct="1">
              <a:spcAft>
                <a:spcPts val="0"/>
              </a:spcAft>
              <a:buFont typeface="+mj-lt"/>
              <a:buAutoNum type="arabicPeriod"/>
              <a:defRPr/>
            </a:pPr>
            <a:endParaRPr lang="en-US" u="sng" dirty="0" smtClean="0"/>
          </a:p>
        </p:txBody>
      </p:sp>
      <p:sp>
        <p:nvSpPr>
          <p:cNvPr id="4" name="Slide Number Placeholder 3"/>
          <p:cNvSpPr>
            <a:spLocks noGrp="1"/>
          </p:cNvSpPr>
          <p:nvPr>
            <p:ph type="sldNum" sz="quarter" idx="12"/>
          </p:nvPr>
        </p:nvSpPr>
        <p:spPr/>
        <p:txBody>
          <a:bodyPr/>
          <a:lstStyle/>
          <a:p>
            <a:pPr>
              <a:defRPr/>
            </a:pPr>
            <a:fld id="{CE58C9D6-02AA-45E6-A155-CE56EB544E9B}"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7400"/>
            <a:ext cx="7497763" cy="1143000"/>
          </a:xfrm>
        </p:spPr>
        <p:txBody>
          <a:bodyPr>
            <a:normAutofit fontScale="90000"/>
          </a:bodyPr>
          <a:lstStyle/>
          <a:p>
            <a:pPr algn="ctr" eaLnBrk="1" fontAlgn="auto" hangingPunct="1">
              <a:spcAft>
                <a:spcPts val="0"/>
              </a:spcAft>
              <a:defRPr/>
            </a:pPr>
            <a:r>
              <a:rPr lang="en-US" sz="4900" dirty="0" smtClean="0">
                <a:solidFill>
                  <a:schemeClr val="tx2">
                    <a:satMod val="130000"/>
                  </a:schemeClr>
                </a:solidFill>
              </a:rPr>
              <a:t>Club Extension</a:t>
            </a:r>
            <a:r>
              <a:rPr lang="en-US" dirty="0" smtClean="0">
                <a:solidFill>
                  <a:schemeClr val="tx2">
                    <a:satMod val="130000"/>
                  </a:schemeClr>
                </a:solidFill>
              </a:rPr>
              <a:t/>
            </a:r>
            <a:br>
              <a:rPr lang="en-US" dirty="0" smtClean="0">
                <a:solidFill>
                  <a:schemeClr val="tx2">
                    <a:satMod val="130000"/>
                  </a:schemeClr>
                </a:solidFill>
              </a:rPr>
            </a:br>
            <a:endParaRPr lang="en-US" dirty="0">
              <a:solidFill>
                <a:schemeClr val="tx2">
                  <a:satMod val="130000"/>
                </a:schemeClr>
              </a:solidFill>
            </a:endParaRPr>
          </a:p>
        </p:txBody>
      </p:sp>
      <p:sp>
        <p:nvSpPr>
          <p:cNvPr id="3" name="Slide Number Placeholder 2"/>
          <p:cNvSpPr>
            <a:spLocks noGrp="1"/>
          </p:cNvSpPr>
          <p:nvPr>
            <p:ph type="sldNum" sz="quarter" idx="12"/>
          </p:nvPr>
        </p:nvSpPr>
        <p:spPr/>
        <p:txBody>
          <a:bodyPr/>
          <a:lstStyle/>
          <a:p>
            <a:pPr>
              <a:defRPr/>
            </a:pPr>
            <a:fld id="{29D84D6E-FD99-4797-B52F-BB5E7C99F1A6}"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76200"/>
            <a:ext cx="7499350" cy="1493838"/>
          </a:xfrm>
        </p:spPr>
        <p:txBody>
          <a:bodyPr/>
          <a:lstStyle/>
          <a:p>
            <a:pPr eaLnBrk="1" fontAlgn="auto" hangingPunct="1">
              <a:spcAft>
                <a:spcPts val="0"/>
              </a:spcAft>
              <a:defRPr/>
            </a:pPr>
            <a:r>
              <a:rPr lang="en-US" dirty="0" smtClean="0">
                <a:solidFill>
                  <a:schemeClr val="tx2">
                    <a:satMod val="130000"/>
                  </a:schemeClr>
                </a:solidFill>
              </a:rPr>
              <a:t>Club Extension</a:t>
            </a:r>
            <a:endParaRPr lang="en-US" dirty="0">
              <a:solidFill>
                <a:schemeClr val="tx2">
                  <a:satMod val="130000"/>
                </a:schemeClr>
              </a:solidFill>
            </a:endParaRPr>
          </a:p>
        </p:txBody>
      </p:sp>
      <p:sp>
        <p:nvSpPr>
          <p:cNvPr id="88067" name="Content Placeholder 2"/>
          <p:cNvSpPr>
            <a:spLocks noGrp="1"/>
          </p:cNvSpPr>
          <p:nvPr>
            <p:ph idx="1"/>
          </p:nvPr>
        </p:nvSpPr>
        <p:spPr>
          <a:xfrm>
            <a:off x="990600" y="1143000"/>
            <a:ext cx="4572000" cy="5410200"/>
          </a:xfrm>
        </p:spPr>
        <p:txBody>
          <a:bodyPr/>
          <a:lstStyle/>
          <a:p>
            <a:pPr marL="82550" indent="0" eaLnBrk="1" hangingPunct="1">
              <a:spcBef>
                <a:spcPts val="0"/>
              </a:spcBef>
              <a:buNone/>
            </a:pPr>
            <a:r>
              <a:rPr lang="en-US" sz="2400" i="1" dirty="0" smtClean="0"/>
              <a:t>In </a:t>
            </a:r>
            <a:r>
              <a:rPr lang="en-US" sz="2400" i="1" dirty="0"/>
              <a:t>l</a:t>
            </a:r>
            <a:r>
              <a:rPr lang="en-US" sz="2400" i="1" dirty="0" smtClean="0"/>
              <a:t>arge communities without a club, extension is possible!</a:t>
            </a:r>
          </a:p>
          <a:p>
            <a:pPr eaLnBrk="1" hangingPunct="1">
              <a:spcBef>
                <a:spcPts val="0"/>
              </a:spcBef>
            </a:pPr>
            <a:r>
              <a:rPr lang="en-US" sz="2400" dirty="0" smtClean="0"/>
              <a:t>called a “Provisional Club”</a:t>
            </a:r>
          </a:p>
          <a:p>
            <a:pPr marL="82550" indent="0" eaLnBrk="1" hangingPunct="1">
              <a:spcBef>
                <a:spcPts val="0"/>
              </a:spcBef>
              <a:buNone/>
            </a:pPr>
            <a:endParaRPr lang="en-US" sz="3600" i="1" dirty="0" smtClean="0"/>
          </a:p>
          <a:p>
            <a:pPr eaLnBrk="1" hangingPunct="1"/>
            <a:endParaRPr lang="en-US" sz="2000" i="1" dirty="0" smtClean="0"/>
          </a:p>
          <a:p>
            <a:pPr eaLnBrk="1" hangingPunct="1"/>
            <a:endParaRPr lang="en-US" sz="2000" i="1" dirty="0" smtClean="0"/>
          </a:p>
          <a:p>
            <a:pPr eaLnBrk="1" hangingPunct="1"/>
            <a:endParaRPr lang="en-US" sz="2000" i="1" dirty="0" smtClean="0"/>
          </a:p>
          <a:p>
            <a:pPr marL="82550" indent="0" eaLnBrk="1" hangingPunct="1">
              <a:buNone/>
            </a:pPr>
            <a:endParaRPr lang="en-US" sz="800" i="1" dirty="0" smtClean="0"/>
          </a:p>
          <a:p>
            <a:pPr eaLnBrk="1" hangingPunct="1"/>
            <a:r>
              <a:rPr lang="en-US" sz="2000" i="1" dirty="0" smtClean="0"/>
              <a:t>Example = Granby, QC</a:t>
            </a:r>
          </a:p>
          <a:p>
            <a:pPr eaLnBrk="1" hangingPunct="1"/>
            <a:r>
              <a:rPr lang="en-US" sz="2000" i="1" dirty="0" smtClean="0"/>
              <a:t>65,000 people - No Rotary club</a:t>
            </a:r>
          </a:p>
          <a:p>
            <a:pPr eaLnBrk="1" hangingPunct="1">
              <a:buNone/>
            </a:pPr>
            <a:r>
              <a:rPr lang="en-US" sz="2400" dirty="0" smtClean="0"/>
              <a:t>Advantages of “Provisional Club”:</a:t>
            </a:r>
          </a:p>
          <a:p>
            <a:pPr eaLnBrk="1" hangingPunct="1">
              <a:buNone/>
            </a:pPr>
            <a:r>
              <a:rPr lang="en-US" sz="1800" dirty="0" smtClean="0"/>
              <a:t>	No RI Dues until chartered</a:t>
            </a:r>
          </a:p>
          <a:p>
            <a:pPr eaLnBrk="1" hangingPunct="1">
              <a:buNone/>
            </a:pPr>
            <a:r>
              <a:rPr lang="en-US" sz="1800" dirty="0" smtClean="0"/>
              <a:t>	Can be used for ‘make ups’</a:t>
            </a:r>
          </a:p>
          <a:p>
            <a:pPr marL="82550" indent="0" eaLnBrk="1" hangingPunct="1">
              <a:buNone/>
            </a:pPr>
            <a:r>
              <a:rPr lang="en-US" sz="2000" i="1" dirty="0" smtClean="0"/>
              <a:t>Extension Chair PDG Bill Thompson </a:t>
            </a:r>
          </a:p>
          <a:p>
            <a:pPr eaLnBrk="1" hangingPunct="1"/>
            <a:endParaRPr lang="en-US" i="1" dirty="0" smtClean="0"/>
          </a:p>
        </p:txBody>
      </p:sp>
      <p:pic>
        <p:nvPicPr>
          <p:cNvPr id="88068" name="Picture 2" descr="http://www.clubrunner.ca/Data/7850/html/45133/District%207850%20Club%20Map%20%283%29.jpg"/>
          <p:cNvPicPr>
            <a:picLocks noChangeAspect="1" noChangeArrowheads="1"/>
          </p:cNvPicPr>
          <p:nvPr/>
        </p:nvPicPr>
        <p:blipFill>
          <a:blip r:embed="rId3" cstate="print"/>
          <a:srcRect/>
          <a:stretch>
            <a:fillRect/>
          </a:stretch>
        </p:blipFill>
        <p:spPr bwMode="auto">
          <a:xfrm>
            <a:off x="5486400" y="400050"/>
            <a:ext cx="3657600" cy="64579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06C4A6BA-D86F-4D95-B36A-6E5FC97587EA}" type="slidenum">
              <a:rPr lang="en-US" smtClean="0"/>
              <a:pPr>
                <a:defRPr/>
              </a:pPr>
              <a:t>85</a:t>
            </a:fld>
            <a:endParaRPr lang="en-US"/>
          </a:p>
        </p:txBody>
      </p:sp>
      <p:pic>
        <p:nvPicPr>
          <p:cNvPr id="116738" name="Picture 2" descr="http://upload.wikimedia.org/wikipedia/commons/7/79/Rue_Principale,_Granby_%28Qu%C3%A9bec%29.jpg"/>
          <p:cNvPicPr>
            <a:picLocks noChangeAspect="1" noChangeArrowheads="1"/>
          </p:cNvPicPr>
          <p:nvPr/>
        </p:nvPicPr>
        <p:blipFill>
          <a:blip r:embed="rId4" cstate="print"/>
          <a:srcRect/>
          <a:stretch>
            <a:fillRect/>
          </a:stretch>
        </p:blipFill>
        <p:spPr bwMode="auto">
          <a:xfrm>
            <a:off x="-304801" y="2537617"/>
            <a:ext cx="2133601" cy="1600201"/>
          </a:xfrm>
          <a:prstGeom prst="rect">
            <a:avLst/>
          </a:prstGeom>
          <a:noFill/>
        </p:spPr>
      </p:pic>
      <p:sp>
        <p:nvSpPr>
          <p:cNvPr id="9" name="Down Arrow 8"/>
          <p:cNvSpPr/>
          <p:nvPr/>
        </p:nvSpPr>
        <p:spPr>
          <a:xfrm>
            <a:off x="6705600" y="27432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740" name="Picture 4" descr="Verger Champêtre"/>
          <p:cNvPicPr>
            <a:picLocks noChangeAspect="1" noChangeArrowheads="1"/>
          </p:cNvPicPr>
          <p:nvPr/>
        </p:nvPicPr>
        <p:blipFill>
          <a:blip r:embed="rId5" cstate="print"/>
          <a:srcRect/>
          <a:stretch>
            <a:fillRect/>
          </a:stretch>
        </p:blipFill>
        <p:spPr bwMode="auto">
          <a:xfrm>
            <a:off x="2070100" y="2603234"/>
            <a:ext cx="3175000" cy="1534584"/>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7763" cy="1143000"/>
          </a:xfrm>
        </p:spPr>
        <p:txBody>
          <a:bodyPr/>
          <a:lstStyle/>
          <a:p>
            <a:pPr eaLnBrk="1" fontAlgn="auto" hangingPunct="1">
              <a:spcAft>
                <a:spcPts val="0"/>
              </a:spcAft>
              <a:defRPr/>
            </a:pPr>
            <a:r>
              <a:rPr lang="en-US" dirty="0" smtClean="0">
                <a:solidFill>
                  <a:schemeClr val="tx2">
                    <a:satMod val="130000"/>
                  </a:schemeClr>
                </a:solidFill>
              </a:rPr>
              <a:t>Interact and </a:t>
            </a:r>
            <a:r>
              <a:rPr lang="en-US" dirty="0" err="1" smtClean="0">
                <a:solidFill>
                  <a:schemeClr val="tx2">
                    <a:satMod val="130000"/>
                  </a:schemeClr>
                </a:solidFill>
              </a:rPr>
              <a:t>Rotaract</a:t>
            </a:r>
            <a:r>
              <a:rPr lang="en-US" dirty="0" smtClean="0">
                <a:solidFill>
                  <a:schemeClr val="tx2">
                    <a:satMod val="130000"/>
                  </a:schemeClr>
                </a:solidFill>
              </a:rPr>
              <a:t> Clubs</a:t>
            </a:r>
            <a:endParaRPr lang="en-US" dirty="0">
              <a:solidFill>
                <a:schemeClr val="tx2">
                  <a:satMod val="130000"/>
                </a:schemeClr>
              </a:solidFill>
            </a:endParaRPr>
          </a:p>
        </p:txBody>
      </p:sp>
      <p:sp>
        <p:nvSpPr>
          <p:cNvPr id="115715" name="Content Placeholder 2"/>
          <p:cNvSpPr>
            <a:spLocks noGrp="1"/>
          </p:cNvSpPr>
          <p:nvPr>
            <p:ph idx="1"/>
          </p:nvPr>
        </p:nvSpPr>
        <p:spPr>
          <a:xfrm>
            <a:off x="914400" y="990600"/>
            <a:ext cx="4343400" cy="5715000"/>
          </a:xfrm>
        </p:spPr>
        <p:txBody>
          <a:bodyPr/>
          <a:lstStyle/>
          <a:p>
            <a:pPr eaLnBrk="1" hangingPunct="1"/>
            <a:r>
              <a:rPr lang="en-US" sz="4000" b="1" u="sng" dirty="0" smtClean="0"/>
              <a:t>Interact </a:t>
            </a:r>
          </a:p>
          <a:p>
            <a:pPr eaLnBrk="1" hangingPunct="1"/>
            <a:r>
              <a:rPr lang="nl-NL" sz="2800" b="1" dirty="0" smtClean="0"/>
              <a:t>Central Vermont</a:t>
            </a:r>
            <a:endParaRPr lang="nl-NL" sz="2800" dirty="0" smtClean="0"/>
          </a:p>
          <a:p>
            <a:pPr eaLnBrk="1" hangingPunct="1"/>
            <a:r>
              <a:rPr lang="en-US" sz="2800" b="1" dirty="0" smtClean="0"/>
              <a:t>Lincoln-Woodstock</a:t>
            </a:r>
            <a:endParaRPr lang="en-US" sz="2800" dirty="0" smtClean="0"/>
          </a:p>
          <a:p>
            <a:pPr eaLnBrk="1" hangingPunct="1"/>
            <a:r>
              <a:rPr lang="sv-SE" sz="2800" b="1" dirty="0" smtClean="0"/>
              <a:t>Mad River Valley</a:t>
            </a:r>
            <a:endParaRPr lang="sv-SE" sz="2800" dirty="0" smtClean="0"/>
          </a:p>
          <a:p>
            <a:pPr eaLnBrk="1" hangingPunct="1"/>
            <a:r>
              <a:rPr lang="en-US" sz="2800" b="1" dirty="0" smtClean="0"/>
              <a:t>Milton</a:t>
            </a:r>
            <a:endParaRPr lang="en-US" sz="2800" dirty="0" smtClean="0"/>
          </a:p>
          <a:p>
            <a:pPr eaLnBrk="1" hangingPunct="1"/>
            <a:r>
              <a:rPr lang="en-US" sz="2800" b="1" dirty="0" smtClean="0"/>
              <a:t>Northeast Kingdom</a:t>
            </a:r>
            <a:r>
              <a:rPr lang="en-US" sz="2800" dirty="0" smtClean="0"/>
              <a:t> </a:t>
            </a:r>
            <a:endParaRPr lang="en-US" sz="2800" b="1" dirty="0" smtClean="0"/>
          </a:p>
          <a:p>
            <a:pPr eaLnBrk="1" hangingPunct="1"/>
            <a:r>
              <a:rPr lang="en-US" sz="2800" b="1" dirty="0" smtClean="0"/>
              <a:t>Northfield</a:t>
            </a:r>
            <a:r>
              <a:rPr lang="en-US" sz="2800" dirty="0" smtClean="0"/>
              <a:t> </a:t>
            </a:r>
          </a:p>
          <a:p>
            <a:pPr eaLnBrk="1" hangingPunct="1"/>
            <a:r>
              <a:rPr lang="en-US" sz="2800" b="1" dirty="0" smtClean="0"/>
              <a:t>Randolph </a:t>
            </a:r>
            <a:endParaRPr lang="en-US" sz="2800" dirty="0" smtClean="0"/>
          </a:p>
          <a:p>
            <a:pPr eaLnBrk="1" hangingPunct="1"/>
            <a:r>
              <a:rPr lang="en-US" sz="2800" b="1" dirty="0" smtClean="0"/>
              <a:t>Sherbrooke</a:t>
            </a:r>
            <a:endParaRPr lang="en-US" sz="2800" dirty="0" smtClean="0"/>
          </a:p>
        </p:txBody>
      </p:sp>
      <p:sp>
        <p:nvSpPr>
          <p:cNvPr id="115716" name="Content Placeholder 2"/>
          <p:cNvSpPr txBox="1">
            <a:spLocks/>
          </p:cNvSpPr>
          <p:nvPr/>
        </p:nvSpPr>
        <p:spPr bwMode="auto">
          <a:xfrm>
            <a:off x="5257800" y="1066800"/>
            <a:ext cx="4114800" cy="5410200"/>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charset="2"/>
              <a:buChar char=""/>
            </a:pPr>
            <a:r>
              <a:rPr lang="en-US" sz="4000" b="1" u="sng" dirty="0">
                <a:latin typeface="Gill Sans MT" pitchFamily="34" charset="0"/>
              </a:rPr>
              <a:t>Interact  </a:t>
            </a:r>
          </a:p>
          <a:p>
            <a:pPr marL="365125" indent="-282575">
              <a:spcBef>
                <a:spcPts val="600"/>
              </a:spcBef>
              <a:buClr>
                <a:schemeClr val="accent1"/>
              </a:buClr>
              <a:buSzPct val="80000"/>
              <a:buFont typeface="Wingdings 2" charset="2"/>
              <a:buChar char=""/>
            </a:pPr>
            <a:r>
              <a:rPr lang="en-US" sz="2800" b="1" dirty="0" smtClean="0">
                <a:latin typeface="Gill Sans MT" pitchFamily="34" charset="0"/>
              </a:rPr>
              <a:t>South Burlington </a:t>
            </a:r>
            <a:endParaRPr lang="en-US" sz="2800" dirty="0">
              <a:latin typeface="Gill Sans MT" pitchFamily="34" charset="0"/>
            </a:endParaRPr>
          </a:p>
          <a:p>
            <a:pPr marL="365125" indent="-282575">
              <a:spcBef>
                <a:spcPts val="600"/>
              </a:spcBef>
              <a:buClr>
                <a:schemeClr val="accent1"/>
              </a:buClr>
              <a:buSzPct val="80000"/>
              <a:buFont typeface="Wingdings 2" charset="2"/>
              <a:buChar char=""/>
            </a:pPr>
            <a:r>
              <a:rPr lang="en-US" sz="2800" b="1" dirty="0" smtClean="0">
                <a:latin typeface="Gill Sans MT" pitchFamily="34" charset="0"/>
              </a:rPr>
              <a:t>Hanover </a:t>
            </a:r>
          </a:p>
          <a:p>
            <a:pPr marL="365125" indent="-282575">
              <a:spcBef>
                <a:spcPts val="600"/>
              </a:spcBef>
              <a:buClr>
                <a:schemeClr val="accent1"/>
              </a:buClr>
              <a:buSzPct val="80000"/>
              <a:buFont typeface="Wingdings 2" charset="2"/>
              <a:buChar char=""/>
            </a:pPr>
            <a:r>
              <a:rPr lang="en-US" sz="2800" b="1" dirty="0" smtClean="0">
                <a:latin typeface="Gill Sans MT" pitchFamily="34" charset="0"/>
              </a:rPr>
              <a:t>Stowe</a:t>
            </a:r>
          </a:p>
          <a:p>
            <a:pPr marL="365125" indent="-282575">
              <a:spcBef>
                <a:spcPts val="600"/>
              </a:spcBef>
              <a:buClr>
                <a:schemeClr val="accent1"/>
              </a:buClr>
              <a:buSzPct val="80000"/>
              <a:buFont typeface="Wingdings 2" charset="2"/>
              <a:buChar char=""/>
            </a:pPr>
            <a:r>
              <a:rPr lang="en-US" sz="2800" b="1" dirty="0" err="1" smtClean="0">
                <a:latin typeface="Gill Sans MT" pitchFamily="34" charset="0"/>
              </a:rPr>
              <a:t>Wolfboro</a:t>
            </a:r>
            <a:endParaRPr lang="en-US" sz="2800" b="1" dirty="0" smtClean="0">
              <a:latin typeface="Gill Sans MT" pitchFamily="34" charset="0"/>
            </a:endParaRPr>
          </a:p>
          <a:p>
            <a:pPr marL="365125" indent="-282575">
              <a:spcBef>
                <a:spcPts val="600"/>
              </a:spcBef>
              <a:buClr>
                <a:schemeClr val="accent1"/>
              </a:buClr>
              <a:buSzPct val="80000"/>
              <a:buFont typeface="Wingdings 2" charset="2"/>
              <a:buChar char=""/>
            </a:pPr>
            <a:endParaRPr lang="en-US" sz="2800" b="1" dirty="0" smtClean="0">
              <a:latin typeface="Gill Sans MT" pitchFamily="34" charset="0"/>
            </a:endParaRPr>
          </a:p>
          <a:p>
            <a:pPr marL="365125" indent="-282575">
              <a:spcBef>
                <a:spcPts val="600"/>
              </a:spcBef>
              <a:buClr>
                <a:schemeClr val="accent1"/>
              </a:buClr>
              <a:buSzPct val="80000"/>
              <a:buFont typeface="Wingdings 2" charset="2"/>
              <a:buChar char=""/>
            </a:pPr>
            <a:r>
              <a:rPr lang="en-US" sz="4000" b="1" u="sng" dirty="0" err="1" smtClean="0">
                <a:latin typeface="Gill Sans MT" pitchFamily="34" charset="0"/>
              </a:rPr>
              <a:t>Rotaract</a:t>
            </a:r>
            <a:r>
              <a:rPr lang="en-US" sz="4000" b="1" u="sng" dirty="0" smtClean="0">
                <a:latin typeface="Gill Sans MT" pitchFamily="34" charset="0"/>
              </a:rPr>
              <a:t> </a:t>
            </a:r>
            <a:endParaRPr lang="en-US" sz="4000" b="1" u="sng" dirty="0">
              <a:latin typeface="Gill Sans MT" pitchFamily="34" charset="0"/>
            </a:endParaRPr>
          </a:p>
          <a:p>
            <a:pPr marL="365125" indent="-282575">
              <a:spcBef>
                <a:spcPts val="600"/>
              </a:spcBef>
              <a:buClr>
                <a:schemeClr val="accent1"/>
              </a:buClr>
              <a:buSzPct val="80000"/>
              <a:buFont typeface="Wingdings 2" charset="2"/>
              <a:buChar char=""/>
            </a:pPr>
            <a:r>
              <a:rPr lang="en-US" sz="2800" b="1" dirty="0" smtClean="0">
                <a:latin typeface="Gill Sans MT" pitchFamily="34" charset="0"/>
              </a:rPr>
              <a:t>Hanover </a:t>
            </a:r>
            <a:endParaRPr lang="en-US" sz="2800" dirty="0">
              <a:latin typeface="Gill Sans MT" pitchFamily="34" charset="0"/>
            </a:endParaRPr>
          </a:p>
          <a:p>
            <a:pPr marL="365125" indent="-282575">
              <a:spcBef>
                <a:spcPts val="600"/>
              </a:spcBef>
              <a:buClr>
                <a:schemeClr val="accent1"/>
              </a:buClr>
              <a:buSzPct val="80000"/>
              <a:buFont typeface="Wingdings 2" charset="2"/>
              <a:buChar char=""/>
            </a:pPr>
            <a:r>
              <a:rPr lang="en-US" sz="2800" b="1" dirty="0" smtClean="0">
                <a:latin typeface="Gill Sans MT" pitchFamily="34" charset="0"/>
              </a:rPr>
              <a:t>Northfield</a:t>
            </a:r>
            <a:r>
              <a:rPr lang="en-US" sz="2800" dirty="0" smtClean="0">
                <a:latin typeface="Gill Sans MT" pitchFamily="34" charset="0"/>
              </a:rPr>
              <a:t>  </a:t>
            </a:r>
            <a:endParaRPr lang="en-US" sz="2800" dirty="0">
              <a:latin typeface="Gill Sans MT" pitchFamily="34" charset="0"/>
            </a:endParaRPr>
          </a:p>
        </p:txBody>
      </p:sp>
      <p:sp>
        <p:nvSpPr>
          <p:cNvPr id="5" name="Slide Number Placeholder 4"/>
          <p:cNvSpPr>
            <a:spLocks noGrp="1"/>
          </p:cNvSpPr>
          <p:nvPr>
            <p:ph type="sldNum" sz="quarter" idx="12"/>
          </p:nvPr>
        </p:nvSpPr>
        <p:spPr/>
        <p:txBody>
          <a:bodyPr/>
          <a:lstStyle/>
          <a:p>
            <a:pPr>
              <a:defRPr/>
            </a:pPr>
            <a:fld id="{FB2D3F36-191B-4913-A1BA-85B5565DFCD4}"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200"/>
            <a:ext cx="7497763" cy="1143000"/>
          </a:xfrm>
        </p:spPr>
        <p:txBody>
          <a:bodyPr/>
          <a:lstStyle/>
          <a:p>
            <a:pPr algn="ctr" eaLnBrk="1" hangingPunct="1">
              <a:defRPr/>
            </a:pPr>
            <a:r>
              <a:rPr lang="en-US" sz="5400" b="1" dirty="0" smtClean="0"/>
              <a:t>Telling Your Story</a:t>
            </a:r>
          </a:p>
        </p:txBody>
      </p:sp>
      <p:sp>
        <p:nvSpPr>
          <p:cNvPr id="3" name="Slide Number Placeholder 2"/>
          <p:cNvSpPr>
            <a:spLocks noGrp="1"/>
          </p:cNvSpPr>
          <p:nvPr>
            <p:ph type="sldNum" sz="quarter" idx="12"/>
          </p:nvPr>
        </p:nvSpPr>
        <p:spPr/>
        <p:txBody>
          <a:bodyPr/>
          <a:lstStyle/>
          <a:p>
            <a:pPr>
              <a:defRPr/>
            </a:pPr>
            <a:fld id="{55CC606A-E159-4D70-B30C-7EADEEF6BFD9}"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238" y="0"/>
            <a:ext cx="7497762" cy="1143000"/>
          </a:xfrm>
        </p:spPr>
        <p:txBody>
          <a:bodyPr/>
          <a:lstStyle/>
          <a:p>
            <a:pPr eaLnBrk="1" fontAlgn="auto" hangingPunct="1">
              <a:spcAft>
                <a:spcPts val="0"/>
              </a:spcAft>
              <a:defRPr/>
            </a:pPr>
            <a:r>
              <a:rPr lang="en-US" dirty="0" smtClean="0">
                <a:solidFill>
                  <a:schemeClr val="tx2">
                    <a:satMod val="130000"/>
                  </a:schemeClr>
                </a:solidFill>
              </a:rPr>
              <a:t>Telling Your Club’s Story</a:t>
            </a:r>
            <a:endParaRPr lang="en-US" dirty="0">
              <a:solidFill>
                <a:schemeClr val="tx2">
                  <a:satMod val="130000"/>
                </a:schemeClr>
              </a:solidFill>
            </a:endParaRPr>
          </a:p>
        </p:txBody>
      </p:sp>
      <p:sp>
        <p:nvSpPr>
          <p:cNvPr id="91139" name="Content Placeholder 2"/>
          <p:cNvSpPr>
            <a:spLocks noGrp="1"/>
          </p:cNvSpPr>
          <p:nvPr>
            <p:ph idx="1"/>
          </p:nvPr>
        </p:nvSpPr>
        <p:spPr>
          <a:xfrm>
            <a:off x="1143000" y="3200400"/>
            <a:ext cx="5029200" cy="3657600"/>
          </a:xfrm>
        </p:spPr>
        <p:txBody>
          <a:bodyPr/>
          <a:lstStyle/>
          <a:p>
            <a:pPr lvl="1" eaLnBrk="1" hangingPunct="1"/>
            <a:r>
              <a:rPr lang="en-US" sz="2400" b="1" i="1" dirty="0" smtClean="0"/>
              <a:t>“The Rotarian” magazine in public places</a:t>
            </a:r>
          </a:p>
          <a:p>
            <a:pPr lvl="1" eaLnBrk="1" hangingPunct="1"/>
            <a:r>
              <a:rPr lang="en-US" sz="2400" b="1" i="1" dirty="0" smtClean="0"/>
              <a:t>Publicize service projects</a:t>
            </a:r>
          </a:p>
          <a:p>
            <a:pPr lvl="1" eaLnBrk="1" hangingPunct="1"/>
            <a:r>
              <a:rPr lang="en-US" sz="2400" b="1" i="1" dirty="0" smtClean="0"/>
              <a:t>Promote work with young people</a:t>
            </a:r>
          </a:p>
          <a:p>
            <a:pPr lvl="1" eaLnBrk="1" hangingPunct="1"/>
            <a:r>
              <a:rPr lang="en-US" sz="2400" i="1" dirty="0" smtClean="0">
                <a:hlinkClick r:id="rId3"/>
              </a:rPr>
              <a:t>www.RotarySmiles.org</a:t>
            </a:r>
            <a:endParaRPr lang="en-US" sz="2400" i="1" dirty="0" smtClean="0"/>
          </a:p>
          <a:p>
            <a:pPr lvl="1" eaLnBrk="1" hangingPunct="1"/>
            <a:endParaRPr lang="en-US" sz="2400" i="1" dirty="0" smtClean="0"/>
          </a:p>
        </p:txBody>
      </p:sp>
      <p:pic>
        <p:nvPicPr>
          <p:cNvPr id="20482" name="Picture 2"/>
          <p:cNvPicPr>
            <a:picLocks noChangeAspect="1" noChangeArrowheads="1"/>
          </p:cNvPicPr>
          <p:nvPr/>
        </p:nvPicPr>
        <p:blipFill>
          <a:blip r:embed="rId4" cstate="print"/>
          <a:srcRect/>
          <a:stretch>
            <a:fillRect/>
          </a:stretch>
        </p:blipFill>
        <p:spPr bwMode="auto">
          <a:xfrm>
            <a:off x="381000" y="1066800"/>
            <a:ext cx="8610600" cy="1992313"/>
          </a:xfrm>
          <a:prstGeom prst="rect">
            <a:avLst/>
          </a:prstGeom>
          <a:ln>
            <a:noFill/>
          </a:ln>
          <a:effectLst>
            <a:outerShdw blurRad="292100" dist="139700" dir="2700000" algn="tl" rotWithShape="0">
              <a:srgbClr val="333333">
                <a:alpha val="65000"/>
              </a:srgbClr>
            </a:outerShdw>
          </a:effectLst>
        </p:spPr>
      </p:pic>
      <p:pic>
        <p:nvPicPr>
          <p:cNvPr id="20483" name="Picture 3" descr="Riford Brook Cleanup 2Jun2012 (2)LR"/>
          <p:cNvPicPr>
            <a:picLocks noChangeAspect="1" noChangeArrowheads="1"/>
          </p:cNvPicPr>
          <p:nvPr/>
        </p:nvPicPr>
        <p:blipFill>
          <a:blip r:embed="rId5" cstate="screen"/>
          <a:srcRect/>
          <a:stretch>
            <a:fillRect/>
          </a:stretch>
        </p:blipFill>
        <p:spPr bwMode="auto">
          <a:xfrm>
            <a:off x="6248400" y="3276600"/>
            <a:ext cx="2590800" cy="343824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pPr>
              <a:defRPr/>
            </a:pPr>
            <a:fld id="{959E8E0C-C2F3-4B5C-9101-4C9471B43B2B}"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0"/>
            <a:ext cx="7499350" cy="1417638"/>
          </a:xfrm>
        </p:spPr>
        <p:txBody>
          <a:bodyPr vert="horz" wrap="square" lIns="91440" tIns="45720" rIns="91440" bIns="45720" numCol="1" anchorCtr="0" compatLnSpc="1">
            <a:prstTxWarp prst="textNoShape">
              <a:avLst/>
            </a:prstTxWarp>
          </a:bodyPr>
          <a:lstStyle/>
          <a:p>
            <a:pPr algn="ctr" eaLnBrk="1" fontAlgn="auto" hangingPunct="1">
              <a:spcAft>
                <a:spcPts val="0"/>
              </a:spcAft>
              <a:defRPr/>
            </a:pPr>
            <a:r>
              <a:rPr lang="en-US" sz="3900" dirty="0" smtClean="0">
                <a:solidFill>
                  <a:schemeClr val="tx2">
                    <a:satMod val="130000"/>
                  </a:schemeClr>
                </a:solidFill>
                <a:effectLst>
                  <a:outerShdw blurRad="38100" dist="38100" dir="2700000" algn="tl">
                    <a:srgbClr val="C0C0C0"/>
                  </a:outerShdw>
                </a:effectLst>
                <a:ea typeface="ＭＳ Ｐゴシック" pitchFamily="-84" charset="-128"/>
              </a:rPr>
              <a:t>Your Club’s Story</a:t>
            </a:r>
          </a:p>
        </p:txBody>
      </p:sp>
      <p:sp>
        <p:nvSpPr>
          <p:cNvPr id="92163" name="Content Placeholder 2"/>
          <p:cNvSpPr>
            <a:spLocks noGrp="1"/>
          </p:cNvSpPr>
          <p:nvPr>
            <p:ph idx="1"/>
          </p:nvPr>
        </p:nvSpPr>
        <p:spPr>
          <a:xfrm>
            <a:off x="1435100" y="1219200"/>
            <a:ext cx="7499350" cy="5029200"/>
          </a:xfrm>
        </p:spPr>
        <p:txBody>
          <a:bodyPr/>
          <a:lstStyle/>
          <a:p>
            <a:r>
              <a:rPr lang="en-US" dirty="0" smtClean="0"/>
              <a:t>Paid newspaper ads about your club and what you do – cost effective.</a:t>
            </a:r>
          </a:p>
          <a:p>
            <a:endParaRPr lang="en-US" dirty="0" smtClean="0"/>
          </a:p>
        </p:txBody>
      </p:sp>
      <p:sp>
        <p:nvSpPr>
          <p:cNvPr id="4" name="Slide Number Placeholder 3"/>
          <p:cNvSpPr>
            <a:spLocks noGrp="1"/>
          </p:cNvSpPr>
          <p:nvPr>
            <p:ph type="sldNum" sz="quarter" idx="12"/>
          </p:nvPr>
        </p:nvSpPr>
        <p:spPr/>
        <p:txBody>
          <a:bodyPr/>
          <a:lstStyle/>
          <a:p>
            <a:pPr>
              <a:defRPr/>
            </a:pPr>
            <a:fld id="{5F483792-1E3E-4B55-A65B-0E5000749D6B}" type="slidenum">
              <a:rPr lang="en-US" smtClean="0"/>
              <a:pPr>
                <a:defRPr/>
              </a:pPr>
              <a:t>89</a:t>
            </a:fld>
            <a:endParaRPr lang="en-US"/>
          </a:p>
        </p:txBody>
      </p:sp>
      <p:pic>
        <p:nvPicPr>
          <p:cNvPr id="5" name="Picture 4" descr="Megan 6 (Master draft copy).jpg"/>
          <p:cNvPicPr>
            <a:picLocks noChangeAspect="1"/>
          </p:cNvPicPr>
          <p:nvPr/>
        </p:nvPicPr>
        <p:blipFill>
          <a:blip r:embed="rId3" cstate="print"/>
          <a:stretch>
            <a:fillRect/>
          </a:stretch>
        </p:blipFill>
        <p:spPr>
          <a:xfrm>
            <a:off x="1344295" y="2362200"/>
            <a:ext cx="7680959" cy="3657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0000"/>
                </a:solidFill>
              </a:rPr>
              <a:t>Agenda</a:t>
            </a:r>
            <a:endParaRPr lang="en-US" dirty="0">
              <a:solidFill>
                <a:srgbClr val="FF0000"/>
              </a:solidFill>
            </a:endParaRPr>
          </a:p>
        </p:txBody>
      </p:sp>
      <p:sp>
        <p:nvSpPr>
          <p:cNvPr id="21507" name="Content Placeholder 2"/>
          <p:cNvSpPr>
            <a:spLocks noGrp="1"/>
          </p:cNvSpPr>
          <p:nvPr>
            <p:ph idx="1"/>
          </p:nvPr>
        </p:nvSpPr>
        <p:spPr>
          <a:xfrm>
            <a:off x="1143000" y="1447800"/>
            <a:ext cx="7791450" cy="4800600"/>
          </a:xfrm>
        </p:spPr>
        <p:txBody>
          <a:bodyPr/>
          <a:lstStyle/>
          <a:p>
            <a:pPr eaLnBrk="1" hangingPunct="1"/>
            <a:r>
              <a:rPr lang="en-US" dirty="0" smtClean="0"/>
              <a:t>Why members leave Rotary</a:t>
            </a:r>
          </a:p>
          <a:p>
            <a:pPr eaLnBrk="1" hangingPunct="1"/>
            <a:r>
              <a:rPr lang="en-US" dirty="0" smtClean="0"/>
              <a:t>Evaluating your club</a:t>
            </a:r>
          </a:p>
          <a:p>
            <a:pPr eaLnBrk="1" hangingPunct="1"/>
            <a:r>
              <a:rPr lang="en-US" dirty="0" smtClean="0"/>
              <a:t>Membership solutions</a:t>
            </a:r>
          </a:p>
          <a:p>
            <a:pPr eaLnBrk="1" hangingPunct="1"/>
            <a:r>
              <a:rPr lang="en-US" dirty="0" smtClean="0"/>
              <a:t>Engaging members</a:t>
            </a:r>
          </a:p>
          <a:p>
            <a:pPr eaLnBrk="1" hangingPunct="1"/>
            <a:r>
              <a:rPr lang="en-US" dirty="0" smtClean="0"/>
              <a:t>Break</a:t>
            </a:r>
          </a:p>
          <a:p>
            <a:pPr eaLnBrk="1" hangingPunct="1"/>
            <a:r>
              <a:rPr lang="en-US" dirty="0" smtClean="0"/>
              <a:t>Attracting members</a:t>
            </a:r>
          </a:p>
          <a:p>
            <a:pPr eaLnBrk="1" hangingPunct="1"/>
            <a:r>
              <a:rPr lang="en-US" dirty="0" smtClean="0"/>
              <a:t>Telling your story</a:t>
            </a:r>
          </a:p>
          <a:p>
            <a:pPr eaLnBrk="1" hangingPunct="1"/>
            <a:r>
              <a:rPr lang="en-US" dirty="0" smtClean="0"/>
              <a:t>Building an Action Plan                       for </a:t>
            </a:r>
            <a:r>
              <a:rPr lang="en-US" dirty="0" err="1" smtClean="0"/>
              <a:t>for</a:t>
            </a:r>
            <a:r>
              <a:rPr lang="en-US" dirty="0" smtClean="0"/>
              <a:t> Dynamic Growth</a:t>
            </a:r>
          </a:p>
          <a:p>
            <a:pPr lvl="1" eaLnBrk="1" hangingPunct="1"/>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2A51ECD6-F799-47E4-A938-D39755124428}" type="slidenum">
              <a:rPr lang="en-US" smtClean="0"/>
              <a:pPr>
                <a:defRPr/>
              </a:pPr>
              <a:t>9</a:t>
            </a:fld>
            <a:endParaRPr lang="en-US"/>
          </a:p>
        </p:txBody>
      </p:sp>
      <p:pic>
        <p:nvPicPr>
          <p:cNvPr id="5" name="Picture 4" descr="Young Woman Water Project (cropped).jpg"/>
          <p:cNvPicPr>
            <a:picLocks noChangeAspect="1"/>
          </p:cNvPicPr>
          <p:nvPr/>
        </p:nvPicPr>
        <p:blipFill>
          <a:blip r:embed="rId3" cstate="print"/>
          <a:stretch>
            <a:fillRect/>
          </a:stretch>
        </p:blipFill>
        <p:spPr>
          <a:xfrm>
            <a:off x="5867400" y="2133600"/>
            <a:ext cx="3276600" cy="3789363"/>
          </a:xfrm>
          <a:prstGeom prst="rect">
            <a:avLst/>
          </a:prstGeom>
          <a:ln>
            <a:solidFill>
              <a:schemeClr val="tx1">
                <a:lumMod val="75000"/>
              </a:schemeClr>
            </a:solidFill>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fontAlgn="auto" hangingPunct="1">
              <a:spcAft>
                <a:spcPts val="0"/>
              </a:spcAft>
              <a:defRPr/>
            </a:pPr>
            <a:r>
              <a:rPr lang="en-US" sz="3900" dirty="0" smtClean="0">
                <a:solidFill>
                  <a:schemeClr val="tx2">
                    <a:satMod val="130000"/>
                  </a:schemeClr>
                </a:solidFill>
                <a:effectLst>
                  <a:outerShdw blurRad="38100" dist="38100" dir="2700000" algn="tl">
                    <a:srgbClr val="C0C0C0"/>
                  </a:outerShdw>
                </a:effectLst>
                <a:ea typeface="ＭＳ Ｐゴシック" pitchFamily="-84" charset="-128"/>
              </a:rPr>
              <a:t>Your Club’s Story</a:t>
            </a:r>
          </a:p>
        </p:txBody>
      </p:sp>
      <p:sp>
        <p:nvSpPr>
          <p:cNvPr id="92163" name="Content Placeholder 2"/>
          <p:cNvSpPr>
            <a:spLocks noGrp="1"/>
          </p:cNvSpPr>
          <p:nvPr>
            <p:ph idx="1"/>
          </p:nvPr>
        </p:nvSpPr>
        <p:spPr/>
        <p:txBody>
          <a:bodyPr/>
          <a:lstStyle/>
          <a:p>
            <a:r>
              <a:rPr lang="en-US" dirty="0" smtClean="0"/>
              <a:t>Print and post “RotarySmiles.org” posters in prominent places around town.</a:t>
            </a:r>
          </a:p>
          <a:p>
            <a:pPr lvl="1"/>
            <a:r>
              <a:rPr lang="en-US" dirty="0" smtClean="0"/>
              <a:t>Takes them to the “</a:t>
            </a:r>
            <a:r>
              <a:rPr lang="en-US" dirty="0" err="1" smtClean="0"/>
              <a:t>RotarySmiles</a:t>
            </a:r>
            <a:r>
              <a:rPr lang="en-US" dirty="0" smtClean="0"/>
              <a:t>” page on the District Web site and then to your club’s web site. </a:t>
            </a:r>
            <a:r>
              <a:rPr lang="en-US" sz="2000" dirty="0" smtClean="0"/>
              <a:t> </a:t>
            </a:r>
            <a:r>
              <a:rPr lang="en-US" sz="2000" i="1" dirty="0" smtClean="0">
                <a:hlinkClick r:id="rId3"/>
              </a:rPr>
              <a:t>www.RotarySmiles.org</a:t>
            </a:r>
            <a:r>
              <a:rPr lang="en-US" sz="2000" i="1" dirty="0" smtClean="0"/>
              <a:t>  </a:t>
            </a:r>
            <a:endParaRPr lang="en-US" dirty="0" smtClean="0"/>
          </a:p>
          <a:p>
            <a:pPr marL="82550" indent="0">
              <a:buNone/>
            </a:pPr>
            <a:endParaRPr lang="en-US" sz="1200" dirty="0" smtClean="0"/>
          </a:p>
          <a:p>
            <a:r>
              <a:rPr lang="en-US" dirty="0" smtClean="0"/>
              <a:t>Web site/Facebook page</a:t>
            </a:r>
          </a:p>
          <a:p>
            <a:pPr marL="403225" lvl="1" indent="0">
              <a:buNone/>
            </a:pPr>
            <a:r>
              <a:rPr lang="en-US" dirty="0" smtClean="0"/>
              <a:t>Keep it simple; use action-oriented photos.</a:t>
            </a:r>
          </a:p>
          <a:p>
            <a:endParaRPr lang="en-US" dirty="0" smtClean="0"/>
          </a:p>
        </p:txBody>
      </p:sp>
      <p:sp>
        <p:nvSpPr>
          <p:cNvPr id="4" name="Slide Number Placeholder 3"/>
          <p:cNvSpPr>
            <a:spLocks noGrp="1"/>
          </p:cNvSpPr>
          <p:nvPr>
            <p:ph type="sldNum" sz="quarter" idx="12"/>
          </p:nvPr>
        </p:nvSpPr>
        <p:spPr/>
        <p:txBody>
          <a:bodyPr/>
          <a:lstStyle/>
          <a:p>
            <a:pPr>
              <a:defRPr/>
            </a:pPr>
            <a:fld id="{5F483792-1E3E-4B55-A65B-0E5000749D6B}"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Status of Your Web Site</a:t>
            </a:r>
            <a:endParaRPr lang="en-US" dirty="0"/>
          </a:p>
        </p:txBody>
      </p:sp>
      <p:sp>
        <p:nvSpPr>
          <p:cNvPr id="93187" name="Content Placeholder 2"/>
          <p:cNvSpPr>
            <a:spLocks noGrp="1"/>
          </p:cNvSpPr>
          <p:nvPr>
            <p:ph idx="1"/>
          </p:nvPr>
        </p:nvSpPr>
        <p:spPr>
          <a:xfrm>
            <a:off x="1435100" y="1524000"/>
            <a:ext cx="7499350" cy="4800600"/>
          </a:xfrm>
        </p:spPr>
        <p:txBody>
          <a:bodyPr/>
          <a:lstStyle/>
          <a:p>
            <a:r>
              <a:rPr lang="en-US" dirty="0" smtClean="0"/>
              <a:t>Some great examples in our district</a:t>
            </a:r>
          </a:p>
          <a:p>
            <a:pPr lvl="1"/>
            <a:r>
              <a:rPr lang="en-US" dirty="0" smtClean="0"/>
              <a:t>Lancaster – </a:t>
            </a:r>
            <a:r>
              <a:rPr lang="en-US" sz="1800" dirty="0" smtClean="0"/>
              <a:t>top slide show </a:t>
            </a:r>
            <a:r>
              <a:rPr lang="en-US" sz="1800" dirty="0" smtClean="0">
                <a:hlinkClick r:id="rId2"/>
              </a:rPr>
              <a:t>http://lancasternhrotary.org/</a:t>
            </a:r>
            <a:endParaRPr lang="en-US" sz="1800" dirty="0" smtClean="0"/>
          </a:p>
          <a:p>
            <a:pPr lvl="1"/>
            <a:r>
              <a:rPr lang="en-US" dirty="0" err="1" smtClean="0"/>
              <a:t>Sherbrooke</a:t>
            </a:r>
            <a:r>
              <a:rPr lang="en-US" dirty="0" smtClean="0"/>
              <a:t> – </a:t>
            </a:r>
            <a:r>
              <a:rPr lang="en-US" sz="1800" dirty="0" smtClean="0"/>
              <a:t>top slide show and Rotary Video </a:t>
            </a:r>
            <a:r>
              <a:rPr lang="en-US" sz="1800" dirty="0" smtClean="0">
                <a:hlinkClick r:id="rId3"/>
              </a:rPr>
              <a:t>http://www.rotarysherbrooke.org/</a:t>
            </a:r>
            <a:endParaRPr lang="en-US" sz="1800" dirty="0" smtClean="0"/>
          </a:p>
          <a:p>
            <a:pPr lvl="1"/>
            <a:r>
              <a:rPr lang="en-US" dirty="0" smtClean="0"/>
              <a:t>Randolph Sunrise </a:t>
            </a:r>
            <a:r>
              <a:rPr lang="en-US" sz="1800" dirty="0" smtClean="0"/>
              <a:t>- </a:t>
            </a:r>
            <a:r>
              <a:rPr lang="en-US" sz="1800" dirty="0" smtClean="0">
                <a:hlinkClick r:id="rId4"/>
              </a:rPr>
              <a:t>http://ransat.wordpress.com/about/</a:t>
            </a:r>
            <a:endParaRPr lang="en-US" sz="1800" dirty="0" smtClean="0"/>
          </a:p>
          <a:p>
            <a:pPr lvl="1"/>
            <a:r>
              <a:rPr lang="en-US" dirty="0" smtClean="0"/>
              <a:t>Hanover</a:t>
            </a:r>
            <a:r>
              <a:rPr lang="en-US" sz="2000" dirty="0" smtClean="0"/>
              <a:t> </a:t>
            </a:r>
            <a:r>
              <a:rPr lang="en-US" sz="2000" dirty="0" smtClean="0"/>
              <a:t>– link to Facebook </a:t>
            </a:r>
            <a:r>
              <a:rPr lang="en-US" sz="2000" dirty="0" smtClean="0">
                <a:hlinkClick r:id="rId5"/>
              </a:rPr>
              <a:t>http://www.hanovernhrotary.org/</a:t>
            </a:r>
            <a:endParaRPr lang="en-US" sz="2000" dirty="0" smtClean="0"/>
          </a:p>
          <a:p>
            <a:pPr lvl="1"/>
            <a:r>
              <a:rPr lang="en-US" dirty="0" smtClean="0"/>
              <a:t>Stowe </a:t>
            </a:r>
            <a:r>
              <a:rPr lang="en-US" dirty="0" smtClean="0"/>
              <a:t>– </a:t>
            </a:r>
            <a:r>
              <a:rPr lang="en-US" sz="1800" dirty="0" err="1" smtClean="0"/>
              <a:t>Octoberfest</a:t>
            </a:r>
            <a:r>
              <a:rPr lang="en-US" sz="1800" dirty="0" smtClean="0"/>
              <a:t> </a:t>
            </a:r>
            <a:r>
              <a:rPr lang="en-US" sz="1800" dirty="0" smtClean="0">
                <a:hlinkClick r:id="rId6"/>
              </a:rPr>
              <a:t>http://www.stoweoktoberfest.com/</a:t>
            </a:r>
            <a:endParaRPr lang="en-US" sz="1800" dirty="0" smtClean="0"/>
          </a:p>
          <a:p>
            <a:pPr lvl="1"/>
            <a:endParaRPr lang="en-US" sz="1800" dirty="0" smtClean="0"/>
          </a:p>
          <a:p>
            <a:pPr lvl="1"/>
            <a:endParaRPr lang="en-US" sz="1800" dirty="0" smtClean="0"/>
          </a:p>
          <a:p>
            <a:pPr lvl="1"/>
            <a:endParaRPr lang="en-US" sz="1800" dirty="0" smtClean="0"/>
          </a:p>
        </p:txBody>
      </p:sp>
      <p:sp>
        <p:nvSpPr>
          <p:cNvPr id="4" name="Slide Number Placeholder 3"/>
          <p:cNvSpPr>
            <a:spLocks noGrp="1"/>
          </p:cNvSpPr>
          <p:nvPr>
            <p:ph type="sldNum" sz="quarter" idx="12"/>
          </p:nvPr>
        </p:nvSpPr>
        <p:spPr/>
        <p:txBody>
          <a:bodyPr/>
          <a:lstStyle/>
          <a:p>
            <a:pPr>
              <a:defRPr/>
            </a:pPr>
            <a:fld id="{A233ECB7-9317-4746-B2E4-4C16812E8412}"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fontAlgn="auto" hangingPunct="1">
              <a:spcAft>
                <a:spcPts val="0"/>
              </a:spcAft>
              <a:defRPr/>
            </a:pPr>
            <a:r>
              <a:rPr lang="en-US" sz="4400" dirty="0" smtClean="0">
                <a:solidFill>
                  <a:schemeClr val="tx2">
                    <a:satMod val="130000"/>
                  </a:schemeClr>
                </a:solidFill>
              </a:rPr>
              <a:t>Telling Your Club’s Story</a:t>
            </a:r>
            <a:endParaRPr lang="en-US" dirty="0" smtClean="0">
              <a:solidFill>
                <a:schemeClr val="tx2">
                  <a:satMod val="130000"/>
                </a:schemeClr>
              </a:solidFill>
              <a:effectLst>
                <a:outerShdw blurRad="38100" dist="38100" dir="2700000" algn="tl">
                  <a:srgbClr val="C0C0C0"/>
                </a:outerShdw>
              </a:effectLst>
              <a:ea typeface="ＭＳ Ｐゴシック" pitchFamily="-84" charset="-128"/>
            </a:endParaRPr>
          </a:p>
        </p:txBody>
      </p:sp>
      <p:sp>
        <p:nvSpPr>
          <p:cNvPr id="94211" name="Content Placeholder 6"/>
          <p:cNvSpPr>
            <a:spLocks noGrp="1"/>
          </p:cNvSpPr>
          <p:nvPr>
            <p:ph idx="1"/>
          </p:nvPr>
        </p:nvSpPr>
        <p:spPr>
          <a:xfrm>
            <a:off x="1371600" y="1371600"/>
            <a:ext cx="8229600" cy="5486400"/>
          </a:xfrm>
        </p:spPr>
        <p:txBody>
          <a:bodyPr/>
          <a:lstStyle/>
          <a:p>
            <a:pPr eaLnBrk="1" hangingPunct="1"/>
            <a:r>
              <a:rPr lang="en-US" sz="2400" smtClean="0">
                <a:ea typeface="ＭＳ Ｐゴシック" charset="-128"/>
              </a:rPr>
              <a:t>Seek opportunities for Rotarians to speak at community events and in schools</a:t>
            </a:r>
          </a:p>
          <a:p>
            <a:pPr eaLnBrk="1" hangingPunct="1"/>
            <a:r>
              <a:rPr lang="en-US" sz="2400" smtClean="0">
                <a:ea typeface="ＭＳ Ｐゴシック" charset="-128"/>
              </a:rPr>
              <a:t>Promote Rotary</a:t>
            </a:r>
            <a:r>
              <a:rPr lang="en-US" altLang="en-US" sz="2400" smtClean="0">
                <a:ea typeface="ＭＳ Ｐゴシック" charset="-128"/>
              </a:rPr>
              <a:t>’</a:t>
            </a:r>
            <a:r>
              <a:rPr lang="en-US" sz="2400" smtClean="0">
                <a:ea typeface="ＭＳ Ｐゴシック" charset="-128"/>
              </a:rPr>
              <a:t>s work with and for young people</a:t>
            </a:r>
          </a:p>
          <a:p>
            <a:pPr eaLnBrk="1" hangingPunct="1"/>
            <a:endParaRPr lang="en-US" sz="2400" smtClean="0">
              <a:ea typeface="ＭＳ Ｐゴシック" charset="-128"/>
            </a:endParaRPr>
          </a:p>
        </p:txBody>
      </p:sp>
      <p:pic>
        <p:nvPicPr>
          <p:cNvPr id="94212" name="Picture 2" descr="Books 3"/>
          <p:cNvPicPr>
            <a:picLocks noChangeAspect="1" noChangeArrowheads="1"/>
          </p:cNvPicPr>
          <p:nvPr/>
        </p:nvPicPr>
        <p:blipFill>
          <a:blip r:embed="rId3" cstate="print"/>
          <a:srcRect/>
          <a:stretch>
            <a:fillRect/>
          </a:stretch>
        </p:blipFill>
        <p:spPr bwMode="auto">
          <a:xfrm>
            <a:off x="381000" y="3018552"/>
            <a:ext cx="4810125" cy="3610848"/>
          </a:xfrm>
          <a:prstGeom prst="rect">
            <a:avLst/>
          </a:prstGeom>
          <a:noFill/>
          <a:ln w="9525">
            <a:noFill/>
            <a:miter lim="800000"/>
            <a:headEnd/>
            <a:tailEnd/>
          </a:ln>
        </p:spPr>
      </p:pic>
      <p:sp>
        <p:nvSpPr>
          <p:cNvPr id="94213" name="Text Box 3"/>
          <p:cNvSpPr txBox="1">
            <a:spLocks noChangeArrowheads="1"/>
          </p:cNvSpPr>
          <p:nvPr/>
        </p:nvSpPr>
        <p:spPr bwMode="auto">
          <a:xfrm>
            <a:off x="6162675" y="3581400"/>
            <a:ext cx="2600325" cy="1676400"/>
          </a:xfrm>
          <a:prstGeom prst="rect">
            <a:avLst/>
          </a:prstGeom>
          <a:solidFill>
            <a:srgbClr val="FFFFFF"/>
          </a:solidFill>
          <a:ln w="9525">
            <a:noFill/>
            <a:miter lim="800000"/>
            <a:headEnd/>
            <a:tailEnd/>
          </a:ln>
        </p:spPr>
        <p:txBody>
          <a:bodyPr/>
          <a:lstStyle/>
          <a:p>
            <a:pPr>
              <a:spcAft>
                <a:spcPts val="1000"/>
              </a:spcAft>
            </a:pPr>
            <a:r>
              <a:rPr lang="en-US" sz="2800" i="1" dirty="0">
                <a:latin typeface="Calibri" charset="0"/>
              </a:rPr>
              <a:t>Personalized </a:t>
            </a:r>
            <a:r>
              <a:rPr lang="en-US" sz="2800" i="1" dirty="0" smtClean="0">
                <a:latin typeface="Calibri" charset="0"/>
              </a:rPr>
              <a:t>story books </a:t>
            </a:r>
            <a:r>
              <a:rPr lang="en-US" sz="2800" i="1" dirty="0">
                <a:latin typeface="Calibri" charset="0"/>
              </a:rPr>
              <a:t>for 1st </a:t>
            </a:r>
            <a:r>
              <a:rPr lang="en-US" sz="2800" i="1" dirty="0" smtClean="0">
                <a:latin typeface="Calibri" charset="0"/>
              </a:rPr>
              <a:t>graders</a:t>
            </a:r>
            <a:endParaRPr lang="en-US" sz="2800" dirty="0"/>
          </a:p>
        </p:txBody>
      </p:sp>
      <p:sp>
        <p:nvSpPr>
          <p:cNvPr id="9" name="Right Arrow 8"/>
          <p:cNvSpPr/>
          <p:nvPr/>
        </p:nvSpPr>
        <p:spPr>
          <a:xfrm flipH="1">
            <a:off x="5410200" y="4114800"/>
            <a:ext cx="533400" cy="3317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6"/>
          <p:cNvSpPr>
            <a:spLocks noGrp="1"/>
          </p:cNvSpPr>
          <p:nvPr>
            <p:ph type="sldNum" sz="quarter" idx="12"/>
          </p:nvPr>
        </p:nvSpPr>
        <p:spPr/>
        <p:txBody>
          <a:bodyPr/>
          <a:lstStyle/>
          <a:p>
            <a:pPr>
              <a:defRPr/>
            </a:pPr>
            <a:fld id="{E4EB9D25-1C96-4585-BABB-8789830A1A7A}"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fontAlgn="auto" hangingPunct="1">
              <a:spcAft>
                <a:spcPts val="0"/>
              </a:spcAft>
              <a:defRPr/>
            </a:pPr>
            <a:r>
              <a:rPr lang="en-US" sz="3900" dirty="0" smtClean="0">
                <a:solidFill>
                  <a:schemeClr val="tx2">
                    <a:satMod val="130000"/>
                  </a:schemeClr>
                </a:solidFill>
                <a:effectLst>
                  <a:outerShdw blurRad="38100" dist="38100" dir="2700000" algn="tl">
                    <a:srgbClr val="C0C0C0"/>
                  </a:outerShdw>
                </a:effectLst>
                <a:ea typeface="ＭＳ Ｐゴシック" pitchFamily="-84" charset="-128"/>
              </a:rPr>
              <a:t>Telling Your Personal Story</a:t>
            </a:r>
          </a:p>
        </p:txBody>
      </p:sp>
      <p:sp>
        <p:nvSpPr>
          <p:cNvPr id="95235" name="Content Placeholder 2"/>
          <p:cNvSpPr>
            <a:spLocks noGrp="1"/>
          </p:cNvSpPr>
          <p:nvPr>
            <p:ph idx="1"/>
          </p:nvPr>
        </p:nvSpPr>
        <p:spPr/>
        <p:txBody>
          <a:bodyPr/>
          <a:lstStyle/>
          <a:p>
            <a:r>
              <a:rPr lang="en-US" sz="3400" dirty="0" smtClean="0"/>
              <a:t>“What’s that pin?” </a:t>
            </a:r>
          </a:p>
          <a:p>
            <a:r>
              <a:rPr lang="en-US" sz="3400" dirty="0" smtClean="0"/>
              <a:t>“That’s a Rotary pin”  </a:t>
            </a:r>
          </a:p>
          <a:p>
            <a:r>
              <a:rPr lang="en-US" sz="3400" dirty="0" smtClean="0"/>
              <a:t>“What’s Rotary?” </a:t>
            </a:r>
          </a:p>
          <a:p>
            <a:r>
              <a:rPr lang="en-US" sz="3400" dirty="0" smtClean="0"/>
              <a:t>“Rotary’s the best decision I’ve ever made in my life.” </a:t>
            </a:r>
          </a:p>
          <a:p>
            <a:r>
              <a:rPr lang="en-US" sz="3400" dirty="0" smtClean="0"/>
              <a:t>“What do you mean?”</a:t>
            </a:r>
          </a:p>
        </p:txBody>
      </p:sp>
      <p:sp>
        <p:nvSpPr>
          <p:cNvPr id="4" name="Slide Number Placeholder 3"/>
          <p:cNvSpPr>
            <a:spLocks noGrp="1"/>
          </p:cNvSpPr>
          <p:nvPr>
            <p:ph type="sldNum" sz="quarter" idx="12"/>
          </p:nvPr>
        </p:nvSpPr>
        <p:spPr/>
        <p:txBody>
          <a:bodyPr/>
          <a:lstStyle/>
          <a:p>
            <a:pPr>
              <a:defRPr/>
            </a:pPr>
            <a:fld id="{5A456C35-5F77-45F7-BB04-69D0C38B0F43}" type="slidenum">
              <a:rPr lang="en-US" smtClean="0"/>
              <a:pPr>
                <a:defRPr/>
              </a:pPr>
              <a:t>93</a:t>
            </a:fld>
            <a:endParaRPr lang="en-US"/>
          </a:p>
        </p:txBody>
      </p:sp>
      <p:pic>
        <p:nvPicPr>
          <p:cNvPr id="95237" name="Picture 6" descr="C:\Users\Owner\Documents\1Family\1Dad\1Rotary\2 Membership\Rotary Lapel Pin.jpg"/>
          <p:cNvPicPr>
            <a:picLocks noChangeAspect="1" noChangeArrowheads="1"/>
          </p:cNvPicPr>
          <p:nvPr/>
        </p:nvPicPr>
        <p:blipFill>
          <a:blip r:embed="rId3" cstate="print"/>
          <a:srcRect/>
          <a:stretch>
            <a:fillRect/>
          </a:stretch>
        </p:blipFill>
        <p:spPr bwMode="auto">
          <a:xfrm>
            <a:off x="6096000" y="1447800"/>
            <a:ext cx="1843088"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fontAlgn="auto" hangingPunct="1">
              <a:spcAft>
                <a:spcPts val="0"/>
              </a:spcAft>
              <a:defRPr/>
            </a:pPr>
            <a:r>
              <a:rPr lang="en-US" sz="3900" dirty="0" smtClean="0">
                <a:solidFill>
                  <a:schemeClr val="tx2">
                    <a:satMod val="130000"/>
                  </a:schemeClr>
                </a:solidFill>
                <a:effectLst>
                  <a:outerShdw blurRad="38100" dist="38100" dir="2700000" algn="tl">
                    <a:srgbClr val="C0C0C0"/>
                  </a:outerShdw>
                </a:effectLst>
                <a:ea typeface="ＭＳ Ｐゴシック" pitchFamily="-84" charset="-128"/>
              </a:rPr>
              <a:t>Telling Your Personal Story</a:t>
            </a:r>
          </a:p>
        </p:txBody>
      </p:sp>
      <p:sp>
        <p:nvSpPr>
          <p:cNvPr id="96259" name="Content Placeholder 2"/>
          <p:cNvSpPr>
            <a:spLocks noGrp="1"/>
          </p:cNvSpPr>
          <p:nvPr>
            <p:ph idx="1"/>
          </p:nvPr>
        </p:nvSpPr>
        <p:spPr>
          <a:xfrm>
            <a:off x="1435100" y="1371600"/>
            <a:ext cx="7499350" cy="4800600"/>
          </a:xfrm>
        </p:spPr>
        <p:txBody>
          <a:bodyPr/>
          <a:lstStyle/>
          <a:p>
            <a:r>
              <a:rPr lang="en-US" dirty="0" smtClean="0"/>
              <a:t>“I joined Rotary because I wanted to help make life better for people in my community, but I also enjoy the friendship and fun rotary offers – and it’s world wide.  There are many opportunities, </a:t>
            </a:r>
            <a:r>
              <a:rPr lang="en-US" i="1" dirty="0" smtClean="0">
                <a:solidFill>
                  <a:srgbClr val="0070C0"/>
                </a:solidFill>
              </a:rPr>
              <a:t>for example:  </a:t>
            </a:r>
            <a:r>
              <a:rPr lang="en-US" dirty="0" smtClean="0"/>
              <a:t>“To bring clean water and better sanitation to communities.”</a:t>
            </a:r>
          </a:p>
        </p:txBody>
      </p:sp>
      <p:sp>
        <p:nvSpPr>
          <p:cNvPr id="4" name="Slide Number Placeholder 3"/>
          <p:cNvSpPr>
            <a:spLocks noGrp="1"/>
          </p:cNvSpPr>
          <p:nvPr>
            <p:ph type="sldNum" sz="quarter" idx="12"/>
          </p:nvPr>
        </p:nvSpPr>
        <p:spPr/>
        <p:txBody>
          <a:bodyPr/>
          <a:lstStyle/>
          <a:p>
            <a:pPr>
              <a:defRPr/>
            </a:pPr>
            <a:fld id="{D9400B23-0DAA-4643-8862-DF470559EAFE}"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txBox="1">
            <a:spLocks/>
          </p:cNvSpPr>
          <p:nvPr/>
        </p:nvSpPr>
        <p:spPr bwMode="auto">
          <a:xfrm>
            <a:off x="685800" y="-76200"/>
            <a:ext cx="8763000" cy="1143000"/>
          </a:xfrm>
          <a:prstGeom prst="rect">
            <a:avLst/>
          </a:prstGeom>
          <a:noFill/>
          <a:ln w="9525">
            <a:noFill/>
            <a:miter lim="800000"/>
            <a:headEnd/>
            <a:tailEnd/>
          </a:ln>
        </p:spPr>
        <p:txBody>
          <a:bodyPr anchor="ctr"/>
          <a:lstStyle/>
          <a:p>
            <a:pPr algn="ctr"/>
            <a:r>
              <a:rPr lang="en-US" sz="3600" b="1">
                <a:latin typeface="Arial Narrow" pitchFamily="34" charset="0"/>
              </a:rPr>
              <a:t>“To help rid the world of diseases like Polio” </a:t>
            </a:r>
          </a:p>
        </p:txBody>
      </p:sp>
      <p:pic>
        <p:nvPicPr>
          <p:cNvPr id="97283" name="Picture 2"/>
          <p:cNvPicPr>
            <a:picLocks noChangeAspect="1"/>
          </p:cNvPicPr>
          <p:nvPr/>
        </p:nvPicPr>
        <p:blipFill>
          <a:blip r:embed="rId3" cstate="print"/>
          <a:srcRect/>
          <a:stretch>
            <a:fillRect/>
          </a:stretch>
        </p:blipFill>
        <p:spPr bwMode="auto">
          <a:xfrm>
            <a:off x="1194195" y="1097070"/>
            <a:ext cx="7708189" cy="507513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7E8D59D-4CF9-4B82-8A95-A20DA8DB60D5}"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7E8D59D-4CF9-4B82-8A95-A20DA8DB60D5}" type="slidenum">
              <a:rPr lang="en-US" smtClean="0"/>
              <a:pPr>
                <a:defRPr/>
              </a:pPr>
              <a:t>96</a:t>
            </a:fld>
            <a:endParaRPr lang="en-US"/>
          </a:p>
        </p:txBody>
      </p:sp>
      <p:sp>
        <p:nvSpPr>
          <p:cNvPr id="97285" name="Title 1"/>
          <p:cNvSpPr txBox="1">
            <a:spLocks/>
          </p:cNvSpPr>
          <p:nvPr/>
        </p:nvSpPr>
        <p:spPr bwMode="auto">
          <a:xfrm>
            <a:off x="533400" y="5562600"/>
            <a:ext cx="8763000" cy="1143000"/>
          </a:xfrm>
          <a:prstGeom prst="rect">
            <a:avLst/>
          </a:prstGeom>
          <a:noFill/>
          <a:ln w="9525">
            <a:noFill/>
            <a:miter lim="800000"/>
            <a:headEnd/>
            <a:tailEnd/>
          </a:ln>
        </p:spPr>
        <p:txBody>
          <a:bodyPr anchor="ctr"/>
          <a:lstStyle/>
          <a:p>
            <a:pPr algn="ctr">
              <a:buFont typeface="Arial" charset="0"/>
              <a:buChar char="•"/>
            </a:pPr>
            <a:r>
              <a:rPr lang="en-US" sz="2800" dirty="0">
                <a:latin typeface="Arial Narrow" pitchFamily="34" charset="0"/>
              </a:rPr>
              <a:t> Continue by telling about your club’s service projects </a:t>
            </a:r>
          </a:p>
        </p:txBody>
      </p:sp>
      <p:pic>
        <p:nvPicPr>
          <p:cNvPr id="22530" name="Picture 2" descr="WeAreThisClosePoster"/>
          <p:cNvPicPr>
            <a:picLocks noChangeAspect="1" noChangeArrowheads="1"/>
          </p:cNvPicPr>
          <p:nvPr/>
        </p:nvPicPr>
        <p:blipFill>
          <a:blip r:embed="rId3" cstate="print"/>
          <a:srcRect/>
          <a:stretch>
            <a:fillRect/>
          </a:stretch>
        </p:blipFill>
        <p:spPr bwMode="auto">
          <a:xfrm>
            <a:off x="1905000" y="304800"/>
            <a:ext cx="6248400" cy="5424554"/>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62200"/>
            <a:ext cx="7497763" cy="1143000"/>
          </a:xfrm>
        </p:spPr>
        <p:txBody>
          <a:bodyPr>
            <a:normAutofit fontScale="90000"/>
          </a:bodyPr>
          <a:lstStyle/>
          <a:p>
            <a:pPr algn="ctr" eaLnBrk="1" hangingPunct="1">
              <a:defRPr/>
            </a:pPr>
            <a:r>
              <a:rPr lang="en-US" sz="5100" b="1" dirty="0" smtClean="0"/>
              <a:t>Building an “Action Plan” for Dynamic Growth</a:t>
            </a:r>
            <a:br>
              <a:rPr lang="en-US" sz="5100" b="1" dirty="0" smtClean="0"/>
            </a:br>
            <a:r>
              <a:rPr lang="en-US" sz="5400" b="1" dirty="0" smtClean="0"/>
              <a:t/>
            </a:r>
            <a:br>
              <a:rPr lang="en-US" sz="5400" b="1" dirty="0" smtClean="0"/>
            </a:br>
            <a:r>
              <a:rPr lang="en-US" sz="4400" b="1" dirty="0" smtClean="0"/>
              <a:t>A checklist to get you started</a:t>
            </a:r>
          </a:p>
        </p:txBody>
      </p:sp>
      <p:sp>
        <p:nvSpPr>
          <p:cNvPr id="3" name="Slide Number Placeholder 2"/>
          <p:cNvSpPr>
            <a:spLocks noGrp="1"/>
          </p:cNvSpPr>
          <p:nvPr>
            <p:ph type="sldNum" sz="quarter" idx="12"/>
          </p:nvPr>
        </p:nvSpPr>
        <p:spPr/>
        <p:txBody>
          <a:bodyPr/>
          <a:lstStyle/>
          <a:p>
            <a:pPr>
              <a:defRPr/>
            </a:pPr>
            <a:fld id="{D1DB37FB-52B1-4C08-B052-D17C53B53C4E}"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33600"/>
            <a:ext cx="7497763" cy="1143000"/>
          </a:xfrm>
        </p:spPr>
        <p:txBody>
          <a:bodyPr>
            <a:normAutofit fontScale="90000"/>
          </a:bodyPr>
          <a:lstStyle/>
          <a:p>
            <a:pPr algn="ctr" eaLnBrk="1" hangingPunct="1">
              <a:defRPr/>
            </a:pPr>
            <a:r>
              <a:rPr lang="en-US" sz="5400" b="1" dirty="0" smtClean="0"/>
              <a:t>Lunch Break</a:t>
            </a:r>
            <a:br>
              <a:rPr lang="en-US" sz="5400" b="1" dirty="0" smtClean="0"/>
            </a:br>
            <a:r>
              <a:rPr lang="en-US" sz="4000" b="1" dirty="0" smtClean="0"/>
              <a:t>30 Minutes</a:t>
            </a:r>
            <a:r>
              <a:rPr lang="en-US" sz="5400" b="1" dirty="0" smtClean="0"/>
              <a:t/>
            </a:r>
            <a:br>
              <a:rPr lang="en-US" sz="5400" b="1" dirty="0" smtClean="0"/>
            </a:br>
            <a:endParaRPr lang="en-US" sz="5400" b="1" dirty="0" smtClean="0"/>
          </a:p>
        </p:txBody>
      </p:sp>
      <p:sp>
        <p:nvSpPr>
          <p:cNvPr id="3" name="Slide Number Placeholder 2"/>
          <p:cNvSpPr>
            <a:spLocks noGrp="1"/>
          </p:cNvSpPr>
          <p:nvPr>
            <p:ph type="sldNum" sz="quarter" idx="12"/>
          </p:nvPr>
        </p:nvSpPr>
        <p:spPr/>
        <p:txBody>
          <a:bodyPr/>
          <a:lstStyle/>
          <a:p>
            <a:pPr>
              <a:defRPr/>
            </a:pPr>
            <a:fld id="{D913A37D-1F92-4187-81B3-2F5FF7CECD09}"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Engagement-Retention</a:t>
            </a:r>
            <a:endParaRPr lang="en-US" dirty="0">
              <a:solidFill>
                <a:schemeClr val="tx2">
                  <a:satMod val="130000"/>
                </a:schemeClr>
              </a:solidFill>
            </a:endParaRPr>
          </a:p>
        </p:txBody>
      </p:sp>
      <p:sp>
        <p:nvSpPr>
          <p:cNvPr id="3" name="Content Placeholder 2"/>
          <p:cNvSpPr>
            <a:spLocks noGrp="1"/>
          </p:cNvSpPr>
          <p:nvPr>
            <p:ph idx="1"/>
          </p:nvPr>
        </p:nvSpPr>
        <p:spPr>
          <a:xfrm>
            <a:off x="1143000" y="1447800"/>
            <a:ext cx="8001000" cy="4800600"/>
          </a:xfrm>
        </p:spPr>
        <p:txBody>
          <a:bodyPr>
            <a:normAutofit fontScale="92500" lnSpcReduction="10000"/>
          </a:bodyPr>
          <a:lstStyle/>
          <a:p>
            <a:pPr marL="596646" indent="-514350" eaLnBrk="1" fontAlgn="auto" hangingPunct="1">
              <a:spcAft>
                <a:spcPts val="0"/>
              </a:spcAft>
              <a:buFont typeface="Wingdings 2"/>
              <a:buNone/>
              <a:defRPr/>
            </a:pPr>
            <a:r>
              <a:rPr lang="en-US" sz="3800" dirty="0" smtClean="0"/>
              <a:t>Evaluate Your Club’s Value/Engagement Quotient:</a:t>
            </a:r>
          </a:p>
          <a:p>
            <a:pPr marL="596646" indent="-514350" eaLnBrk="1" fontAlgn="auto" hangingPunct="1">
              <a:spcAft>
                <a:spcPts val="0"/>
              </a:spcAft>
              <a:buFont typeface="+mj-lt"/>
              <a:buAutoNum type="arabicPeriod"/>
              <a:defRPr/>
            </a:pPr>
            <a:r>
              <a:rPr lang="en-US" sz="3300" dirty="0"/>
              <a:t>Average attendance per month</a:t>
            </a:r>
          </a:p>
          <a:p>
            <a:pPr marL="596646" indent="-514350" eaLnBrk="1" fontAlgn="auto" hangingPunct="1">
              <a:spcAft>
                <a:spcPts val="0"/>
              </a:spcAft>
              <a:buFont typeface="+mj-lt"/>
              <a:buAutoNum type="arabicPeriod"/>
              <a:defRPr/>
            </a:pPr>
            <a:r>
              <a:rPr lang="en-US" sz="3300" dirty="0" smtClean="0"/>
              <a:t>Retention rate (people lost/resigned running total)</a:t>
            </a:r>
          </a:p>
          <a:p>
            <a:pPr marL="596646" indent="-514350" eaLnBrk="1" fontAlgn="auto" hangingPunct="1">
              <a:spcAft>
                <a:spcPts val="0"/>
              </a:spcAft>
              <a:buFont typeface="+mj-lt"/>
              <a:buAutoNum type="arabicPeriod"/>
              <a:defRPr/>
            </a:pPr>
            <a:r>
              <a:rPr lang="en-US" sz="3300" dirty="0" smtClean="0"/>
              <a:t>Condition of Web site/Facebook page</a:t>
            </a:r>
          </a:p>
          <a:p>
            <a:pPr marL="596646" indent="-514350" eaLnBrk="1" fontAlgn="auto" hangingPunct="1">
              <a:spcAft>
                <a:spcPts val="0"/>
              </a:spcAft>
              <a:buFont typeface="+mj-lt"/>
              <a:buAutoNum type="arabicPeriod"/>
              <a:defRPr/>
            </a:pPr>
            <a:r>
              <a:rPr lang="en-US" sz="3300" dirty="0" smtClean="0"/>
              <a:t>Answer the eleven questions on page 5 of the Membership Plan</a:t>
            </a:r>
          </a:p>
          <a:p>
            <a:pPr marL="596646" indent="-514350" eaLnBrk="1" fontAlgn="auto" hangingPunct="1">
              <a:spcAft>
                <a:spcPts val="0"/>
              </a:spcAft>
              <a:buFont typeface="+mj-lt"/>
              <a:buAutoNum type="arabicPeriod"/>
              <a:defRPr/>
            </a:pPr>
            <a:r>
              <a:rPr lang="en-US" sz="3300" dirty="0" smtClean="0"/>
              <a:t>Conduct one-on-one exit </a:t>
            </a:r>
            <a:r>
              <a:rPr lang="en-US" sz="3300" dirty="0"/>
              <a:t>i</a:t>
            </a:r>
            <a:r>
              <a:rPr lang="en-US" sz="3300" dirty="0" smtClean="0"/>
              <a:t>nterviews</a:t>
            </a:r>
            <a:endParaRPr lang="en-US" sz="3300" u="sng" dirty="0" smtClean="0"/>
          </a:p>
        </p:txBody>
      </p:sp>
      <p:sp>
        <p:nvSpPr>
          <p:cNvPr id="4" name="Slide Number Placeholder 3"/>
          <p:cNvSpPr>
            <a:spLocks noGrp="1"/>
          </p:cNvSpPr>
          <p:nvPr>
            <p:ph type="sldNum" sz="quarter" idx="12"/>
          </p:nvPr>
        </p:nvSpPr>
        <p:spPr/>
        <p:txBody>
          <a:bodyPr/>
          <a:lstStyle/>
          <a:p>
            <a:pPr>
              <a:defRPr/>
            </a:pPr>
            <a:fld id="{57F144BA-9283-4763-AEBC-829E2DC1637A}" type="slidenum">
              <a:rPr lang="en-US" smtClean="0"/>
              <a:pPr>
                <a:defRPr/>
              </a:pPr>
              <a:t>99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52115</TotalTime>
  <Words>3788</Words>
  <Application>Microsoft Office PowerPoint</Application>
  <PresentationFormat>On-screen Show (4:3)</PresentationFormat>
  <Paragraphs>1078</Paragraphs>
  <Slides>119</Slides>
  <Notes>89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119</vt:i4>
      </vt:variant>
    </vt:vector>
  </HeadingPairs>
  <TitlesOfParts>
    <vt:vector size="121" baseType="lpstr">
      <vt:lpstr>Solstice</vt:lpstr>
      <vt:lpstr>Worksheet</vt:lpstr>
      <vt:lpstr>Membership Seminar </vt:lpstr>
      <vt:lpstr>Membership Quiz</vt:lpstr>
      <vt:lpstr>Slide 3</vt:lpstr>
      <vt:lpstr>Why Membership is Important</vt:lpstr>
      <vt:lpstr>The North American Problem</vt:lpstr>
      <vt:lpstr>Losing Members in North America</vt:lpstr>
      <vt:lpstr>District 7850 Membership Results</vt:lpstr>
      <vt:lpstr>District 7850 Membership Results</vt:lpstr>
      <vt:lpstr>Agenda</vt:lpstr>
      <vt:lpstr>Why Members Leave Rotary</vt:lpstr>
      <vt:lpstr>Why Members Leave Rotary</vt:lpstr>
      <vt:lpstr>Controllable Losses</vt:lpstr>
      <vt:lpstr>Controllable Losses</vt:lpstr>
      <vt:lpstr>Controllable Losses</vt:lpstr>
      <vt:lpstr>Controllable Losses</vt:lpstr>
      <vt:lpstr>Why Members Leave Rotary</vt:lpstr>
      <vt:lpstr>Value quotient</vt:lpstr>
      <vt:lpstr>The Value Proposition</vt:lpstr>
      <vt:lpstr>Evaluating  Your Club</vt:lpstr>
      <vt:lpstr>Measuring your Club’s Value Quotient</vt:lpstr>
      <vt:lpstr>Top Ten Clubs for Attendance</vt:lpstr>
      <vt:lpstr>Other Value Indicators</vt:lpstr>
      <vt:lpstr>More Value Indicators</vt:lpstr>
      <vt:lpstr>Value for Young Professionals</vt:lpstr>
      <vt:lpstr>Value for Young Professionals</vt:lpstr>
      <vt:lpstr>Potential Rotarians???</vt:lpstr>
      <vt:lpstr>Membership Solutions</vt:lpstr>
      <vt:lpstr>Strong, vibrant clubs with excellent programs, opportunities to serve, and an engaged membership provide the necessary kindling to fire dynamic growth. </vt:lpstr>
      <vt:lpstr>What do people really want???</vt:lpstr>
      <vt:lpstr>Slide 30</vt:lpstr>
      <vt:lpstr>Our “Product”</vt:lpstr>
      <vt:lpstr>Our “Product”</vt:lpstr>
      <vt:lpstr>10 Minute Break</vt:lpstr>
      <vt:lpstr>Finding Solutions</vt:lpstr>
      <vt:lpstr>Business Success – Rotary Success</vt:lpstr>
      <vt:lpstr>Club Member Survey</vt:lpstr>
      <vt:lpstr>Exit Interviews</vt:lpstr>
      <vt:lpstr>Engaging Your Members</vt:lpstr>
      <vt:lpstr>Engage – Some Definitions</vt:lpstr>
      <vt:lpstr>Engaging Members</vt:lpstr>
      <vt:lpstr>Ideas for Making Meetings More Engaging </vt:lpstr>
      <vt:lpstr>Engaging Meetings - Agenda</vt:lpstr>
      <vt:lpstr>Engaging Meetings - Agenda</vt:lpstr>
      <vt:lpstr>Engaging Meetings – Adaptive ?</vt:lpstr>
      <vt:lpstr>Joint Meetings &amp; Projects</vt:lpstr>
      <vt:lpstr>White River Clean Up</vt:lpstr>
      <vt:lpstr>Engaging</vt:lpstr>
      <vt:lpstr>Engaging Newer Members</vt:lpstr>
      <vt:lpstr>Engaging New Members </vt:lpstr>
      <vt:lpstr>Engaging New Members</vt:lpstr>
      <vt:lpstr>Engaging New Members</vt:lpstr>
      <vt:lpstr>Interacting</vt:lpstr>
      <vt:lpstr>Interacting</vt:lpstr>
      <vt:lpstr>Revamp Your Organization</vt:lpstr>
      <vt:lpstr>Pigeon Cove’s New Directors</vt:lpstr>
      <vt:lpstr>Membership Quiz</vt:lpstr>
      <vt:lpstr>In short:</vt:lpstr>
      <vt:lpstr>10 Minute Break</vt:lpstr>
      <vt:lpstr>Attracting New Members</vt:lpstr>
      <vt:lpstr>Are we attractive? </vt:lpstr>
      <vt:lpstr>Thinking Outside the Box</vt:lpstr>
      <vt:lpstr>Adaptive Clubs</vt:lpstr>
      <vt:lpstr>Adaptive Clubs </vt:lpstr>
      <vt:lpstr>Adaptive Clubs – Randolph Sunrise </vt:lpstr>
      <vt:lpstr>Adaptive Clubs – Randolph Sunrise </vt:lpstr>
      <vt:lpstr>Randolph Sunrise – Service Projects   </vt:lpstr>
      <vt:lpstr>Satellite Clubs – a New Initiative</vt:lpstr>
      <vt:lpstr>Satellite Clubs</vt:lpstr>
      <vt:lpstr>Satellite Clubs</vt:lpstr>
      <vt:lpstr>Attendance and Service</vt:lpstr>
      <vt:lpstr>Membership Categories</vt:lpstr>
      <vt:lpstr>Types of Active Membership</vt:lpstr>
      <vt:lpstr>Membership Categories</vt:lpstr>
      <vt:lpstr>Building Diversity in Your Club</vt:lpstr>
      <vt:lpstr>Top Ten Clubs for Female Diversity</vt:lpstr>
      <vt:lpstr>Building Diversity</vt:lpstr>
      <vt:lpstr>Building Diversity</vt:lpstr>
      <vt:lpstr>Benefits of Family &amp; Young Leaders Plans</vt:lpstr>
      <vt:lpstr>Advantages of the the Family &amp; Young Leaders Plans</vt:lpstr>
      <vt:lpstr>The “Company Plan”</vt:lpstr>
      <vt:lpstr>Building New Clubs</vt:lpstr>
      <vt:lpstr>District Goal and Results</vt:lpstr>
      <vt:lpstr>Satellite Clubs – a Great Option</vt:lpstr>
      <vt:lpstr>Club Extension </vt:lpstr>
      <vt:lpstr>Club Extension</vt:lpstr>
      <vt:lpstr>Interact and Rotaract Clubs</vt:lpstr>
      <vt:lpstr>Telling Your Story</vt:lpstr>
      <vt:lpstr>Telling Your Club’s Story</vt:lpstr>
      <vt:lpstr>Your Club’s Story</vt:lpstr>
      <vt:lpstr>Your Club’s Story</vt:lpstr>
      <vt:lpstr>Status of Your Web Site</vt:lpstr>
      <vt:lpstr>Telling Your Club’s Story</vt:lpstr>
      <vt:lpstr>Telling Your Personal Story</vt:lpstr>
      <vt:lpstr>Telling Your Personal Story</vt:lpstr>
      <vt:lpstr>Slide 95</vt:lpstr>
      <vt:lpstr>Slide 96</vt:lpstr>
      <vt:lpstr>Building an “Action Plan” for Dynamic Growth  A checklist to get you started</vt:lpstr>
      <vt:lpstr>Lunch Break 30 Minutes </vt:lpstr>
      <vt:lpstr>Engagement-Retention</vt:lpstr>
      <vt:lpstr>Engagement-Retention</vt:lpstr>
      <vt:lpstr>Engagement-Retention</vt:lpstr>
      <vt:lpstr>Engagement-Retention</vt:lpstr>
      <vt:lpstr>Engagement-Retention</vt:lpstr>
      <vt:lpstr>Engagement-Retention</vt:lpstr>
      <vt:lpstr>Engagement-Retention</vt:lpstr>
      <vt:lpstr>Engagement-Retention</vt:lpstr>
      <vt:lpstr>Attraction-Recruitment</vt:lpstr>
      <vt:lpstr>Attraction-Recruitment</vt:lpstr>
      <vt:lpstr> Attraction-Recruitment</vt:lpstr>
      <vt:lpstr> Attraction-Recruitment</vt:lpstr>
      <vt:lpstr> Finally:  Just Ask ! !</vt:lpstr>
      <vt:lpstr>Be Proud and Inspire Others</vt:lpstr>
      <vt:lpstr>Slide 113</vt:lpstr>
      <vt:lpstr>Slide 114</vt:lpstr>
      <vt:lpstr>Slide 115</vt:lpstr>
      <vt:lpstr>Thank You for Attending</vt:lpstr>
      <vt:lpstr>Questions and Discussion</vt:lpstr>
      <vt:lpstr>Back up</vt:lpstr>
      <vt:lpstr>Slide 119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Seminar</dc:title>
  <dc:creator>George Holt</dc:creator>
  <cp:lastModifiedBy>Owner</cp:lastModifiedBy>
  <cp:revision>482</cp:revision>
  <dcterms:created xsi:type="dcterms:W3CDTF">2012-11-08T09:42:04Z</dcterms:created>
  <dcterms:modified xsi:type="dcterms:W3CDTF">2015-01-28T03:16:06Z</dcterms:modified>
</cp:coreProperties>
</file>