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 id="2147483878" r:id="rId7"/>
  </p:sldMasterIdLst>
  <p:notesMasterIdLst>
    <p:notesMasterId r:id="rId30"/>
  </p:notesMasterIdLst>
  <p:handoutMasterIdLst>
    <p:handoutMasterId r:id="rId31"/>
  </p:handoutMasterIdLst>
  <p:sldIdLst>
    <p:sldId id="377" r:id="rId8"/>
    <p:sldId id="378" r:id="rId9"/>
    <p:sldId id="379" r:id="rId10"/>
    <p:sldId id="380" r:id="rId11"/>
    <p:sldId id="381" r:id="rId12"/>
    <p:sldId id="382" r:id="rId13"/>
    <p:sldId id="391" r:id="rId14"/>
    <p:sldId id="383" r:id="rId15"/>
    <p:sldId id="384" r:id="rId16"/>
    <p:sldId id="385" r:id="rId17"/>
    <p:sldId id="386" r:id="rId18"/>
    <p:sldId id="392" r:id="rId19"/>
    <p:sldId id="387" r:id="rId20"/>
    <p:sldId id="388" r:id="rId21"/>
    <p:sldId id="398" r:id="rId22"/>
    <p:sldId id="399" r:id="rId23"/>
    <p:sldId id="389" r:id="rId24"/>
    <p:sldId id="361" r:id="rId25"/>
    <p:sldId id="400" r:id="rId26"/>
    <p:sldId id="401" r:id="rId27"/>
    <p:sldId id="402" r:id="rId28"/>
    <p:sldId id="403" r:id="rId2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99" autoAdjust="0"/>
  </p:normalViewPr>
  <p:slideViewPr>
    <p:cSldViewPr>
      <p:cViewPr varScale="1">
        <p:scale>
          <a:sx n="82" d="100"/>
          <a:sy n="82" d="100"/>
        </p:scale>
        <p:origin x="1044" y="39"/>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varScale="1">
      <p:scale>
        <a:sx n="100" d="100"/>
        <a:sy n="100" d="100"/>
      </p:scale>
      <p:origin x="0" y="3840"/>
    </p:cViewPr>
  </p:sorterViewPr>
  <p:notesViewPr>
    <p:cSldViewPr>
      <p:cViewPr varScale="1">
        <p:scale>
          <a:sx n="61" d="100"/>
          <a:sy n="61" d="100"/>
        </p:scale>
        <p:origin x="-1680"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C390D7B1-8D23-4904-BA72-4D974754F1C8}" type="slidenum">
              <a:rPr lang="en-US"/>
              <a:pPr/>
              <a:t>‹#›</a:t>
            </a:fld>
            <a:endParaRPr lang="en-US"/>
          </a:p>
        </p:txBody>
      </p:sp>
    </p:spTree>
    <p:extLst>
      <p:ext uri="{BB962C8B-B14F-4D97-AF65-F5344CB8AC3E}">
        <p14:creationId xmlns:p14="http://schemas.microsoft.com/office/powerpoint/2010/main" val="3830702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68BF4E88-A2A9-4BF1-A3C5-AC015337A54F}" type="slidenum">
              <a:rPr lang="en-US"/>
              <a:pPr/>
              <a:t>‹#›</a:t>
            </a:fld>
            <a:endParaRPr lang="en-US"/>
          </a:p>
        </p:txBody>
      </p:sp>
    </p:spTree>
    <p:extLst>
      <p:ext uri="{BB962C8B-B14F-4D97-AF65-F5344CB8AC3E}">
        <p14:creationId xmlns:p14="http://schemas.microsoft.com/office/powerpoint/2010/main" val="3241303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8968" indent="-288065"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52258" indent="-230452"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13162" indent="-230452"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74065" indent="-230452"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34968" indent="-23045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5872" indent="-23045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6775" indent="-23045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17678" indent="-23045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AEF0017-20F7-4448-89BA-A99AF1F3A290}" type="slidenum">
              <a:rPr lang="en-US" altLang="en-US"/>
              <a:pPr eaLnBrk="1" hangingPunct="1">
                <a:spcBef>
                  <a:spcPct val="0"/>
                </a:spcBef>
              </a:pPr>
              <a:t>1</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a:latin typeface="Arial" panose="020B0604020202020204" pitchFamily="34" charset="0"/>
                <a:cs typeface="Arial" panose="020B0604020202020204" pitchFamily="34" charset="0"/>
              </a:rPr>
              <a:t>JULY 2012</a:t>
            </a:r>
          </a:p>
        </p:txBody>
      </p:sp>
    </p:spTree>
    <p:extLst>
      <p:ext uri="{BB962C8B-B14F-4D97-AF65-F5344CB8AC3E}">
        <p14:creationId xmlns:p14="http://schemas.microsoft.com/office/powerpoint/2010/main" val="212420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Rotarians in</a:t>
            </a:r>
            <a:r>
              <a:rPr lang="en-US" baseline="0" dirty="0"/>
              <a:t> Peru and the US worked together to get a global grant to support a leadership institute for young women in Peru. </a:t>
            </a:r>
            <a:r>
              <a:rPr lang="en-US" dirty="0"/>
              <a:t>The goal of the program is to enhance the young Andean women’s self-awareness, leadership skills, and professional development to improve their opportunities to succeed academically and professionally. Secondly, the program engages the women to create their own visions for change and lead projects that deal with sustainable development initiatives appropriate for and desired by their families and communities. Rotarians</a:t>
            </a:r>
            <a:r>
              <a:rPr lang="en-US" baseline="0" dirty="0"/>
              <a:t> from the US traveled to Peru to lend their professional expertise to the training sessions.</a:t>
            </a:r>
            <a:endParaRPr lang="en-US" dirty="0"/>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1743761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96F564E4-3CC8-401B-8C10-6193206D7E4E}"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ヒラギノ角ゴ Pro W3" pitchFamily="-84" charset="-128"/>
            </a:endParaRPr>
          </a:p>
        </p:txBody>
      </p:sp>
    </p:spTree>
    <p:extLst>
      <p:ext uri="{BB962C8B-B14F-4D97-AF65-F5344CB8AC3E}">
        <p14:creationId xmlns:p14="http://schemas.microsoft.com/office/powerpoint/2010/main" val="1663549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200" dirty="0">
                <a:effectLst/>
                <a:latin typeface="Times New Roman"/>
                <a:ea typeface="MS Mincho"/>
              </a:rPr>
              <a:t>Districts must become qualified in order to receive grant funding from The Rotary Foundation. The online qualification process helps ensure that your district understands your financial responsibilities, including stewardship, and is prepared to take them on. Qualification must be completed each year.</a:t>
            </a:r>
          </a:p>
          <a:p>
            <a:pPr marL="0" marR="0">
              <a:spcBef>
                <a:spcPts val="0"/>
              </a:spcBef>
              <a:spcAft>
                <a:spcPts val="0"/>
              </a:spcAft>
            </a:pPr>
            <a:endParaRPr lang="en-US" sz="1200" dirty="0">
              <a:effectLst/>
              <a:latin typeface="Times New Roman"/>
              <a:ea typeface="MS Mincho"/>
            </a:endParaRPr>
          </a:p>
          <a:p>
            <a:pPr marL="0" marR="0">
              <a:spcBef>
                <a:spcPts val="0"/>
              </a:spcBef>
              <a:spcAft>
                <a:spcPts val="0"/>
              </a:spcAft>
            </a:pPr>
            <a:r>
              <a:rPr lang="en-US" sz="1200" dirty="0">
                <a:effectLst/>
                <a:latin typeface="Times New Roman"/>
                <a:ea typeface="MS Mincho"/>
              </a:rPr>
              <a:t>Becoming qualified is simple. Your district governor, governor-elect, and Rotary Foundation chair should:</a:t>
            </a:r>
          </a:p>
          <a:p>
            <a:pPr marL="0" marR="0">
              <a:spcBef>
                <a:spcPts val="0"/>
              </a:spcBef>
              <a:spcAft>
                <a:spcPts val="0"/>
              </a:spcAft>
            </a:pPr>
            <a:endParaRPr lang="en-US" sz="1200" dirty="0">
              <a:effectLst/>
              <a:latin typeface="Times New Roman"/>
              <a:ea typeface="MS Mincho"/>
            </a:endParaRPr>
          </a:p>
          <a:p>
            <a:pPr marL="171450" marR="0" indent="-171450">
              <a:spcBef>
                <a:spcPts val="0"/>
              </a:spcBef>
              <a:spcAft>
                <a:spcPts val="0"/>
              </a:spcAft>
              <a:buFont typeface="Arial" pitchFamily="34" charset="0"/>
              <a:buChar char="•"/>
            </a:pPr>
            <a:r>
              <a:rPr lang="en-US" sz="1200" dirty="0">
                <a:effectLst/>
                <a:latin typeface="Times New Roman"/>
                <a:ea typeface="MS Mincho"/>
              </a:rPr>
              <a:t>Read through the district qualification memorandum of understanding (MOU) on the grants application tool, answer a series of questions, and agree to the MOU</a:t>
            </a:r>
          </a:p>
          <a:p>
            <a:pPr marL="171450" marR="0" indent="-171450">
              <a:spcBef>
                <a:spcPts val="0"/>
              </a:spcBef>
              <a:spcAft>
                <a:spcPts val="0"/>
              </a:spcAft>
              <a:buFont typeface="Arial" pitchFamily="34" charset="0"/>
              <a:buChar char="•"/>
            </a:pPr>
            <a:r>
              <a:rPr lang="en-US" sz="1200" dirty="0">
                <a:effectLst/>
                <a:latin typeface="Times New Roman"/>
                <a:ea typeface="MS Mincho"/>
              </a:rPr>
              <a:t>Conduct grant management seminars for clubs</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209523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Arial" pitchFamily="1" charset="0"/>
                <a:cs typeface="Arial" charset="0"/>
              </a:rPr>
              <a:t>Clubs that want to apply for global grants must also be qualified.</a:t>
            </a:r>
            <a:r>
              <a:rPr lang="en-US" sz="1200" kern="1200" baseline="0" dirty="0">
                <a:solidFill>
                  <a:schemeClr val="tx1"/>
                </a:solidFill>
                <a:effectLst/>
                <a:latin typeface="Arial" charset="0"/>
                <a:ea typeface="Arial" pitchFamily="1" charset="0"/>
                <a:cs typeface="Arial" charset="0"/>
              </a:rPr>
              <a:t> </a:t>
            </a:r>
            <a:r>
              <a:rPr lang="en-US" sz="1200" kern="1200" dirty="0">
                <a:solidFill>
                  <a:schemeClr val="tx1"/>
                </a:solidFill>
                <a:effectLst/>
                <a:latin typeface="Arial" charset="0"/>
                <a:ea typeface="Arial" pitchFamily="1" charset="0"/>
                <a:cs typeface="Arial" charset="0"/>
              </a:rPr>
              <a:t>Districts are responsible for qualifying their clubs each year. </a:t>
            </a:r>
            <a:r>
              <a:rPr lang="en-US" sz="1200" kern="1200" baseline="0" dirty="0">
                <a:solidFill>
                  <a:schemeClr val="tx1"/>
                </a:solidFill>
                <a:effectLst/>
                <a:latin typeface="Arial" charset="0"/>
                <a:ea typeface="Arial" pitchFamily="1" charset="0"/>
                <a:cs typeface="Arial" charset="0"/>
              </a:rPr>
              <a:t> To become qualified, y</a:t>
            </a:r>
            <a:r>
              <a:rPr lang="en-US" sz="1200" kern="1200" dirty="0">
                <a:solidFill>
                  <a:schemeClr val="tx1"/>
                </a:solidFill>
                <a:effectLst/>
                <a:latin typeface="Arial" charset="0"/>
                <a:ea typeface="Arial" pitchFamily="1" charset="0"/>
                <a:cs typeface="Arial" charset="0"/>
              </a:rPr>
              <a:t>our president and president-elect must:</a:t>
            </a:r>
          </a:p>
          <a:p>
            <a:endParaRPr lang="en-US" sz="1200" kern="1200" dirty="0">
              <a:solidFill>
                <a:schemeClr val="tx1"/>
              </a:solidFill>
              <a:effectLst/>
              <a:latin typeface="Arial" charset="0"/>
              <a:ea typeface="Arial" pitchFamily="1" charset="0"/>
              <a:cs typeface="Arial" charset="0"/>
            </a:endParaRPr>
          </a:p>
          <a:p>
            <a:pPr marL="171450" indent="-171450">
              <a:buFont typeface="Arial" pitchFamily="34" charset="0"/>
              <a:buChar char="•"/>
            </a:pPr>
            <a:r>
              <a:rPr lang="en-US" sz="1200" kern="1200" dirty="0">
                <a:solidFill>
                  <a:schemeClr val="tx1"/>
                </a:solidFill>
                <a:effectLst/>
                <a:latin typeface="Arial" charset="0"/>
                <a:ea typeface="Arial" pitchFamily="1" charset="0"/>
                <a:cs typeface="Arial" charset="0"/>
              </a:rPr>
              <a:t>Agree to implement the club qualification MOU</a:t>
            </a:r>
          </a:p>
          <a:p>
            <a:pPr marL="171450" indent="-171450">
              <a:buFont typeface="Arial" pitchFamily="34" charset="0"/>
              <a:buChar char="•"/>
            </a:pPr>
            <a:r>
              <a:rPr lang="en-US" sz="1200" kern="1200" dirty="0">
                <a:solidFill>
                  <a:schemeClr val="tx1"/>
                </a:solidFill>
                <a:effectLst/>
                <a:latin typeface="Arial" charset="0"/>
                <a:ea typeface="Arial" pitchFamily="1" charset="0"/>
                <a:cs typeface="Arial" charset="0"/>
              </a:rPr>
              <a:t>Send at least one club member to a grant management seminar held by your district</a:t>
            </a:r>
          </a:p>
          <a:p>
            <a:pPr marL="171450" indent="-171450">
              <a:buFont typeface="Arial" pitchFamily="34" charset="0"/>
              <a:buChar char="•"/>
            </a:pPr>
            <a:r>
              <a:rPr lang="en-US" sz="1200" kern="1200" dirty="0">
                <a:solidFill>
                  <a:schemeClr val="tx1"/>
                </a:solidFill>
                <a:effectLst/>
                <a:latin typeface="Arial" charset="0"/>
                <a:ea typeface="Arial" pitchFamily="1" charset="0"/>
                <a:cs typeface="Arial" charset="0"/>
              </a:rPr>
              <a:t>Complete any additional steps that your district requires</a:t>
            </a:r>
          </a:p>
          <a:p>
            <a:endParaRPr lang="en-US" sz="1200" kern="1200" dirty="0">
              <a:solidFill>
                <a:schemeClr val="tx1"/>
              </a:solidFill>
              <a:effectLst/>
              <a:latin typeface="Arial" charset="0"/>
              <a:ea typeface="Arial" pitchFamily="1" charset="0"/>
              <a:cs typeface="Arial" charset="0"/>
            </a:endParaRPr>
          </a:p>
          <a:p>
            <a:r>
              <a:rPr lang="en-US" sz="1200" kern="1200" dirty="0">
                <a:solidFill>
                  <a:schemeClr val="tx1"/>
                </a:solidFill>
                <a:effectLst/>
                <a:latin typeface="Arial" charset="0"/>
                <a:ea typeface="Arial" pitchFamily="1" charset="0"/>
                <a:cs typeface="Arial" charset="0"/>
              </a:rPr>
              <a:t>Your club must qualify each year if you plan to apply for global grants.</a:t>
            </a:r>
          </a:p>
          <a:p>
            <a:endParaRPr lang="en-US" sz="1200" kern="1200" dirty="0">
              <a:solidFill>
                <a:schemeClr val="tx1"/>
              </a:solidFill>
              <a:effectLst/>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409299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Arial" pitchFamily="1" charset="0"/>
                <a:cs typeface="Arial" charset="0"/>
              </a:rPr>
              <a:t>We have a number of resources available to help you take full advantage of grant</a:t>
            </a:r>
            <a:r>
              <a:rPr lang="en-US" sz="1200" kern="1200" baseline="0" dirty="0">
                <a:solidFill>
                  <a:schemeClr val="tx1"/>
                </a:solidFill>
                <a:effectLst/>
                <a:latin typeface="Arial" charset="0"/>
                <a:ea typeface="Arial" pitchFamily="1" charset="0"/>
                <a:cs typeface="Arial" charset="0"/>
              </a:rPr>
              <a:t> opportunities.</a:t>
            </a:r>
          </a:p>
          <a:p>
            <a:endParaRPr lang="en-US" sz="1200" kern="1200" dirty="0">
              <a:solidFill>
                <a:schemeClr val="tx1"/>
              </a:solidFill>
              <a:effectLst/>
              <a:latin typeface="Arial" charset="0"/>
              <a:ea typeface="Arial" pitchFamily="1" charset="0"/>
              <a:cs typeface="Arial" charset="0"/>
            </a:endParaRPr>
          </a:p>
          <a:p>
            <a:pPr lvl="0"/>
            <a:r>
              <a:rPr lang="en-US" sz="1200" kern="1200" dirty="0">
                <a:solidFill>
                  <a:schemeClr val="tx1"/>
                </a:solidFill>
                <a:effectLst/>
                <a:latin typeface="Arial" charset="0"/>
                <a:ea typeface="Arial" pitchFamily="1" charset="0"/>
                <a:cs typeface="Arial" charset="0"/>
              </a:rPr>
              <a:t>Rotary’s website has a wealth of general and detailed information about grants.</a:t>
            </a:r>
            <a:endParaRPr lang="en-US" sz="1000" kern="1200" dirty="0">
              <a:solidFill>
                <a:schemeClr val="tx1"/>
              </a:solidFill>
              <a:effectLst/>
              <a:latin typeface="Arial" charset="0"/>
              <a:ea typeface="Arial" pitchFamily="1" charset="0"/>
              <a:cs typeface="Arial" charset="0"/>
            </a:endParaRPr>
          </a:p>
          <a:p>
            <a:pPr lvl="0"/>
            <a:endParaRPr lang="en-US" sz="1200" kern="1200" dirty="0">
              <a:solidFill>
                <a:schemeClr val="tx1"/>
              </a:solidFill>
              <a:effectLst/>
              <a:latin typeface="Arial" charset="0"/>
              <a:ea typeface="Arial" pitchFamily="1" charset="0"/>
              <a:cs typeface="Arial" charset="0"/>
            </a:endParaRPr>
          </a:p>
          <a:p>
            <a:pPr lvl="0"/>
            <a:r>
              <a:rPr lang="en-US" sz="1200" kern="1200" dirty="0">
                <a:solidFill>
                  <a:schemeClr val="tx1"/>
                </a:solidFill>
                <a:effectLst/>
                <a:latin typeface="Arial" charset="0"/>
                <a:ea typeface="Arial" pitchFamily="1" charset="0"/>
                <a:cs typeface="Arial" charset="0"/>
              </a:rPr>
              <a:t>The learning center offers training resources to help you apply for Foundation grants. </a:t>
            </a:r>
            <a:endParaRPr lang="en-US" sz="1000" kern="1200" dirty="0">
              <a:solidFill>
                <a:schemeClr val="tx1"/>
              </a:solidFill>
              <a:effectLst/>
              <a:latin typeface="Arial" charset="0"/>
              <a:ea typeface="Arial" pitchFamily="1" charset="0"/>
              <a:cs typeface="Arial" charset="0"/>
            </a:endParaRPr>
          </a:p>
          <a:p>
            <a:pPr lvl="0"/>
            <a:endParaRPr lang="en-US" sz="1200" kern="1200" dirty="0">
              <a:solidFill>
                <a:schemeClr val="tx1"/>
              </a:solidFill>
              <a:effectLst/>
              <a:latin typeface="Arial" charset="0"/>
              <a:ea typeface="Arial" pitchFamily="1" charset="0"/>
              <a:cs typeface="Arial" charset="0"/>
            </a:endParaRPr>
          </a:p>
          <a:p>
            <a:pPr lvl="0"/>
            <a:r>
              <a:rPr lang="en-US" sz="1200" kern="1200" dirty="0">
                <a:solidFill>
                  <a:schemeClr val="tx1"/>
                </a:solidFill>
                <a:effectLst/>
                <a:latin typeface="Arial" charset="0"/>
                <a:ea typeface="Arial" pitchFamily="1" charset="0"/>
                <a:cs typeface="Arial" charset="0"/>
              </a:rPr>
              <a:t>Our training manuals can help you successfully participate in grants, especially:</a:t>
            </a:r>
            <a:endParaRPr lang="en-US" sz="1000" kern="1200" dirty="0">
              <a:solidFill>
                <a:schemeClr val="tx1"/>
              </a:solidFill>
              <a:effectLst/>
              <a:latin typeface="Arial" charset="0"/>
              <a:ea typeface="Arial" pitchFamily="1" charset="0"/>
              <a:cs typeface="Arial" charset="0"/>
            </a:endParaRPr>
          </a:p>
          <a:p>
            <a:pPr lvl="1"/>
            <a:r>
              <a:rPr lang="en-US" sz="1200" kern="1200" dirty="0">
                <a:solidFill>
                  <a:schemeClr val="tx1"/>
                </a:solidFill>
                <a:effectLst/>
                <a:latin typeface="Arial" charset="0"/>
                <a:ea typeface="Arial" pitchFamily="1" charset="0"/>
                <a:cs typeface="Arial" charset="0"/>
              </a:rPr>
              <a:t>District Rotary Foundation Committee Manual</a:t>
            </a:r>
            <a:endParaRPr lang="en-US" sz="1000" kern="1200" dirty="0">
              <a:solidFill>
                <a:schemeClr val="tx1"/>
              </a:solidFill>
              <a:effectLst/>
              <a:latin typeface="Arial" charset="0"/>
              <a:ea typeface="Arial" pitchFamily="1" charset="0"/>
              <a:cs typeface="Arial" charset="0"/>
            </a:endParaRPr>
          </a:p>
          <a:p>
            <a:pPr lvl="1"/>
            <a:r>
              <a:rPr lang="en-US" sz="1200" kern="1200" dirty="0">
                <a:solidFill>
                  <a:schemeClr val="tx1"/>
                </a:solidFill>
                <a:effectLst/>
                <a:latin typeface="Arial" charset="0"/>
                <a:ea typeface="Arial" pitchFamily="1" charset="0"/>
                <a:cs typeface="Arial" charset="0"/>
              </a:rPr>
              <a:t>District Rotary Foundation Seminar Manual</a:t>
            </a:r>
            <a:endParaRPr lang="en-US" sz="1000" kern="1200" dirty="0">
              <a:solidFill>
                <a:schemeClr val="tx1"/>
              </a:solidFill>
              <a:effectLst/>
              <a:latin typeface="Arial" charset="0"/>
              <a:ea typeface="Arial" pitchFamily="1" charset="0"/>
              <a:cs typeface="Arial" charset="0"/>
            </a:endParaRPr>
          </a:p>
          <a:p>
            <a:pPr lvl="1"/>
            <a:r>
              <a:rPr lang="en-US" sz="1200" kern="1200" dirty="0">
                <a:solidFill>
                  <a:schemeClr val="tx1"/>
                </a:solidFill>
                <a:effectLst/>
                <a:latin typeface="Arial" charset="0"/>
                <a:ea typeface="Arial" pitchFamily="1" charset="0"/>
                <a:cs typeface="Arial" charset="0"/>
              </a:rPr>
              <a:t>Guide to Global Grants</a:t>
            </a:r>
            <a:endParaRPr lang="en-US" sz="1000" kern="1200" dirty="0">
              <a:solidFill>
                <a:schemeClr val="tx1"/>
              </a:solidFill>
              <a:effectLst/>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1077275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A45B9A51-9981-4290-8AC7-66351CD9B592}" type="slidenum">
              <a:rPr lang="en-US" sz="1200"/>
              <a:pPr/>
              <a:t>18</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ea typeface="ヒラギノ角ゴ Pro W3" pitchFamily="-84" charset="-128"/>
              </a:rPr>
              <a:t>This</a:t>
            </a:r>
            <a:r>
              <a:rPr lang="en-US" baseline="0" dirty="0">
                <a:latin typeface="Arial" pitchFamily="34" charset="0"/>
                <a:ea typeface="ヒラギノ角ゴ Pro W3" pitchFamily="-84" charset="-128"/>
              </a:rPr>
              <a:t> presentation will provide an overview of global grants and present ten ways that you can improve your global grant application.</a:t>
            </a:r>
            <a:endParaRPr lang="en-US" dirty="0">
              <a:latin typeface="Arial" pitchFamily="34" charset="0"/>
              <a:ea typeface="ヒラギノ角ゴ Pro W3"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ea typeface="ヒラギノ角ゴ Pro W3" pitchFamily="-84" charset="-128"/>
              </a:rPr>
              <a:t>Global grant applications are submitted online. The grant application tool</a:t>
            </a:r>
            <a:r>
              <a:rPr lang="en-US" baseline="0" dirty="0">
                <a:latin typeface="Arial" pitchFamily="34" charset="0"/>
                <a:ea typeface="ヒラギノ角ゴ Pro W3" pitchFamily="-84" charset="-128"/>
              </a:rPr>
              <a:t> is accessible by going to www.rotary.org/grants. Applications are accepted on a rolling basis throughout the year; there are no application deadlines. However, if your application includes travel, please ensure that it is submitted at least 90 days before the travel is scheduled to begin.</a:t>
            </a:r>
          </a:p>
          <a:p>
            <a:endParaRPr lang="en-US" baseline="0" dirty="0">
              <a:latin typeface="Arial" pitchFamily="34" charset="0"/>
              <a:ea typeface="ヒラギノ角ゴ Pro W3" pitchFamily="-84" charset="-128"/>
            </a:endParaRPr>
          </a:p>
          <a:p>
            <a:r>
              <a:rPr lang="en-US" baseline="0" dirty="0">
                <a:latin typeface="Arial" pitchFamily="34" charset="0"/>
                <a:ea typeface="ヒラギノ角ゴ Pro W3" pitchFamily="-84" charset="-128"/>
              </a:rPr>
              <a:t>The following slides will discuss ten ways that you can improve your global grant application.</a:t>
            </a:r>
            <a:endParaRPr lang="en-US" dirty="0">
              <a:latin typeface="Arial" pitchFamily="34" charset="0"/>
              <a:ea typeface="ヒラギノ角ゴ Pro W3" pitchFamily="-8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F5C85460-D3C2-417E-ACB2-3BE2D122C5B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428691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ea typeface="ヒラギノ角ゴ Pro W3" pitchFamily="-84" charset="-128"/>
              </a:rPr>
              <a:t>Conduct a thorough assessment of community needs and strengths. Ask people what they have, how what they have can be better, or what they need in order to have better lives. If there’s a thorough understanding of community needs, the rest of the application comes much more naturally. Try to start the project with the beneficiaries rather than plan the project and then take it to the local community. Focus on a need that is local to you and your club if you can.</a:t>
            </a:r>
          </a:p>
          <a:p>
            <a:endParaRPr lang="en-US" dirty="0">
              <a:latin typeface="Arial" pitchFamily="34" charset="0"/>
              <a:ea typeface="ヒラギノ角ゴ Pro W3" pitchFamily="-84" charset="-128"/>
            </a:endParaRPr>
          </a:p>
          <a:p>
            <a:r>
              <a:rPr lang="en-US" dirty="0">
                <a:latin typeface="Arial" pitchFamily="34" charset="0"/>
                <a:ea typeface="ヒラギノ角ゴ Pro W3" pitchFamily="-84" charset="-128"/>
              </a:rPr>
              <a:t>Rotary has resources available to help</a:t>
            </a:r>
            <a:r>
              <a:rPr lang="en-US" baseline="0" dirty="0">
                <a:latin typeface="Arial" pitchFamily="34" charset="0"/>
                <a:ea typeface="ヒラギノ角ゴ Pro W3" pitchFamily="-84" charset="-128"/>
              </a:rPr>
              <a:t> you conduct your needs assessment including the manual pictured here: Community Assessment Tools. This manual is available on Rotary’s website.</a:t>
            </a:r>
            <a:endParaRPr lang="en-US" dirty="0">
              <a:latin typeface="Arial" pitchFamily="34" charset="0"/>
              <a:ea typeface="ヒラギノ角ゴ Pro W3" pitchFamily="-8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F5C85460-D3C2-417E-ACB2-3BE2D122C5B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235464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ea typeface="ヒラギノ角ゴ Pro W3" pitchFamily="-84" charset="-128"/>
              </a:rPr>
              <a:t>Review the Areas of Focus policy statements. Based on needs assessment, identify just one (or only the most appropriate) area of focus. Avoid taking a “fully-baked” project and fitting it into one of the areas of focus. Change the approach to project design. Work and think through the policy statements before designing projects. All project activities should relate directly to the area of focus goals.</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21</a:t>
            </a:fld>
            <a:endParaRPr lang="en-US" sz="1200"/>
          </a:p>
        </p:txBody>
      </p:sp>
    </p:spTree>
    <p:extLst>
      <p:ext uri="{BB962C8B-B14F-4D97-AF65-F5344CB8AC3E}">
        <p14:creationId xmlns:p14="http://schemas.microsoft.com/office/powerpoint/2010/main" val="3637306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200" b="0" i="0" kern="1200" dirty="0">
                <a:solidFill>
                  <a:schemeClr val="tx1"/>
                </a:solidFill>
                <a:effectLst/>
                <a:latin typeface="Arial" pitchFamily="-107" charset="0"/>
                <a:ea typeface="ヒラギノ角ゴ Pro W3" pitchFamily="-107" charset="-128"/>
                <a:cs typeface="ヒラギノ角ゴ Pro W3" pitchFamily="-107" charset="-128"/>
              </a:rPr>
              <a:t>We have identified specific causes to target to maximize our local and global impact.</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Through global grants we help clubs focus their service efforts in the following areas:</a:t>
            </a:r>
          </a:p>
          <a:p>
            <a:pPr marL="171450" marR="0" indent="-171450">
              <a:spcBef>
                <a:spcPts val="0"/>
              </a:spcBef>
              <a:spcAft>
                <a:spcPts val="0"/>
              </a:spcAft>
              <a:buFont typeface="Arial" pitchFamily="34" charset="0"/>
              <a:buChar char="•"/>
            </a:pPr>
            <a:r>
              <a:rPr lang="en-US" sz="1000" dirty="0">
                <a:effectLst/>
                <a:latin typeface="Arial"/>
                <a:ea typeface="MS Mincho"/>
              </a:rPr>
              <a:t>Peace and conflict prevention/resolution</a:t>
            </a:r>
          </a:p>
          <a:p>
            <a:pPr marL="171450" marR="0" indent="-171450" algn="l" defTabSz="914400" rtl="0" eaLnBrk="0" fontAlgn="base" latinLnBrk="0" hangingPunct="0">
              <a:lnSpc>
                <a:spcPct val="100000"/>
              </a:lnSpc>
              <a:spcBef>
                <a:spcPts val="0"/>
              </a:spcBef>
              <a:spcAft>
                <a:spcPts val="0"/>
              </a:spcAft>
              <a:buClrTx/>
              <a:buSzTx/>
              <a:buFont typeface="Arial" pitchFamily="34" charset="0"/>
              <a:buChar char="•"/>
              <a:tabLst/>
              <a:defRPr/>
            </a:pPr>
            <a:r>
              <a:rPr lang="en-US" sz="1000" dirty="0">
                <a:effectLst/>
                <a:latin typeface="Arial"/>
                <a:ea typeface="MS Mincho"/>
              </a:rPr>
              <a:t>Disease prevention and treatment</a:t>
            </a:r>
          </a:p>
          <a:p>
            <a:pPr marL="171450" marR="0" indent="-171450" algn="l" defTabSz="914400" rtl="0" eaLnBrk="0" fontAlgn="base" latinLnBrk="0" hangingPunct="0">
              <a:lnSpc>
                <a:spcPct val="100000"/>
              </a:lnSpc>
              <a:spcBef>
                <a:spcPts val="0"/>
              </a:spcBef>
              <a:spcAft>
                <a:spcPts val="0"/>
              </a:spcAft>
              <a:buClrTx/>
              <a:buSzTx/>
              <a:buFont typeface="Arial" pitchFamily="34" charset="0"/>
              <a:buChar char="•"/>
              <a:tabLst/>
              <a:defRPr/>
            </a:pPr>
            <a:r>
              <a:rPr lang="en-US" sz="1000" dirty="0">
                <a:effectLst/>
                <a:latin typeface="Arial"/>
                <a:ea typeface="MS Mincho"/>
              </a:rPr>
              <a:t>Water and sanitation</a:t>
            </a:r>
          </a:p>
          <a:p>
            <a:pPr marL="171450" marR="0" indent="-171450">
              <a:spcBef>
                <a:spcPts val="0"/>
              </a:spcBef>
              <a:spcAft>
                <a:spcPts val="0"/>
              </a:spcAft>
              <a:buFont typeface="Arial" pitchFamily="34" charset="0"/>
              <a:buChar char="•"/>
            </a:pPr>
            <a:r>
              <a:rPr lang="en-US" sz="1000" dirty="0">
                <a:effectLst/>
                <a:latin typeface="Arial"/>
                <a:ea typeface="MS Mincho"/>
              </a:rPr>
              <a:t>Maternal and child health</a:t>
            </a:r>
          </a:p>
          <a:p>
            <a:pPr marL="171450" marR="0" indent="-171450">
              <a:spcBef>
                <a:spcPts val="0"/>
              </a:spcBef>
              <a:spcAft>
                <a:spcPts val="0"/>
              </a:spcAft>
              <a:buFont typeface="Arial" pitchFamily="34" charset="0"/>
              <a:buChar char="•"/>
            </a:pPr>
            <a:r>
              <a:rPr lang="en-US" sz="1000" dirty="0">
                <a:effectLst/>
                <a:latin typeface="Arial"/>
                <a:ea typeface="MS Mincho"/>
              </a:rPr>
              <a:t>Basic education and literacy</a:t>
            </a:r>
          </a:p>
          <a:p>
            <a:pPr marL="171450" marR="0" indent="-171450">
              <a:spcBef>
                <a:spcPts val="0"/>
              </a:spcBef>
              <a:spcAft>
                <a:spcPts val="0"/>
              </a:spcAft>
              <a:buFont typeface="Arial" pitchFamily="34" charset="0"/>
              <a:buChar char="•"/>
            </a:pPr>
            <a:r>
              <a:rPr lang="en-US" sz="1000" dirty="0">
                <a:effectLst/>
                <a:latin typeface="Arial"/>
                <a:ea typeface="MS Mincho"/>
              </a:rPr>
              <a:t>Economic and community development</a:t>
            </a:r>
          </a:p>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22</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148514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96F564E4-3CC8-401B-8C10-6193206D7E4E}"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ヒラギノ角ゴ Pro W3" pitchFamily="-84" charset="-128"/>
            </a:endParaRPr>
          </a:p>
        </p:txBody>
      </p:sp>
    </p:spTree>
    <p:extLst>
      <p:ext uri="{BB962C8B-B14F-4D97-AF65-F5344CB8AC3E}">
        <p14:creationId xmlns:p14="http://schemas.microsoft.com/office/powerpoint/2010/main" val="69066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 Rotary Foundation offers grants that support a wide variety of projects, scholarships, and training that Rotarians are doing around the world. There are two types of grants available</a:t>
            </a:r>
            <a:r>
              <a:rPr lang="en-US" sz="1200" kern="1200" dirty="0">
                <a:solidFill>
                  <a:schemeClr val="tx1"/>
                </a:solidFill>
                <a:effectLst/>
                <a:latin typeface="Arial" charset="0"/>
                <a:ea typeface="Arial" pitchFamily="1" charset="0"/>
                <a:cs typeface="Arial" charset="0"/>
              </a:rPr>
              <a:t>: district grants</a:t>
            </a:r>
            <a:r>
              <a:rPr lang="en-US" sz="1200" kern="1200" baseline="0" dirty="0">
                <a:solidFill>
                  <a:schemeClr val="tx1"/>
                </a:solidFill>
                <a:effectLst/>
                <a:latin typeface="Arial" charset="0"/>
                <a:ea typeface="Arial" pitchFamily="1" charset="0"/>
                <a:cs typeface="Arial" charset="0"/>
              </a:rPr>
              <a:t> and </a:t>
            </a:r>
            <a:r>
              <a:rPr lang="en-US" sz="1200" kern="1200" dirty="0">
                <a:solidFill>
                  <a:schemeClr val="tx1"/>
                </a:solidFill>
                <a:effectLst/>
                <a:latin typeface="Arial" charset="0"/>
                <a:ea typeface="Arial" pitchFamily="1" charset="0"/>
                <a:cs typeface="Arial" charset="0"/>
              </a:rPr>
              <a:t>global grants.</a:t>
            </a:r>
            <a:endParaRPr lang="en-US" dirty="0">
              <a:latin typeface="Arial" pitchFamily="34" charset="0"/>
              <a:ea typeface="ヒラギノ角ゴ Pro W3" pitchFamily="-84" charset="-128"/>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3</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313843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b="0" i="0" kern="1200" dirty="0">
                <a:solidFill>
                  <a:schemeClr val="tx1"/>
                </a:solidFill>
                <a:effectLst/>
                <a:latin typeface="Arial" pitchFamily="-107" charset="0"/>
                <a:ea typeface="ヒラギノ角ゴ Pro W3" pitchFamily="-107" charset="-128"/>
                <a:cs typeface="ヒラギノ角ゴ Pro W3" pitchFamily="-107" charset="-128"/>
              </a:rPr>
              <a:t>District grants fund small-scale, short-term activities that address needs in your community and communities abroad. Each district chooses which activities it will fund with these grants. You can use district grants to fund a variety of district and club</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projects and activities. </a:t>
            </a:r>
          </a:p>
          <a:p>
            <a:pPr lvl="0"/>
            <a:endParaRPr lang="en-US" sz="1200" b="0" i="0" kern="1200" baseline="0" dirty="0">
              <a:solidFill>
                <a:schemeClr val="tx1"/>
              </a:solidFill>
              <a:effectLst/>
              <a:latin typeface="Arial" pitchFamily="-107" charset="0"/>
              <a:ea typeface="Arial" pitchFamily="1"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itchFamily="-107" charset="0"/>
                <a:ea typeface="ヒラギノ角ゴ Pro W3" pitchFamily="-107" charset="-128"/>
                <a:cs typeface="ヒラギノ角ゴ Pro W3" pitchFamily="-107" charset="-128"/>
              </a:rPr>
              <a:t>You have a lot of freedom to customize your service projects. There aren’t many restrictions, as long as your district grant supports the mission of The Rotary Foundation, </a:t>
            </a:r>
            <a:r>
              <a:rPr lang="en-US" sz="1200" kern="1200" dirty="0">
                <a:solidFill>
                  <a:schemeClr val="tx1"/>
                </a:solidFill>
                <a:effectLst/>
                <a:latin typeface="Arial" charset="0"/>
                <a:ea typeface="Arial" pitchFamily="1" charset="0"/>
                <a:cs typeface="Arial" charset="0"/>
              </a:rPr>
              <a:t>which is to enable Rotarians to advance world understanding, goodwill, and peace through the improvement of health, the support of education, and the alleviation of poverty.</a:t>
            </a:r>
            <a:r>
              <a:rPr lang="en-US" sz="1200" kern="1200" baseline="0" dirty="0">
                <a:solidFill>
                  <a:schemeClr val="tx1"/>
                </a:solidFill>
                <a:effectLst/>
                <a:latin typeface="Arial" charset="0"/>
                <a:ea typeface="Arial" pitchFamily="1" charset="0"/>
                <a:cs typeface="Arial" charset="0"/>
              </a:rPr>
              <a:t> </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Districts must be</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qualified </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before they can administer district grants.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pitchFamily="-107" charset="0"/>
              <a:ea typeface="Arial" pitchFamily="1" charset="0"/>
              <a:cs typeface="Arial" charset="0"/>
            </a:endParaRPr>
          </a:p>
          <a:p>
            <a:pPr rtl="0"/>
            <a:r>
              <a:rPr lang="en-US" sz="1200" b="0" i="0" kern="1200" dirty="0">
                <a:solidFill>
                  <a:schemeClr val="tx1"/>
                </a:solidFill>
                <a:effectLst/>
                <a:latin typeface="Arial" pitchFamily="-107" charset="0"/>
                <a:ea typeface="ヒラギノ角ゴ Pro W3" pitchFamily="-107" charset="-128"/>
                <a:cs typeface="ヒラギノ角ゴ Pro W3" pitchFamily="-107" charset="-128"/>
              </a:rPr>
              <a:t>Districts may use up to 50 percent of their District Designated Fund to receive one district grant annually. This percentage is calculated based on the amount of DDF generated from a district’s Annual Fund giving three years prior, including Endowment Fund earnings. You aren’t required to request the full amount available.</a:t>
            </a:r>
          </a:p>
          <a:p>
            <a:pPr rtl="0"/>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pPr rtl="0"/>
            <a:r>
              <a:rPr lang="en-US" sz="1200" b="0" i="0" kern="1200" dirty="0">
                <a:solidFill>
                  <a:schemeClr val="tx1"/>
                </a:solidFill>
                <a:effectLst/>
                <a:latin typeface="Arial" pitchFamily="-107" charset="0"/>
                <a:ea typeface="ヒラギノ角ゴ Pro W3" pitchFamily="-107" charset="-128"/>
                <a:cs typeface="ヒラギノ角ゴ Pro W3" pitchFamily="-107" charset="-128"/>
              </a:rPr>
              <a:t>Districts receive this funding as a lump sum and then distribute it to their clubs.</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4</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132388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ea typeface="ヒラギノ角ゴ Pro W3" pitchFamily="-84" charset="-128"/>
              </a:rPr>
              <a:t>Rotarians in District 4420 (part of Sao Paulo,</a:t>
            </a:r>
            <a:r>
              <a:rPr lang="en-US" baseline="0" dirty="0">
                <a:latin typeface="Arial" pitchFamily="34" charset="0"/>
                <a:ea typeface="ヒラギノ角ゴ Pro W3" pitchFamily="-84" charset="-128"/>
              </a:rPr>
              <a:t> Brazil) </a:t>
            </a:r>
            <a:r>
              <a:rPr lang="en-US" sz="1200" b="0" i="0" kern="1200" baseline="0" dirty="0">
                <a:solidFill>
                  <a:schemeClr val="tx1"/>
                </a:solidFill>
                <a:effectLst/>
                <a:latin typeface="Arial" pitchFamily="-107" charset="0"/>
                <a:ea typeface="ヒラギノ角ゴ Pro W3" pitchFamily="-84" charset="-128"/>
              </a:rPr>
              <a:t>used district grant funds to begin Project READ (Reading and Education Center) to provide reading rooms for children in poor communities. The project equips each center with books and toys that encourage reading among children ages 5-12. A local monitor supervises each reading room and tutors students.</a:t>
            </a:r>
            <a:endParaRPr lang="en-US" dirty="0">
              <a:latin typeface="Arial" pitchFamily="34" charset="0"/>
              <a:ea typeface="ヒラギノ角ゴ Pro W3" pitchFamily="-84" charset="-128"/>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301402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Global grants support large international activities with sustainable, measurable outcomes in Rotary’s</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areas of focus</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A key feature of global grants is partnership, between the district or club where the activity is carried out and a district or club in another country. Both sponsors must be</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qualified</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before they can submit an application.</a:t>
            </a:r>
          </a:p>
          <a:p>
            <a:endParaRPr lang="en-US" sz="1200" b="0" i="0" kern="1200" dirty="0">
              <a:solidFill>
                <a:schemeClr val="tx1"/>
              </a:solidFill>
              <a:effectLst/>
              <a:latin typeface="Arial" pitchFamily="-107" charset="0"/>
              <a:ea typeface="Arial" pitchFamily="1" charset="0"/>
              <a:cs typeface="Arial" charset="0"/>
            </a:endParaRP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 minimum budget for a global grant activity is $30,000. The Foundation’s World Fund provides a minimum of $15,000 and maximum of $200,000. Clubs and districts contribute District Designated Funds (DDF) and/or cash contributions that the World Fund matches. DDF is matched at 100% and cash is matched at 50%.</a:t>
            </a:r>
            <a:endParaRPr lang="en-US" sz="1200" kern="1200" dirty="0">
              <a:solidFill>
                <a:schemeClr val="tx1"/>
              </a:solidFill>
              <a:effectLst/>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62889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200" b="0" i="0" kern="1200" dirty="0">
                <a:solidFill>
                  <a:schemeClr val="tx1"/>
                </a:solidFill>
                <a:effectLst/>
                <a:latin typeface="Arial" pitchFamily="-107" charset="0"/>
                <a:ea typeface="ヒラギノ角ゴ Pro W3" pitchFamily="-107" charset="-128"/>
                <a:cs typeface="ヒラギノ角ゴ Pro W3" pitchFamily="-107" charset="-128"/>
              </a:rPr>
              <a:t>We have identified specific causes to target to maximize our local and global impact.</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Through global grants we help clubs focus their service efforts in the following areas:</a:t>
            </a:r>
          </a:p>
          <a:p>
            <a:pPr marL="171450" marR="0" indent="-171450">
              <a:spcBef>
                <a:spcPts val="0"/>
              </a:spcBef>
              <a:spcAft>
                <a:spcPts val="0"/>
              </a:spcAft>
              <a:buFont typeface="Arial" pitchFamily="34" charset="0"/>
              <a:buChar char="•"/>
            </a:pPr>
            <a:r>
              <a:rPr lang="en-US" sz="1000" dirty="0">
                <a:effectLst/>
                <a:latin typeface="Arial"/>
                <a:ea typeface="MS Mincho"/>
              </a:rPr>
              <a:t>Peace and conflict prevention/resolution</a:t>
            </a:r>
          </a:p>
          <a:p>
            <a:pPr marL="171450" marR="0" indent="-171450" algn="l" defTabSz="914400" rtl="0" eaLnBrk="0" fontAlgn="base" latinLnBrk="0" hangingPunct="0">
              <a:lnSpc>
                <a:spcPct val="100000"/>
              </a:lnSpc>
              <a:spcBef>
                <a:spcPts val="0"/>
              </a:spcBef>
              <a:spcAft>
                <a:spcPts val="0"/>
              </a:spcAft>
              <a:buClrTx/>
              <a:buSzTx/>
              <a:buFont typeface="Arial" pitchFamily="34" charset="0"/>
              <a:buChar char="•"/>
              <a:tabLst/>
              <a:defRPr/>
            </a:pPr>
            <a:r>
              <a:rPr lang="en-US" sz="1000" dirty="0">
                <a:effectLst/>
                <a:latin typeface="Arial"/>
                <a:ea typeface="MS Mincho"/>
              </a:rPr>
              <a:t>Disease prevention and treatment</a:t>
            </a:r>
          </a:p>
          <a:p>
            <a:pPr marL="171450" marR="0" indent="-171450" algn="l" defTabSz="914400" rtl="0" eaLnBrk="0" fontAlgn="base" latinLnBrk="0" hangingPunct="0">
              <a:lnSpc>
                <a:spcPct val="100000"/>
              </a:lnSpc>
              <a:spcBef>
                <a:spcPts val="0"/>
              </a:spcBef>
              <a:spcAft>
                <a:spcPts val="0"/>
              </a:spcAft>
              <a:buClrTx/>
              <a:buSzTx/>
              <a:buFont typeface="Arial" pitchFamily="34" charset="0"/>
              <a:buChar char="•"/>
              <a:tabLst/>
              <a:defRPr/>
            </a:pPr>
            <a:r>
              <a:rPr lang="en-US" sz="1000" dirty="0">
                <a:effectLst/>
                <a:latin typeface="Arial"/>
                <a:ea typeface="MS Mincho"/>
              </a:rPr>
              <a:t>Water and sanitation</a:t>
            </a:r>
          </a:p>
          <a:p>
            <a:pPr marL="171450" marR="0" indent="-171450">
              <a:spcBef>
                <a:spcPts val="0"/>
              </a:spcBef>
              <a:spcAft>
                <a:spcPts val="0"/>
              </a:spcAft>
              <a:buFont typeface="Arial" pitchFamily="34" charset="0"/>
              <a:buChar char="•"/>
            </a:pPr>
            <a:r>
              <a:rPr lang="en-US" sz="1000" dirty="0">
                <a:effectLst/>
                <a:latin typeface="Arial"/>
                <a:ea typeface="MS Mincho"/>
              </a:rPr>
              <a:t>Maternal and child health</a:t>
            </a:r>
          </a:p>
          <a:p>
            <a:pPr marL="171450" marR="0" indent="-171450">
              <a:spcBef>
                <a:spcPts val="0"/>
              </a:spcBef>
              <a:spcAft>
                <a:spcPts val="0"/>
              </a:spcAft>
              <a:buFont typeface="Arial" pitchFamily="34" charset="0"/>
              <a:buChar char="•"/>
            </a:pPr>
            <a:r>
              <a:rPr lang="en-US" sz="1000" dirty="0">
                <a:effectLst/>
                <a:latin typeface="Arial"/>
                <a:ea typeface="MS Mincho"/>
              </a:rPr>
              <a:t>Basic education and literacy</a:t>
            </a:r>
          </a:p>
          <a:p>
            <a:pPr marL="171450" marR="0" indent="-171450">
              <a:spcBef>
                <a:spcPts val="0"/>
              </a:spcBef>
              <a:spcAft>
                <a:spcPts val="0"/>
              </a:spcAft>
              <a:buFont typeface="Arial" pitchFamily="34" charset="0"/>
              <a:buChar char="•"/>
            </a:pPr>
            <a:r>
              <a:rPr lang="en-US" sz="1000" dirty="0">
                <a:effectLst/>
                <a:latin typeface="Arial"/>
                <a:ea typeface="MS Mincho"/>
              </a:rPr>
              <a:t>Economic and community development</a:t>
            </a:r>
          </a:p>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172620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Through a Rotary global grant, Rotarians in India and the USA were able to provide a bus equipped with mammography and </a:t>
            </a:r>
            <a:r>
              <a:rPr lang="en-US" dirty="0" err="1"/>
              <a:t>ultrasonogram</a:t>
            </a:r>
            <a:r>
              <a:rPr lang="en-US" dirty="0"/>
              <a:t> machines to help detect breast cancer and save lives in India. The bus travels</a:t>
            </a:r>
            <a:r>
              <a:rPr lang="en-US" baseline="0" dirty="0"/>
              <a:t> around the countryside administering </a:t>
            </a:r>
            <a:r>
              <a:rPr lang="en-US" dirty="0"/>
              <a:t>free breast cancer screenings. Early stage cancer has been detected and treated in six women, and thousands have been taught how to conduct regular self-exams, an important means of early detection. This grant falls within</a:t>
            </a:r>
            <a:r>
              <a:rPr lang="en-US" baseline="0" dirty="0"/>
              <a:t> the disease prevention and treatment area of focus.</a:t>
            </a:r>
            <a:endParaRPr lang="en-US" dirty="0"/>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303243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Rotarians in the US and the UK teamed up to provide a global</a:t>
            </a:r>
            <a:r>
              <a:rPr lang="en-US" baseline="0" dirty="0"/>
              <a:t> grant scholarship to Reagan Thompson (center, back row) to receive a </a:t>
            </a:r>
            <a:r>
              <a:rPr lang="en-US" dirty="0"/>
              <a:t>Master’s of Science (M.Sc.) degree in International Affairs with a Concentration in Conflict Prevention at the London School of Economics (LSE). Before beginning this program, she obtained a Master’s in Chinese Diplomacy</a:t>
            </a:r>
            <a:r>
              <a:rPr lang="en-US" baseline="0" dirty="0"/>
              <a:t> at Peking University in China. She plans to pursue a career in government service focused on encouraging collaboration between the US and China. This grant falls within peace and conflict prevention/resolution area of </a:t>
            </a:r>
            <a:r>
              <a:rPr lang="en-US" baseline="0"/>
              <a:t>focus.</a:t>
            </a:r>
            <a:endParaRPr lang="en-US" dirty="0"/>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931863" eaLnBrk="0" fontAlgn="auto" latinLnBrk="0" hangingPunct="0">
              <a:lnSpc>
                <a:spcPct val="100000"/>
              </a:lnSpc>
              <a:spcBef>
                <a:spcPts val="0"/>
              </a:spcBef>
              <a:spcAft>
                <a:spcPts val="0"/>
              </a:spcAft>
              <a:buClrTx/>
              <a:buSzTx/>
              <a:buFontTx/>
              <a:buNone/>
              <a:tabLst/>
              <a:defRPr/>
            </a:pPr>
            <a:fld id="{B5232FBC-3FB7-406A-AAF2-EAC62859ABEF}" type="slidenum">
              <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rPr>
              <a:pPr marL="0" marR="0" lvl="0" indent="0" defTabSz="931863" eaLnBrk="0" fontAlgn="auto" latinLnBrk="0" hangingPunct="0">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chemeClr val="tx1"/>
              </a:solidFill>
              <a:effectLst/>
              <a:uLnTx/>
              <a:uFillTx/>
              <a:latin typeface="Arial" pitchFamily="34" charset="0"/>
              <a:ea typeface="ヒラギノ角ゴ Pro W3" pitchFamily="-84" charset="-128"/>
            </a:endParaRPr>
          </a:p>
        </p:txBody>
      </p:sp>
    </p:spTree>
    <p:extLst>
      <p:ext uri="{BB962C8B-B14F-4D97-AF65-F5344CB8AC3E}">
        <p14:creationId xmlns:p14="http://schemas.microsoft.com/office/powerpoint/2010/main" val="247946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21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83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4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40721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1340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995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542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23576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64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08812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8097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1500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3081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287474"/>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40881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92608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1338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394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1609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85499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1074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89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38425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5050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9695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4082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25941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07657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6305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727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593215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684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505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6228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942042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370518"/>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819961"/>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27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2394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62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691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698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241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5486400" y="6477000"/>
            <a:ext cx="3200400" cy="138499"/>
          </a:xfrm>
          <a:prstGeom prst="rect">
            <a:avLst/>
          </a:prstGeom>
          <a:noFill/>
        </p:spPr>
        <p:txBody>
          <a:bodyPr wrap="square"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sz="900" dirty="0">
                <a:solidFill>
                  <a:srgbClr val="BCBDC0"/>
                </a:solidFill>
                <a:latin typeface="Arial Narrow" pitchFamily="34" charset="0"/>
              </a:rPr>
              <a:t>10</a:t>
            </a:r>
            <a:r>
              <a:rPr lang="en-US" sz="900" baseline="0" dirty="0">
                <a:solidFill>
                  <a:srgbClr val="BCBDC0"/>
                </a:solidFill>
                <a:latin typeface="Arial Narrow" pitchFamily="34" charset="0"/>
              </a:rPr>
              <a:t> WAYS TO IMPROVE YOUR GLOBAL GRANT APPLICATION</a:t>
            </a:r>
            <a:r>
              <a:rPr lang="en-US" sz="900" dirty="0">
                <a:solidFill>
                  <a:srgbClr val="BCBDC0"/>
                </a:solidFill>
                <a:latin typeface="Arial Narrow" pitchFamily="34" charset="0"/>
              </a:rPr>
              <a:t>  |  </a:t>
            </a:r>
            <a:fld id="{75D4377B-22C5-4500-A6DA-8626F0FC0A8C}" type="slidenum">
              <a:rPr lang="en-US" sz="900">
                <a:solidFill>
                  <a:srgbClr val="BCBDC0"/>
                </a:solidFill>
                <a:latin typeface="Arial Narrow" pitchFamily="34" charset="0"/>
              </a:rPr>
              <a:pPr algn="r"/>
              <a:t>‹#›</a:t>
            </a:fld>
            <a:r>
              <a:rPr lang="en-US" sz="900" dirty="0">
                <a:solidFill>
                  <a:srgbClr val="BCBDC0"/>
                </a:solidFill>
                <a:latin typeface="Arial Narrow" pitchFamily="34" charset="0"/>
              </a:rPr>
              <a:t>  </a:t>
            </a:r>
            <a:endParaRPr lang="en-US" sz="900" dirty="0">
              <a:solidFill>
                <a:srgbClr val="958D85"/>
              </a:solidFill>
              <a:latin typeface="Arial Narrow"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70" r:id="rId14"/>
    <p:sldLayoutId id="2147483871"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sz="900">
                <a:solidFill>
                  <a:srgbClr val="BCBDC0"/>
                </a:solidFill>
                <a:latin typeface="Arial Narrow" pitchFamily="34" charset="0"/>
              </a:rPr>
              <a:t>TITLE |  </a:t>
            </a:r>
            <a:fld id="{68EEDB4C-499C-418A-BE7E-D5BB7985BF35}" type="slidenum">
              <a:rPr lang="en-US" sz="900">
                <a:solidFill>
                  <a:srgbClr val="BCBDC0"/>
                </a:solidFill>
                <a:latin typeface="Arial Narrow" pitchFamily="34" charset="0"/>
              </a:rPr>
              <a:pPr algn="r"/>
              <a:t>‹#›</a:t>
            </a:fld>
            <a:r>
              <a:rPr lang="en-US" sz="900">
                <a:solidFill>
                  <a:srgbClr val="BCBDC0"/>
                </a:solidFill>
                <a:latin typeface="Arial Narrow" pitchFamily="34" charset="0"/>
              </a:rPr>
              <a:t>  </a:t>
            </a:r>
            <a:endParaRPr lang="en-US" sz="900">
              <a:solidFill>
                <a:srgbClr val="958D85"/>
              </a:solidFill>
              <a:latin typeface="Arial Narrow" pitchFamily="34" charset="0"/>
            </a:endParaRPr>
          </a:p>
        </p:txBody>
      </p:sp>
      <p:pic>
        <p:nvPicPr>
          <p:cNvPr id="819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sz="900" dirty="0">
                <a:solidFill>
                  <a:srgbClr val="BCBDC0"/>
                </a:solidFill>
                <a:latin typeface="Arial Narrow" pitchFamily="34" charset="0"/>
              </a:rPr>
              <a:t>ROTARY</a:t>
            </a:r>
            <a:r>
              <a:rPr lang="en-US" sz="900" baseline="0" dirty="0">
                <a:solidFill>
                  <a:srgbClr val="BCBDC0"/>
                </a:solidFill>
                <a:latin typeface="Arial Narrow" pitchFamily="34" charset="0"/>
              </a:rPr>
              <a:t> GRANTS </a:t>
            </a:r>
            <a:r>
              <a:rPr lang="en-US" sz="900" dirty="0">
                <a:solidFill>
                  <a:srgbClr val="BCBDC0"/>
                </a:solidFill>
                <a:latin typeface="Arial Narrow" pitchFamily="34" charset="0"/>
              </a:rPr>
              <a:t>|  </a:t>
            </a:r>
            <a:fld id="{4FA5EC8F-82BD-41DA-954D-AA15A8C8183F}" type="slidenum">
              <a:rPr lang="en-US" sz="900">
                <a:solidFill>
                  <a:srgbClr val="BCBDC0"/>
                </a:solidFill>
                <a:latin typeface="Arial Narrow" pitchFamily="34" charset="0"/>
              </a:rPr>
              <a:pPr algn="r"/>
              <a:t>‹#›</a:t>
            </a:fld>
            <a:r>
              <a:rPr lang="en-US" sz="900" dirty="0">
                <a:solidFill>
                  <a:srgbClr val="BCBDC0"/>
                </a:solidFill>
                <a:latin typeface="Arial Narrow" pitchFamily="34" charset="0"/>
              </a:rPr>
              <a:t>  </a:t>
            </a:r>
            <a:endParaRPr lang="en-US" sz="900" dirty="0">
              <a:solidFill>
                <a:srgbClr val="958D85"/>
              </a:solidFill>
              <a:latin typeface="Arial Narrow" pitchFamily="34" charset="0"/>
            </a:endParaRPr>
          </a:p>
        </p:txBody>
      </p:sp>
      <p:pic>
        <p:nvPicPr>
          <p:cNvPr id="2051" name="Picture 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244715"/>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hyperlink" Target="http://www.rotary.org/myrotary/grants" TargetMode="Externa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rotary.org/grant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SzPct val="75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C98E5A7-89D3-4612-B2CA-0E3492C2D16D}" type="slidenum">
              <a:rPr lang="en-US" altLang="en-US" sz="1400"/>
              <a:pPr eaLnBrk="1" hangingPunct="1">
                <a:spcBef>
                  <a:spcPct val="0"/>
                </a:spcBef>
              </a:pPr>
              <a:t>1</a:t>
            </a:fld>
            <a:endParaRPr lang="en-US" altLang="en-US" sz="1400"/>
          </a:p>
        </p:txBody>
      </p:sp>
      <p:sp>
        <p:nvSpPr>
          <p:cNvPr id="2050" name="Rectangle 2"/>
          <p:cNvSpPr>
            <a:spLocks noGrp="1" noChangeArrowheads="1"/>
          </p:cNvSpPr>
          <p:nvPr>
            <p:ph type="ctrTitle"/>
          </p:nvPr>
        </p:nvSpPr>
        <p:spPr>
          <a:xfrm>
            <a:off x="-76200" y="3657600"/>
            <a:ext cx="9296400" cy="2209800"/>
          </a:xfrm>
        </p:spPr>
        <p:txBody>
          <a:bodyPr/>
          <a:lstStyle/>
          <a:p>
            <a:pPr eaLnBrk="1" hangingPunct="1">
              <a:defRPr/>
            </a:pPr>
            <a:r>
              <a:rPr lang="en-US" dirty="0"/>
              <a:t>District 7870 </a:t>
            </a:r>
            <a:br>
              <a:rPr lang="en-US" dirty="0"/>
            </a:br>
            <a:r>
              <a:rPr lang="en-US" dirty="0"/>
              <a:t>Grant Management Seminar</a:t>
            </a:r>
            <a:br>
              <a:rPr lang="en-US" dirty="0"/>
            </a:br>
            <a:r>
              <a:rPr lang="en-US" dirty="0"/>
              <a:t>Rick Manganello – 10/29/2016</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0"/>
            <a:ext cx="5061472" cy="337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6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GLOBAL GRANT SCHOLARSHIP</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90600"/>
            <a:ext cx="9144000" cy="5257800"/>
          </a:xfrm>
          <a:prstGeom prst="rect">
            <a:avLst/>
          </a:prstGeom>
          <a:noFill/>
          <a:ln>
            <a:noFill/>
          </a:ln>
        </p:spPr>
      </p:pic>
    </p:spTree>
    <p:extLst>
      <p:ext uri="{BB962C8B-B14F-4D97-AF65-F5344CB8AC3E}">
        <p14:creationId xmlns:p14="http://schemas.microsoft.com/office/powerpoint/2010/main" val="4276112566"/>
      </p:ext>
    </p:extLst>
  </p:cSld>
  <p:clrMapOvr>
    <a:masterClrMapping/>
  </p:clrMapOvr>
  <p:transition spd="med"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GLOBAL GRANT VOCATIONAL TRAINING TEAM</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90600"/>
            <a:ext cx="9144000" cy="5052060"/>
          </a:xfrm>
          <a:prstGeom prst="rect">
            <a:avLst/>
          </a:prstGeom>
        </p:spPr>
      </p:pic>
    </p:spTree>
    <p:extLst>
      <p:ext uri="{BB962C8B-B14F-4D97-AF65-F5344CB8AC3E}">
        <p14:creationId xmlns:p14="http://schemas.microsoft.com/office/powerpoint/2010/main" val="71474962"/>
      </p:ext>
    </p:extLst>
  </p:cSld>
  <p:clrMapOvr>
    <a:masterClrMapping/>
  </p:clrMapOvr>
  <p:transition spd="med"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itchFamily="34" charset="0"/>
            </a:endParaRPr>
          </a:p>
        </p:txBody>
      </p:sp>
      <p:sp>
        <p:nvSpPr>
          <p:cNvPr id="17411" name="Rectangle 10"/>
          <p:cNvSpPr txBox="1">
            <a:spLocks noChangeArrowheads="1"/>
          </p:cNvSpPr>
          <p:nvPr/>
        </p:nvSpPr>
        <p:spPr bwMode="auto">
          <a:xfrm>
            <a:off x="381000" y="35814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457200" eaLnBrk="1" fontAlgn="auto" latinLnBrk="0" hangingPunct="1">
              <a:lnSpc>
                <a:spcPct val="100000"/>
              </a:lnSpc>
              <a:spcBef>
                <a:spcPts val="0"/>
              </a:spcBef>
              <a:spcAft>
                <a:spcPts val="2400"/>
              </a:spcAft>
              <a:buClrTx/>
              <a:buSzTx/>
              <a:buFontTx/>
              <a:buNone/>
              <a:tabLst/>
              <a:defRPr/>
            </a:pPr>
            <a:r>
              <a:rPr lang="en-US" sz="4400" kern="0" dirty="0">
                <a:solidFill>
                  <a:schemeClr val="bg1"/>
                </a:solidFill>
                <a:latin typeface="Arial Narrow Bold" pitchFamily="-84" charset="0"/>
              </a:rPr>
              <a:t>QUALIFICATION</a:t>
            </a:r>
          </a:p>
          <a:p>
            <a:pPr marL="457200" marR="0" lvl="0" indent="-457200" defTabSz="45720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kern="0" dirty="0">
                <a:solidFill>
                  <a:schemeClr val="tx2"/>
                </a:solidFill>
                <a:latin typeface="Arial Narrow Bold" pitchFamily="-84" charset="0"/>
              </a:rPr>
              <a:t>District</a:t>
            </a:r>
          </a:p>
          <a:p>
            <a:pPr marL="457200" marR="0" lvl="0" indent="-457200" defTabSz="45720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tx2"/>
                </a:solidFill>
                <a:effectLst/>
                <a:uLnTx/>
                <a:uFillTx/>
                <a:latin typeface="Arial Narrow Bold" pitchFamily="-84" charset="0"/>
              </a:rPr>
              <a:t>Club</a:t>
            </a:r>
          </a:p>
        </p:txBody>
      </p:sp>
    </p:spTree>
    <p:extLst>
      <p:ext uri="{BB962C8B-B14F-4D97-AF65-F5344CB8AC3E}">
        <p14:creationId xmlns:p14="http://schemas.microsoft.com/office/powerpoint/2010/main" val="210219729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DISTRICT QUALIFICATION</a:t>
            </a:r>
          </a:p>
        </p:txBody>
      </p:sp>
      <p:pic>
        <p:nvPicPr>
          <p:cNvPr id="399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84" t="15446" r="32917" b="2033"/>
          <a:stretch/>
        </p:blipFill>
        <p:spPr bwMode="auto">
          <a:xfrm>
            <a:off x="4876800" y="1295400"/>
            <a:ext cx="3813754" cy="4838700"/>
          </a:xfrm>
          <a:prstGeom prst="rect">
            <a:avLst/>
          </a:prstGeom>
          <a:noFill/>
          <a:ln w="9525">
            <a:solidFill>
              <a:schemeClr val="tx1"/>
            </a:solidFill>
            <a:miter lim="800000"/>
            <a:headEnd/>
            <a:tailEnd/>
          </a:ln>
          <a:effectLst>
            <a:outerShdw blurRad="85725" dist="63500" dir="2700000" algn="ctr" rotWithShape="0">
              <a:schemeClr val="bg2">
                <a:lumMod val="10000"/>
                <a:alpha val="30000"/>
              </a:schemeClr>
            </a:outerShdw>
          </a:effectLst>
          <a:extLst>
            <a:ext uri="{909E8E84-426E-40DD-AFC4-6F175D3DCCD1}">
              <a14:hiddenFill xmlns:a14="http://schemas.microsoft.com/office/drawing/2010/main">
                <a:solidFill>
                  <a:schemeClr val="accent1"/>
                </a:solidFill>
              </a14:hiddenFill>
            </a:ext>
          </a:extLst>
        </p:spPr>
      </p:pic>
      <p:sp>
        <p:nvSpPr>
          <p:cNvPr id="5" name="Content Placeholder 2"/>
          <p:cNvSpPr txBox="1">
            <a:spLocks/>
          </p:cNvSpPr>
          <p:nvPr/>
        </p:nvSpPr>
        <p:spPr bwMode="auto">
          <a:xfrm>
            <a:off x="304800" y="1295400"/>
            <a:ext cx="441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District leaders complete qualification process online annually</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Agree to implement MOU</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Conduct grant management seminars for clubs</a:t>
            </a:r>
          </a:p>
          <a:p>
            <a:pPr marL="115888" marR="0" lvl="1" indent="0" defTabSz="914400" eaLnBrk="0" fontAlgn="auto" latinLnBrk="0" hangingPunct="0">
              <a:lnSpc>
                <a:spcPct val="100000"/>
              </a:lnSpc>
              <a:spcBef>
                <a:spcPct val="20000"/>
              </a:spcBef>
              <a:spcAft>
                <a:spcPts val="0"/>
              </a:spcAft>
              <a:buClr>
                <a:schemeClr val="accent1"/>
              </a:buClr>
              <a:buSzPct val="120000"/>
              <a:buFontTx/>
              <a:buNone/>
              <a:tabLst/>
              <a:defRPr/>
            </a:pPr>
            <a:endPar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endParaRP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endPar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endParaRPr>
          </a:p>
        </p:txBody>
      </p:sp>
    </p:spTree>
    <p:extLst>
      <p:ext uri="{BB962C8B-B14F-4D97-AF65-F5344CB8AC3E}">
        <p14:creationId xmlns:p14="http://schemas.microsoft.com/office/powerpoint/2010/main" val="290328369"/>
      </p:ext>
    </p:extLst>
  </p:cSld>
  <p:clrMapOvr>
    <a:masterClrMapping/>
  </p:clrMapOvr>
  <p:transition spd="med"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CLUB QUALIFICATION</a:t>
            </a:r>
          </a:p>
        </p:txBody>
      </p:sp>
      <p:sp>
        <p:nvSpPr>
          <p:cNvPr id="4" name="Content Placeholder 2"/>
          <p:cNvSpPr txBox="1">
            <a:spLocks/>
          </p:cNvSpPr>
          <p:nvPr/>
        </p:nvSpPr>
        <p:spPr bwMode="auto">
          <a:xfrm>
            <a:off x="304800" y="1295400"/>
            <a:ext cx="8458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Agree to implement the club MOU</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Send club member to grant management seminar sponsored by the district</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Complete any other district requirements</a:t>
            </a:r>
          </a:p>
        </p:txBody>
      </p:sp>
    </p:spTree>
    <p:extLst>
      <p:ext uri="{BB962C8B-B14F-4D97-AF65-F5344CB8AC3E}">
        <p14:creationId xmlns:p14="http://schemas.microsoft.com/office/powerpoint/2010/main" val="1066028758"/>
      </p:ext>
    </p:extLst>
  </p:cSld>
  <p:clrMapOvr>
    <a:masterClrMapping/>
  </p:clrMapOvr>
  <p:transition spd="med"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SzPct val="75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921BCA8-4B65-4AC8-A7C4-344D06DCA976}" type="slidenum">
              <a:rPr lang="en-US" altLang="en-US" sz="1400"/>
              <a:pPr eaLnBrk="1" hangingPunct="1">
                <a:spcBef>
                  <a:spcPct val="0"/>
                </a:spcBef>
              </a:pPr>
              <a:t>15</a:t>
            </a:fld>
            <a:endParaRPr lang="en-US" altLang="en-US" sz="1400"/>
          </a:p>
        </p:txBody>
      </p:sp>
      <p:sp>
        <p:nvSpPr>
          <p:cNvPr id="109570" name="Rectangle 2"/>
          <p:cNvSpPr>
            <a:spLocks noGrp="1" noChangeArrowheads="1"/>
          </p:cNvSpPr>
          <p:nvPr>
            <p:ph type="title"/>
          </p:nvPr>
        </p:nvSpPr>
        <p:spPr/>
        <p:txBody>
          <a:bodyPr/>
          <a:lstStyle/>
          <a:p>
            <a:pPr>
              <a:defRPr/>
            </a:pPr>
            <a:r>
              <a:rPr lang="en-US"/>
              <a:t>Financial Management Plan</a:t>
            </a:r>
          </a:p>
        </p:txBody>
      </p:sp>
      <p:sp>
        <p:nvSpPr>
          <p:cNvPr id="36868" name="Rectangle 3"/>
          <p:cNvSpPr>
            <a:spLocks noGrp="1" noChangeArrowheads="1"/>
          </p:cNvSpPr>
          <p:nvPr>
            <p:ph type="body" idx="1"/>
          </p:nvPr>
        </p:nvSpPr>
        <p:spPr/>
        <p:txBody>
          <a:bodyPr/>
          <a:lstStyle/>
          <a:p>
            <a:pPr>
              <a:buFontTx/>
              <a:buChar char="•"/>
            </a:pPr>
            <a:r>
              <a:rPr lang="en-US" altLang="en-US"/>
              <a:t>Bank account for funds</a:t>
            </a:r>
          </a:p>
          <a:p>
            <a:pPr>
              <a:buFontTx/>
              <a:buChar char="•"/>
            </a:pPr>
            <a:r>
              <a:rPr lang="en-US" altLang="en-US"/>
              <a:t>Distributing funds</a:t>
            </a:r>
          </a:p>
          <a:p>
            <a:pPr>
              <a:buFontTx/>
              <a:buChar char="•"/>
            </a:pPr>
            <a:r>
              <a:rPr lang="en-US" altLang="en-US"/>
              <a:t>Use checks/bank cards to track funds</a:t>
            </a:r>
          </a:p>
          <a:p>
            <a:pPr>
              <a:buFontTx/>
              <a:buChar char="•"/>
            </a:pPr>
            <a:r>
              <a:rPr lang="en-US" altLang="en-US"/>
              <a:t>Detailed ledger</a:t>
            </a:r>
          </a:p>
          <a:p>
            <a:pPr>
              <a:buFontTx/>
              <a:buChar char="•"/>
            </a:pPr>
            <a:r>
              <a:rPr lang="en-US" altLang="en-US"/>
              <a:t>Include local laws</a:t>
            </a:r>
          </a:p>
        </p:txBody>
      </p:sp>
      <p:pic>
        <p:nvPicPr>
          <p:cNvPr id="36869" name="Picture 5" descr="20081016_FR_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7563"/>
            <a:ext cx="3048000" cy="20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47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SzPct val="75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54600FC-A5C2-481E-B175-474AA3B7B23A}" type="slidenum">
              <a:rPr lang="en-US" altLang="en-US" sz="1400"/>
              <a:pPr eaLnBrk="1" hangingPunct="1">
                <a:spcBef>
                  <a:spcPct val="0"/>
                </a:spcBef>
              </a:pPr>
              <a:t>16</a:t>
            </a:fld>
            <a:endParaRPr lang="en-US" altLang="en-US" sz="1400"/>
          </a:p>
        </p:txBody>
      </p:sp>
      <p:sp>
        <p:nvSpPr>
          <p:cNvPr id="110594" name="Rectangle 2"/>
          <p:cNvSpPr>
            <a:spLocks noGrp="1" noChangeArrowheads="1"/>
          </p:cNvSpPr>
          <p:nvPr>
            <p:ph type="title"/>
          </p:nvPr>
        </p:nvSpPr>
        <p:spPr/>
        <p:txBody>
          <a:bodyPr/>
          <a:lstStyle/>
          <a:p>
            <a:pPr>
              <a:defRPr/>
            </a:pPr>
            <a:r>
              <a:rPr lang="en-US"/>
              <a:t>Document Retention</a:t>
            </a:r>
          </a:p>
        </p:txBody>
      </p:sp>
      <p:sp>
        <p:nvSpPr>
          <p:cNvPr id="38916" name="Rectangle 3"/>
          <p:cNvSpPr>
            <a:spLocks noGrp="1" noChangeArrowheads="1"/>
          </p:cNvSpPr>
          <p:nvPr>
            <p:ph type="body" idx="1"/>
          </p:nvPr>
        </p:nvSpPr>
        <p:spPr/>
        <p:txBody>
          <a:bodyPr/>
          <a:lstStyle/>
          <a:p>
            <a:pPr>
              <a:buFontTx/>
              <a:buChar char="•"/>
            </a:pPr>
            <a:r>
              <a:rPr lang="en-US" altLang="en-US"/>
              <a:t>Provide access</a:t>
            </a:r>
          </a:p>
          <a:p>
            <a:pPr lvl="1"/>
            <a:r>
              <a:rPr lang="en-US" altLang="en-US" i="1"/>
              <a:t>Maintain a copy of club qualification and grant documents on District Website</a:t>
            </a:r>
          </a:p>
          <a:p>
            <a:pPr>
              <a:buFontTx/>
              <a:buChar char="•"/>
            </a:pPr>
            <a:r>
              <a:rPr lang="en-US" altLang="en-US"/>
              <a:t>Retain for a minimum of five years</a:t>
            </a:r>
          </a:p>
          <a:p>
            <a:pPr>
              <a:buFontTx/>
              <a:buChar char="•"/>
            </a:pPr>
            <a:r>
              <a:rPr lang="en-US" altLang="en-US"/>
              <a:t>Make copies</a:t>
            </a:r>
          </a:p>
          <a:p>
            <a:endParaRPr lang="en-US" altLang="en-US"/>
          </a:p>
        </p:txBody>
      </p:sp>
      <p:pic>
        <p:nvPicPr>
          <p:cNvPr id="38917" name="Picture 4" descr="201004-08_PA_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86200"/>
            <a:ext cx="2819400" cy="187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32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RESOURCES</a:t>
            </a:r>
          </a:p>
        </p:txBody>
      </p:sp>
      <p:sp>
        <p:nvSpPr>
          <p:cNvPr id="4" name="Content Placeholder 2"/>
          <p:cNvSpPr txBox="1">
            <a:spLocks/>
          </p:cNvSpPr>
          <p:nvPr/>
        </p:nvSpPr>
        <p:spPr bwMode="auto">
          <a:xfrm>
            <a:off x="304800" y="1295400"/>
            <a:ext cx="5181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hlinkClick r:id="rId3"/>
              </a:rPr>
              <a:t>www.rotary.org/myrotary/grants</a:t>
            </a:r>
            <a:endPar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endParaRP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Guide to Global Grants</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Learning center</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Training materials</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lang="en-US" kern="0" dirty="0">
                <a:solidFill>
                  <a:srgbClr val="58585A"/>
                </a:solidFill>
                <a:latin typeface="Georgia" pitchFamily="18" charset="0"/>
              </a:rPr>
              <a:t>www.Rotary7870.com</a:t>
            </a:r>
            <a:endPar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1447800"/>
            <a:ext cx="2023119" cy="2618154"/>
          </a:xfrm>
          <a:prstGeom prst="rect">
            <a:avLst/>
          </a:prstGeom>
          <a:solidFill>
            <a:schemeClr val="bg1">
              <a:alpha val="0"/>
            </a:schemeClr>
          </a:solidFill>
          <a:ln w="6350">
            <a:solidFill>
              <a:schemeClr val="tx1"/>
            </a:solidFill>
          </a:ln>
          <a:effectLst>
            <a:outerShdw blurRad="85725" dist="63500" dir="2700000" algn="tl" rotWithShape="0">
              <a:srgbClr val="000000">
                <a:alpha val="30000"/>
              </a:srgbClr>
            </a:outerShdw>
          </a:effectLst>
        </p:spPr>
      </p:pic>
      <p:pic>
        <p:nvPicPr>
          <p:cNvPr id="389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771" t="8672" r="3125" b="9892"/>
          <a:stretch/>
        </p:blipFill>
        <p:spPr bwMode="auto">
          <a:xfrm>
            <a:off x="1676400" y="3733800"/>
            <a:ext cx="3588499" cy="2362200"/>
          </a:xfrm>
          <a:prstGeom prst="rect">
            <a:avLst/>
          </a:prstGeom>
          <a:noFill/>
          <a:ln w="9525">
            <a:solidFill>
              <a:schemeClr val="tx1"/>
            </a:solidFill>
            <a:miter lim="800000"/>
            <a:headEnd/>
            <a:tailEnd/>
          </a:ln>
          <a:effectLst>
            <a:outerShdw blurRad="85725" dist="63500" dir="2700000" algn="tl" rotWithShape="0">
              <a:prstClr val="black">
                <a:alpha val="30000"/>
              </a:prst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476500"/>
            <a:ext cx="2399541" cy="3238500"/>
          </a:xfrm>
          <a:prstGeom prst="rect">
            <a:avLst/>
          </a:prstGeom>
          <a:noFill/>
          <a:ln w="9525">
            <a:solidFill>
              <a:schemeClr val="tx2">
                <a:lumMod val="20000"/>
                <a:lumOff val="80000"/>
              </a:schemeClr>
            </a:solidFill>
            <a:miter lim="800000"/>
            <a:headEnd/>
            <a:tailEnd/>
          </a:ln>
          <a:effectLst>
            <a:outerShdw blurRad="50800" dist="50800" dir="2700000" algn="ctr" rotWithShape="0">
              <a:schemeClr val="tx2">
                <a:lumMod val="20000"/>
                <a:lumOff val="80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2089460"/>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16764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17411" name="Rectangle 10"/>
          <p:cNvSpPr txBox="1">
            <a:spLocks noChangeArrowheads="1"/>
          </p:cNvSpPr>
          <p:nvPr/>
        </p:nvSpPr>
        <p:spPr bwMode="auto">
          <a:xfrm>
            <a:off x="457200" y="35814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Aft>
                <a:spcPts val="2400"/>
              </a:spcAft>
            </a:pPr>
            <a:r>
              <a:rPr lang="en-US" sz="4400" dirty="0">
                <a:solidFill>
                  <a:schemeClr val="bg1"/>
                </a:solidFill>
                <a:latin typeface="Arial Narrow Bold" pitchFamily="-84" charset="0"/>
              </a:rPr>
              <a:t>Ways to Improve Your Global Grant Application</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GLOBAL GRANT APPLICATION</a:t>
            </a:r>
          </a:p>
        </p:txBody>
      </p:sp>
      <p:sp>
        <p:nvSpPr>
          <p:cNvPr id="3" name="Content Placeholder 2"/>
          <p:cNvSpPr>
            <a:spLocks noGrp="1"/>
          </p:cNvSpPr>
          <p:nvPr>
            <p:ph idx="1"/>
          </p:nvPr>
        </p:nvSpPr>
        <p:spPr>
          <a:xfrm>
            <a:off x="415925" y="1295400"/>
            <a:ext cx="82708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Applications submitted online: </a:t>
            </a:r>
            <a:r>
              <a:rPr lang="en-US" sz="2000" dirty="0">
                <a:latin typeface="Georgia" pitchFamily="18" charset="0"/>
                <a:hlinkClick r:id="rId3"/>
              </a:rPr>
              <a:t>www.rotary.org/grants</a:t>
            </a:r>
            <a:endParaRPr lang="en-US" sz="2000" dirty="0">
              <a:latin typeface="Georgia" pitchFamily="18" charset="0"/>
            </a:endParaRP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No application deadlines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Submit applications at least 90 days prior to travel</a:t>
            </a:r>
          </a:p>
          <a:p>
            <a:pPr marL="0" indent="0" eaLnBrk="1" hangingPunct="1">
              <a:spcAft>
                <a:spcPts val="900"/>
              </a:spcAft>
              <a:buClr>
                <a:schemeClr val="accent1"/>
              </a:buClr>
              <a:buSzPct val="125000"/>
              <a:buFont typeface="Wingdings" pitchFamily="2" charset="2"/>
              <a:buChar char="§"/>
            </a:pPr>
            <a:endParaRPr lang="en-US" sz="2000" dirty="0">
              <a:latin typeface="Georgia" pitchFamily="18" charset="0"/>
            </a:endParaRPr>
          </a:p>
          <a:p>
            <a:pPr marL="0" indent="0" eaLnBrk="1" hangingPunct="1"/>
            <a:endParaRPr lang="en-US" sz="2000" dirty="0">
              <a:latin typeface="Georgia" pitchFamily="18" charset="0"/>
            </a:endParaRPr>
          </a:p>
        </p:txBody>
      </p:sp>
      <p:pic>
        <p:nvPicPr>
          <p:cNvPr id="5" name="Picture 4"/>
          <p:cNvPicPr/>
          <p:nvPr/>
        </p:nvPicPr>
        <p:blipFill rotWithShape="1">
          <a:blip r:embed="rId4"/>
          <a:srcRect t="13031" r="1602" b="3111"/>
          <a:stretch/>
        </p:blipFill>
        <p:spPr bwMode="auto">
          <a:xfrm>
            <a:off x="2514600" y="2743200"/>
            <a:ext cx="5388600" cy="3505200"/>
          </a:xfrm>
          <a:prstGeom prst="rect">
            <a:avLst/>
          </a:prstGeom>
          <a:ln>
            <a:solidFill>
              <a:schemeClr val="tx2">
                <a:lumMod val="20000"/>
                <a:lumOff val="80000"/>
              </a:schemeClr>
            </a:solidFill>
          </a:ln>
          <a:effectLst>
            <a:outerShdw blurRad="50800" dist="50800" dir="2700000" algn="ctr" rotWithShape="0">
              <a:schemeClr val="tx2">
                <a:lumMod val="20000"/>
                <a:lumOff val="80000"/>
              </a:scheme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0678063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itchFamily="34" charset="0"/>
            </a:endParaRPr>
          </a:p>
        </p:txBody>
      </p:sp>
      <p:sp>
        <p:nvSpPr>
          <p:cNvPr id="17411" name="Rectangle 10"/>
          <p:cNvSpPr txBox="1">
            <a:spLocks noChangeArrowheads="1"/>
          </p:cNvSpPr>
          <p:nvPr/>
        </p:nvSpPr>
        <p:spPr bwMode="auto">
          <a:xfrm>
            <a:off x="457200" y="35814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defTabSz="457200" eaLnBrk="1" fontAlgn="auto" latinLnBrk="0" hangingPunct="1">
              <a:lnSpc>
                <a:spcPct val="100000"/>
              </a:lnSpc>
              <a:spcBef>
                <a:spcPts val="0"/>
              </a:spcBef>
              <a:spcAft>
                <a:spcPts val="2400"/>
              </a:spcAft>
              <a:buClrTx/>
              <a:buSzTx/>
              <a:buFontTx/>
              <a:buNone/>
              <a:tabLst/>
              <a:defRPr/>
            </a:pPr>
            <a:r>
              <a:rPr kumimoji="0" lang="en-US" sz="4400" b="0" i="0" u="none" strike="noStrike" kern="0" cap="none" spc="0" normalizeH="0" baseline="0" noProof="0" dirty="0">
                <a:ln>
                  <a:noFill/>
                </a:ln>
                <a:solidFill>
                  <a:schemeClr val="bg1"/>
                </a:solidFill>
                <a:effectLst/>
                <a:uLnTx/>
                <a:uFillTx/>
                <a:latin typeface="Arial Narrow Bold" pitchFamily="-84" charset="0"/>
                <a:ea typeface="ヒラギノ角ゴ Pro W3" pitchFamily="-84" charset="-128"/>
              </a:rPr>
              <a:t>ROTARY GRANTS</a:t>
            </a:r>
          </a:p>
        </p:txBody>
      </p:sp>
      <p:pic>
        <p:nvPicPr>
          <p:cNvPr id="4" name="Picture 3" descr="C:\Users\Rick\Pictures\2012-02-18 Nicaragua\20120216-DSC046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46302"/>
            <a:ext cx="5257799" cy="295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2679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#1 NEEDS ASSESSMENT</a:t>
            </a:r>
          </a:p>
        </p:txBody>
      </p:sp>
      <p:sp>
        <p:nvSpPr>
          <p:cNvPr id="3" name="Content Placeholder 2"/>
          <p:cNvSpPr>
            <a:spLocks noGrp="1"/>
          </p:cNvSpPr>
          <p:nvPr>
            <p:ph idx="1"/>
          </p:nvPr>
        </p:nvSpPr>
        <p:spPr>
          <a:xfrm>
            <a:off x="415925" y="1295400"/>
            <a:ext cx="4537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Conduct thorough assessment of community needs and strengths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Talk to community members directly</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Start with needs assessment rather than project plan</a:t>
            </a:r>
          </a:p>
          <a:p>
            <a:pPr marL="0" indent="0" eaLnBrk="1" hangingPunct="1"/>
            <a:endParaRPr lang="en-US" sz="2000" dirty="0">
              <a:latin typeface="Georgi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1600"/>
            <a:ext cx="3286125" cy="4486275"/>
          </a:xfrm>
          <a:prstGeom prst="rect">
            <a:avLst/>
          </a:prstGeom>
          <a:noFill/>
          <a:ln w="9525">
            <a:solidFill>
              <a:schemeClr val="tx2">
                <a:lumMod val="20000"/>
                <a:lumOff val="80000"/>
              </a:schemeClr>
            </a:solidFill>
            <a:miter lim="800000"/>
            <a:headEnd/>
            <a:tailEnd/>
          </a:ln>
          <a:effectLst>
            <a:outerShdw blurRad="50800" dist="50800" dir="2700000" algn="ctr" rotWithShape="0">
              <a:schemeClr val="tx2">
                <a:lumMod val="20000"/>
                <a:lumOff val="80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581464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#2 AREA OF FOCUS</a:t>
            </a:r>
          </a:p>
        </p:txBody>
      </p:sp>
      <p:sp>
        <p:nvSpPr>
          <p:cNvPr id="3" name="Content Placeholder 2"/>
          <p:cNvSpPr>
            <a:spLocks noGrp="1"/>
          </p:cNvSpPr>
          <p:nvPr>
            <p:ph idx="1"/>
          </p:nvPr>
        </p:nvSpPr>
        <p:spPr>
          <a:xfrm>
            <a:off x="415925" y="1295400"/>
            <a:ext cx="46894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Review areas of focus policy statements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Identify most appropriate area of focus based on needs assessment</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Design project based on identified area of focus</a:t>
            </a:r>
          </a:p>
          <a:p>
            <a:pPr marL="0" indent="0" eaLnBrk="1" hangingPunct="1">
              <a:spcAft>
                <a:spcPts val="900"/>
              </a:spcAft>
              <a:buClr>
                <a:schemeClr val="accent1"/>
              </a:buClr>
              <a:buSzPct val="125000"/>
              <a:buFont typeface="Wingdings" pitchFamily="2" charset="2"/>
              <a:buChar char="§"/>
            </a:pPr>
            <a:r>
              <a:rPr lang="en-US" sz="2000" dirty="0">
                <a:latin typeface="Georgia" pitchFamily="18" charset="0"/>
              </a:rPr>
              <a:t>Ensure that all project activities relate to the area of focus goals</a:t>
            </a:r>
          </a:p>
        </p:txBody>
      </p:sp>
      <p:pic>
        <p:nvPicPr>
          <p:cNvPr id="399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90" t="18086" r="30969" b="1649"/>
          <a:stretch/>
        </p:blipFill>
        <p:spPr bwMode="auto">
          <a:xfrm>
            <a:off x="5562600" y="1524000"/>
            <a:ext cx="2937510" cy="3832860"/>
          </a:xfrm>
          <a:prstGeom prst="rect">
            <a:avLst/>
          </a:prstGeom>
          <a:noFill/>
          <a:ln w="9525">
            <a:solidFill>
              <a:schemeClr val="tx2">
                <a:lumMod val="20000"/>
                <a:lumOff val="80000"/>
              </a:schemeClr>
            </a:solidFill>
            <a:miter lim="800000"/>
            <a:headEnd/>
            <a:tailEnd/>
          </a:ln>
          <a:effectLst>
            <a:outerShdw blurRad="50800" dist="50800" dir="2700000" algn="ctr" rotWithShape="0">
              <a:schemeClr val="tx2">
                <a:lumMod val="20000"/>
                <a:lumOff val="80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030212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AREAS OF FOCUS</a:t>
            </a:r>
          </a:p>
        </p:txBody>
      </p:sp>
      <p:sp>
        <p:nvSpPr>
          <p:cNvPr id="4" name="Content Placeholder 2"/>
          <p:cNvSpPr txBox="1">
            <a:spLocks/>
          </p:cNvSpPr>
          <p:nvPr/>
        </p:nvSpPr>
        <p:spPr bwMode="auto">
          <a:xfrm>
            <a:off x="304800" y="12954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Peace and conflict prevention/resolution</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Disease prevention and treatment</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Water and sanitation</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Maternal and child health</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Basic education and literacy</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Economic and community development</a:t>
            </a:r>
          </a:p>
        </p:txBody>
      </p:sp>
      <p:grpSp>
        <p:nvGrpSpPr>
          <p:cNvPr id="3" name="Group 2"/>
          <p:cNvGrpSpPr/>
          <p:nvPr/>
        </p:nvGrpSpPr>
        <p:grpSpPr>
          <a:xfrm>
            <a:off x="591096" y="4545503"/>
            <a:ext cx="7650138" cy="1017097"/>
            <a:chOff x="591096" y="4411823"/>
            <a:chExt cx="7650138" cy="1017097"/>
          </a:xfrm>
        </p:grpSpPr>
        <p:pic>
          <p:nvPicPr>
            <p:cNvPr id="5" name="Picture 9" descr="Peace-pur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96" y="4411823"/>
              <a:ext cx="1027496" cy="99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isease-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584" y="4412151"/>
              <a:ext cx="998376" cy="99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Water-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952" y="4411824"/>
              <a:ext cx="998376" cy="99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aternal-pi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320" y="4411823"/>
              <a:ext cx="998376" cy="99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Literacy-or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1688" y="4411823"/>
              <a:ext cx="998376" cy="99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22058" y="4411823"/>
              <a:ext cx="1019176" cy="101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4067612"/>
      </p:ext>
    </p:extLst>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ROTARY GRANTS</a:t>
            </a:r>
          </a:p>
        </p:txBody>
      </p:sp>
      <p:sp>
        <p:nvSpPr>
          <p:cNvPr id="21507" name="Content Placeholder 2"/>
          <p:cNvSpPr txBox="1">
            <a:spLocks/>
          </p:cNvSpPr>
          <p:nvPr/>
        </p:nvSpPr>
        <p:spPr bwMode="auto">
          <a:xfrm>
            <a:off x="304800" y="13716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District grants</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Global grants</a:t>
            </a:r>
          </a:p>
        </p:txBody>
      </p:sp>
      <p:pic>
        <p:nvPicPr>
          <p:cNvPr id="5" name="Picture 2" descr="C:\Documents and Settings\Rick.MANGANELLOR2\My Documents\My Pictures\2011 Dist Conf Brfgs\Ludlow - Luxor\DSC_0092.JPG"/>
          <p:cNvPicPr>
            <a:picLocks noChangeAspect="1" noChangeArrowheads="1"/>
          </p:cNvPicPr>
          <p:nvPr/>
        </p:nvPicPr>
        <p:blipFill>
          <a:blip r:embed="rId3" cstate="print"/>
          <a:srcRect/>
          <a:stretch>
            <a:fillRect/>
          </a:stretch>
        </p:blipFill>
        <p:spPr bwMode="auto">
          <a:xfrm>
            <a:off x="2947831" y="1524000"/>
            <a:ext cx="6577169" cy="4572000"/>
          </a:xfrm>
          <a:prstGeom prst="rect">
            <a:avLst/>
          </a:prstGeom>
          <a:noFill/>
        </p:spPr>
      </p:pic>
    </p:spTree>
    <p:extLst>
      <p:ext uri="{BB962C8B-B14F-4D97-AF65-F5344CB8AC3E}">
        <p14:creationId xmlns:p14="http://schemas.microsoft.com/office/powerpoint/2010/main" val="3551351732"/>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DISTRICT GRANTS</a:t>
            </a:r>
          </a:p>
        </p:txBody>
      </p:sp>
      <p:sp>
        <p:nvSpPr>
          <p:cNvPr id="21507" name="Content Placeholder 2"/>
          <p:cNvSpPr txBox="1">
            <a:spLocks/>
          </p:cNvSpPr>
          <p:nvPr/>
        </p:nvSpPr>
        <p:spPr bwMode="auto">
          <a:xfrm>
            <a:off x="304800" y="1295400"/>
            <a:ext cx="403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Small-scale, short-term</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Local or international activities</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Aligned with the Foundation’s mission</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Single grant awarded annually</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lang="en-US" kern="0" dirty="0">
                <a:solidFill>
                  <a:srgbClr val="58585A"/>
                </a:solidFill>
                <a:latin typeface="Georgia" pitchFamily="18" charset="0"/>
              </a:rPr>
              <a:t>GSE</a:t>
            </a:r>
            <a:endPar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371600"/>
            <a:ext cx="5384800" cy="4038600"/>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245338"/>
            <a:ext cx="3278083" cy="217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764619355"/>
      </p:ext>
    </p:extLst>
  </p:cSld>
  <p:clrMapOvr>
    <a:masterClrMapping/>
  </p:clrMapOvr>
  <p:transition spd="med"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DISTRICT GRANT</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984" y="1219200"/>
            <a:ext cx="7729416"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037482"/>
      </p:ext>
    </p:extLst>
  </p:cSld>
  <p:clrMapOvr>
    <a:masterClrMapping/>
  </p:clrMapOvr>
  <p:transition spd="med"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GLOBAL GRANTS</a:t>
            </a:r>
          </a:p>
        </p:txBody>
      </p:sp>
      <p:sp>
        <p:nvSpPr>
          <p:cNvPr id="4" name="Content Placeholder 2"/>
          <p:cNvSpPr txBox="1">
            <a:spLocks/>
          </p:cNvSpPr>
          <p:nvPr/>
        </p:nvSpPr>
        <p:spPr bwMode="auto">
          <a:xfrm>
            <a:off x="304800" y="1295400"/>
            <a:ext cx="457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Large, long-term projects</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Sustainable</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lang="en-US" kern="0" dirty="0">
                <a:solidFill>
                  <a:srgbClr val="58585A"/>
                </a:solidFill>
                <a:latin typeface="Georgia" pitchFamily="18" charset="0"/>
              </a:rPr>
              <a:t>M</a:t>
            </a:r>
            <a:r>
              <a:rPr kumimoji="0" lang="en-US" sz="2400" b="0" i="0" u="none" strike="noStrike" kern="0" cap="none" spc="0" normalizeH="0" baseline="0" noProof="0" dirty="0" err="1">
                <a:ln>
                  <a:noFill/>
                </a:ln>
                <a:solidFill>
                  <a:srgbClr val="58585A"/>
                </a:solidFill>
                <a:effectLst/>
                <a:uLnTx/>
                <a:uFillTx/>
                <a:latin typeface="Georgia" pitchFamily="18" charset="0"/>
                <a:ea typeface="ヒラギノ角ゴ Pro W3" pitchFamily="-84" charset="-128"/>
              </a:rPr>
              <a:t>easurable</a:t>
            </a: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 outcomes</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Alignment with areas of focus</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International partnership</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World Fund match</a:t>
            </a:r>
          </a:p>
        </p:txBody>
      </p:sp>
      <p:pic>
        <p:nvPicPr>
          <p:cNvPr id="5" name="Picture 2" descr="C:\Documents and Settings\Rick.MANGANELLOR2\My Documents\My Pictures\2011-03 Pakistan\2011-03 Pakistan 622.jpg"/>
          <p:cNvPicPr>
            <a:picLocks noChangeAspect="1" noChangeArrowheads="1"/>
          </p:cNvPicPr>
          <p:nvPr/>
        </p:nvPicPr>
        <p:blipFill>
          <a:blip r:embed="rId3" cstate="print"/>
          <a:srcRect/>
          <a:stretch>
            <a:fillRect/>
          </a:stretch>
        </p:blipFill>
        <p:spPr bwMode="auto">
          <a:xfrm rot="16200000">
            <a:off x="4251541" y="2149259"/>
            <a:ext cx="5365317" cy="3048000"/>
          </a:xfrm>
          <a:prstGeom prst="rect">
            <a:avLst/>
          </a:prstGeom>
          <a:noFill/>
        </p:spPr>
      </p:pic>
    </p:spTree>
    <p:extLst>
      <p:ext uri="{BB962C8B-B14F-4D97-AF65-F5344CB8AC3E}">
        <p14:creationId xmlns:p14="http://schemas.microsoft.com/office/powerpoint/2010/main" val="102841218"/>
      </p:ext>
    </p:extLst>
  </p:cSld>
  <p:clrMapOvr>
    <a:masterClrMapping/>
  </p:clrMapOvr>
  <p:transition spd="med"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03238"/>
            <a:ext cx="9220200" cy="563562"/>
          </a:xfrm>
          <a:solidFill>
            <a:srgbClr val="00B0F0"/>
          </a:solidFill>
        </p:spPr>
        <p:txBody>
          <a:bodyPr>
            <a:normAutofit/>
          </a:bodyPr>
          <a:lstStyle/>
          <a:p>
            <a:pPr>
              <a:defRPr/>
            </a:pPr>
            <a:r>
              <a:rPr lang="en-US" sz="2800" dirty="0">
                <a:solidFill>
                  <a:schemeClr val="bg1"/>
                </a:solidFill>
              </a:rPr>
              <a:t>  </a:t>
            </a:r>
            <a:r>
              <a:rPr lang="en-US" sz="2400" dirty="0">
                <a:solidFill>
                  <a:schemeClr val="bg1"/>
                </a:solidFill>
              </a:rPr>
              <a:t>Minimum Grant Size – $15,000 World Fund Contribution</a:t>
            </a:r>
            <a:endParaRPr lang="en-US" sz="2800" dirty="0">
              <a:solidFill>
                <a:schemeClr val="bg1"/>
              </a:solidFill>
            </a:endParaRPr>
          </a:p>
        </p:txBody>
      </p:sp>
      <p:sp>
        <p:nvSpPr>
          <p:cNvPr id="17412" name="Content Placeholder 5"/>
          <p:cNvSpPr>
            <a:spLocks noGrp="1"/>
          </p:cNvSpPr>
          <p:nvPr>
            <p:ph sz="half" idx="1"/>
          </p:nvPr>
        </p:nvSpPr>
        <p:spPr>
          <a:xfrm>
            <a:off x="457200" y="1709737"/>
            <a:ext cx="3505200" cy="4525963"/>
          </a:xfrm>
        </p:spPr>
        <p:txBody>
          <a:bodyPr/>
          <a:lstStyle/>
          <a:p>
            <a:pPr marL="0" indent="0">
              <a:buNone/>
              <a:tabLst>
                <a:tab pos="3775075" algn="r"/>
              </a:tabLst>
            </a:pPr>
            <a:r>
              <a:rPr lang="en-US" altLang="en-US" sz="2200" u="sng" dirty="0">
                <a:solidFill>
                  <a:schemeClr val="tx2"/>
                </a:solidFill>
              </a:rPr>
              <a:t>District Sponsored</a:t>
            </a:r>
          </a:p>
          <a:p>
            <a:pPr marL="0" indent="0">
              <a:tabLst>
                <a:tab pos="3775075" algn="r"/>
              </a:tabLst>
            </a:pPr>
            <a:endParaRPr lang="en-US" altLang="en-US" sz="2200" dirty="0">
              <a:solidFill>
                <a:schemeClr val="tx2"/>
              </a:solidFill>
            </a:endParaRPr>
          </a:p>
          <a:p>
            <a:pPr marL="0" indent="0">
              <a:tabLst>
                <a:tab pos="3775075" algn="r"/>
              </a:tabLst>
            </a:pPr>
            <a:r>
              <a:rPr lang="en-US" altLang="en-US" sz="2200" dirty="0">
                <a:solidFill>
                  <a:schemeClr val="tx2"/>
                </a:solidFill>
              </a:rPr>
              <a:t>DDF	$15,000</a:t>
            </a:r>
          </a:p>
          <a:p>
            <a:pPr marL="0" indent="0">
              <a:tabLst>
                <a:tab pos="3775075" algn="r"/>
              </a:tabLst>
            </a:pPr>
            <a:r>
              <a:rPr lang="en-US" altLang="en-US" sz="2200" dirty="0">
                <a:solidFill>
                  <a:schemeClr val="tx2"/>
                </a:solidFill>
              </a:rPr>
              <a:t>WF Match	</a:t>
            </a:r>
            <a:r>
              <a:rPr lang="en-US" altLang="en-US" sz="2200" u="sng" dirty="0">
                <a:solidFill>
                  <a:schemeClr val="tx2"/>
                </a:solidFill>
              </a:rPr>
              <a:t>$15,000</a:t>
            </a:r>
          </a:p>
          <a:p>
            <a:pPr marL="0" indent="0">
              <a:tabLst>
                <a:tab pos="3775075" algn="r"/>
              </a:tabLst>
            </a:pPr>
            <a:r>
              <a:rPr lang="en-US" altLang="en-US" sz="2200" dirty="0">
                <a:solidFill>
                  <a:schemeClr val="tx2"/>
                </a:solidFill>
              </a:rPr>
              <a:t>Total Grant	$30,000</a:t>
            </a:r>
          </a:p>
        </p:txBody>
      </p:sp>
      <p:sp>
        <p:nvSpPr>
          <p:cNvPr id="17414" name="Content Placeholder 7"/>
          <p:cNvSpPr>
            <a:spLocks noGrp="1"/>
          </p:cNvSpPr>
          <p:nvPr>
            <p:ph sz="half" idx="2"/>
          </p:nvPr>
        </p:nvSpPr>
        <p:spPr>
          <a:xfrm>
            <a:off x="4648200" y="1676400"/>
            <a:ext cx="4038600" cy="4525963"/>
          </a:xfrm>
          <a:prstGeom prst="rect">
            <a:avLst/>
          </a:prstGeom>
        </p:spPr>
        <p:txBody>
          <a:bodyPr/>
          <a:lstStyle/>
          <a:p>
            <a:pPr marL="0" indent="0">
              <a:buNone/>
              <a:tabLst>
                <a:tab pos="3775075" algn="r"/>
              </a:tabLst>
            </a:pPr>
            <a:r>
              <a:rPr lang="en-US" altLang="en-US" sz="2200" u="sng" dirty="0">
                <a:solidFill>
                  <a:schemeClr val="tx2"/>
                </a:solidFill>
              </a:rPr>
              <a:t>Club Sponsored</a:t>
            </a:r>
          </a:p>
          <a:p>
            <a:pPr marL="0" indent="0">
              <a:buNone/>
              <a:tabLst>
                <a:tab pos="3775075" algn="r"/>
              </a:tabLst>
            </a:pPr>
            <a:endParaRPr lang="en-US" altLang="en-US" sz="2200" u="sng" dirty="0">
              <a:solidFill>
                <a:schemeClr val="tx2"/>
              </a:solidFill>
            </a:endParaRPr>
          </a:p>
          <a:p>
            <a:pPr marL="0" indent="0">
              <a:tabLst>
                <a:tab pos="3775075" algn="r"/>
              </a:tabLst>
            </a:pPr>
            <a:r>
              <a:rPr lang="en-US" altLang="en-US" sz="2200" dirty="0">
                <a:solidFill>
                  <a:schemeClr val="tx2"/>
                </a:solidFill>
              </a:rPr>
              <a:t>Club	$10,000</a:t>
            </a:r>
          </a:p>
          <a:p>
            <a:pPr marL="0" indent="0">
              <a:tabLst>
                <a:tab pos="3775075" algn="r"/>
              </a:tabLst>
            </a:pPr>
            <a:r>
              <a:rPr lang="en-US" altLang="en-US" sz="2200" dirty="0">
                <a:solidFill>
                  <a:schemeClr val="tx2"/>
                </a:solidFill>
              </a:rPr>
              <a:t>DDF Match	$10,000</a:t>
            </a:r>
          </a:p>
          <a:p>
            <a:pPr marL="0" indent="0">
              <a:tabLst>
                <a:tab pos="3775075" algn="r"/>
              </a:tabLst>
            </a:pPr>
            <a:r>
              <a:rPr lang="en-US" altLang="en-US" sz="2200" dirty="0">
                <a:solidFill>
                  <a:schemeClr val="tx2"/>
                </a:solidFill>
              </a:rPr>
              <a:t>WF Match of DDF	$10,000</a:t>
            </a:r>
          </a:p>
          <a:p>
            <a:pPr marL="0" indent="0">
              <a:tabLst>
                <a:tab pos="3775075" algn="r"/>
              </a:tabLst>
            </a:pPr>
            <a:r>
              <a:rPr lang="en-US" altLang="en-US" sz="2200" dirty="0">
                <a:solidFill>
                  <a:schemeClr val="tx2"/>
                </a:solidFill>
              </a:rPr>
              <a:t>WF Match of Club	</a:t>
            </a:r>
            <a:r>
              <a:rPr lang="en-US" altLang="en-US" sz="2200" u="sng" dirty="0">
                <a:solidFill>
                  <a:schemeClr val="tx2"/>
                </a:solidFill>
              </a:rPr>
              <a:t>  $5,000</a:t>
            </a:r>
          </a:p>
          <a:p>
            <a:pPr marL="0" indent="0">
              <a:tabLst>
                <a:tab pos="3775075" algn="r"/>
              </a:tabLst>
            </a:pPr>
            <a:r>
              <a:rPr lang="en-US" altLang="en-US" sz="2200" dirty="0">
                <a:solidFill>
                  <a:schemeClr val="tx2"/>
                </a:solidFill>
              </a:rPr>
              <a:t>Total Grant	$35,000</a:t>
            </a:r>
          </a:p>
        </p:txBody>
      </p:sp>
    </p:spTree>
    <p:extLst>
      <p:ext uri="{BB962C8B-B14F-4D97-AF65-F5344CB8AC3E}">
        <p14:creationId xmlns:p14="http://schemas.microsoft.com/office/powerpoint/2010/main" val="285727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AREAS OF FOCUS</a:t>
            </a:r>
          </a:p>
        </p:txBody>
      </p:sp>
      <p:sp>
        <p:nvSpPr>
          <p:cNvPr id="4" name="Content Placeholder 2"/>
          <p:cNvSpPr txBox="1">
            <a:spLocks/>
          </p:cNvSpPr>
          <p:nvPr/>
        </p:nvSpPr>
        <p:spPr bwMode="auto">
          <a:xfrm>
            <a:off x="304800" y="12954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Peace and conflict prevention/resolution</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Disease prevention and treatment</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Water and sanitation</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Maternal and child health</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Basic education and literacy</a:t>
            </a:r>
          </a:p>
          <a:p>
            <a:pPr marL="338138" marR="0" lvl="1" indent="-222250" defTabSz="914400" eaLnBrk="0" fontAlgn="auto" latinLnBrk="0" hangingPunct="0">
              <a:lnSpc>
                <a:spcPct val="100000"/>
              </a:lnSpc>
              <a:spcBef>
                <a:spcPct val="20000"/>
              </a:spcBef>
              <a:spcAft>
                <a:spcPts val="0"/>
              </a:spcAft>
              <a:buClr>
                <a:schemeClr val="accent1"/>
              </a:buClr>
              <a:buSzPct val="120000"/>
              <a:buFont typeface="Wingdings" pitchFamily="2" charset="2"/>
              <a:buChar char="§"/>
              <a:tabLst/>
              <a:defRPr/>
            </a:pPr>
            <a:r>
              <a:rPr kumimoji="0" lang="en-US" sz="2400" b="0" i="0" u="none" strike="noStrike" kern="0" cap="none" spc="0" normalizeH="0" baseline="0" noProof="0" dirty="0">
                <a:ln>
                  <a:noFill/>
                </a:ln>
                <a:solidFill>
                  <a:srgbClr val="58585A"/>
                </a:solidFill>
                <a:effectLst/>
                <a:uLnTx/>
                <a:uFillTx/>
                <a:latin typeface="Georgia" pitchFamily="18" charset="0"/>
                <a:ea typeface="ヒラギノ角ゴ Pro W3" pitchFamily="-84" charset="-128"/>
              </a:rPr>
              <a:t>Economic and community development</a:t>
            </a:r>
          </a:p>
        </p:txBody>
      </p:sp>
      <p:grpSp>
        <p:nvGrpSpPr>
          <p:cNvPr id="3" name="Group 2"/>
          <p:cNvGrpSpPr/>
          <p:nvPr/>
        </p:nvGrpSpPr>
        <p:grpSpPr>
          <a:xfrm>
            <a:off x="591096" y="4545503"/>
            <a:ext cx="7650138" cy="1017097"/>
            <a:chOff x="591096" y="4411823"/>
            <a:chExt cx="7650138" cy="1017097"/>
          </a:xfrm>
        </p:grpSpPr>
        <p:pic>
          <p:nvPicPr>
            <p:cNvPr id="5" name="Picture 9" descr="Peace-pur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96" y="4411823"/>
              <a:ext cx="1027496" cy="99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isease-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584" y="4412151"/>
              <a:ext cx="998376" cy="99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Water-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952" y="4411824"/>
              <a:ext cx="998376" cy="99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aternal-pi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320" y="4411823"/>
              <a:ext cx="998376" cy="99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Literacy-or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1688" y="4411823"/>
              <a:ext cx="998376" cy="99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22058" y="4411823"/>
              <a:ext cx="1019176" cy="101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13358660"/>
      </p:ext>
    </p:extLst>
  </p:cSld>
  <p:clrMapOvr>
    <a:masterClrMapping/>
  </p:clrMapOvr>
  <p:transition spd="med"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GLOBAL GRANT IN MONGOLIA</a:t>
            </a:r>
          </a:p>
        </p:txBody>
      </p:sp>
      <p:pic>
        <p:nvPicPr>
          <p:cNvPr id="4" name="Picture 4" descr="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06134"/>
            <a:ext cx="6248400" cy="504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593212"/>
      </p:ext>
    </p:extLst>
  </p:cSld>
  <p:clrMapOvr>
    <a:masterClrMapping/>
  </p:clrMapOvr>
  <p:transition spd="med" advClick="0">
    <p:fade/>
  </p:transition>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4" ma:contentTypeDescription="Create a new document." ma:contentTypeScope="" ma:versionID="21f9e43456559c0480e5e3bc8b7324e7">
  <xsd:schema xmlns:xsd="http://www.w3.org/2001/XMLSchema" xmlns:xs="http://www.w3.org/2001/XMLSchema" xmlns:p="http://schemas.microsoft.com/office/2006/metadata/properties" xmlns:ns2="41d4868e-e7c5-4a0f-bea8-40f63a832f74" targetNamespace="http://schemas.microsoft.com/office/2006/metadata/properties" ma:root="true" ma:fieldsID="d8249c90373732a3bc6a863b4e1e2dbd" ns2:_="">
    <xsd:import namespace="41d4868e-e7c5-4a0f-bea8-40f63a832f7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25A4E4-16DD-4CCC-BB86-1EE4BF423CC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1d4868e-e7c5-4a0f-bea8-40f63a832f74"/>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C51E3A9-721D-4DDE-BBA5-004EFE67C14A}">
  <ds:schemaRefs>
    <ds:schemaRef ds:uri="http://schemas.microsoft.com/sharepoint/v3/contenttype/forms"/>
  </ds:schemaRefs>
</ds:datastoreItem>
</file>

<file path=customXml/itemProps3.xml><?xml version="1.0" encoding="utf-8"?>
<ds:datastoreItem xmlns:ds="http://schemas.openxmlformats.org/officeDocument/2006/customXml" ds:itemID="{B34B653F-4B8D-4251-B35E-5B07B047F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19337</TotalTime>
  <Words>1623</Words>
  <Application>Microsoft Office PowerPoint</Application>
  <PresentationFormat>On-screen Show (4:3)</PresentationFormat>
  <Paragraphs>174</Paragraphs>
  <Slides>22</Slides>
  <Notes>19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22</vt:i4>
      </vt:variant>
    </vt:vector>
  </HeadingPairs>
  <TitlesOfParts>
    <vt:vector size="37" baseType="lpstr">
      <vt:lpstr>MS PGothic</vt:lpstr>
      <vt:lpstr>MS PGothic</vt:lpstr>
      <vt:lpstr>Arial</vt:lpstr>
      <vt:lpstr>Arial Narrow</vt:lpstr>
      <vt:lpstr>Arial Narrow Bold</vt:lpstr>
      <vt:lpstr>Calibri</vt:lpstr>
      <vt:lpstr>Georgia</vt:lpstr>
      <vt:lpstr>MS Mincho</vt:lpstr>
      <vt:lpstr>Times New Roman</vt:lpstr>
      <vt:lpstr>Wingdings</vt:lpstr>
      <vt:lpstr>ヒラギノ角ゴ Pro W3</vt:lpstr>
      <vt:lpstr>Communications_white</vt:lpstr>
      <vt:lpstr>Custom Design</vt:lpstr>
      <vt:lpstr>2_Custom Design</vt:lpstr>
      <vt:lpstr>1_Custom Design</vt:lpstr>
      <vt:lpstr>District 7870  Grant Management Seminar Rick Manganello – 10/29/2016</vt:lpstr>
      <vt:lpstr>PowerPoint Presentation</vt:lpstr>
      <vt:lpstr>ROTARY GRANTS</vt:lpstr>
      <vt:lpstr>DISTRICT GRANTS</vt:lpstr>
      <vt:lpstr>DISTRICT GRANT</vt:lpstr>
      <vt:lpstr>GLOBAL GRANTS</vt:lpstr>
      <vt:lpstr>  Minimum Grant Size – $15,000 World Fund Contribution</vt:lpstr>
      <vt:lpstr>AREAS OF FOCUS</vt:lpstr>
      <vt:lpstr>GLOBAL GRANT IN MONGOLIA</vt:lpstr>
      <vt:lpstr>GLOBAL GRANT SCHOLARSHIP</vt:lpstr>
      <vt:lpstr>GLOBAL GRANT VOCATIONAL TRAINING TEAM</vt:lpstr>
      <vt:lpstr>PowerPoint Presentation</vt:lpstr>
      <vt:lpstr>DISTRICT QUALIFICATION</vt:lpstr>
      <vt:lpstr>CLUB QUALIFICATION</vt:lpstr>
      <vt:lpstr>Financial Management Plan</vt:lpstr>
      <vt:lpstr>Document Retention</vt:lpstr>
      <vt:lpstr>RESOURCES</vt:lpstr>
      <vt:lpstr>PowerPoint Presentation</vt:lpstr>
      <vt:lpstr>GLOBAL GRANT APPLICATION</vt:lpstr>
      <vt:lpstr>#1 NEEDS ASSESSMENT</vt:lpstr>
      <vt:lpstr>#2 AREA OF FOCUS</vt:lpstr>
      <vt:lpstr>AREAS OF FOCUS</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Rick Manganello</cp:lastModifiedBy>
  <cp:revision>663</cp:revision>
  <cp:lastPrinted>2013-04-11T19:55:04Z</cp:lastPrinted>
  <dcterms:created xsi:type="dcterms:W3CDTF">2010-04-16T20:11:30Z</dcterms:created>
  <dcterms:modified xsi:type="dcterms:W3CDTF">2016-10-29T01:25:51Z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ContentTypeId">
    <vt:lpwstr>0x0101001C0041018965C148B8386E7CAFFFD3D7</vt:lpwstr>
  </property>
</Properties>
</file>