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00" r:id="rId4"/>
    <p:sldMasterId id="2147483664" r:id="rId5"/>
    <p:sldMasterId id="2147483688" r:id="rId6"/>
    <p:sldMasterId id="2147483878" r:id="rId7"/>
  </p:sldMasterIdLst>
  <p:notesMasterIdLst>
    <p:notesMasterId r:id="rId22"/>
  </p:notesMasterIdLst>
  <p:handoutMasterIdLst>
    <p:handoutMasterId r:id="rId23"/>
  </p:handoutMasterIdLst>
  <p:sldIdLst>
    <p:sldId id="401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94" r:id="rId16"/>
    <p:sldId id="395" r:id="rId17"/>
    <p:sldId id="371" r:id="rId18"/>
    <p:sldId id="375" r:id="rId19"/>
    <p:sldId id="376" r:id="rId20"/>
    <p:sldId id="400" r:id="rId21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pitchFamily="-8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85A"/>
    <a:srgbClr val="005DAA"/>
    <a:srgbClr val="FF7600"/>
    <a:srgbClr val="D91B5C"/>
    <a:srgbClr val="872175"/>
    <a:srgbClr val="009999"/>
    <a:srgbClr val="00AEEF"/>
    <a:srgbClr val="01B4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99" autoAdjust="0"/>
  </p:normalViewPr>
  <p:slideViewPr>
    <p:cSldViewPr>
      <p:cViewPr varScale="1">
        <p:scale>
          <a:sx n="82" d="100"/>
          <a:sy n="82" d="100"/>
        </p:scale>
        <p:origin x="324" y="39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784" y="162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840"/>
    </p:cViewPr>
  </p:sorterViewPr>
  <p:notesViewPr>
    <p:cSldViewPr>
      <p:cViewPr varScale="1">
        <p:scale>
          <a:sx n="61" d="100"/>
          <a:sy n="61" d="100"/>
        </p:scale>
        <p:origin x="-1680" y="-91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fld id="{C390D7B1-8D23-4904-BA72-4D974754F1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702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/>
            </a:lvl1pPr>
          </a:lstStyle>
          <a:p>
            <a:fld id="{68BF4E88-A2A9-4BF1-A3C5-AC015337A54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035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7" charset="0"/>
        <a:ea typeface="ヒラギノ角ゴ Pro W3" pitchFamily="-107" charset="-128"/>
        <a:cs typeface="ヒラギノ角ゴ Pro W3" pitchFamily="-10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ヒラギノ角ゴ Pro W3" pitchFamily="-107" charset="-128"/>
                <a:cs typeface="Arial" charset="0"/>
              </a:rPr>
              <a:t>Provide a detailed project implementation plan that encompasses all aspects of the proposed project activity. Ensure that beneficiaries were involved in project design.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F5C85460-D3C2-417E-ACB2-3BE2D122C5BF}" type="slidenum">
              <a:rPr lang="en-US" sz="1200"/>
              <a:pPr/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275643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1000" kern="1200" dirty="0">
              <a:solidFill>
                <a:schemeClr val="tx1"/>
              </a:solidFill>
              <a:effectLst/>
              <a:latin typeface="Arial" charset="0"/>
              <a:ea typeface="Arial" pitchFamily="1" charset="0"/>
              <a:cs typeface="Arial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marL="0" marR="0" lvl="0" indent="0" defTabSz="931863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232FBC-3FB7-406A-AAF2-EAC62859ABEF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ヒラギノ角ゴ Pro W3" pitchFamily="-84" charset="-128"/>
              </a:rPr>
              <a:pPr marL="0" marR="0" lvl="0" indent="0" defTabSz="931863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ヒラギノ角ゴ Pro W3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4106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ヒラギノ角ゴ Pro W3" pitchFamily="-107" charset="-128"/>
                <a:cs typeface="Arial" charset="0"/>
              </a:rPr>
              <a:t>Provide a detailed listing of the specific tasks that both the host and international Rotarians will carry out in conjunction with the project.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F5C85460-D3C2-417E-ACB2-3BE2D122C5BF}" type="slidenum">
              <a:rPr lang="en-US" sz="1200"/>
              <a:pPr/>
              <a:t>2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ヒラギノ角ゴ Pro W3" pitchFamily="-107" charset="-128"/>
                <a:cs typeface="Arial" charset="0"/>
              </a:rPr>
              <a:t>Provide a detailed budget with vendor information and information about how these vendors were selected. The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 charset="0"/>
                <a:ea typeface="ヒラギノ角ゴ Pro W3" pitchFamily="-107" charset="-128"/>
                <a:cs typeface="Arial" charset="0"/>
              </a:rPr>
              <a:t> image on the screen shows where you will enter the budget information in the online application.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F5C85460-D3C2-417E-ACB2-3BE2D122C5BF}" type="slidenum">
              <a:rPr lang="en-US" sz="1200"/>
              <a:pPr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ヒラギノ角ゴ Pro W3" pitchFamily="-107" charset="-128"/>
                <a:cs typeface="Arial" charset="0"/>
              </a:rPr>
              <a:t>Clearly explain specific sustainability components. We have a handout entitled “Six Steps to Sustainability” that provides helpful guidance about how to make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 charset="0"/>
                <a:ea typeface="ヒラギノ角ゴ Pro W3" pitchFamily="-107" charset="-128"/>
                <a:cs typeface="Arial" charset="0"/>
              </a:rPr>
              <a:t> your project more sustainable.</a:t>
            </a:r>
            <a:endParaRPr lang="en-US" dirty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F5C85460-D3C2-417E-ACB2-3BE2D122C5BF}" type="slidenum">
              <a:rPr lang="en-US" sz="1200"/>
              <a:pPr/>
              <a:t>4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ヒラギノ角ゴ Pro W3" pitchFamily="-107" charset="-128"/>
                <a:cs typeface="Arial" charset="0"/>
              </a:rPr>
              <a:t>Include detailed information for each training opportunity presented in application and include: frequency, curricula, exact beneficiaries, if training will be tailored for adults/children, who will be doing what for the training.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 charset="0"/>
                <a:ea typeface="ヒラギノ角ゴ Pro W3" pitchFamily="-107" charset="-128"/>
                <a:cs typeface="Arial" charset="0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ヒラギノ角ゴ Pro W3" pitchFamily="-107" charset="-128"/>
                <a:cs typeface="Arial" charset="0"/>
              </a:rPr>
              <a:t>Do not answer “not applicable” to this question.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 charset="0"/>
                <a:ea typeface="ヒラギノ角ゴ Pro W3" pitchFamily="-107" charset="-128"/>
                <a:cs typeface="Arial" charset="0"/>
              </a:rPr>
              <a:t> Training is applicable to all global grants.</a:t>
            </a:r>
            <a:endParaRPr lang="en-US" dirty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F5C85460-D3C2-417E-ACB2-3BE2D122C5BF}" type="slidenum">
              <a:rPr lang="en-US" sz="1200"/>
              <a:pPr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ヒラギノ角ゴ Pro W3" pitchFamily="-107" charset="-128"/>
                <a:cs typeface="Arial" charset="0"/>
              </a:rPr>
              <a:t>You will complete a Memorandum of Understanding for each cooperating organization with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 charset="0"/>
                <a:ea typeface="ヒラギノ角ゴ Pro W3" pitchFamily="-107" charset="-128"/>
                <a:cs typeface="Arial" charset="0"/>
              </a:rPr>
              <a:t> which you’re working on the project. The MOU(s) will be included with the grant application.</a:t>
            </a:r>
            <a:endParaRPr lang="en-US" dirty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F5C85460-D3C2-417E-ACB2-3BE2D122C5BF}" type="slidenum">
              <a:rPr lang="en-US" sz="1200"/>
              <a:pPr/>
              <a:t>6</a:t>
            </a:fld>
            <a:endParaRPr lang="en-US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ヒラギノ角ゴ Pro W3" pitchFamily="-107" charset="-128"/>
                <a:cs typeface="Arial" charset="0"/>
              </a:rPr>
              <a:t>Include specific information related to measurement and evaluation. The image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 charset="0"/>
                <a:ea typeface="ヒラギノ角ゴ Pro W3" pitchFamily="-107" charset="-128"/>
                <a:cs typeface="Arial" charset="0"/>
              </a:rPr>
              <a:t> on the screen shows where you will enter this information into the online system. We have resource materials to help you design your measurement and evaluation plan for your project.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F5C85460-D3C2-417E-ACB2-3BE2D122C5BF}" type="slidenum">
              <a:rPr lang="en-US" sz="1200"/>
              <a:pPr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ヒラギノ角ゴ Pro W3" pitchFamily="-107" charset="-128"/>
                <a:cs typeface="Arial" charset="0"/>
              </a:rPr>
              <a:t>Complete the entire application.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 charset="0"/>
                <a:ea typeface="ヒラギノ角ゴ Pro W3" pitchFamily="-107" charset="-128"/>
                <a:cs typeface="Arial" charset="0"/>
              </a:rPr>
              <a:t> If you leave parts of your application blank, it will likely result in delays in application processing.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ヒラギノ角ゴ Pro W3" pitchFamily="-107" charset="-128"/>
              <a:cs typeface="Arial" charset="0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F5C85460-D3C2-417E-ACB2-3BE2D122C5BF}" type="slidenum">
              <a:rPr lang="en-US" sz="1200"/>
              <a:pPr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ヒラギノ角ゴ Pro W3" pitchFamily="-107" charset="-128"/>
                <a:cs typeface="Arial" charset="0"/>
              </a:rPr>
              <a:t>The following resources are available to assist you as you complete your global grant application: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ヒラギノ角ゴ Pro W3" pitchFamily="-107" charset="-128"/>
                <a:cs typeface="Arial" charset="0"/>
              </a:rPr>
              <a:t>www.rotary.org/myrotary/grants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ヒラギノ角ゴ Pro W3" pitchFamily="-107" charset="-128"/>
                <a:cs typeface="Arial" charset="0"/>
              </a:rPr>
              <a:t>Guide to </a:t>
            </a:r>
            <a:r>
              <a:rPr lang="en-US" sz="1200" kern="1200">
                <a:solidFill>
                  <a:schemeClr val="tx1"/>
                </a:solidFill>
                <a:effectLst/>
                <a:latin typeface="Arial" charset="0"/>
                <a:ea typeface="ヒラギノ角ゴ Pro W3" pitchFamily="-107" charset="-128"/>
                <a:cs typeface="Arial" charset="0"/>
              </a:rPr>
              <a:t>Global Grants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ヒラギノ角ゴ Pro W3" pitchFamily="-107" charset="-128"/>
              <a:cs typeface="Arial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ヒラギノ角ゴ Pro W3" pitchFamily="-107" charset="-128"/>
                <a:cs typeface="Arial" charset="0"/>
              </a:rPr>
              <a:t>A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Arial" charset="0"/>
                <a:ea typeface="ヒラギノ角ゴ Pro W3" pitchFamily="-107" charset="-128"/>
                <a:cs typeface="Arial" charset="0"/>
              </a:rPr>
              <a:t> handout that walks you through the steps of using the online system to apply for a global grant</a:t>
            </a:r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ヒラギノ角ゴ Pro W3" pitchFamily="-107" charset="-128"/>
              <a:cs typeface="Arial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ヒラギノ角ゴ Pro W3" pitchFamily="-107" charset="-128"/>
                <a:cs typeface="Arial" charset="0"/>
              </a:rPr>
              <a:t>Rotary’s Learning Center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ヒラギノ角ゴ Pro W3" pitchFamily="-107" charset="-128"/>
                <a:cs typeface="Arial" charset="0"/>
              </a:rPr>
              <a:t>Rotary Support Center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ヒラギノ角ゴ Pro W3" pitchFamily="-107" charset="-128"/>
                <a:cs typeface="Arial" charset="0"/>
              </a:rPr>
              <a:t>Grants staff</a:t>
            </a: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defTabSz="931863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fld id="{F5C85460-D3C2-417E-ACB2-3BE2D122C5BF}" type="slidenum">
              <a:rPr lang="en-US" sz="1200"/>
              <a:pPr/>
              <a:t>11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AEEF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AEEF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112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42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721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3409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995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5426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5760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96456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8812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0974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30813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rgbClr val="005DAA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005DAA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000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287474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881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6088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338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94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-152400" y="2667000"/>
            <a:ext cx="9525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0946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667000"/>
            <a:ext cx="88392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4996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10740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899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5050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tx2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4251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96952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4082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9414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76576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863052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7277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2154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6849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0563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204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3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3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2286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370518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81996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-76200" y="3429000"/>
            <a:ext cx="9296400" cy="990600"/>
          </a:xfrm>
          <a:prstGeom prst="rect">
            <a:avLst/>
          </a:prstGeom>
          <a:solidFill>
            <a:schemeClr val="accent6"/>
          </a:solidFill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txBody>
          <a:bodyPr lIns="548640" tIns="0" rIns="0" bIns="91440" anchor="b" anchorCtr="0">
            <a:noAutofit/>
          </a:bodyPr>
          <a:lstStyle>
            <a:lvl1pPr algn="l">
              <a:defRPr sz="4400" b="0" i="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33400" y="4611744"/>
            <a:ext cx="6400800" cy="9508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6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946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6918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36986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2415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76200" y="457200"/>
            <a:ext cx="92964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endParaRPr 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763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836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E5D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>
              <a:solidFill>
                <a:srgbClr val="FFFFFF"/>
              </a:solidFill>
              <a:ea typeface="ヒラギノ角ゴ Pro W3" pitchFamily="-84" charset="-128"/>
            </a:endParaRPr>
          </a:p>
        </p:txBody>
      </p:sp>
      <p:pic>
        <p:nvPicPr>
          <p:cNvPr id="1027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6165850"/>
            <a:ext cx="12160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86400" y="6477000"/>
            <a:ext cx="3200400" cy="138499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r"/>
            <a:r>
              <a:rPr lang="en-US" sz="900" dirty="0">
                <a:solidFill>
                  <a:srgbClr val="BCBDC0"/>
                </a:solidFill>
                <a:latin typeface="Arial Narrow" pitchFamily="34" charset="0"/>
              </a:rPr>
              <a:t>10</a:t>
            </a:r>
            <a:r>
              <a:rPr lang="en-US" sz="900" baseline="0" dirty="0">
                <a:solidFill>
                  <a:srgbClr val="BCBDC0"/>
                </a:solidFill>
                <a:latin typeface="Arial Narrow" pitchFamily="34" charset="0"/>
              </a:rPr>
              <a:t> WAYS TO IMPROVE YOUR GLOBAL GRANT APPLICATION</a:t>
            </a:r>
            <a:r>
              <a:rPr lang="en-US" sz="900" dirty="0">
                <a:solidFill>
                  <a:srgbClr val="BCBDC0"/>
                </a:solidFill>
                <a:latin typeface="Arial Narrow" pitchFamily="34" charset="0"/>
              </a:rPr>
              <a:t>  |  </a:t>
            </a:r>
            <a:fld id="{75D4377B-22C5-4500-A6DA-8626F0FC0A8C}" type="slidenum">
              <a:rPr lang="en-US" sz="900">
                <a:solidFill>
                  <a:srgbClr val="BCBDC0"/>
                </a:solidFill>
                <a:latin typeface="Arial Narrow" pitchFamily="34" charset="0"/>
              </a:rPr>
              <a:pPr algn="r"/>
              <a:t>‹#›</a:t>
            </a:fld>
            <a:r>
              <a:rPr lang="en-US" sz="900" dirty="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sz="900" dirty="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2051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70" r:id="rId14"/>
    <p:sldLayoutId id="2147483871" r:id="rId1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62800" y="6477000"/>
            <a:ext cx="15240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r"/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TITLE |  </a:t>
            </a:r>
            <a:fld id="{68EEDB4C-499C-418A-BE7E-D5BB7985BF35}" type="slidenum">
              <a:rPr lang="en-US" sz="900">
                <a:solidFill>
                  <a:srgbClr val="BCBDC0"/>
                </a:solidFill>
                <a:latin typeface="Arial Narrow" pitchFamily="34" charset="0"/>
              </a:rPr>
              <a:pPr algn="r"/>
              <a:t>‹#›</a:t>
            </a:fld>
            <a:r>
              <a:rPr lang="en-US" sz="90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sz="90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8195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86600" y="6477000"/>
            <a:ext cx="1600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algn="r"/>
            <a:r>
              <a:rPr lang="en-US" sz="900" dirty="0">
                <a:solidFill>
                  <a:srgbClr val="BCBDC0"/>
                </a:solidFill>
                <a:latin typeface="Arial Narrow" pitchFamily="34" charset="0"/>
              </a:rPr>
              <a:t>ROTARY</a:t>
            </a:r>
            <a:r>
              <a:rPr lang="en-US" sz="900" baseline="0" dirty="0">
                <a:solidFill>
                  <a:srgbClr val="BCBDC0"/>
                </a:solidFill>
                <a:latin typeface="Arial Narrow" pitchFamily="34" charset="0"/>
              </a:rPr>
              <a:t> GRANTS </a:t>
            </a:r>
            <a:r>
              <a:rPr lang="en-US" sz="900" dirty="0">
                <a:solidFill>
                  <a:srgbClr val="BCBDC0"/>
                </a:solidFill>
                <a:latin typeface="Arial Narrow" pitchFamily="34" charset="0"/>
              </a:rPr>
              <a:t>|  </a:t>
            </a:r>
            <a:fld id="{4FA5EC8F-82BD-41DA-954D-AA15A8C8183F}" type="slidenum">
              <a:rPr lang="en-US" sz="900">
                <a:solidFill>
                  <a:srgbClr val="BCBDC0"/>
                </a:solidFill>
                <a:latin typeface="Arial Narrow" pitchFamily="34" charset="0"/>
              </a:rPr>
              <a:pPr algn="r"/>
              <a:t>‹#›</a:t>
            </a:fld>
            <a:r>
              <a:rPr lang="en-US" sz="900" dirty="0">
                <a:solidFill>
                  <a:srgbClr val="BCBDC0"/>
                </a:solidFill>
                <a:latin typeface="Arial Narrow" pitchFamily="34" charset="0"/>
              </a:rPr>
              <a:t>  </a:t>
            </a:r>
            <a:endParaRPr lang="en-US" sz="900" dirty="0">
              <a:solidFill>
                <a:srgbClr val="958D85"/>
              </a:solidFill>
              <a:latin typeface="Arial Narrow" pitchFamily="34" charset="0"/>
            </a:endParaRPr>
          </a:p>
        </p:txBody>
      </p:sp>
      <p:pic>
        <p:nvPicPr>
          <p:cNvPr id="2051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299200"/>
            <a:ext cx="8953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244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  <p:sldLayoutId id="2147483890" r:id="rId12"/>
    <p:sldLayoutId id="2147483891" r:id="rId13"/>
    <p:sldLayoutId id="2147483892" r:id="rId14"/>
    <p:sldLayoutId id="2147483893" r:id="rId1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rotarysupportcenter@rotary.or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Arial Narrow" pitchFamily="34" charset="0"/>
              </a:rPr>
              <a:t>#3 DETAILED PROJECT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295400"/>
            <a:ext cx="7966075" cy="441960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pitchFamily="2" charset="2"/>
              <a:buChar char="§"/>
            </a:pPr>
            <a:r>
              <a:rPr lang="en-US" sz="2000" dirty="0">
                <a:latin typeface="Georgia" pitchFamily="18" charset="0"/>
              </a:rPr>
              <a:t>Provide detailed project implementation plan</a:t>
            </a:r>
          </a:p>
          <a:p>
            <a:pPr marL="0" indent="0" eaLnBrk="1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pitchFamily="2" charset="2"/>
              <a:buChar char="§"/>
            </a:pPr>
            <a:r>
              <a:rPr lang="en-US" sz="2000" dirty="0">
                <a:latin typeface="Georgia" pitchFamily="18" charset="0"/>
              </a:rPr>
              <a:t>Involve beneficiaries in project design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362200"/>
            <a:ext cx="6858000" cy="385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545050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Global Grant Reports: Content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/>
              <a:t>How partners were involved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Type of activity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Evaluation of project goals 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How area of focus goals were met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How funds were spent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Number of beneficiaries and how they benefited</a:t>
            </a:r>
          </a:p>
        </p:txBody>
      </p:sp>
      <p:sp>
        <p:nvSpPr>
          <p:cNvPr id="41986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525C652-437D-4E7B-9052-CD0033D2F6F4}" type="slidenum">
              <a:rPr lang="en-US" altLang="en-US" sz="1400"/>
              <a:pPr eaLnBrk="1" hangingPunct="1">
                <a:spcBef>
                  <a:spcPct val="0"/>
                </a:spcBef>
              </a:pPr>
              <a:t>10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455743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Arial Narrow" pitchFamily="34" charset="0"/>
              </a:rPr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295400"/>
            <a:ext cx="7966075" cy="441960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pitchFamily="2" charset="2"/>
              <a:buChar char="§"/>
            </a:pPr>
            <a:r>
              <a:rPr lang="en-US" sz="2000" dirty="0">
                <a:latin typeface="Georgia" pitchFamily="18" charset="0"/>
              </a:rPr>
              <a:t>www.rotary.org/myrotary/grants</a:t>
            </a:r>
          </a:p>
          <a:p>
            <a:pPr marL="0" indent="0" eaLnBrk="1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pitchFamily="2" charset="2"/>
              <a:buChar char="§"/>
            </a:pPr>
            <a:r>
              <a:rPr lang="en-US" sz="2000" dirty="0">
                <a:latin typeface="Georgia" pitchFamily="18" charset="0"/>
              </a:rPr>
              <a:t>Guide to Global Grants</a:t>
            </a:r>
          </a:p>
          <a:p>
            <a:pPr marL="0" indent="0" eaLnBrk="1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pitchFamily="2" charset="2"/>
              <a:buChar char="§"/>
            </a:pPr>
            <a:r>
              <a:rPr lang="en-US" sz="2000" dirty="0">
                <a:latin typeface="Georgia" pitchFamily="18" charset="0"/>
              </a:rPr>
              <a:t>Online application process aide</a:t>
            </a:r>
          </a:p>
          <a:p>
            <a:pPr marL="0" indent="0" eaLnBrk="1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pitchFamily="2" charset="2"/>
              <a:buChar char="§"/>
            </a:pPr>
            <a:r>
              <a:rPr lang="en-US" sz="2000" dirty="0">
                <a:latin typeface="Georgia" pitchFamily="18" charset="0"/>
              </a:rPr>
              <a:t>Learning Center</a:t>
            </a:r>
          </a:p>
          <a:p>
            <a:pPr marL="0" indent="0" eaLnBrk="1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pitchFamily="2" charset="2"/>
              <a:buChar char="§"/>
            </a:pPr>
            <a:r>
              <a:rPr lang="en-US" sz="2000" dirty="0">
                <a:latin typeface="Georgia" pitchFamily="18" charset="0"/>
              </a:rPr>
              <a:t>Rotary Support Center</a:t>
            </a:r>
          </a:p>
          <a:p>
            <a:pPr marL="0" indent="0" eaLnBrk="1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pitchFamily="2" charset="2"/>
              <a:buChar char="§"/>
            </a:pPr>
            <a:r>
              <a:rPr lang="en-US" sz="2000" dirty="0">
                <a:latin typeface="Georgia" pitchFamily="18" charset="0"/>
              </a:rPr>
              <a:t>Grants staff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" t="8672" r="3125" b="9892"/>
          <a:stretch/>
        </p:blipFill>
        <p:spPr bwMode="auto">
          <a:xfrm>
            <a:off x="4643192" y="1524000"/>
            <a:ext cx="3820016" cy="2514600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0800" dist="50800" dir="2700000" algn="tl" rotWithShape="0">
              <a:schemeClr val="tx2">
                <a:lumMod val="20000"/>
                <a:lumOff val="8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30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4" t="17686" r="31250" b="19282"/>
          <a:stretch/>
        </p:blipFill>
        <p:spPr bwMode="auto">
          <a:xfrm>
            <a:off x="3352800" y="3429000"/>
            <a:ext cx="2590800" cy="2728976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0800" dist="50800" dir="2700000" algn="ctr" rotWithShape="0">
              <a:schemeClr val="tx2">
                <a:lumMod val="20000"/>
                <a:lumOff val="8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781300"/>
            <a:ext cx="2399541" cy="3238500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0800" dist="50800" dir="2700000" algn="ctr" rotWithShape="0">
              <a:schemeClr val="tx2">
                <a:lumMod val="20000"/>
                <a:lumOff val="8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951199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www.Rotary7870.org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332A2B-B4CD-4197-87E9-1C1A38814744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143000"/>
            <a:ext cx="6934200" cy="533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4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7870 Website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57D1A5-C3C6-4022-AF77-C4F155590B6A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19200"/>
            <a:ext cx="2749338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1302918"/>
            <a:ext cx="2647955" cy="540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96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3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6096000" cy="48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Arial Narrow" pitchFamily="34" charset="0"/>
              </a:rPr>
              <a:t>QUESTIONS?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4800" y="1295400"/>
            <a:ext cx="51816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1pPr>
            <a:lvl2pPr marL="338138" indent="-2222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-84" charset="-128"/>
              </a:defRPr>
            </a:lvl9pPr>
          </a:lstStyle>
          <a:p>
            <a:pPr marL="338138" marR="0" lvl="1" indent="-22225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Georgia" pitchFamily="18" charset="0"/>
                <a:ea typeface="ヒラギノ角ゴ Pro W3" pitchFamily="-84" charset="-128"/>
                <a:hlinkClick r:id="rId3"/>
              </a:rPr>
              <a:t>rotarysupportcenter@rotary.org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8585A"/>
              </a:solidFill>
              <a:effectLst/>
              <a:uLnTx/>
              <a:uFillTx/>
              <a:latin typeface="Georgia" pitchFamily="18" charset="0"/>
              <a:ea typeface="ヒラギノ角ゴ Pro W3" pitchFamily="-84" charset="-128"/>
            </a:endParaRPr>
          </a:p>
          <a:p>
            <a:pPr marL="338138" marR="0" lvl="1" indent="-222250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  <a:tabLst/>
              <a:defRPr/>
            </a:pPr>
            <a:r>
              <a:rPr lang="en-US" kern="0" dirty="0">
                <a:solidFill>
                  <a:srgbClr val="58585A"/>
                </a:solidFill>
                <a:latin typeface="Georgia" pitchFamily="18" charset="0"/>
              </a:rPr>
              <a:t>DRFC Rick Manganello</a:t>
            </a:r>
          </a:p>
          <a:p>
            <a:pPr lvl="2" indent="-222250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Wingdings" pitchFamily="2" charset="2"/>
              <a:buChar char="§"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58585A"/>
                </a:solidFill>
                <a:effectLst/>
                <a:uLnTx/>
                <a:uFillTx/>
                <a:latin typeface="Georgia" pitchFamily="18" charset="0"/>
                <a:ea typeface="ヒラギノ角ゴ Pro W3" pitchFamily="-84" charset="-128"/>
              </a:rPr>
              <a:t>RotaryRick@Outlook.com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5400" y="2705100"/>
            <a:ext cx="48260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44047"/>
      </p:ext>
    </p:extLst>
  </p:cSld>
  <p:clrMapOvr>
    <a:masterClrMapping/>
  </p:clrMapOvr>
  <p:transition spd="med" advClick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Arial Narrow" pitchFamily="34" charset="0"/>
              </a:rPr>
              <a:t>#4 ROTARIAN INVOLVEMENT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295400"/>
            <a:ext cx="7966075" cy="441960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pitchFamily="2" charset="2"/>
              <a:buChar char="§"/>
            </a:pPr>
            <a:r>
              <a:rPr lang="en-US" sz="2000" dirty="0">
                <a:latin typeface="Georgia" pitchFamily="18" charset="0"/>
              </a:rPr>
              <a:t>Provide detailed list of tasks for host and international Rotarians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62137"/>
            <a:ext cx="55626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00053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Arial Narrow" pitchFamily="34" charset="0"/>
              </a:rPr>
              <a:t>#5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295400"/>
            <a:ext cx="7966075" cy="441960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pitchFamily="2" charset="2"/>
              <a:buChar char="§"/>
            </a:pPr>
            <a:r>
              <a:rPr lang="en-US" sz="2000" dirty="0">
                <a:latin typeface="Georgia" pitchFamily="18" charset="0"/>
              </a:rPr>
              <a:t>Provide detailed budget</a:t>
            </a:r>
          </a:p>
          <a:p>
            <a:pPr marL="0" indent="0" eaLnBrk="1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pitchFamily="2" charset="2"/>
              <a:buChar char="§"/>
            </a:pPr>
            <a:r>
              <a:rPr lang="en-US" sz="2000" dirty="0">
                <a:latin typeface="Georgia" pitchFamily="18" charset="0"/>
              </a:rPr>
              <a:t>Include vendor information and explain how vendors were selected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209800"/>
            <a:ext cx="4814516" cy="4059873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0800" dist="50800" dir="2700000" algn="ctr" rotWithShape="0">
              <a:schemeClr val="tx2">
                <a:lumMod val="20000"/>
                <a:lumOff val="8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7122399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Arial Narrow" pitchFamily="34" charset="0"/>
              </a:rPr>
              <a:t>#6 SUSTAINABILITY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295400"/>
            <a:ext cx="8194675" cy="441960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pitchFamily="2" charset="2"/>
              <a:buChar char="§"/>
            </a:pPr>
            <a:r>
              <a:rPr lang="en-US" sz="2000" dirty="0">
                <a:latin typeface="Georgia" pitchFamily="18" charset="0"/>
              </a:rPr>
              <a:t>Clearly explain specific sustainability components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07" t="18883" r="31015" b="1489"/>
          <a:stretch/>
        </p:blipFill>
        <p:spPr bwMode="auto">
          <a:xfrm>
            <a:off x="3025140" y="1828800"/>
            <a:ext cx="3280410" cy="4265490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0800" dist="50800" dir="2700000" algn="ctr" rotWithShape="0">
              <a:schemeClr val="tx2">
                <a:lumMod val="20000"/>
                <a:lumOff val="8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92847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Arial Narrow" pitchFamily="34" charset="0"/>
              </a:rPr>
              <a:t>#7 TRAINING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295400"/>
            <a:ext cx="7966075" cy="441960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pitchFamily="2" charset="2"/>
              <a:buChar char="§"/>
            </a:pPr>
            <a:r>
              <a:rPr lang="en-US" sz="2000" dirty="0">
                <a:latin typeface="Georgia" pitchFamily="18" charset="0"/>
              </a:rPr>
              <a:t>Include detailed information for each training opportunity</a:t>
            </a:r>
          </a:p>
          <a:p>
            <a:pPr marL="400050" lvl="1" indent="0" eaLnBrk="1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pitchFamily="2" charset="2"/>
              <a:buChar char="§"/>
            </a:pPr>
            <a:r>
              <a:rPr lang="en-US" sz="1600" dirty="0">
                <a:latin typeface="Georgia" pitchFamily="18" charset="0"/>
              </a:rPr>
              <a:t>Frequency</a:t>
            </a:r>
          </a:p>
          <a:p>
            <a:pPr marL="400050" lvl="1" indent="0" eaLnBrk="1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pitchFamily="2" charset="2"/>
              <a:buChar char="§"/>
            </a:pPr>
            <a:r>
              <a:rPr lang="en-US" sz="1600" dirty="0">
                <a:latin typeface="Georgia" pitchFamily="18" charset="0"/>
              </a:rPr>
              <a:t>Curricula</a:t>
            </a:r>
          </a:p>
          <a:p>
            <a:pPr marL="400050" lvl="1" indent="0" eaLnBrk="1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pitchFamily="2" charset="2"/>
              <a:buChar char="§"/>
            </a:pPr>
            <a:r>
              <a:rPr lang="en-US" sz="1600" dirty="0">
                <a:latin typeface="Georgia" pitchFamily="18" charset="0"/>
              </a:rPr>
              <a:t>Target audience (specific beneficiaries, adults vs. children, etc.)</a:t>
            </a:r>
          </a:p>
          <a:p>
            <a:pPr marL="400050" lvl="1" indent="0" eaLnBrk="1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pitchFamily="2" charset="2"/>
              <a:buChar char="§"/>
            </a:pPr>
            <a:r>
              <a:rPr lang="en-US" sz="1600" dirty="0">
                <a:latin typeface="Georgia" pitchFamily="18" charset="0"/>
              </a:rPr>
              <a:t>Trainer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6600" y="3048000"/>
            <a:ext cx="47244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69734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Arial Narrow" pitchFamily="34" charset="0"/>
              </a:rPr>
              <a:t>#8 COOPERATING ORGANIZATION MOU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295400"/>
            <a:ext cx="7966075" cy="441960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pitchFamily="2" charset="2"/>
              <a:buChar char="§"/>
            </a:pPr>
            <a:r>
              <a:rPr lang="en-US" sz="2000" dirty="0">
                <a:latin typeface="Georgia" pitchFamily="18" charset="0"/>
              </a:rPr>
              <a:t>Include MOUs for each cooperating organization</a:t>
            </a: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5" t="17287" r="30782" b="1329"/>
          <a:stretch/>
        </p:blipFill>
        <p:spPr bwMode="auto">
          <a:xfrm>
            <a:off x="3124200" y="1828800"/>
            <a:ext cx="3221318" cy="4267200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0800" dist="50800" dir="2700000" algn="ctr" rotWithShape="0">
              <a:schemeClr val="tx2">
                <a:lumMod val="20000"/>
                <a:lumOff val="8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9291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Arial Narrow" pitchFamily="34" charset="0"/>
              </a:rPr>
              <a:t>#9 MEASUREMENT AND 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295400"/>
            <a:ext cx="7966075" cy="441960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pitchFamily="2" charset="2"/>
              <a:buChar char="§"/>
            </a:pPr>
            <a:r>
              <a:rPr lang="en-US" sz="2000" dirty="0">
                <a:latin typeface="Georgia" pitchFamily="18" charset="0"/>
              </a:rPr>
              <a:t>Include specific information related to measurement and evaluation</a:t>
            </a:r>
          </a:p>
        </p:txBody>
      </p:sp>
      <p:pic>
        <p:nvPicPr>
          <p:cNvPr id="5" name="Pictur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02"/>
          <a:stretch/>
        </p:blipFill>
        <p:spPr>
          <a:xfrm>
            <a:off x="990599" y="1885950"/>
            <a:ext cx="4868055" cy="3276600"/>
          </a:xfrm>
          <a:prstGeom prst="rect">
            <a:avLst/>
          </a:prstGeom>
          <a:ln>
            <a:solidFill>
              <a:schemeClr val="tx2">
                <a:lumMod val="20000"/>
                <a:lumOff val="80000"/>
              </a:schemeClr>
            </a:solidFill>
          </a:ln>
          <a:effectLst>
            <a:outerShdw blurRad="50800" dist="50800" dir="2700000" algn="ctr" rotWithShape="0">
              <a:schemeClr val="tx2">
                <a:lumMod val="20000"/>
                <a:lumOff val="80000"/>
              </a:schemeClr>
            </a:outerShdw>
          </a:effectLst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4" t="17925" r="30875" b="1489"/>
          <a:stretch/>
        </p:blipFill>
        <p:spPr bwMode="auto">
          <a:xfrm>
            <a:off x="4800600" y="2286000"/>
            <a:ext cx="2948940" cy="3848100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0800" dist="50800" dir="2700000" algn="ctr" rotWithShape="0">
              <a:schemeClr val="tx2">
                <a:lumMod val="20000"/>
                <a:lumOff val="8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019148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>
                <a:latin typeface="Arial Narrow" pitchFamily="34" charset="0"/>
              </a:rPr>
              <a:t>#10 COMPLETE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1295400"/>
            <a:ext cx="7966075" cy="441960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spcAft>
                <a:spcPts val="900"/>
              </a:spcAft>
              <a:buClr>
                <a:schemeClr val="accent1"/>
              </a:buClr>
              <a:buSzPct val="125000"/>
              <a:buFont typeface="Wingdings" pitchFamily="2" charset="2"/>
              <a:buChar char="§"/>
            </a:pPr>
            <a:r>
              <a:rPr lang="en-US" sz="2000" dirty="0">
                <a:latin typeface="Georgia" pitchFamily="18" charset="0"/>
              </a:rPr>
              <a:t>Complete the entire application!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67000"/>
            <a:ext cx="9088438" cy="7162800"/>
          </a:xfrm>
          <a:prstGeom prst="rect">
            <a:avLst/>
          </a:prstGeom>
          <a:noFill/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0800" dist="50800" dir="2700000" algn="ctr" rotWithShape="0">
              <a:schemeClr val="tx2">
                <a:lumMod val="20000"/>
                <a:lumOff val="80000"/>
              </a:scheme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04800" y="3429000"/>
            <a:ext cx="8686800" cy="4876800"/>
          </a:xfrm>
          <a:prstGeom prst="rect">
            <a:avLst/>
          </a:prstGeom>
          <a:solidFill>
            <a:schemeClr val="tx1">
              <a:lumMod val="40000"/>
              <a:lumOff val="60000"/>
              <a:alpha val="79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66650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SzPct val="75000"/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7A2DBC-5FC6-40E1-8EA7-73C2FCBB831E}" type="slidenum">
              <a:rPr lang="en-US" altLang="en-US" sz="1400"/>
              <a:pPr eaLnBrk="1" hangingPunct="1">
                <a:spcBef>
                  <a:spcPct val="0"/>
                </a:spcBef>
              </a:pPr>
              <a:t>9</a:t>
            </a:fld>
            <a:endParaRPr lang="en-US" altLang="en-US" sz="140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7953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Global Grant Reports: Frequency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/>
              <a:t>Progress reports</a:t>
            </a:r>
          </a:p>
          <a:p>
            <a:pPr lvl="1" eaLnBrk="1" hangingPunct="1"/>
            <a:r>
              <a:rPr lang="en-US" altLang="en-US"/>
              <a:t>Within 12 months of first payment</a:t>
            </a:r>
          </a:p>
          <a:p>
            <a:pPr lvl="1" eaLnBrk="1" hangingPunct="1"/>
            <a:r>
              <a:rPr lang="en-US" altLang="en-US"/>
              <a:t>Every 12 months through the life of the grant</a:t>
            </a:r>
          </a:p>
          <a:p>
            <a:pPr eaLnBrk="1" hangingPunct="1">
              <a:buFontTx/>
              <a:buChar char="•"/>
            </a:pPr>
            <a:r>
              <a:rPr lang="en-US" altLang="en-US"/>
              <a:t>Final report within 2 months of completion</a:t>
            </a:r>
          </a:p>
        </p:txBody>
      </p:sp>
    </p:spTree>
    <p:extLst>
      <p:ext uri="{BB962C8B-B14F-4D97-AF65-F5344CB8AC3E}">
        <p14:creationId xmlns:p14="http://schemas.microsoft.com/office/powerpoint/2010/main" val="1322983345"/>
      </p:ext>
    </p:extLst>
  </p:cSld>
  <p:clrMapOvr>
    <a:masterClrMapping/>
  </p:clrMapOvr>
</p:sld>
</file>

<file path=ppt/theme/theme1.xml><?xml version="1.0" encoding="utf-8"?>
<a:theme xmlns:a="http://schemas.openxmlformats.org/drawingml/2006/main" name="Communications_white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0041018965C148B8386E7CAFFFD3D7" ma:contentTypeVersion="4" ma:contentTypeDescription="Create a new document." ma:contentTypeScope="" ma:versionID="21f9e43456559c0480e5e3bc8b7324e7">
  <xsd:schema xmlns:xsd="http://www.w3.org/2001/XMLSchema" xmlns:xs="http://www.w3.org/2001/XMLSchema" xmlns:p="http://schemas.microsoft.com/office/2006/metadata/properties" xmlns:ns2="41d4868e-e7c5-4a0f-bea8-40f63a832f74" targetNamespace="http://schemas.microsoft.com/office/2006/metadata/properties" ma:root="true" ma:fieldsID="d8249c90373732a3bc6a863b4e1e2dbd" ns2:_="">
    <xsd:import namespace="41d4868e-e7c5-4a0f-bea8-40f63a832f7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d4868e-e7c5-4a0f-bea8-40f63a832f7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C51E3A9-721D-4DDE-BBA5-004EFE67C1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34B653F-4B8D-4251-B35E-5B07B047F9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1d4868e-e7c5-4a0f-bea8-40f63a832f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825A4E4-16DD-4CCC-BB86-1EE4BF423CC7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41d4868e-e7c5-4a0f-bea8-40f63a832f7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19338</TotalTime>
  <Words>531</Words>
  <Application>Microsoft Office PowerPoint</Application>
  <PresentationFormat>On-screen Show (4:3)</PresentationFormat>
  <Paragraphs>76</Paragraphs>
  <Slides>14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MS PGothic</vt:lpstr>
      <vt:lpstr>MS PGothic</vt:lpstr>
      <vt:lpstr>Arial</vt:lpstr>
      <vt:lpstr>Arial Narrow</vt:lpstr>
      <vt:lpstr>Calibri</vt:lpstr>
      <vt:lpstr>Georgia</vt:lpstr>
      <vt:lpstr>Wingdings</vt:lpstr>
      <vt:lpstr>ヒラギノ角ゴ Pro W3</vt:lpstr>
      <vt:lpstr>Communications_white</vt:lpstr>
      <vt:lpstr>Custom Design</vt:lpstr>
      <vt:lpstr>2_Custom Design</vt:lpstr>
      <vt:lpstr>1_Custom Design</vt:lpstr>
      <vt:lpstr>#3 DETAILED PROJECT PLAN</vt:lpstr>
      <vt:lpstr>#4 ROTARIAN INVOLVEMENT</vt:lpstr>
      <vt:lpstr>#5 BUDGET</vt:lpstr>
      <vt:lpstr>#6 SUSTAINABILITY</vt:lpstr>
      <vt:lpstr>#7 TRAINING INFORMATION</vt:lpstr>
      <vt:lpstr>#8 COOPERATING ORGANIZATION MOU</vt:lpstr>
      <vt:lpstr>#9 MEASUREMENT AND EVALUATION</vt:lpstr>
      <vt:lpstr>#10 COMPLETE APPLICATION</vt:lpstr>
      <vt:lpstr>Global Grant Reports: Frequency</vt:lpstr>
      <vt:lpstr>Global Grant Reports: Content</vt:lpstr>
      <vt:lpstr>RESOURCES</vt:lpstr>
      <vt:lpstr>www.Rotary7870.org</vt:lpstr>
      <vt:lpstr>District 7870 Website</vt:lpstr>
      <vt:lpstr>QUESTIONS?</vt:lpstr>
    </vt:vector>
  </TitlesOfParts>
  <Company>Rotary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 WS-06</dc:creator>
  <cp:lastModifiedBy>Rick Manganello</cp:lastModifiedBy>
  <cp:revision>664</cp:revision>
  <cp:lastPrinted>2013-04-11T19:55:04Z</cp:lastPrinted>
  <dcterms:created xsi:type="dcterms:W3CDTF">2010-04-16T20:11:30Z</dcterms:created>
  <dcterms:modified xsi:type="dcterms:W3CDTF">2016-10-29T01:25:59Z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wner">
    <vt:lpwstr>Bob Kiolbassa</vt:lpwstr>
  </property>
  <property fmtid="{D5CDD505-2E9C-101B-9397-08002B2CF9AE}" pid="3" name="WhenToUse">
    <vt:lpwstr>Powerpoint template using the new brand guidelines. This presentation has a cloud gray background on the cover and white background on other slides.</vt:lpwstr>
  </property>
  <property fmtid="{D5CDD505-2E9C-101B-9397-08002B2CF9AE}" pid="4" name="Description0">
    <vt:lpwstr>Powerpoint template using the new brand guidelines. This presentation has a cloud gray background on the cover and white background on other slides.</vt:lpwstr>
  </property>
  <property fmtid="{D5CDD505-2E9C-101B-9397-08002B2CF9AE}" pid="5" name="Status">
    <vt:lpwstr>In Review</vt:lpwstr>
  </property>
  <property fmtid="{D5CDD505-2E9C-101B-9397-08002B2CF9AE}" pid="6" name="ContentTypeId">
    <vt:lpwstr>0x0101001C0041018965C148B8386E7CAFFFD3D7</vt:lpwstr>
  </property>
</Properties>
</file>