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61" r:id="rId3"/>
    <p:sldId id="260" r:id="rId4"/>
    <p:sldId id="568" r:id="rId5"/>
    <p:sldId id="263" r:id="rId6"/>
    <p:sldId id="259" r:id="rId7"/>
    <p:sldId id="526" r:id="rId8"/>
    <p:sldId id="528" r:id="rId9"/>
    <p:sldId id="257" r:id="rId10"/>
    <p:sldId id="529" r:id="rId11"/>
    <p:sldId id="530" r:id="rId12"/>
    <p:sldId id="571" r:id="rId13"/>
    <p:sldId id="572" r:id="rId14"/>
    <p:sldId id="531" r:id="rId15"/>
    <p:sldId id="534" r:id="rId16"/>
    <p:sldId id="533" r:id="rId17"/>
    <p:sldId id="538" r:id="rId18"/>
    <p:sldId id="532" r:id="rId19"/>
    <p:sldId id="536" r:id="rId20"/>
    <p:sldId id="541" r:id="rId21"/>
    <p:sldId id="566" r:id="rId22"/>
    <p:sldId id="565" r:id="rId23"/>
    <p:sldId id="542" r:id="rId24"/>
    <p:sldId id="514" r:id="rId25"/>
    <p:sldId id="537" r:id="rId26"/>
    <p:sldId id="539" r:id="rId27"/>
    <p:sldId id="540" r:id="rId28"/>
    <p:sldId id="543" r:id="rId29"/>
    <p:sldId id="544" r:id="rId30"/>
    <p:sldId id="545" r:id="rId31"/>
    <p:sldId id="546" r:id="rId32"/>
    <p:sldId id="547" r:id="rId33"/>
    <p:sldId id="567" r:id="rId34"/>
    <p:sldId id="549" r:id="rId35"/>
    <p:sldId id="548" r:id="rId36"/>
    <p:sldId id="550" r:id="rId37"/>
    <p:sldId id="551" r:id="rId38"/>
    <p:sldId id="487" r:id="rId39"/>
    <p:sldId id="570" r:id="rId40"/>
    <p:sldId id="552" r:id="rId41"/>
    <p:sldId id="554" r:id="rId42"/>
    <p:sldId id="555" r:id="rId43"/>
    <p:sldId id="556" r:id="rId44"/>
    <p:sldId id="557" r:id="rId45"/>
    <p:sldId id="558" r:id="rId46"/>
    <p:sldId id="564" r:id="rId47"/>
    <p:sldId id="559" r:id="rId48"/>
    <p:sldId id="560" r:id="rId49"/>
    <p:sldId id="561" r:id="rId50"/>
    <p:sldId id="56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66122" autoAdjust="0"/>
  </p:normalViewPr>
  <p:slideViewPr>
    <p:cSldViewPr snapToGrid="0">
      <p:cViewPr varScale="1">
        <p:scale>
          <a:sx n="46" d="100"/>
          <a:sy n="46" d="100"/>
        </p:scale>
        <p:origin x="11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5428-F2C5-4049-A21B-C724693ADFB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364F8-7548-4FF4-ABB1-D5753E6F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23"/>
              </a:spcBef>
            </a:pPr>
            <a:endParaRPr lang="en-US" sz="130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94830-87D4-4980-9886-05EA7EB3C8C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93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4F8-7548-4FF4-ABB1-D5753E6FE9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6C43E-0CA9-4B9A-AC63-63AB0C9D10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4F8-7548-4FF4-ABB1-D5753E6FE9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4F8-7548-4FF4-ABB1-D5753E6FE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9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4F8-7548-4FF4-ABB1-D5753E6FE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4F8-7548-4FF4-ABB1-D5753E6FE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94830-87D4-4980-9886-05EA7EB3C8C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5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94830-87D4-4980-9886-05EA7EB3C8C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9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A498-B97B-62AD-1661-70D88BC46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1D7CC-1972-705D-CCFC-7C6C0E559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7EEFE-210E-A99C-FFC1-F1BA1602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E7436-855D-43E5-6255-18B8862E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097F7-803E-ADE9-3A15-EF896575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6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DBAC-191C-A554-7382-829FC4C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97DDB-67E0-0321-21BF-C84F3BD8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7CB9-B62A-3E41-361C-EBAF4AE0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48879-5440-8F26-5875-77AB45D8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F86F8-7AEC-59A9-59A7-19A1DB40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DFE76-5437-3D7E-01D9-143C51624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75BA5-012A-B342-DF02-422F8CDB8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6E54-3A71-7C21-7290-DDE23832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866D-036A-75DC-5AFA-048AC79C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6608-1FD0-6A5B-FDA5-BA299135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8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80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7439-4990-4AA9-8C6B-104A32C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AFB8-EB1C-9D06-1256-0AE991DE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E015-34A1-C195-CFD0-D0DC38C5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8819-018E-FC2B-40E2-971CE238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691E-CD0E-05FD-180E-4B319876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7BBA-D9E3-F8F3-BBF4-8A13C9BC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C7440-F2D7-08E2-5A7A-EACC8E5A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77576-62A0-E929-DE8D-E6032E29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39E94-A82B-1A8E-0C57-94D7C9CF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5AE0-6260-CDFB-B6B8-900239A6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4269-7BE7-704B-6C0E-AAD6274C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151F-B8E1-5C19-7CD3-8141806AD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6965-EC25-0704-ED9F-B79958FE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65623-23C5-D1A4-746E-8037866E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2B4CD-B18D-F8E0-FF81-EC906C95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61976-74DE-D385-F552-F18B1E9A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A6B5-8415-69B5-4B2B-9CD1FA8A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512EF-D253-3341-B41F-956AFBD0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B4463-0AC1-3FE1-DD71-E8A31C98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924CA-8040-CFA9-90F6-6CE43C72D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5BE2D-CA7C-55A1-B30F-87933214F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EE05B-347D-5E46-15D2-4900EF8E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A1AD9-806E-66BE-2852-58D799EE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5837F-1BBD-D5C9-7AE0-B8FFBD6A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8395-326F-AB05-B52D-F5A11CBD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43236-55CE-F113-9FC7-02F47C15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C0E3A-BF4D-34A4-F821-5ED98C51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5C1FE-C1AF-FE3B-CB8D-D03861EF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8A433-9675-9F75-16EA-83DF0689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1EE59-9CFD-8A5F-76AC-204B21E8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9B35C-9316-759C-8453-C715B32F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EE72-37E2-0224-BC00-09A4611F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3B0C-3E4E-D1B3-31F8-EA3E1246F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A36EF-118F-ABA3-836E-50E243AE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D2DDE-BCA2-EE01-06D0-EAF1923E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234D8-868B-E0B5-D16C-C8668420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D52B-0A28-01CC-FDD2-6787892A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5EB9-D1AB-8FDE-EB5F-5739042A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7B22E-FB7A-854C-BCA0-1E3D27998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28788-4665-06D5-6E22-F61AF2CFD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31DB9-F558-DFF6-2185-A1291235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AB33B-E8E1-821A-99AE-A7B324E9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1707-35DE-B96E-6EE0-73C438E7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35785-855D-3696-4B45-89BC2A1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C96F4-0BCB-BC39-859A-E4D31712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280F9-9291-273F-BB61-1CE01EB6C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943FA-E4F3-499D-816B-A44B8FFC66F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2D2B-40A3-0949-E88D-0C10730F3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83DB2-AB4B-FF5A-F5E6-ABAFF0A04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FE0C9-8878-483A-B925-2F7ACF3B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dre@rotary.org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d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df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8.pdf"/><Relationship Id="rId4" Type="http://schemas.openxmlformats.org/officeDocument/2006/relationships/image" Target="../media/image12.pd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60A2F-9B2E-0B1E-7A27-E8DA85C53E7A}"/>
              </a:ext>
            </a:extLst>
          </p:cNvPr>
          <p:cNvSpPr txBox="1"/>
          <p:nvPr/>
        </p:nvSpPr>
        <p:spPr>
          <a:xfrm>
            <a:off x="2613660" y="2179320"/>
            <a:ext cx="6278880" cy="383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</a:p>
          <a:p>
            <a:pPr algn="ctr">
              <a:lnSpc>
                <a:spcPct val="80000"/>
              </a:lnSpc>
            </a:pPr>
            <a:endParaRPr lang="en-US" sz="32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GRANT MANAGEMENT TRAINING </a:t>
            </a:r>
          </a:p>
          <a:p>
            <a:pPr algn="ctr">
              <a:lnSpc>
                <a:spcPct val="125000"/>
              </a:lnSpc>
              <a:tabLst>
                <a:tab pos="1371600" algn="l"/>
                <a:tab pos="3484563" algn="l"/>
                <a:tab pos="4918075" algn="l"/>
              </a:tabLst>
            </a:pPr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District 7910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5000"/>
              </a:lnSpc>
              <a:tabLst>
                <a:tab pos="1371600" algn="l"/>
                <a:tab pos="3484563" algn="l"/>
                <a:tab pos="4918075" algn="l"/>
              </a:tabLs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April 5, 2025</a:t>
            </a:r>
          </a:p>
          <a:p>
            <a:pPr algn="ctr">
              <a:lnSpc>
                <a:spcPct val="125000"/>
              </a:lnSpc>
              <a:tabLst>
                <a:tab pos="1371600" algn="l"/>
                <a:tab pos="3484563" algn="l"/>
                <a:tab pos="4918075" algn="l"/>
              </a:tabLst>
            </a:pP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tabLst>
                <a:tab pos="1371600" algn="l"/>
                <a:tab pos="3484563" algn="l"/>
                <a:tab pos="4918075" algn="l"/>
              </a:tabLst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Ingrid Detweiler, DGSC Chair 2025-2026</a:t>
            </a:r>
          </a:p>
          <a:p>
            <a:pPr algn="ctr">
              <a:lnSpc>
                <a:spcPct val="125000"/>
              </a:lnSpc>
              <a:tabLst>
                <a:tab pos="1371600" algn="l"/>
                <a:tab pos="3484563" algn="l"/>
                <a:tab pos="4918075" algn="l"/>
              </a:tabLst>
            </a:pPr>
            <a:endParaRPr lang="en-US" sz="18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480" y="1642188"/>
            <a:ext cx="8996680" cy="4124130"/>
          </a:xfrm>
        </p:spPr>
        <p:txBody>
          <a:bodyPr>
            <a:normAutofit/>
          </a:bodyPr>
          <a:lstStyle/>
          <a:p>
            <a:r>
              <a:rPr lang="en-US" b="1" dirty="0"/>
              <a:t>TO BE QUALIFIED TO RECEIVE A GRANT</a:t>
            </a:r>
          </a:p>
          <a:p>
            <a:r>
              <a:rPr lang="en-US" b="1" dirty="0"/>
              <a:t> CLUB MUST</a:t>
            </a:r>
          </a:p>
          <a:p>
            <a:pPr algn="l">
              <a:lnSpc>
                <a:spcPct val="100000"/>
              </a:lnSpc>
            </a:pPr>
            <a:r>
              <a:rPr lang="en-US" sz="1400" dirty="0"/>
              <a:t>           </a:t>
            </a:r>
          </a:p>
          <a:p>
            <a:pPr algn="l">
              <a:lnSpc>
                <a:spcPct val="100000"/>
              </a:lnSpc>
            </a:pPr>
            <a:r>
              <a:rPr lang="en-US" sz="1900" dirty="0"/>
              <a:t>        1.     Sign Memorandum Of Understanding (MOU) by Club President                           	President-Elect and Foundation Chair</a:t>
            </a:r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r>
              <a:rPr lang="en-US" sz="1900" dirty="0"/>
              <a:t>Have at least 1 club member who has completed Grant Training within the last 3 years.</a:t>
            </a:r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r>
              <a:rPr lang="en-US" sz="1900" dirty="0"/>
              <a:t>Appoint a Club Foundation Chair and List in </a:t>
            </a:r>
            <a:r>
              <a:rPr lang="en-US" sz="1900" i="1" dirty="0" err="1"/>
              <a:t>Clubrunner</a:t>
            </a:r>
            <a:endParaRPr lang="en-US" sz="1900" i="1" dirty="0"/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r>
              <a:rPr lang="en-US" sz="1900" dirty="0"/>
              <a:t>Set  Foundation Annual Fund Share Goal in </a:t>
            </a:r>
            <a:r>
              <a:rPr lang="en-US" sz="1900" i="1" dirty="0" err="1"/>
              <a:t>Clubrunner</a:t>
            </a:r>
            <a:endParaRPr lang="en-US" sz="1900" i="1" dirty="0"/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r>
              <a:rPr lang="en-US" sz="1900" dirty="0"/>
              <a:t>Close previous year Club District Grant</a:t>
            </a: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480" y="1981199"/>
            <a:ext cx="8996680" cy="4634023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MAINTAIN CLUB QUALIFICATION</a:t>
            </a:r>
          </a:p>
          <a:p>
            <a:pPr algn="l" defTabSz="914400" fontAlgn="base">
              <a:spcAft>
                <a:spcPct val="0"/>
              </a:spcAft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Maintain good standing under the District rules</a:t>
            </a:r>
          </a:p>
          <a:p>
            <a:pPr marL="285750" indent="-285750" algn="l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Comply with all qualification criteria</a:t>
            </a:r>
          </a:p>
          <a:p>
            <a:pPr marL="285750" indent="-285750" algn="l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Ensure compliance with the Club MOU</a:t>
            </a:r>
          </a:p>
          <a:p>
            <a:pPr marL="914400" lvl="1" indent="-285750" algn="l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Appoint a club member or committee – Club Foundation Chair can lead the effort</a:t>
            </a:r>
          </a:p>
          <a:p>
            <a:pPr marL="285750" indent="-285750" algn="l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Fully implement stewardship practices to prevent misuse of funds</a:t>
            </a:r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7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7DA0CB82-DEC6-DDFA-BFA8-FF4372299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22739901-5EAC-5A74-2FDC-D0A2C5F44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324303"/>
            <a:ext cx="9633081" cy="5290919"/>
          </a:xfrm>
        </p:spPr>
        <p:txBody>
          <a:bodyPr>
            <a:normAutofit lnSpcReduction="10000"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GRANT DISTRICT DECISIONS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ecommended by the District Grants Subcommittee</a:t>
            </a:r>
          </a:p>
          <a:p>
            <a:pPr marL="800100" lvl="1" indent="-34290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Chair, DGSC Ingrid Detweiler. </a:t>
            </a:r>
          </a:p>
          <a:p>
            <a:pPr marL="800100" lvl="1" indent="-34290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Some key decisions are:</a:t>
            </a:r>
          </a:p>
          <a:p>
            <a:pPr marL="108585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Approval of DDF for global and district grants, and other Foundation Funds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Review procedures for applications including scoring rubric</a:t>
            </a:r>
          </a:p>
          <a:p>
            <a:pPr marL="108585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District sponsored grants to address common needs in communities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ecommendations are then endorsed by the District Rotary Foundation Committee</a:t>
            </a:r>
          </a:p>
          <a:p>
            <a:pPr marL="800100" lvl="1" indent="-34290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Chair, DRFC Bob Worth</a:t>
            </a:r>
          </a:p>
          <a:p>
            <a:pPr marL="800100" lvl="1" indent="-34290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For Global Grants the Foundation Advisory Board (FAB) </a:t>
            </a:r>
          </a:p>
          <a:p>
            <a:pPr marL="120015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comprising DG, DGN and DRFC reviews and approves.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TRF gives final approval then sends funds to the District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2005374" y="1690063"/>
            <a:ext cx="7453935" cy="382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Foundation Advisory Board (FAB) 2025-2026</a:t>
            </a:r>
          </a:p>
          <a:p>
            <a:pPr algn="ctr">
              <a:lnSpc>
                <a:spcPct val="115000"/>
              </a:lnSpc>
              <a:defRPr/>
            </a:pPr>
            <a:r>
              <a:rPr lang="en-US" sz="18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DG Johnny Ahern</a:t>
            </a:r>
            <a:endParaRPr lang="en-US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Penny Hamel</a:t>
            </a: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FC Bob Worth</a:t>
            </a: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Foundation Chair Bob Worth</a:t>
            </a:r>
            <a:endParaRPr lang="en-US" sz="18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District Grants</a:t>
            </a:r>
            <a:r>
              <a:rPr lang="en-US" sz="1800" b="1" baseline="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Subcommittee</a:t>
            </a: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Chair (DGSC) Ingrid Detweiler, RC of Concord</a:t>
            </a:r>
          </a:p>
          <a:p>
            <a:pPr marL="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Joyce Fukami, Southboro. Would welcome a few </a:t>
            </a:r>
            <a:r>
              <a:rPr lang="en-US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more members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who are Club Foundation Chairs.</a:t>
            </a:r>
            <a:r>
              <a:rPr lang="en-US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	</a:t>
            </a:r>
          </a:p>
          <a:p>
            <a:pPr marL="0" marR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1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5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4200F-2FBF-F1EC-18FE-EF0D86228877}"/>
              </a:ext>
            </a:extLst>
          </p:cNvPr>
          <p:cNvSpPr txBox="1"/>
          <p:nvPr/>
        </p:nvSpPr>
        <p:spPr>
          <a:xfrm>
            <a:off x="1259840" y="1014530"/>
            <a:ext cx="788258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fontAlgn="base">
              <a:spcAft>
                <a:spcPct val="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DISTRICT GRANT REQUIREMENTS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small-scale, short-term projects that address immediate needs in your community or abroad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All projects must</a:t>
            </a:r>
          </a:p>
          <a:p>
            <a:pPr marL="800100" lvl="1" indent="-342900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Relate to the mission of The Rotary Foundation </a:t>
            </a:r>
          </a:p>
          <a:p>
            <a:pPr marL="800100" lvl="1" indent="-342900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 the active participation of Rotarians</a:t>
            </a:r>
          </a:p>
          <a:p>
            <a:pPr marL="800100" lvl="1" indent="-342900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Comply with conflict-of-interest policy</a:t>
            </a:r>
          </a:p>
          <a:p>
            <a:pPr marL="1200150" lvl="2" indent="-28575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No Rotarian benefits financially or personally from a grant</a:t>
            </a:r>
          </a:p>
          <a:p>
            <a:pPr marL="1200150" lvl="2" indent="-28575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Benefit cannot be direct to a Rotarian or indirect to an associate of the Rotaria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 new project</a:t>
            </a:r>
          </a:p>
          <a:p>
            <a:pPr marL="800100" lvl="1" indent="-342900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Cannot begin until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aproved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the District</a:t>
            </a:r>
          </a:p>
          <a:p>
            <a:pPr marL="800100" lvl="1" indent="-342900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Avoid continuous or excessive support of any one beneficiary, entity, or community</a:t>
            </a:r>
          </a:p>
        </p:txBody>
      </p:sp>
    </p:spTree>
    <p:extLst>
      <p:ext uri="{BB962C8B-B14F-4D97-AF65-F5344CB8AC3E}">
        <p14:creationId xmlns:p14="http://schemas.microsoft.com/office/powerpoint/2010/main" val="33745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609600" y="1690062"/>
            <a:ext cx="100298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DISTRICT GRANT NOTES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Multi-club involvement and non-Rotarian participation in district grants is encouraged</a:t>
            </a:r>
          </a:p>
          <a:p>
            <a:pPr defTabSz="914400" fontAlgn="base">
              <a:spcAft>
                <a:spcPct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ideas from past District Grant List</a:t>
            </a:r>
          </a:p>
          <a:p>
            <a:pPr marL="742950" lvl="1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sponsored projects focusing on common needs in multiple communities may be undertaken to get more clubs to participate</a:t>
            </a:r>
          </a:p>
          <a:p>
            <a:pPr marL="742950" lvl="1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Only one District Grant per club – Rotary/Rotaract/Interact</a:t>
            </a:r>
          </a:p>
          <a:p>
            <a:pPr marL="285750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Up to $3,000 may be requested. Range is $1,000 to $3,000</a:t>
            </a:r>
          </a:p>
        </p:txBody>
      </p:sp>
    </p:spTree>
    <p:extLst>
      <p:ext uri="{BB962C8B-B14F-4D97-AF65-F5344CB8AC3E}">
        <p14:creationId xmlns:p14="http://schemas.microsoft.com/office/powerpoint/2010/main" val="3638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466344"/>
            <a:ext cx="9633081" cy="6148878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DISTRICT GRANTS 2024-2025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06FA7C-6C7A-A461-FA0D-1022262E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84555"/>
              </p:ext>
            </p:extLst>
          </p:nvPr>
        </p:nvGraphicFramePr>
        <p:xfrm>
          <a:off x="0" y="1403304"/>
          <a:ext cx="10735056" cy="5359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9430">
                  <a:extLst>
                    <a:ext uri="{9D8B030D-6E8A-4147-A177-3AD203B41FA5}">
                      <a16:colId xmlns:a16="http://schemas.microsoft.com/office/drawing/2014/main" val="214149348"/>
                    </a:ext>
                  </a:extLst>
                </a:gridCol>
                <a:gridCol w="2499740">
                  <a:extLst>
                    <a:ext uri="{9D8B030D-6E8A-4147-A177-3AD203B41FA5}">
                      <a16:colId xmlns:a16="http://schemas.microsoft.com/office/drawing/2014/main" val="3395879630"/>
                    </a:ext>
                  </a:extLst>
                </a:gridCol>
                <a:gridCol w="1120960">
                  <a:extLst>
                    <a:ext uri="{9D8B030D-6E8A-4147-A177-3AD203B41FA5}">
                      <a16:colId xmlns:a16="http://schemas.microsoft.com/office/drawing/2014/main" val="4219293800"/>
                    </a:ext>
                  </a:extLst>
                </a:gridCol>
                <a:gridCol w="1270421">
                  <a:extLst>
                    <a:ext uri="{9D8B030D-6E8A-4147-A177-3AD203B41FA5}">
                      <a16:colId xmlns:a16="http://schemas.microsoft.com/office/drawing/2014/main" val="2180977479"/>
                    </a:ext>
                  </a:extLst>
                </a:gridCol>
                <a:gridCol w="1524505">
                  <a:extLst>
                    <a:ext uri="{9D8B030D-6E8A-4147-A177-3AD203B41FA5}">
                      <a16:colId xmlns:a16="http://schemas.microsoft.com/office/drawing/2014/main" val="143295533"/>
                    </a:ext>
                  </a:extLst>
                </a:gridCol>
              </a:tblGrid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Rotary District 7910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279514247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District Grants 2024-2025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80673749"/>
                  </a:ext>
                </a:extLst>
              </a:tr>
              <a:tr h="30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AREA OF FOCUS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 COST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GRANT REQUEST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87% GRANT APPROVED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77811336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Quabbin Trails Kiosk, &amp; Performing Stage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$1,740.00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560784595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Reading Nooks in Schools Without Libraries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Basic education and literacy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$3,000.00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$2,610.00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814797366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WCC Pollinator Habitat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1,015.00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$515.00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$448.05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3032378972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Food Insecurity - Helpiing Residents, Students and Veterans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Disease prevention and treatment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$2,500.00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$2,175.00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498481331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Rain Barrel Envronmental Project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$1,740.00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102417961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Kairos Spring Farm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Disease prevention and treatment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$1,500.00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$1,305.00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470571671"/>
                  </a:ext>
                </a:extLst>
              </a:tr>
              <a:tr h="7481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Lounge 250: Midtown West Concord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 and community development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Economic and community development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$3,000.00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$2,610.00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084767594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Support Veterans to improve their mental stability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Maternal And Child Healthcare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$1,740.00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405116078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Suitcases to Foster Dignity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Maternal and Child Health – too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$3,000.00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$2,610.00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847039160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Handicap Toilets for West Brookfield Common Events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Water and Sanitation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$1,000.00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$870.00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953598489"/>
                  </a:ext>
                </a:extLst>
              </a:tr>
              <a:tr h="30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Westborough Farmer's Market Healthy Food Program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 and Community Development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$2,500.00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$2,175.00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3004740887"/>
                  </a:ext>
                </a:extLst>
              </a:tr>
              <a:tr h="30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Turkey and ham for senior centers at hanksgiving and Christmas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 And Community Development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$1,740.00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501929493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Build-a-bed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Maternal and Child Health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$2,500.00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$2,175.00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3250468306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Sears Field Conservation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$1,500.00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$1,305.00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706028912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Hope for the Hungry 2024 Multi Club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Maternal and Child Health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$6,000.00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$5,220.00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262510395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Nutrition 68 2024-2025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Maternal and child Health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9,000.00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$2,000.00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$1,740.00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2360680963"/>
                  </a:ext>
                </a:extLst>
              </a:tr>
              <a:tr h="30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St. Paul's Soup Kitchen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 and Community Developme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$1,440.00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$1,252.80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3634881672"/>
                  </a:ext>
                </a:extLst>
              </a:tr>
              <a:tr h="2121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85,015.00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$38,455.00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$33,455.85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58605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2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1495426" y="2537787"/>
            <a:ext cx="84591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8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Have achievable goals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8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Meet community needs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8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Are sustainable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8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Involve a partner</a:t>
            </a:r>
          </a:p>
          <a:p>
            <a:pPr lvl="1" indent="-401638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Other Rotary Club(s) or Non-Rotary entity(</a:t>
            </a:r>
            <a:r>
              <a:rPr lang="en-US" altLang="ko-KR" sz="2400" kern="0" dirty="0" err="1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ies</a:t>
            </a:r>
            <a:r>
              <a:rPr lang="en-US" altLang="ko-KR" sz="24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) (learn how another club has run a project)</a:t>
            </a:r>
          </a:p>
          <a:p>
            <a:pPr lvl="1" indent="-401638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Help identify and recruit new members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8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Have an implementation plan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800" kern="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Maintain proper stewardship of funds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9B868-1401-623F-CA18-236830C367D4}"/>
              </a:ext>
            </a:extLst>
          </p:cNvPr>
          <p:cNvSpPr txBox="1"/>
          <p:nvPr/>
        </p:nvSpPr>
        <p:spPr>
          <a:xfrm>
            <a:off x="2067910" y="171690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SUCCESSFUL DISTRICT GRANTS</a:t>
            </a:r>
          </a:p>
        </p:txBody>
      </p:sp>
    </p:spTree>
    <p:extLst>
      <p:ext uri="{BB962C8B-B14F-4D97-AF65-F5344CB8AC3E}">
        <p14:creationId xmlns:p14="http://schemas.microsoft.com/office/powerpoint/2010/main" val="370039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60A2F-9B2E-0B1E-7A27-E8DA85C53E7A}"/>
              </a:ext>
            </a:extLst>
          </p:cNvPr>
          <p:cNvSpPr txBox="1"/>
          <p:nvPr/>
        </p:nvSpPr>
        <p:spPr>
          <a:xfrm>
            <a:off x="1409700" y="2179320"/>
            <a:ext cx="6926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C266F-C874-7C27-5FE8-5176BA45CD2D}"/>
              </a:ext>
            </a:extLst>
          </p:cNvPr>
          <p:cNvSpPr txBox="1"/>
          <p:nvPr/>
        </p:nvSpPr>
        <p:spPr>
          <a:xfrm>
            <a:off x="1187450" y="1054100"/>
            <a:ext cx="83650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Vision Of Rotary</a:t>
            </a:r>
          </a:p>
          <a:p>
            <a:pPr algn="ctr"/>
            <a:r>
              <a:rPr lang="en-US" sz="3200" b="1" dirty="0"/>
              <a:t>International</a:t>
            </a:r>
          </a:p>
          <a:p>
            <a:pPr algn="ctr"/>
            <a:endParaRPr lang="en-US" sz="2400" dirty="0"/>
          </a:p>
          <a:p>
            <a:r>
              <a:rPr lang="en-US" sz="2400" b="1" i="1" dirty="0"/>
              <a:t>Together, we see a world where people unite and take action to create lasting change — across the globe, in our communities, and in ourselves.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The Rotary Foundation</a:t>
            </a:r>
          </a:p>
          <a:p>
            <a:pPr algn="ctr"/>
            <a:r>
              <a:rPr lang="en-US" sz="3200" b="1" dirty="0"/>
              <a:t>OUR MISSION</a:t>
            </a:r>
            <a:endParaRPr lang="en-US" sz="3200" b="1" dirty="0">
              <a:effectLst/>
            </a:endParaRPr>
          </a:p>
          <a:p>
            <a:r>
              <a:rPr lang="en-US" sz="2400" b="1" dirty="0">
                <a:effectLst/>
              </a:rPr>
              <a:t>The Rotary Foundation helps Rotary members to advance world understanding, goodwill, and peace by improving health, providing quality education, improving the environment, and alleviating poverty</a:t>
            </a:r>
            <a:r>
              <a:rPr lang="en-US" sz="2400" dirty="0">
                <a:effectLst/>
              </a:rPr>
              <a:t>.</a:t>
            </a:r>
          </a:p>
          <a:p>
            <a:endParaRPr lang="en-US" sz="2400" b="1" i="1" dirty="0"/>
          </a:p>
          <a:p>
            <a:pPr algn="ctr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4219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609600" y="1690062"/>
            <a:ext cx="10029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DA63E-C0C9-EF85-D424-AF19FF17178A}"/>
              </a:ext>
            </a:extLst>
          </p:cNvPr>
          <p:cNvSpPr txBox="1"/>
          <p:nvPr/>
        </p:nvSpPr>
        <p:spPr>
          <a:xfrm>
            <a:off x="1335339" y="2706993"/>
            <a:ext cx="9560559" cy="391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1: </a:t>
            </a:r>
            <a:r>
              <a:rPr lang="en-US" sz="2400" dirty="0"/>
              <a:t>Log into www.Rotary7910.org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2</a:t>
            </a:r>
            <a:r>
              <a:rPr lang="en-US" sz="2400" dirty="0"/>
              <a:t>: Click on Member Login and log in as a D7910  member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3</a:t>
            </a:r>
            <a:r>
              <a:rPr lang="en-US" sz="2400" dirty="0"/>
              <a:t>: Click on Member Area in the upper right-hand side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4</a:t>
            </a:r>
            <a:r>
              <a:rPr lang="en-US" sz="2400" dirty="0"/>
              <a:t>: Click on Grants  and then on “Submit a Grant Request”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5: </a:t>
            </a:r>
            <a:r>
              <a:rPr lang="en-US" sz="2400" dirty="0"/>
              <a:t>Fill in Submit a Grant request and wait for approval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6</a:t>
            </a:r>
            <a:r>
              <a:rPr lang="en-US" sz="2400" dirty="0"/>
              <a:t>: Fill in Application Tab, Budget Tab, Documents Tab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Step 7:</a:t>
            </a:r>
            <a:r>
              <a:rPr lang="en-US" sz="2400" dirty="0"/>
              <a:t>  Complete and upload Rubric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ED831-4F4E-7AC2-D0F6-85861E0F7C95}"/>
              </a:ext>
            </a:extLst>
          </p:cNvPr>
          <p:cNvSpPr txBox="1"/>
          <p:nvPr/>
        </p:nvSpPr>
        <p:spPr>
          <a:xfrm>
            <a:off x="1846804" y="1978662"/>
            <a:ext cx="699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Accessing The District Grant Module</a:t>
            </a:r>
          </a:p>
        </p:txBody>
      </p:sp>
    </p:spTree>
    <p:extLst>
      <p:ext uri="{BB962C8B-B14F-4D97-AF65-F5344CB8AC3E}">
        <p14:creationId xmlns:p14="http://schemas.microsoft.com/office/powerpoint/2010/main" val="162222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609600" y="1690062"/>
            <a:ext cx="10029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AC18C1-48B7-3607-F5BE-6075620C1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56269"/>
              </p:ext>
            </p:extLst>
          </p:nvPr>
        </p:nvGraphicFramePr>
        <p:xfrm>
          <a:off x="854110" y="719138"/>
          <a:ext cx="7425731" cy="589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162898" imgH="18214279" progId="">
                  <p:embed/>
                </p:oleObj>
              </mc:Choice>
              <mc:Fallback>
                <p:oleObj r:id="rId3" imgW="26162898" imgH="18214279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AC18C1-48B7-3607-F5BE-6075620C1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4110" y="719138"/>
                        <a:ext cx="7425731" cy="589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12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609600" y="1690062"/>
            <a:ext cx="10029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CEB518C-7E83-E279-2EAF-7FB72BDA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84434"/>
              </p:ext>
            </p:extLst>
          </p:nvPr>
        </p:nvGraphicFramePr>
        <p:xfrm>
          <a:off x="238555" y="1817688"/>
          <a:ext cx="12718779" cy="542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817470" imgH="9039341" progId="">
                  <p:embed/>
                </p:oleObj>
              </mc:Choice>
              <mc:Fallback>
                <p:oleObj r:id="rId3" imgW="22817470" imgH="9039341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CEB518C-7E83-E279-2EAF-7FB72BDAE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555" y="1817688"/>
                        <a:ext cx="12718779" cy="5428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15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475" y="0"/>
            <a:ext cx="5535751" cy="1409665"/>
          </a:xfrm>
        </p:spPr>
        <p:txBody>
          <a:bodyPr>
            <a:normAutofit fontScale="90000"/>
          </a:bodyPr>
          <a:lstStyle/>
          <a:p>
            <a:br>
              <a:rPr lang="en-US" sz="3200" b="1" dirty="0"/>
            </a:br>
            <a:r>
              <a:rPr lang="en-US" sz="3200" b="1" dirty="0"/>
              <a:t>Scoring Rubric – An Example</a:t>
            </a:r>
            <a:br>
              <a:rPr lang="en-US" sz="3200" b="1" dirty="0"/>
            </a:br>
            <a:r>
              <a:rPr lang="en-US" sz="2000" b="1" dirty="0"/>
              <a:t>1 to 5 scale, 11 measures </a:t>
            </a:r>
            <a:br>
              <a:rPr lang="en-US" sz="2000" b="1" dirty="0"/>
            </a:br>
            <a:r>
              <a:rPr lang="en-US" sz="2000" b="1" dirty="0"/>
              <a:t>Maximum score: 53, Minimum Required Score: 20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5985"/>
            <a:ext cx="2133600" cy="365125"/>
          </a:xfrm>
        </p:spPr>
        <p:txBody>
          <a:bodyPr/>
          <a:lstStyle/>
          <a:p>
            <a:fld id="{A9F471A0-9492-45F9-9B6B-C13E3767BE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6553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84022"/>
              </p:ext>
            </p:extLst>
          </p:nvPr>
        </p:nvGraphicFramePr>
        <p:xfrm>
          <a:off x="733424" y="1524000"/>
          <a:ext cx="10106026" cy="5219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1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1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189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 scale, 11 measures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"Project 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is computed when the </a:t>
                      </a:r>
                      <a:r>
                        <a:rPr lang="en-US" sz="1200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 determine for each measure is entered in the "</a:t>
                      </a:r>
                      <a:r>
                        <a:rPr lang="en-US" sz="1200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Project" column.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9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score: 53, Minimum Required Score: 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Criteria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different </a:t>
                      </a:r>
                      <a:r>
                        <a:rPr lang="en-US" sz="1600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9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to 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to 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to 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 Focus Area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or 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9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 Club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Rotarians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to12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to 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 Hours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to 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to 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to 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or n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40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Non-Rotarian</a:t>
                      </a:r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$1 - 50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$51-100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$101-200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$201-300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&gt;$300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to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to 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 Hours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to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to 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89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Rotary Clubs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8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$1-50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$101-200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$201-300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&gt;$300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8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 Hours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to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to 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SCORE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077200" y="1524000"/>
            <a:ext cx="1371600" cy="5334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000" y="40386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</a:t>
            </a: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68159E3-7D49-0B4C-1C97-3FB9495F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719FAC-8841-6D3F-2B28-703AD807B802}"/>
              </a:ext>
            </a:extLst>
          </p:cNvPr>
          <p:cNvSpPr txBox="1"/>
          <p:nvPr/>
        </p:nvSpPr>
        <p:spPr>
          <a:xfrm>
            <a:off x="1905000" y="3962400"/>
            <a:ext cx="15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Less then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88245-694A-786B-E85E-A51AB12416A8}"/>
              </a:ext>
            </a:extLst>
          </p:cNvPr>
          <p:cNvSpPr txBox="1"/>
          <p:nvPr/>
        </p:nvSpPr>
        <p:spPr>
          <a:xfrm>
            <a:off x="700828" y="3962400"/>
            <a:ext cx="15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 Size</a:t>
            </a:r>
          </a:p>
        </p:txBody>
      </p:sp>
    </p:spTree>
    <p:extLst>
      <p:ext uri="{BB962C8B-B14F-4D97-AF65-F5344CB8AC3E}">
        <p14:creationId xmlns:p14="http://schemas.microsoft.com/office/powerpoint/2010/main" val="2630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02655" y="304800"/>
            <a:ext cx="5057578" cy="122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Content</a:t>
            </a:r>
          </a:p>
          <a:p>
            <a:pPr algn="ctr">
              <a:lnSpc>
                <a:spcPct val="110000"/>
              </a:lnSpc>
            </a:pPr>
            <a:r>
              <a:rPr lang="en-US" sz="3100" b="0" spc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Must-Provide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0" y="63246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19740"/>
              </p:ext>
            </p:extLst>
          </p:nvPr>
        </p:nvGraphicFramePr>
        <p:xfrm>
          <a:off x="1406284" y="1645715"/>
          <a:ext cx="8880718" cy="450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1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41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Tab/Section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that must be provided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77">
                <a:tc rowSpan="2" gridSpan="2"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Rotary Clubs in the District participating</a:t>
                      </a:r>
                      <a:r>
                        <a:rPr lang="en-US" sz="1800" b="0" i="0" kern="12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project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77">
                <a:tc gridSpan="2"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Non-Rotary entities participating in the project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77"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1371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beneficiaries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Area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29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Co-Operating Organization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Contribution of 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non-Rotary partners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329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Volunteers and volunteer hours from non-Rotarian partner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29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Rotarians from sponsoring club  participating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329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Rotarian volunteer hours from sponsoring club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329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Monetary contribution from other Rotary Clubs*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043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Rotarians and volunteer hours from other RCs*.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550374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Participation by Interact and Rotaract Clubs will be deemed as “Other Rotary Clubs”</a:t>
            </a:r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8E9C9C5-3C30-47A9-093C-C9BBECDD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27" y="147573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70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5" name="Picture 4" descr="A colorful logo with blue text&#10;&#10;Description automatically generated">
            <a:extLst>
              <a:ext uri="{FF2B5EF4-FFF2-40B4-BE49-F238E27FC236}">
                <a16:creationId xmlns:a16="http://schemas.microsoft.com/office/drawing/2014/main" id="{99D1726B-69CD-5010-0617-611716FCF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41" y="205946"/>
            <a:ext cx="1561189" cy="1340914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386080" y="205946"/>
            <a:ext cx="1025334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Pay Special Attention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Year at the top of the page says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Your club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MUST be qualified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in order to begin the application</a:t>
            </a: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If club qualified last year, module will allow you to enter a grant in </a:t>
            </a:r>
            <a:r>
              <a:rPr lang="en-US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year (2024-2025), but that will not count and may not be seen by the Grant committee.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Enter grant amount requested in the budget tab</a:t>
            </a:r>
          </a:p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Rubric score must exceed 20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Extra Points for DG Area Of Focus: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To Be Determined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7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037" y="1204164"/>
            <a:ext cx="9979123" cy="5411058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2639470" y="400919"/>
            <a:ext cx="10029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GRANT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AA9B8-4535-D4B3-95F8-8BC5711F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60" y="1482375"/>
            <a:ext cx="9110670" cy="50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609600" y="1690062"/>
            <a:ext cx="1002982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Aft>
                <a:spcPct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Aft>
                <a:spcPct val="0"/>
              </a:spcAft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Before receiving your check…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defTabSz="914400" fontAlgn="base">
              <a:spcAft>
                <a:spcPct val="0"/>
              </a:spcAft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Open a dedicated checking account</a:t>
            </a:r>
          </a:p>
          <a:p>
            <a:pPr defTabSz="914400" fontAlgn="base"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 Deposit your club’s contribution into the account</a:t>
            </a:r>
          </a:p>
          <a:p>
            <a:pPr defTabSz="914400" fontAlgn="base"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Upload bank statement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Clubrunner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showing your deposit	</a:t>
            </a:r>
          </a:p>
          <a:p>
            <a:pPr defTabSz="914400" fontAlgn="base">
              <a:spcAft>
                <a:spcPct val="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a. ALL project transactions must go through this account.</a:t>
            </a:r>
          </a:p>
          <a:p>
            <a:pPr defTabSz="914400" fontAlgn="base">
              <a:spcAft>
                <a:spcPct val="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b. It is ok to lend money to the dedicated District Grant account, while you wait for your</a:t>
            </a:r>
          </a:p>
          <a:p>
            <a:pPr defTabSz="914400" fontAlgn="base">
              <a:spcAft>
                <a:spcPct val="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    check, and repay after receiving the check</a:t>
            </a:r>
          </a:p>
          <a:p>
            <a:pPr defTabSz="914400" fontAlgn="base">
              <a:spcAft>
                <a:spcPct val="0"/>
              </a:spcAft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Provide address where the check should be mailed.</a:t>
            </a:r>
          </a:p>
          <a:p>
            <a:pPr algn="ctr" defTabSz="914400" fontAlgn="base"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09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F50C7-C787-744F-F185-6A23E9C0EE74}"/>
              </a:ext>
            </a:extLst>
          </p:cNvPr>
          <p:cNvSpPr txBox="1"/>
          <p:nvPr/>
        </p:nvSpPr>
        <p:spPr>
          <a:xfrm>
            <a:off x="81280" y="1024287"/>
            <a:ext cx="10029825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CREATING A BUDGET</a:t>
            </a:r>
          </a:p>
          <a:p>
            <a:pPr algn="ctr" defTabSz="914400" fontAlgn="base"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algn="just" fontAlgn="base">
              <a:spcAft>
                <a:spcPct val="0"/>
              </a:spcAft>
              <a:buFontTx/>
              <a:buChar char="•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0" lvl="6" indent="-457200" algn="just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</a:p>
          <a:p>
            <a:pPr marL="3200400" lvl="6" indent="-457200" algn="just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Competitive bidding (costly items)</a:t>
            </a:r>
          </a:p>
          <a:p>
            <a:pPr marL="3200400" lvl="6" indent="-457200" algn="just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Reasonable prices</a:t>
            </a:r>
          </a:p>
          <a:p>
            <a:pPr marL="3200400" lvl="6" indent="-457200" algn="just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Avoid direct donations to beneficiaries</a:t>
            </a:r>
          </a:p>
          <a:p>
            <a:pPr marL="3200400" lvl="6" indent="-457200" algn="just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Disclose conflicts of interest</a:t>
            </a:r>
          </a:p>
          <a:p>
            <a:pPr lvl="8" indent="-401638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Partners, Beneficiaries or suppliers</a:t>
            </a:r>
          </a:p>
          <a:p>
            <a:pPr marL="342900" indent="-342900" algn="ctr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06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DISTRICT GRANT IMPLEMENTATION</a:t>
            </a:r>
          </a:p>
          <a:p>
            <a:pPr defTabSz="914400" fontAlgn="base">
              <a:spcAft>
                <a:spcPct val="0"/>
              </a:spcAft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Conduct all activities described in the application</a:t>
            </a:r>
          </a:p>
          <a:p>
            <a:pPr defTabSz="914400" fontAlgn="base">
              <a:spcAft>
                <a:spcPct val="0"/>
              </a:spcAft>
            </a:pPr>
            <a:r>
              <a:rPr lang="en-US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Inform the DGSC if any significant changes needed to be made</a:t>
            </a:r>
          </a:p>
          <a:p>
            <a:pPr defTabSz="914400" fontAlgn="base">
              <a:spcAft>
                <a:spcPct val="0"/>
              </a:spcAf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Document the activities of the project with pictures and reports</a:t>
            </a:r>
          </a:p>
          <a:p>
            <a:pPr defTabSz="914400" fontAlgn="base">
              <a:spcAft>
                <a:spcPct val="0"/>
              </a:spcAft>
            </a:pPr>
            <a:r>
              <a:rPr lang="en-US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Keep records, receipts and retain them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Publicize the project on club and district web sites, social media and local media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 newspapers, TV etc.</a:t>
            </a:r>
          </a:p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60A2F-9B2E-0B1E-7A27-E8DA85C53E7A}"/>
              </a:ext>
            </a:extLst>
          </p:cNvPr>
          <p:cNvSpPr txBox="1"/>
          <p:nvPr/>
        </p:nvSpPr>
        <p:spPr>
          <a:xfrm>
            <a:off x="1409700" y="2179320"/>
            <a:ext cx="6926580" cy="4097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buNone/>
              <a:tabLst>
                <a:tab pos="1603375" algn="l"/>
                <a:tab pos="73152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	1. Foundation Grants 	</a:t>
            </a: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Overview, Club Qualification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tabLst>
                <a:tab pos="1603375" algn="l"/>
                <a:tab pos="7315200" algn="l"/>
              </a:tabLst>
            </a:pP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lvl="0" indent="0" defTabSz="914400" eaLnBrk="0" fontAlgn="base" hangingPunct="0">
              <a:spcAft>
                <a:spcPct val="0"/>
              </a:spcAft>
              <a:buNone/>
              <a:tabLst>
                <a:tab pos="1603375" algn="l"/>
                <a:tab pos="73152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	2. District Grants in 2025-2026</a:t>
            </a:r>
          </a:p>
          <a:p>
            <a:pPr marL="1603375" lvl="1" indent="0" defTabSz="914400" eaLnBrk="0" fontAlgn="base" hangingPunct="0">
              <a:spcAft>
                <a:spcPct val="0"/>
              </a:spcAft>
              <a:buNone/>
            </a:pP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Requirements, Process, Timeline, Grant amount, Prior Examples, </a:t>
            </a:r>
            <a:r>
              <a:rPr lang="en-US" sz="18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ClubRunner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Grants Module, Implementation, Report, Close-out  </a:t>
            </a:r>
          </a:p>
          <a:p>
            <a:pPr marL="1603375" lvl="1" indent="0" defTabSz="914400" eaLnBrk="0" fontAlgn="base" hangingPunct="0">
              <a:spcAft>
                <a:spcPct val="0"/>
              </a:spcAft>
              <a:buNone/>
            </a:pPr>
            <a:endParaRPr lang="en-US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  <a:tabLst>
                <a:tab pos="1603375" algn="l"/>
                <a:tab pos="73152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	3. Global Grants in 2025-2026</a:t>
            </a:r>
          </a:p>
          <a:p>
            <a:pPr marL="1597025" lvl="1" indent="0" defTabSz="914400" eaLnBrk="0" fontAlgn="base" hangingPunct="0">
              <a:spcAft>
                <a:spcPct val="0"/>
              </a:spcAft>
              <a:buNone/>
            </a:pP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Requirements, Process, Timeline, Grant  amount, Prior Examples,  Funding,  Best practices,  Implementation, Report and Close-out</a:t>
            </a:r>
            <a:endParaRPr lang="en-US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tabLst>
                <a:tab pos="1371600" algn="l"/>
                <a:tab pos="3484563" algn="l"/>
                <a:tab pos="4918075" algn="l"/>
              </a:tabLst>
            </a:pPr>
            <a:endParaRPr lang="en-US" sz="18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1067E-9EFA-E3AA-9CAC-75B063426717}"/>
              </a:ext>
            </a:extLst>
          </p:cNvPr>
          <p:cNvSpPr txBox="1"/>
          <p:nvPr/>
        </p:nvSpPr>
        <p:spPr>
          <a:xfrm>
            <a:off x="3283974" y="1209368"/>
            <a:ext cx="473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Training Agenda</a:t>
            </a:r>
          </a:p>
        </p:txBody>
      </p:sp>
    </p:spTree>
    <p:extLst>
      <p:ext uri="{BB962C8B-B14F-4D97-AF65-F5344CB8AC3E}">
        <p14:creationId xmlns:p14="http://schemas.microsoft.com/office/powerpoint/2010/main" val="213835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19" y="1038942"/>
            <a:ext cx="10026869" cy="4780116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90000"/>
              </a:lnSpc>
              <a:spcAft>
                <a:spcPct val="0"/>
              </a:spcAft>
              <a:buFont typeface="Arial"/>
              <a:buNone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</a:p>
          <a:p>
            <a:pPr marL="0" indent="0" defTabSz="914400" fontAlgn="base">
              <a:lnSpc>
                <a:spcPct val="90000"/>
              </a:lnSpc>
              <a:spcAft>
                <a:spcPct val="0"/>
              </a:spcAft>
              <a:buFont typeface="Arial"/>
              <a:buNone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defTabSz="914400" fontAlgn="base">
              <a:lnSpc>
                <a:spcPct val="90000"/>
              </a:lnSpc>
              <a:spcAft>
                <a:spcPct val="0"/>
              </a:spcAft>
              <a:buFont typeface="Arial"/>
              <a:buNone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Stewardship is the responsible management and oversight of grant funds, including: </a:t>
            </a:r>
          </a:p>
          <a:p>
            <a:pPr marL="2686050" lvl="6" algn="just" fontAlgn="base">
              <a:spcAft>
                <a:spcPct val="0"/>
              </a:spcAft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0" lvl="6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Reporting any irregularities</a:t>
            </a:r>
          </a:p>
          <a:p>
            <a:pPr marL="3028950" lvl="6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Financial records review</a:t>
            </a:r>
          </a:p>
          <a:p>
            <a:pPr marL="3028950" lvl="6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Oversight of funds</a:t>
            </a:r>
          </a:p>
          <a:p>
            <a:pPr marL="2971800" lvl="6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Avoid direct payment to beneficiaries</a:t>
            </a:r>
          </a:p>
          <a:p>
            <a:pPr marL="3028950" lvl="6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Timely submission of reports</a:t>
            </a:r>
          </a:p>
          <a:p>
            <a:pPr marL="3028950" lvl="6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All transactions through grant account</a:t>
            </a: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16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59" y="1174706"/>
            <a:ext cx="10026869" cy="4780116"/>
          </a:xfrm>
        </p:spPr>
        <p:txBody>
          <a:bodyPr>
            <a:normAutofit fontScale="92500" lnSpcReduction="10000"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2400" dirty="0"/>
          </a:p>
          <a:p>
            <a:pPr defTabSz="914400" fontAlgn="base">
              <a:spcAft>
                <a:spcPct val="0"/>
              </a:spcAft>
            </a:pPr>
            <a:r>
              <a:rPr lang="en-US" sz="2800" b="1" dirty="0"/>
              <a:t>DISTRICT GRANT PROJECT REPORTS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Final Report submitted online in the tab “Individual Project Report”</a:t>
            </a:r>
          </a:p>
          <a:p>
            <a:pPr lvl="2" indent="-395288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Answer 6 questions</a:t>
            </a:r>
          </a:p>
          <a:p>
            <a:pPr lvl="2" indent="-395288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Fill out Final Accounting</a:t>
            </a:r>
          </a:p>
          <a:p>
            <a:pPr marL="519112" lvl="2" algn="l" fontAlgn="base">
              <a:spcAft>
                <a:spcPct val="0"/>
              </a:spcAft>
            </a:pPr>
            <a:endParaRPr lang="en-US" dirty="0"/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Upload required supporting documents in the tab “documents”</a:t>
            </a:r>
          </a:p>
          <a:p>
            <a:pPr lvl="2" indent="-4000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Bank statements (showing project costs. Funds received/spent)</a:t>
            </a:r>
          </a:p>
          <a:p>
            <a:pPr lvl="2" indent="-4000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Copies of canceled checks</a:t>
            </a:r>
          </a:p>
          <a:p>
            <a:pPr lvl="2" indent="-4000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Receipts/invoices</a:t>
            </a:r>
            <a:r>
              <a:rPr lang="en-US" b="1" dirty="0"/>
              <a:t> </a:t>
            </a:r>
            <a:r>
              <a:rPr lang="en-US" dirty="0"/>
              <a:t>for items purchased</a:t>
            </a:r>
          </a:p>
          <a:p>
            <a:pPr lvl="2" indent="-4000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Photos of the project activities</a:t>
            </a:r>
          </a:p>
          <a:p>
            <a:pPr lvl="2" indent="-4000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Acknowledgment letters from beneficiaries</a:t>
            </a:r>
          </a:p>
          <a:p>
            <a:pPr lvl="2" indent="-4000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Ledger if necessary</a:t>
            </a:r>
            <a:endParaRPr lang="en-US" sz="12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2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79" y="1286466"/>
            <a:ext cx="10026869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b="1" dirty="0"/>
              <a:t>DOCUMENT RETENTION</a:t>
            </a:r>
            <a:endParaRPr lang="en-US" sz="2400" b="1" dirty="0"/>
          </a:p>
          <a:p>
            <a:pPr defTabSz="914400" eaLnBrk="0" fontAlgn="base" hangingPunct="0">
              <a:spcAft>
                <a:spcPct val="0"/>
              </a:spcAft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Provide access to documents for transparency</a:t>
            </a:r>
          </a:p>
          <a:p>
            <a:pPr algn="l" defTabSz="914400" eaLnBrk="0" fontAlgn="base" hangingPunct="0">
              <a:spcAft>
                <a:spcPct val="0"/>
              </a:spcAft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Even though district has uploaded docs, retain local copies for 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pPr defTabSz="914400" fontAlgn="base">
              <a:spcAft>
                <a:spcPct val="0"/>
              </a:spcAft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7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10026869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3600" b="1" dirty="0"/>
          </a:p>
          <a:p>
            <a:pPr defTabSz="914400" fontAlgn="base">
              <a:spcAft>
                <a:spcPct val="0"/>
              </a:spcAft>
            </a:pPr>
            <a:endParaRPr lang="en-US" sz="3600" b="1" dirty="0"/>
          </a:p>
          <a:p>
            <a:pPr defTabSz="914400" fontAlgn="base">
              <a:spcAft>
                <a:spcPct val="0"/>
              </a:spcAft>
            </a:pPr>
            <a:r>
              <a:rPr lang="en-US" sz="3600" b="1" dirty="0"/>
              <a:t>GLOBAL GRANTS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" y="1097280"/>
            <a:ext cx="10026869" cy="5288279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3200" b="1" dirty="0"/>
              <a:t>TYPES OF GLOBAL GRANTS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  <a:p>
            <a:pPr defTabSz="914400" fontAlgn="base">
              <a:spcAft>
                <a:spcPct val="0"/>
              </a:spcAft>
            </a:pPr>
            <a:r>
              <a:rPr lang="en-US" b="1" dirty="0"/>
              <a:t>Humanitarian Projects</a:t>
            </a:r>
          </a:p>
          <a:p>
            <a:pPr defTabSz="914400" fontAlgn="base">
              <a:spcAft>
                <a:spcPct val="0"/>
              </a:spcAft>
            </a:pPr>
            <a:r>
              <a:rPr lang="en-US" i="1" dirty="0"/>
              <a:t>Use our knowledge of local issues to identify areas of need, apply our expertise, and resources to produce sustainable, measurable outcomes</a:t>
            </a:r>
          </a:p>
          <a:p>
            <a:pPr defTabSz="914400" fontAlgn="base">
              <a:spcAft>
                <a:spcPct val="0"/>
              </a:spcAft>
            </a:pPr>
            <a:r>
              <a:rPr lang="en-US" b="1" dirty="0"/>
              <a:t>Scholarships</a:t>
            </a:r>
          </a:p>
          <a:p>
            <a:pPr defTabSz="914400" fontAlgn="base">
              <a:spcAft>
                <a:spcPct val="0"/>
              </a:spcAft>
            </a:pPr>
            <a:r>
              <a:rPr lang="en-US" i="1" dirty="0"/>
              <a:t>Fund international graduate-level study by someone seeking a career within an area of focus</a:t>
            </a:r>
          </a:p>
          <a:p>
            <a:pPr defTabSz="914400" fontAlgn="base">
              <a:spcAft>
                <a:spcPct val="0"/>
              </a:spcAft>
            </a:pPr>
            <a:r>
              <a:rPr lang="en-US" b="1" dirty="0"/>
              <a:t>Vocational Training</a:t>
            </a:r>
          </a:p>
          <a:p>
            <a:pPr defTabSz="914400" fontAlgn="base">
              <a:spcAft>
                <a:spcPct val="0"/>
              </a:spcAft>
            </a:pPr>
            <a:r>
              <a:rPr lang="en-US" i="1" dirty="0"/>
              <a:t>Groups of professionals travel abroad either to teach local professionals about their field or to learn more about it themselves</a:t>
            </a:r>
            <a:endParaRPr lang="en-US" b="1" i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7AF2A07-2E4B-6D2A-817E-0F6FF238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275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565" y="1284388"/>
            <a:ext cx="10026869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b="1" dirty="0"/>
              <a:t>GLOBAL GRANTS </a:t>
            </a:r>
          </a:p>
          <a:p>
            <a:pPr defTabSz="914400" fontAlgn="base">
              <a:spcAft>
                <a:spcPct val="0"/>
              </a:spcAft>
            </a:pPr>
            <a:r>
              <a:rPr lang="en-US" b="1" dirty="0"/>
              <a:t>HUMANITARIAN PROJECTS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large international projects with long-term, sustainable outcomes in one or more of Rotary’s areas of focus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Minimum project budget is $30,000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Overseas projects must be in countries with Rotary Clubs (you’ll need a host Rotary Club to oversee the project).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All projects must</a:t>
            </a:r>
          </a:p>
          <a:p>
            <a:pPr marL="800100" lvl="1" indent="-342900" algn="l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Comply with conflict-of-interest policy</a:t>
            </a:r>
          </a:p>
          <a:p>
            <a:pPr marL="800100" lvl="1" indent="-342900" algn="l" defTabSz="914400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avoid continuous or excessive support of any one beneficiary, entity, or community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7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80" y="962270"/>
            <a:ext cx="10026869" cy="5532048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5900" b="1" kern="0" dirty="0">
                <a:latin typeface="Arial" panose="020B0604020202020204" pitchFamily="34" charset="0"/>
                <a:cs typeface="Arial" panose="020B0604020202020204" pitchFamily="34" charset="0"/>
              </a:rPr>
              <a:t> Humanitarian Projects </a:t>
            </a:r>
            <a:r>
              <a:rPr lang="en-US" sz="3400" b="1" kern="0" dirty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Global Grants must start with a </a:t>
            </a:r>
            <a:r>
              <a:rPr lang="en-US" sz="4200" b="1" kern="0" dirty="0">
                <a:latin typeface="Arial" panose="020B0604020202020204" pitchFamily="34" charset="0"/>
                <a:cs typeface="Arial" panose="020B0604020202020204" pitchFamily="34" charset="0"/>
              </a:rPr>
              <a:t>community assessment 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and address an existing need the local community has identified. </a:t>
            </a:r>
          </a:p>
          <a:p>
            <a:pPr marL="342900" lvl="0" indent="-34290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Must make a difference that is </a:t>
            </a:r>
            <a:r>
              <a:rPr lang="en-US" sz="4200" b="1" kern="0" dirty="0"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Must be sustainable over the expected life of the project</a:t>
            </a:r>
          </a:p>
          <a:p>
            <a:pPr marL="342900" lvl="0" indent="-34290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Global Grants must actively involve Rotarians and community members</a:t>
            </a:r>
          </a:p>
          <a:p>
            <a:pPr marL="342900" indent="-342900" algn="l" defTabSz="914400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Selected partner club and the district are qualified to participate in global grants</a:t>
            </a:r>
          </a:p>
          <a:p>
            <a:pPr marL="800100" lvl="1" indent="-342900" algn="l" defTabSz="914400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DRFC and DGSC can help</a:t>
            </a:r>
          </a:p>
          <a:p>
            <a:pPr marL="800100" lvl="1" indent="-342900" algn="l" defTabSz="914400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Get advice from The Rotary Cadre of Technical Advisors offering experience in the area of focus       Email: </a:t>
            </a:r>
            <a:r>
              <a:rPr lang="en-US" sz="4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sz="4200" b="0" i="0" u="none" strike="noStrike" dirty="0">
                <a:solidFill>
                  <a:srgbClr val="005DA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cadre@rotary.org</a:t>
            </a: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5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1" y="876403"/>
            <a:ext cx="10026869" cy="5738820"/>
          </a:xfrm>
        </p:spPr>
        <p:txBody>
          <a:bodyPr>
            <a:normAutofit fontScale="85000" lnSpcReduction="20000"/>
          </a:bodyPr>
          <a:lstStyle/>
          <a:p>
            <a:pPr fontAlgn="base">
              <a:spcAft>
                <a:spcPct val="0"/>
              </a:spcAft>
            </a:pPr>
            <a:r>
              <a:rPr lang="en-US" sz="2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Selection and Cooperation</a:t>
            </a: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400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Look for club(s) that have global grant experience</a:t>
            </a:r>
          </a:p>
          <a:p>
            <a:pPr lvl="2" indent="-400050" algn="l" defTabSz="914400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Must be qualified for global grant participation for current year</a:t>
            </a:r>
          </a:p>
          <a:p>
            <a:pPr lvl="2" indent="-400050" algn="l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Strong in assessing community needs and conceiving a project</a:t>
            </a:r>
          </a:p>
          <a:p>
            <a:pPr lvl="2" indent="-400050" algn="l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Local initiative and inputs are critical to success</a:t>
            </a:r>
          </a:p>
          <a:p>
            <a:pPr marL="457200" indent="-457200" algn="l" defTabSz="914400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Agree on funding and implementing roles</a:t>
            </a:r>
          </a:p>
          <a:p>
            <a:pPr lvl="2" indent="-400050" algn="l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Insist on local club having “skin in the game”</a:t>
            </a:r>
          </a:p>
          <a:p>
            <a:pPr lvl="2" indent="-400050" algn="l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A “hand up” lasts much longer than a “hand out”</a:t>
            </a:r>
          </a:p>
          <a:p>
            <a:pPr marL="742950" indent="-457200" algn="l" defTabSz="914400" fontAlgn="base">
              <a:lnSpc>
                <a:spcPct val="16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Develop clear understanding of stewardship and reporting  responsibilities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Example Global Grant Projects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49035"/>
              </p:ext>
            </p:extLst>
          </p:nvPr>
        </p:nvGraphicFramePr>
        <p:xfrm>
          <a:off x="2146835" y="2098430"/>
          <a:ext cx="6741526" cy="448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D7910 Rotary Club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Marlborough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Location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Grant #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GG2350520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Kira School Revitalization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RC</a:t>
                      </a:r>
                      <a:r>
                        <a:rPr lang="en-US" sz="18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Kira, D9213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Area of Focus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Basic Education, Literacy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 School Students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first five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4920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31,247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D7910 Clubs’ cash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DDF, World Fund Match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$20,605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#of Districts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33380" y="415622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4951C4C-12E5-C02D-9BAF-DAF0F684F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6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74638"/>
            <a:ext cx="5514841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Example Global Grant Projects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1600200"/>
          <a:ext cx="8412480" cy="4764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D7910 Rotary Club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Westborough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Bedford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Location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Guatemala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Grant #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GG2569435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GG2458065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Quality With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Perspective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Rainwater Catchment Tanks For Students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RC</a:t>
                      </a:r>
                      <a:r>
                        <a:rPr lang="en-US" sz="18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Guatemala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Maseno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Kenya 9212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Area of Focus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Education &amp; Literacy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Sanitation And Hygiene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 &amp;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&amp; more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first five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2,400. to 6,500.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6,000. to 11,000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$56,970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$68600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D7910 Clubs’ cash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$12,000.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DDF,World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 Match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51,970.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#of Districts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046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03" marR="4603" marT="4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0" y="63246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4792585-6159-FCAC-AF1A-A57255269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pic>
        <p:nvPicPr>
          <p:cNvPr id="5" name="Picture 4" descr="A colorful logo with blue text&#10;&#10;Description automatically generated">
            <a:extLst>
              <a:ext uri="{FF2B5EF4-FFF2-40B4-BE49-F238E27FC236}">
                <a16:creationId xmlns:a16="http://schemas.microsoft.com/office/drawing/2014/main" id="{958D95F2-1363-5E18-6ADA-9487D8843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41" y="205946"/>
            <a:ext cx="1561189" cy="13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835106"/>
            <a:ext cx="9633081" cy="4780116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FOUNDATION GRANTS</a:t>
            </a:r>
          </a:p>
          <a:p>
            <a:pPr marL="800100" lvl="1" indent="-342900" algn="l">
              <a:lnSpc>
                <a:spcPct val="100000"/>
              </a:lnSpc>
              <a:buAutoNum type="arabicPeriod" startAt="2"/>
            </a:pPr>
            <a:endParaRPr lang="en-US" sz="14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27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11" y="2353923"/>
            <a:ext cx="10026869" cy="4977246"/>
          </a:xfrm>
        </p:spPr>
        <p:txBody>
          <a:bodyPr>
            <a:normAutofit/>
          </a:bodyPr>
          <a:lstStyle/>
          <a:p>
            <a:pPr marL="514350" indent="-514350" algn="l" defTabSz="914400" fontAlgn="base">
              <a:spcAft>
                <a:spcPct val="0"/>
              </a:spcAft>
              <a:buAutoNum type="arabicPeriod"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District Application</a:t>
            </a:r>
          </a:p>
          <a:p>
            <a:pPr algn="l"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000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Purpose is to formulate your project plan and secure D7910 DDF</a:t>
            </a:r>
          </a:p>
          <a:p>
            <a:pPr lvl="1" indent="-4000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Fill Out District’s Global Grant Proposal Form (2 pages plus attachments, if any)</a:t>
            </a:r>
          </a:p>
          <a:p>
            <a:pPr lvl="2" indent="-4000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Complete the form, sign, scan and send with attachments</a:t>
            </a:r>
          </a:p>
          <a:p>
            <a:pPr lvl="2" indent="-4000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Need written confirmation of approval by Club’s Board</a:t>
            </a:r>
          </a:p>
          <a:p>
            <a:pPr lvl="2" indent="-4000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Need written evidence of cooperation by overseas partner</a:t>
            </a:r>
          </a:p>
          <a:p>
            <a:pPr lvl="2" indent="-4000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Ask the overseas partner to confirm qualification status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E8CDD8-0559-AA8A-B02B-627962DE5692}"/>
              </a:ext>
            </a:extLst>
          </p:cNvPr>
          <p:cNvSpPr txBox="1"/>
          <p:nvPr/>
        </p:nvSpPr>
        <p:spPr>
          <a:xfrm>
            <a:off x="1260592" y="876403"/>
            <a:ext cx="6096000" cy="147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Grants Application Process</a:t>
            </a:r>
          </a:p>
          <a:p>
            <a:pPr algn="ctr">
              <a:lnSpc>
                <a:spcPct val="110000"/>
              </a:lnSpc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Two-step Process </a:t>
            </a:r>
          </a:p>
          <a:p>
            <a:pPr algn="ctr">
              <a:lnSpc>
                <a:spcPct val="110000"/>
              </a:lnSpc>
            </a:pPr>
            <a:endParaRPr lang="en-US" sz="28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00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602" y="1460329"/>
            <a:ext cx="10230573" cy="5175088"/>
          </a:xfrm>
        </p:spPr>
        <p:txBody>
          <a:bodyPr>
            <a:normAutofit fontScale="40000" lnSpcReduction="20000"/>
          </a:bodyPr>
          <a:lstStyle/>
          <a:p>
            <a:pPr marL="0" indent="0" defTabSz="914400" fontAlgn="base">
              <a:spcAft>
                <a:spcPct val="0"/>
              </a:spcAft>
              <a:buNone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 fontAlgn="base">
              <a:spcAft>
                <a:spcPct val="0"/>
              </a:spcAft>
            </a:pPr>
            <a:r>
              <a:rPr lang="en-US" sz="8600" b="1" kern="0" dirty="0">
                <a:latin typeface="Arial" panose="020B0604020202020204" pitchFamily="34" charset="0"/>
                <a:cs typeface="Arial" panose="020B0604020202020204" pitchFamily="34" charset="0"/>
              </a:rPr>
              <a:t>2. TRF Application</a:t>
            </a:r>
          </a:p>
          <a:p>
            <a:pPr algn="l" defTabSz="914400" fontAlgn="base">
              <a:spcAft>
                <a:spcPct val="0"/>
              </a:spcAft>
            </a:pPr>
            <a:endParaRPr lang="en-US" sz="8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Must NOT start before proposal is approved by Grants subcommittee and FAB</a:t>
            </a:r>
          </a:p>
          <a:p>
            <a:pPr marL="685800" indent="-68580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i="1" kern="0" dirty="0">
                <a:latin typeface="Arial" panose="020B0604020202020204" pitchFamily="34" charset="0"/>
                <a:cs typeface="Arial" panose="020B0604020202020204" pitchFamily="34" charset="0"/>
              </a:rPr>
              <a:t>District will set aside DDF for the project</a:t>
            </a:r>
          </a:p>
          <a:p>
            <a:pPr marL="685800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Start with a “Needs Assessment” per the template from TRF; and upload it within the on-line application</a:t>
            </a:r>
          </a:p>
          <a:p>
            <a:pPr marL="685800" lvl="1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 TRF grant application is in the Grant Center of My Rotary, all entered online</a:t>
            </a: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Project committees of both host and international clubs are listed</a:t>
            </a: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Budget and financing tables are entered (with written commitments)</a:t>
            </a: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dirty="0"/>
              <a:t>Be sure that all your plans are in place before you start to write the grant</a:t>
            </a:r>
            <a:endParaRPr lang="en-US" sz="4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Consult with DGSC and DRFC frequently</a:t>
            </a: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dirty="0"/>
              <a:t>Be sure to answer the questions!  Be specific!</a:t>
            </a: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dirty="0"/>
              <a:t>TRF will ask additional questions for clarification</a:t>
            </a:r>
          </a:p>
          <a:p>
            <a:pPr lvl="3" indent="-6858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900" dirty="0"/>
              <a:t>Allow 8 to 12 weeks for completing the 12 steps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E8CDD8-0559-AA8A-B02B-627962DE5692}"/>
              </a:ext>
            </a:extLst>
          </p:cNvPr>
          <p:cNvSpPr txBox="1"/>
          <p:nvPr/>
        </p:nvSpPr>
        <p:spPr>
          <a:xfrm>
            <a:off x="-457789" y="242777"/>
            <a:ext cx="9229724" cy="100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US" sz="28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Global Grants Application</a:t>
            </a:r>
          </a:p>
        </p:txBody>
      </p:sp>
    </p:spTree>
    <p:extLst>
      <p:ext uri="{BB962C8B-B14F-4D97-AF65-F5344CB8AC3E}">
        <p14:creationId xmlns:p14="http://schemas.microsoft.com/office/powerpoint/2010/main" val="2564174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" y="1403304"/>
            <a:ext cx="10733594" cy="5031531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CREATING A BUDGET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Competitive bidding</a:t>
            </a: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Reasonable prices</a:t>
            </a: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Allow for contingencies up to 10%</a:t>
            </a:r>
          </a:p>
          <a:p>
            <a:pPr marL="80010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After implementation, unused amount will need to be returned to TRF</a:t>
            </a:r>
          </a:p>
          <a:p>
            <a:pPr marL="457200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Disclose conflicts of interest</a:t>
            </a:r>
          </a:p>
          <a:p>
            <a:pPr lvl="2" indent="-401638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Partners, Beneficiaries or suppliers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59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1403305"/>
            <a:ext cx="10182948" cy="5211918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GLOBAL GRANT FINANCING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Minimum budget for a global grant is US $30,000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Clubs must contribute 100% match for DDF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DDF matched 80% with World Fund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Funds sent to TRF earmarked for the project are charged a 5% administrative fee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Funds sent straight to the Operating account of the Project are not charged an administrative fee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International sponsors provide at least 30% of total sponsor funding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Funds cannot be raised from beneficiaries or cooperating organizations in exchange for a grant, or from other Rotary grants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3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565" y="2050725"/>
            <a:ext cx="10026869" cy="4314474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BC340-FF32-34C4-FE0A-7373D8ED3246}"/>
              </a:ext>
            </a:extLst>
          </p:cNvPr>
          <p:cNvSpPr txBox="1"/>
          <p:nvPr/>
        </p:nvSpPr>
        <p:spPr>
          <a:xfrm>
            <a:off x="2633472" y="2532888"/>
            <a:ext cx="8375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Club Cash 			= $11,000 +$550 Admin Fee(5%)</a:t>
            </a:r>
          </a:p>
          <a:p>
            <a:r>
              <a:rPr lang="en-US" sz="2400" b="1" dirty="0"/>
              <a:t>DDF             			 = $11,000</a:t>
            </a:r>
          </a:p>
          <a:p>
            <a:r>
              <a:rPr lang="en-US" sz="2400" b="1" dirty="0"/>
              <a:t>WF                			 = $  8,800</a:t>
            </a:r>
          </a:p>
          <a:p>
            <a:r>
              <a:rPr lang="en-US" sz="2400" b="1" dirty="0"/>
              <a:t>Total             		 	= $30,800.</a:t>
            </a:r>
          </a:p>
          <a:p>
            <a:r>
              <a:rPr lang="en-US" sz="2400" b="1" dirty="0"/>
              <a:t>Other Clubs and Districts   =  ??</a:t>
            </a:r>
          </a:p>
          <a:p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7CF78-9C89-4939-5474-6B0AFEE632E4}"/>
              </a:ext>
            </a:extLst>
          </p:cNvPr>
          <p:cNvSpPr txBox="1"/>
          <p:nvPr/>
        </p:nvSpPr>
        <p:spPr>
          <a:xfrm>
            <a:off x="905256" y="1085195"/>
            <a:ext cx="931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                        GLOBAL GRANT FINANCING CALCULATION</a:t>
            </a:r>
          </a:p>
        </p:txBody>
      </p:sp>
    </p:spTree>
    <p:extLst>
      <p:ext uri="{BB962C8B-B14F-4D97-AF65-F5344CB8AC3E}">
        <p14:creationId xmlns:p14="http://schemas.microsoft.com/office/powerpoint/2010/main" val="80428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02691"/>
            <a:ext cx="10026869" cy="5412532"/>
          </a:xfrm>
        </p:spPr>
        <p:txBody>
          <a:bodyPr>
            <a:normAutofit/>
          </a:bodyPr>
          <a:lstStyle/>
          <a:p>
            <a:pPr marL="400050" lvl="1" fontAlgn="base">
              <a:spcAft>
                <a:spcPct val="0"/>
              </a:spcAft>
            </a:pP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Guidelines as for District Grants</a:t>
            </a: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Set SMART Goals</a:t>
            </a:r>
          </a:p>
          <a:p>
            <a:pPr marL="1085850" lvl="2" indent="-2857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Specific, Measurable, Achievable, Realistic, Time-specific</a:t>
            </a: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Financial Management Plan</a:t>
            </a: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Document Retention</a:t>
            </a:r>
          </a:p>
          <a:p>
            <a:pPr marL="114300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For a minimum 5 years </a:t>
            </a: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Reporting Requirements</a:t>
            </a:r>
          </a:p>
          <a:p>
            <a:pPr marL="114300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Progress report entered once every 12 months</a:t>
            </a:r>
          </a:p>
          <a:p>
            <a:pPr marL="114300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Final report due 2 months after project completion</a:t>
            </a:r>
          </a:p>
          <a:p>
            <a:pPr marL="1143000" lvl="2" indent="-285750" algn="l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District can be penalized for failure to comply</a:t>
            </a:r>
          </a:p>
          <a:p>
            <a:pPr marL="685800" lvl="1" indent="-28575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Greater responsibility usually falls on the host club. But the D-7910 Club must bear a fair share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07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583691"/>
            <a:ext cx="10026869" cy="50315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D37F3A-2071-3E1E-69F8-B78A73963C54}"/>
              </a:ext>
            </a:extLst>
          </p:cNvPr>
          <p:cNvSpPr txBox="1"/>
          <p:nvPr/>
        </p:nvSpPr>
        <p:spPr>
          <a:xfrm>
            <a:off x="609600" y="1583692"/>
            <a:ext cx="1074239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Expect TRF to ask questions: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Does project fall within one of the seven the Areas of Focus?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Is Project Sustainable?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Can results be measured?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37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1601" y="1403304"/>
            <a:ext cx="11558401" cy="5375655"/>
          </a:xfrm>
        </p:spPr>
        <p:txBody>
          <a:bodyPr>
            <a:normAutofit/>
          </a:bodyPr>
          <a:lstStyle/>
          <a:p>
            <a:pPr marL="400050" lvl="1" fontAlgn="base">
              <a:spcAft>
                <a:spcPct val="0"/>
              </a:spcAft>
            </a:pPr>
            <a:r>
              <a:rPr lang="en-US" sz="3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in Global Grants as a </a:t>
            </a:r>
          </a:p>
          <a:p>
            <a:pPr marL="400050" lvl="1" fontAlgn="base">
              <a:spcAft>
                <a:spcPct val="0"/>
              </a:spcAft>
            </a:pPr>
            <a:r>
              <a:rPr lang="en-US" sz="3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non-International Partner</a:t>
            </a:r>
          </a:p>
          <a:p>
            <a:pPr marL="400050" lvl="1" defTabSz="914400" fontAlgn="base">
              <a:spcAft>
                <a:spcPct val="0"/>
              </a:spcAft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defTabSz="914400" fontAlgn="base">
              <a:spcAft>
                <a:spcPct val="0"/>
              </a:spcAft>
              <a:buFontTx/>
              <a:buChar char="•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Under Certain Circumstances it is possible to receive District 7910 DDF funds</a:t>
            </a:r>
          </a:p>
          <a:p>
            <a:pPr marL="400050" lvl="1" algn="l"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You (or your club) contributes to a Global Grant project (with some other Host and International Partner clubs)</a:t>
            </a:r>
          </a:p>
          <a:p>
            <a:pPr marL="800100" lvl="2" algn="l" defTabSz="914400" fontAlgn="base">
              <a:spcAft>
                <a:spcPct val="0"/>
              </a:spcAft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You (or your club) actively participate in the execution of the project (e.g., your expertise is valuable and used to teach the community, or you participate in a building activity on site)</a:t>
            </a:r>
          </a:p>
          <a:p>
            <a:pPr defTabSz="914400" fontAlgn="base">
              <a:spcAft>
                <a:spcPct val="0"/>
              </a:spcAft>
            </a:pPr>
            <a:endParaRPr lang="en-US" b="1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1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546860"/>
            <a:ext cx="10026869" cy="5031531"/>
          </a:xfrm>
        </p:spPr>
        <p:txBody>
          <a:bodyPr>
            <a:normAutofit/>
          </a:bodyPr>
          <a:lstStyle/>
          <a:p>
            <a:pPr marL="400050" lvl="1" defTabSz="914400" fontAlgn="base">
              <a:spcAft>
                <a:spcPct val="0"/>
              </a:spcAft>
            </a:pPr>
            <a:endParaRPr lang="en-US" sz="3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3200" b="1" dirty="0"/>
              <a:t>GLOBAL SCHOLARSHIP GRANT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Minimum $30,0000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For 1 year of Graduate Study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Relate to one of the 7 Focus Areas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Have a host club who will assist the student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Typically all funding comes from the International Club</a:t>
            </a:r>
          </a:p>
          <a:p>
            <a:pPr marL="342900" indent="-3429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 District 7910 we have the Morley Scholarship given to an outbound scholar</a:t>
            </a:r>
            <a:r>
              <a:rPr lang="en-US" sz="2800"/>
              <a:t>. </a:t>
            </a:r>
            <a:endParaRPr lang="en-US" sz="2800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5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249681"/>
            <a:ext cx="10026869" cy="536554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Rotary Disaster Response Grant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Relates to Rotary mission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Involves active participation of Rotarians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Maximum grant of 25K to qualified districts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Typically given to impacted districts, but not always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Expedited TRF review</a:t>
            </a:r>
          </a:p>
          <a:p>
            <a:pPr marL="857250" lvl="1" indent="-457200" algn="l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3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141333" cy="976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2C512-85B8-2F53-D830-B505B06747A6}"/>
              </a:ext>
            </a:extLst>
          </p:cNvPr>
          <p:cNvSpPr txBox="1"/>
          <p:nvPr/>
        </p:nvSpPr>
        <p:spPr>
          <a:xfrm>
            <a:off x="1249435" y="1219200"/>
            <a:ext cx="850392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defTabSz="914400" fontAlgn="base">
              <a:spcAft>
                <a:spcPct val="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FOUNDATION FUNDS</a:t>
            </a:r>
          </a:p>
          <a:p>
            <a:pPr defTabSz="914400" fontAlgn="base">
              <a:spcAft>
                <a:spcPct val="0"/>
              </a:spcAft>
            </a:pP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Annual Fund – Share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supports humanitarian grants, scholarships, vocational training in any of the 7 Areas of Focus, Local and International. A percentage of member contributions comes back to the District for matching grant requests.</a:t>
            </a:r>
          </a:p>
          <a:p>
            <a:pPr marL="342900" indent="-3429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Annual Fund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– Area of Focus specific funds</a:t>
            </a:r>
          </a:p>
          <a:p>
            <a:pPr marL="342900" indent="-3429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Specific Global Grant,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direct to specific projects</a:t>
            </a:r>
            <a:endParaRPr lang="en-US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Polio Plus Fund,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donations matched 2:1 by Gates Foundation</a:t>
            </a:r>
          </a:p>
          <a:p>
            <a:pPr marL="342900" indent="-3429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Disaster Response Fund, fast funding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Endowment Fund,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major gifts or bequests of $10,000 or more. </a:t>
            </a:r>
          </a:p>
          <a:p>
            <a:pPr algn="ctr" defTabSz="914400" fontAlgn="base">
              <a:spcAft>
                <a:spcPct val="0"/>
              </a:spcAft>
            </a:pP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20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79" y="1583691"/>
            <a:ext cx="10026869" cy="50315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spc="0" dirty="0">
                <a:solidFill>
                  <a:schemeClr val="tx1"/>
                </a:solidFill>
                <a:latin typeface="Arial"/>
                <a:cs typeface="Arial"/>
              </a:rPr>
              <a:t>Q&amp;A </a:t>
            </a:r>
          </a:p>
          <a:p>
            <a:pPr algn="ctr">
              <a:lnSpc>
                <a:spcPct val="100000"/>
              </a:lnSpc>
            </a:pPr>
            <a:r>
              <a:rPr lang="en-US" sz="3600" spc="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</a:p>
          <a:p>
            <a:pPr algn="ctr">
              <a:lnSpc>
                <a:spcPct val="100000"/>
              </a:lnSpc>
            </a:pPr>
            <a:r>
              <a:rPr lang="en-US" sz="3600" spc="0" dirty="0">
                <a:solidFill>
                  <a:schemeClr val="tx1"/>
                </a:solidFill>
                <a:latin typeface="Arial"/>
                <a:cs typeface="Arial"/>
              </a:rPr>
              <a:t>Wrap-up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141333" cy="976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2C512-85B8-2F53-D830-B505B06747A6}"/>
              </a:ext>
            </a:extLst>
          </p:cNvPr>
          <p:cNvSpPr txBox="1"/>
          <p:nvPr/>
        </p:nvSpPr>
        <p:spPr>
          <a:xfrm>
            <a:off x="1729740" y="1120140"/>
            <a:ext cx="755959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7 Areas Of Focus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oviding Clean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ater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indent="9144" eaLnBrk="0" fontAlgn="base" hangingPunct="0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Fighting D</a:t>
            </a: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isease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Enhancing Maternal and Child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 Education and Literacy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Growing Local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conomies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Promoting Peace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Protecting Our Environment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457200" indent="0" algn="ctr">
              <a:buNone/>
            </a:pP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2E1DD-2CFF-4EF1-DB9C-3EBE0AF2E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7" y="2382554"/>
            <a:ext cx="421770" cy="421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9C0287-7868-1A4B-2B0A-A9428A505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60" y="2863944"/>
            <a:ext cx="402578" cy="402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661119-EAFD-CC4B-669C-F98DC2B0A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49" y="3284355"/>
            <a:ext cx="402578" cy="402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4FCAC8-40EC-698C-B000-6D3A4125D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49" y="3734760"/>
            <a:ext cx="402578" cy="402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63984F-4DC6-E392-DB07-4DC34F230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49" y="4143885"/>
            <a:ext cx="402578" cy="4025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28CFAA-A914-0025-6490-C3587C888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61" y="4587743"/>
            <a:ext cx="434340" cy="434340"/>
          </a:xfrm>
          <a:prstGeom prst="rect">
            <a:avLst/>
          </a:prstGeom>
        </p:spPr>
      </p:pic>
      <p:pic>
        <p:nvPicPr>
          <p:cNvPr id="17" name="Picture 16" descr="areas-of-focus-7.png">
            <a:extLst>
              <a:ext uri="{FF2B5EF4-FFF2-40B4-BE49-F238E27FC236}">
                <a16:creationId xmlns:a16="http://schemas.microsoft.com/office/drawing/2014/main" id="{85BA9C9D-20CF-2AE9-066A-6D843F82500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48000"/>
          </a:blip>
          <a:srcRect b="3892"/>
          <a:stretch>
            <a:fillRect/>
          </a:stretch>
        </p:blipFill>
        <p:spPr>
          <a:xfrm>
            <a:off x="1284964" y="5089930"/>
            <a:ext cx="444776" cy="4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95600" y="426128"/>
            <a:ext cx="6019800" cy="9454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Your AF-Share Donation Returns to D7910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2603500"/>
            <a:ext cx="16764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TRF</a:t>
            </a:r>
          </a:p>
          <a:p>
            <a:pPr algn="ctr"/>
            <a:r>
              <a:rPr lang="en-US" sz="2400" b="1" dirty="0"/>
              <a:t>AF-Share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1709182"/>
            <a:ext cx="2743200" cy="2149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TRF</a:t>
            </a:r>
          </a:p>
          <a:p>
            <a:pPr algn="ctr"/>
            <a:r>
              <a:rPr lang="en-US" sz="2400" b="1" dirty="0"/>
              <a:t>Holds Funds for</a:t>
            </a:r>
          </a:p>
          <a:p>
            <a:pPr algn="ctr"/>
            <a:r>
              <a:rPr lang="en-US" sz="2400" b="1" dirty="0"/>
              <a:t>3 years.</a:t>
            </a:r>
          </a:p>
          <a:p>
            <a:pPr algn="ctr"/>
            <a:r>
              <a:rPr lang="en-US" sz="2400" b="1" dirty="0"/>
              <a:t>Spends 5% + Interest to Manage Grants</a:t>
            </a:r>
          </a:p>
        </p:txBody>
      </p:sp>
      <p:sp>
        <p:nvSpPr>
          <p:cNvPr id="21" name="Up Arrow 20"/>
          <p:cNvSpPr/>
          <p:nvPr/>
        </p:nvSpPr>
        <p:spPr>
          <a:xfrm>
            <a:off x="2514600" y="3822700"/>
            <a:ext cx="381000" cy="228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 rot="5559318">
            <a:off x="3657600" y="2908300"/>
            <a:ext cx="381000" cy="228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9704245">
            <a:off x="7010400" y="2595190"/>
            <a:ext cx="990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747676">
            <a:off x="7021945" y="3434919"/>
            <a:ext cx="990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229600" y="1917700"/>
            <a:ext cx="16764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400" b="1" dirty="0"/>
              <a:t>World Fund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29600" y="3365500"/>
            <a:ext cx="1676400" cy="1143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District Designated Fund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D7910</a:t>
            </a:r>
          </a:p>
        </p:txBody>
      </p:sp>
      <p:sp>
        <p:nvSpPr>
          <p:cNvPr id="36" name="Up Arrow 35"/>
          <p:cNvSpPr/>
          <p:nvPr/>
        </p:nvSpPr>
        <p:spPr>
          <a:xfrm rot="10800000">
            <a:off x="8991600" y="4660900"/>
            <a:ext cx="228600" cy="228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229600" y="5041900"/>
            <a:ext cx="1676400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8229600" y="5041900"/>
            <a:ext cx="8382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District Grants</a:t>
            </a:r>
          </a:p>
        </p:txBody>
      </p:sp>
      <p:pic>
        <p:nvPicPr>
          <p:cNvPr id="43" name="Picture 42" descr="Bi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5653263"/>
            <a:ext cx="838200" cy="45367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067800" y="5041900"/>
            <a:ext cx="838200" cy="1143000"/>
          </a:xfrm>
          <a:prstGeom prst="rect">
            <a:avLst/>
          </a:prstGeom>
          <a:solidFill>
            <a:srgbClr val="E19A8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Global Grants</a:t>
            </a:r>
          </a:p>
        </p:txBody>
      </p:sp>
      <p:cxnSp>
        <p:nvCxnSpPr>
          <p:cNvPr id="46" name="Elbow Connector 45"/>
          <p:cNvCxnSpPr>
            <a:stCxn id="30" idx="3"/>
            <a:endCxn id="44" idx="3"/>
          </p:cNvCxnSpPr>
          <p:nvPr/>
        </p:nvCxnSpPr>
        <p:spPr>
          <a:xfrm>
            <a:off x="9906000" y="2489200"/>
            <a:ext cx="1588" cy="3124200"/>
          </a:xfrm>
          <a:prstGeom prst="bentConnector3">
            <a:avLst>
              <a:gd name="adj1" fmla="val 35988665"/>
            </a:avLst>
          </a:prstGeom>
          <a:ln w="825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Bi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614" y="2381186"/>
            <a:ext cx="685800" cy="371188"/>
          </a:xfrm>
          <a:prstGeom prst="rect">
            <a:avLst/>
          </a:prstGeom>
        </p:spPr>
      </p:pic>
      <p:pic>
        <p:nvPicPr>
          <p:cNvPr id="53" name="Picture 52" descr="Bi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214" y="2339943"/>
            <a:ext cx="762000" cy="412431"/>
          </a:xfrm>
          <a:prstGeom prst="rect">
            <a:avLst/>
          </a:prstGeom>
        </p:spPr>
      </p:pic>
      <p:pic>
        <p:nvPicPr>
          <p:cNvPr id="54" name="Picture 53" descr="Bi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679700"/>
            <a:ext cx="697414" cy="377474"/>
          </a:xfrm>
          <a:prstGeom prst="rect">
            <a:avLst/>
          </a:prstGeom>
        </p:spPr>
      </p:pic>
      <p:pic>
        <p:nvPicPr>
          <p:cNvPr id="55" name="Picture 54" descr="Bi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214" y="2644743"/>
            <a:ext cx="762000" cy="4124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81200" y="4127500"/>
            <a:ext cx="1320800" cy="2438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95800" y="4051300"/>
            <a:ext cx="2311400" cy="23114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010400" y="1612900"/>
            <a:ext cx="863600" cy="31623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229600" y="4508500"/>
            <a:ext cx="1701800" cy="1612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57400" y="5683250"/>
            <a:ext cx="124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2022-23 $100</a:t>
            </a:r>
          </a:p>
          <a:p>
            <a:pPr algn="ctr"/>
            <a:r>
              <a:rPr lang="en-US" dirty="0"/>
              <a:t>Donation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1000" y="5632450"/>
            <a:ext cx="124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2025-26 $5           + $ interest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69100" y="4730750"/>
            <a:ext cx="124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$47.50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6900" y="1339850"/>
            <a:ext cx="96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$47.50</a:t>
            </a:r>
          </a:p>
        </p:txBody>
      </p:sp>
    </p:spTree>
    <p:extLst>
      <p:ext uri="{BB962C8B-B14F-4D97-AF65-F5344CB8AC3E}">
        <p14:creationId xmlns:p14="http://schemas.microsoft.com/office/powerpoint/2010/main" val="31574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44" y="597785"/>
            <a:ext cx="6546342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DISTRICT PROJECTS   </a:t>
            </a:r>
            <a:br>
              <a:rPr lang="en-US" sz="3200" b="1" dirty="0"/>
            </a:br>
            <a:r>
              <a:rPr lang="en-US" sz="3200" b="1" dirty="0"/>
              <a:t>Last 6 Years for District Grants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51500" y="5638800"/>
            <a:ext cx="106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2021-22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3700" y="5638800"/>
            <a:ext cx="106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2020-21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5900" y="5638800"/>
            <a:ext cx="106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2019-20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8100" y="5638800"/>
            <a:ext cx="106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2016-17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29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07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8500" y="3593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0100" y="3288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000" y="2362200"/>
            <a:ext cx="1981200" cy="381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24700" y="3519441"/>
            <a:ext cx="520700" cy="214020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85086" y="3618468"/>
            <a:ext cx="57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17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5626100"/>
            <a:ext cx="106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2022-23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31286" y="2927231"/>
            <a:ext cx="520700" cy="278193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99056" y="3171332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3900" y="5626100"/>
            <a:ext cx="106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2023-24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3A407-10FB-1601-0F95-D0B5C38BB574}"/>
              </a:ext>
            </a:extLst>
          </p:cNvPr>
          <p:cNvSpPr/>
          <p:nvPr/>
        </p:nvSpPr>
        <p:spPr>
          <a:xfrm>
            <a:off x="2882900" y="2927232"/>
            <a:ext cx="520700" cy="271157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02EC3-DC90-A877-16FF-1143E5372965}"/>
              </a:ext>
            </a:extLst>
          </p:cNvPr>
          <p:cNvSpPr/>
          <p:nvPr/>
        </p:nvSpPr>
        <p:spPr>
          <a:xfrm>
            <a:off x="4436374" y="2777706"/>
            <a:ext cx="520700" cy="288752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96FF64-3E9A-B31B-665D-77C0F020057A}"/>
              </a:ext>
            </a:extLst>
          </p:cNvPr>
          <p:cNvSpPr/>
          <p:nvPr/>
        </p:nvSpPr>
        <p:spPr>
          <a:xfrm>
            <a:off x="5750344" y="2927231"/>
            <a:ext cx="520700" cy="273241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ACCDAF-133D-EE72-5585-8AEEA043F9D8}"/>
              </a:ext>
            </a:extLst>
          </p:cNvPr>
          <p:cNvSpPr txBox="1"/>
          <p:nvPr/>
        </p:nvSpPr>
        <p:spPr>
          <a:xfrm>
            <a:off x="5126966" y="29732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09C7BF-0E63-5510-F9CA-9424DE89F5FF}"/>
              </a:ext>
            </a:extLst>
          </p:cNvPr>
          <p:cNvSpPr txBox="1"/>
          <p:nvPr/>
        </p:nvSpPr>
        <p:spPr>
          <a:xfrm>
            <a:off x="5778500" y="3519442"/>
            <a:ext cx="49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28" name="Picture 2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5B55B33-0F20-6FF9-35BA-B77E5115A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46590"/>
            <a:ext cx="2545080" cy="116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B0FFB-A706-CE39-4D62-4482C3EC3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262" y="3519441"/>
            <a:ext cx="520700" cy="21066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C62311-98DD-DAD1-8357-DEA17B0D14AF}"/>
              </a:ext>
            </a:extLst>
          </p:cNvPr>
          <p:cNvSpPr txBox="1"/>
          <p:nvPr/>
        </p:nvSpPr>
        <p:spPr>
          <a:xfrm>
            <a:off x="3046445" y="2819791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9D4B8-1D15-2584-AF7C-D41D744E0E6F}"/>
              </a:ext>
            </a:extLst>
          </p:cNvPr>
          <p:cNvSpPr txBox="1"/>
          <p:nvPr/>
        </p:nvSpPr>
        <p:spPr>
          <a:xfrm>
            <a:off x="3046445" y="2819791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F9F64-7871-08ED-673F-95639A0E0E6C}"/>
              </a:ext>
            </a:extLst>
          </p:cNvPr>
          <p:cNvSpPr txBox="1"/>
          <p:nvPr/>
        </p:nvSpPr>
        <p:spPr>
          <a:xfrm>
            <a:off x="9442930" y="5626100"/>
            <a:ext cx="144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2024-25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46563-9DBD-1491-3DC9-A31E8DDB465F}"/>
              </a:ext>
            </a:extLst>
          </p:cNvPr>
          <p:cNvSpPr txBox="1"/>
          <p:nvPr/>
        </p:nvSpPr>
        <p:spPr>
          <a:xfrm>
            <a:off x="9611262" y="420624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1140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8524D6-856E-85AC-9EEF-E43D2BC9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480" y="1546860"/>
            <a:ext cx="8996680" cy="39903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		</a:t>
            </a:r>
            <a:r>
              <a:rPr lang="en-US" b="1" dirty="0"/>
              <a:t>THREE TYPES OF GRANTS</a:t>
            </a:r>
          </a:p>
          <a:p>
            <a:pPr algn="l"/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District Grants</a:t>
            </a:r>
            <a:r>
              <a:rPr lang="en-US" dirty="0"/>
              <a:t>: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In 2024-2025 approximately $36,347 was available for clubs in our district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Funds smaller projects often local but can be international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Global Grants</a:t>
            </a:r>
            <a:r>
              <a:rPr lang="en-US" dirty="0"/>
              <a:t>: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About $100,000 carried forward from past years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Another approximately $36,347  available to Clubs in our District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All international, for humanitarian projects, scholarships or vocational training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Disaster Response</a:t>
            </a:r>
            <a:r>
              <a:rPr lang="en-US" dirty="0"/>
              <a:t>: 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No District limit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EF86E9F-EF58-1556-2620-6B17B9B3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242777"/>
            <a:ext cx="2545080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1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3127</Words>
  <Application>Microsoft Office PowerPoint</Application>
  <PresentationFormat>Widescreen</PresentationFormat>
  <Paragraphs>710</Paragraphs>
  <Slides>50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Georgia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 PROJECTS    Last 6 Years for District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Scoring Rubric – An Example 1 to 5 scale, 11 measures  Maximum score: 53, Minimum Required Score: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Example Global Grant Projects</vt:lpstr>
      <vt:lpstr>Example Global Grant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Worth</dc:creator>
  <cp:lastModifiedBy>Robert Worth</cp:lastModifiedBy>
  <cp:revision>9</cp:revision>
  <dcterms:created xsi:type="dcterms:W3CDTF">2024-04-07T16:42:44Z</dcterms:created>
  <dcterms:modified xsi:type="dcterms:W3CDTF">2025-04-13T18:35:41Z</dcterms:modified>
</cp:coreProperties>
</file>